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7104050" cy="10234600"/>
  <p:embeddedFontLst>
    <p:embeddedFont>
      <p:font typeface="Average"/>
      <p:regular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7709F36-DA82-416F-97E2-5636F4BB33FC}">
  <a:tblStyle styleId="{37709F36-DA82-416F-97E2-5636F4BB33F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Oswald-regular.fntdata"/><Relationship Id="rId12" Type="http://schemas.openxmlformats.org/officeDocument/2006/relationships/slide" Target="slides/slide6.xml"/><Relationship Id="rId34" Type="http://schemas.openxmlformats.org/officeDocument/2006/relationships/font" Target="fonts/Average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Oswald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2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2" y="972185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f2f7750b8_0_74:notes"/>
          <p:cNvSpPr/>
          <p:nvPr>
            <p:ph idx="2" type="sldImg"/>
          </p:nvPr>
        </p:nvSpPr>
        <p:spPr>
          <a:xfrm>
            <a:off x="394980" y="767595"/>
            <a:ext cx="63147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f2f7750b8_0_74:notes"/>
          <p:cNvSpPr txBox="1"/>
          <p:nvPr>
            <p:ph idx="1" type="body"/>
          </p:nvPr>
        </p:nvSpPr>
        <p:spPr>
          <a:xfrm>
            <a:off x="710405" y="4861435"/>
            <a:ext cx="56832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7250" lIns="97250" spcFirstLastPara="1" rIns="97250" wrap="square" tIns="97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26edb852f_0_36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26edb852f_0_36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526edb852f_0_36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26edb852f_0_51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26edb852f_0_51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526edb852f_0_51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26edb852f_0_86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26edb852f_0_86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526edb852f_0_86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26edb852f_0_58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26edb852f_0_58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526edb852f_0_58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26edb852f_0_93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26edb852f_0_93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526edb852f_0_93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1f728dceb_0_11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1f728dceb_0_11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51f728dceb_0_11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1f728dceb_0_17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1f728dceb_0_17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51f728dceb_0_17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26edb852f_0_65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26edb852f_0_65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526edb852f_0_65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26edb852f_0_105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26edb852f_0_105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526edb852f_0_105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26edb852f_0_72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26edb852f_0_72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526edb852f_0_72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180829e3d_0_0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8180829e3d_0_0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26edb852f_0_121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26edb852f_0_121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526edb852f_0_121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26edb852f_0_127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26edb852f_0_127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526edb852f_0_127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26edb852f_0_136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26edb852f_0_136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526edb852f_0_136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fd72c73983_0_0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fd72c73983_0_0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1fd72c73983_0_0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6ac42200fd_0_0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6ac42200fd_0_0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26ac42200fd_0_0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6ac42200fd_0_83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6ac42200fd_0_83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26ac42200fd_0_83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180829e3d_0_78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8180829e3d_0_78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180829e3d_0_71:notes"/>
          <p:cNvSpPr/>
          <p:nvPr>
            <p:ph idx="2" type="sldImg"/>
          </p:nvPr>
        </p:nvSpPr>
        <p:spPr>
          <a:xfrm>
            <a:off x="394980" y="767595"/>
            <a:ext cx="63147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8180829e3d_0_71:notes"/>
          <p:cNvSpPr txBox="1"/>
          <p:nvPr>
            <p:ph idx="1" type="body"/>
          </p:nvPr>
        </p:nvSpPr>
        <p:spPr>
          <a:xfrm>
            <a:off x="710405" y="4861435"/>
            <a:ext cx="56832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7250" lIns="97250" spcFirstLastPara="1" rIns="97250" wrap="square" tIns="97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1e60df48e_0_1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1e60df48e_0_1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51e60df48e_0_1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1f728dceb_0_0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1f728dceb_0_0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51f728dceb_0_0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26edb852f_0_0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26edb852f_0_0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526edb852f_0_0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26edb852f_0_7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26edb852f_0_7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526edb852f_0_7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26edb852f_0_15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26edb852f_0_15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526edb852f_0_15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26edb852f_0_22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26edb852f_0_22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526edb852f_0_22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26edb852f_0_29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26edb852f_0_29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526edb852f_0_29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5" name="Google Shape;15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533400" y="8572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Char char="■"/>
              <a:defRPr b="0" i="0" sz="2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SzPts val="1600"/>
              <a:buFont typeface="Noto Sans Symbols"/>
              <a:buChar char="■"/>
              <a:defRPr b="0" i="0" sz="20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SzPts val="1170"/>
              <a:buFont typeface="Noto Sans Symbols"/>
              <a:buChar char="□"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6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39200" y="4914900"/>
            <a:ext cx="269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3962400" y="4914900"/>
            <a:ext cx="121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표" type="tbl">
  <p:cSld name="TAB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" name="Google Shape;67;p14"/>
          <p:cNvSpPr txBox="1"/>
          <p:nvPr>
            <p:ph idx="10" type="dt"/>
          </p:nvPr>
        </p:nvSpPr>
        <p:spPr>
          <a:xfrm>
            <a:off x="3962400" y="4914900"/>
            <a:ext cx="121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6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74" name="Google Shape;74;p1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23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6" name="Google Shape;106;p2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7"/>
          <p:cNvSpPr txBox="1"/>
          <p:nvPr>
            <p:ph idx="10" type="dt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7"/>
          <p:cNvSpPr txBox="1"/>
          <p:nvPr>
            <p:ph idx="11" type="ftr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7"/>
          <p:cNvSpPr txBox="1"/>
          <p:nvPr>
            <p:ph idx="12" type="sldNum"/>
          </p:nvPr>
        </p:nvSpPr>
        <p:spPr>
          <a:xfrm>
            <a:off x="6457950" y="4767265"/>
            <a:ext cx="162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표" type="tbl">
  <p:cSld name="TABL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8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7" name="Google Shape;127;p28"/>
          <p:cNvSpPr txBox="1"/>
          <p:nvPr>
            <p:ph idx="10" type="dt"/>
          </p:nvPr>
        </p:nvSpPr>
        <p:spPr>
          <a:xfrm>
            <a:off x="3962400" y="4914900"/>
            <a:ext cx="121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36550" lvl="1" marL="91440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spcBef>
                <a:spcPts val="16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spcBef>
                <a:spcPts val="16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spcBef>
                <a:spcPts val="16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spcBef>
                <a:spcPts val="16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spcBef>
                <a:spcPts val="1600"/>
              </a:spcBef>
              <a:spcAft>
                <a:spcPts val="16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spreadsheets/d/1bFiW806BMCILprqU6SYf4mMP0kZBbPeOHZv52dJ5LIM/edit#gid=0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oracle.com/javase/tutorial/java/javaOO/accesscontrol.html" TargetMode="External"/><Relationship Id="rId4" Type="http://schemas.openxmlformats.org/officeDocument/2006/relationships/hyperlink" Target="https://www.tutorialspoint.com/java/java_nonaccess_modifiers.ht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oracle.com/kr/java/technologies/downloads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stackoverflow.com/questions/14146782/how-do-i-read-a-java-class-file-java-bytecode" TargetMode="External"/><Relationship Id="rId4" Type="http://schemas.openxmlformats.org/officeDocument/2006/relationships/hyperlink" Target="https://www.baeldung.com/java-class-view-bytecod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stackoverflow.com/questions/14146782/how-do-i-read-a-java-class-file-java-bytecode" TargetMode="External"/><Relationship Id="rId4" Type="http://schemas.openxmlformats.org/officeDocument/2006/relationships/hyperlink" Target="https://www.beyondjava.net/java-programmers-guide-java-byte-cod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hyperlink" Target="mailto:jcnam@handong.edu" TargetMode="External"/><Relationship Id="rId4" Type="http://schemas.openxmlformats.org/officeDocument/2006/relationships/hyperlink" Target="https://lifove.github.io" TargetMode="External"/><Relationship Id="rId5" Type="http://schemas.openxmlformats.org/officeDocument/2006/relationships/image" Target="../media/image1.png"/><Relationship Id="rId6" Type="http://schemas.openxmlformats.org/officeDocument/2006/relationships/hyperlink" Target="https://docs.oracle.com/javase/tutorial/java/concepts/index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oracle.com/javase/tutorial/getStarted/cupojava/win32.html" TargetMode="External"/><Relationship Id="rId4" Type="http://schemas.openxmlformats.org/officeDocument/2006/relationships/hyperlink" Target="https://docs.oracle.com/javase/tutorial/getStarted/cupojava/unix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ECE20016-01/</a:t>
            </a:r>
            <a:r>
              <a:rPr lang="en-US" sz="2500"/>
              <a:t>ITP20003 Java Programming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FFF2CC"/>
                </a:solidFill>
              </a:rPr>
              <a:t>Our First Java Program and Its Structure</a:t>
            </a:r>
            <a:endParaRPr sz="4100">
              <a:solidFill>
                <a:srgbClr val="FFF2CC"/>
              </a:solidFill>
            </a:endParaRPr>
          </a:p>
        </p:txBody>
      </p:sp>
      <p:sp>
        <p:nvSpPr>
          <p:cNvPr id="133" name="Google Shape;133;p29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a java source code file for each object</a:t>
            </a:r>
            <a:endParaRPr/>
          </a:p>
        </p:txBody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Use any text editor to create a text file and change an extension name into '.java'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Windows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notepad (메모장)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VS-Code</a:t>
            </a:r>
            <a:endParaRPr/>
          </a:p>
          <a:p>
            <a:pPr indent="-336550" lvl="3" marL="18288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https://docs.google.com/spreadsheets/d/1bFiW806BMCILprqU6SYf4mMP0kZBbPeOHZv52dJ5LIM/edit#gid=0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Linux/Mac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VS-Code or vi/vim editor</a:t>
            </a:r>
            <a:endParaRPr/>
          </a:p>
        </p:txBody>
      </p:sp>
      <p:sp>
        <p:nvSpPr>
          <p:cNvPr id="211" name="Google Shape;211;p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218" name="Google Shape;218;p3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Write our first (official) Java Program in Live!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Design our program first! (Draw simple class diagrams)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Create a package!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Create a java source code file for each object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700"/>
              <a:buChar char="■"/>
            </a:pPr>
            <a:r>
              <a:rPr lang="en-US">
                <a:solidFill>
                  <a:srgbClr val="FFF2CC"/>
                </a:solidFill>
              </a:rPr>
              <a:t>Define a package in the source code file</a:t>
            </a:r>
            <a:endParaRPr>
              <a:solidFill>
                <a:srgbClr val="FFF2CC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Define a class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Define fields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Define methods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Compile all Java source code files!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Run it!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700"/>
              <a:t>// This is a single-line comment.</a:t>
            </a:r>
            <a:br>
              <a:rPr lang="en-US" sz="1700"/>
            </a:br>
            <a:r>
              <a:rPr lang="en-US" sz="1700"/>
              <a:t>// Define a package!</a:t>
            </a:r>
            <a:br>
              <a:rPr lang="en-US" sz="1700"/>
            </a:br>
            <a:r>
              <a:rPr lang="en-US" sz="1700"/>
              <a:t>// Grammar: package [package name];</a:t>
            </a:r>
            <a:br>
              <a:rPr lang="en-US" sz="1700"/>
            </a:br>
            <a:r>
              <a:rPr lang="en-US" sz="1700">
                <a:solidFill>
                  <a:srgbClr val="FFFFFF"/>
                </a:solidFill>
              </a:rPr>
              <a:t>package edu.handong.csee.java.bikes;</a:t>
            </a:r>
            <a:r>
              <a:rPr lang="en-US" sz="1700"/>
              <a:t> // you can put comment here as well.</a:t>
            </a:r>
            <a:endParaRPr sz="1700"/>
          </a:p>
        </p:txBody>
      </p:sp>
      <p:sp>
        <p:nvSpPr>
          <p:cNvPr id="226" name="Google Shape;226;p4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233" name="Google Shape;233;p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4" name="Google Shape;23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Write our first (official) Java Program in Live!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Design our program first! (Draw simple class diagrams)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Create a package!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Create a java source code file for each object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Define a package in the source code file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700"/>
              <a:buChar char="■"/>
            </a:pPr>
            <a:r>
              <a:rPr lang="en-US">
                <a:solidFill>
                  <a:srgbClr val="FFF2CC"/>
                </a:solidFill>
              </a:rPr>
              <a:t>Define a class</a:t>
            </a:r>
            <a:endParaRPr>
              <a:solidFill>
                <a:srgbClr val="FFF2CC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Define fields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Define methods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Compile all Java source code files!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Run it!</a:t>
            </a:r>
            <a:endParaRPr/>
          </a:p>
        </p:txBody>
      </p:sp>
      <p:sp>
        <p:nvSpPr>
          <p:cNvPr id="235" name="Google Shape;235;p41"/>
          <p:cNvSpPr txBox="1"/>
          <p:nvPr/>
        </p:nvSpPr>
        <p:spPr>
          <a:xfrm>
            <a:off x="6126950" y="3124625"/>
            <a:ext cx="22506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Class members!</a:t>
            </a:r>
            <a:endParaRPr sz="18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36" name="Google Shape;236;p41"/>
          <p:cNvCxnSpPr/>
          <p:nvPr/>
        </p:nvCxnSpPr>
        <p:spPr>
          <a:xfrm rot="10800000">
            <a:off x="3111650" y="3295025"/>
            <a:ext cx="3015300" cy="1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41"/>
          <p:cNvCxnSpPr/>
          <p:nvPr/>
        </p:nvCxnSpPr>
        <p:spPr>
          <a:xfrm flipH="1">
            <a:off x="3367250" y="3445625"/>
            <a:ext cx="2759700" cy="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700">
                <a:solidFill>
                  <a:srgbClr val="FFFFFF"/>
                </a:solidFill>
              </a:rPr>
              <a:t>package edu.handong.csee.java.bikes;</a:t>
            </a:r>
            <a:br>
              <a:rPr lang="en-US" sz="1700"/>
            </a:br>
            <a:br>
              <a:rPr lang="en-US" sz="1700"/>
            </a:br>
            <a:r>
              <a:rPr lang="en-US" sz="1700"/>
              <a:t>// Grammar: class [class name] { … }</a:t>
            </a:r>
            <a:br>
              <a:rPr lang="en-US" sz="1700"/>
            </a:br>
            <a:r>
              <a:rPr lang="en-US" sz="1700">
                <a:solidFill>
                  <a:srgbClr val="FFFFFF"/>
                </a:solidFill>
              </a:rPr>
              <a:t>class Bicycle {</a:t>
            </a:r>
            <a:br>
              <a:rPr lang="en-US" sz="1700">
                <a:solidFill>
                  <a:srgbClr val="FFFFFF"/>
                </a:solidFill>
              </a:rPr>
            </a:br>
            <a:br>
              <a:rPr lang="en-US" sz="1700">
                <a:solidFill>
                  <a:srgbClr val="FFFFFF"/>
                </a:solidFill>
              </a:rPr>
            </a:br>
            <a:br>
              <a:rPr lang="en-US" sz="1700">
                <a:solidFill>
                  <a:srgbClr val="FFFFFF"/>
                </a:solidFill>
              </a:rPr>
            </a:br>
            <a:r>
              <a:rPr lang="en-US" sz="1700">
                <a:solidFill>
                  <a:srgbClr val="FFFFFF"/>
                </a:solidFill>
              </a:rPr>
              <a:t>}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244" name="Google Shape;244;p4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700">
                <a:solidFill>
                  <a:srgbClr val="FFFFFF"/>
                </a:solidFill>
              </a:rPr>
              <a:t>package edu.handong.csee.java.bikes;</a:t>
            </a:r>
            <a:br>
              <a:rPr lang="en-US" sz="1700"/>
            </a:br>
            <a:br>
              <a:rPr lang="en-US" sz="1700"/>
            </a:br>
            <a:r>
              <a:rPr lang="en-US" sz="1700"/>
              <a:t>// Grammar: [modifier] class [class name] { … }</a:t>
            </a:r>
            <a:br>
              <a:rPr lang="en-US" sz="1700"/>
            </a:br>
            <a:r>
              <a:rPr lang="en-US" sz="1700">
                <a:solidFill>
                  <a:srgbClr val="FFF2CC"/>
                </a:solidFill>
              </a:rPr>
              <a:t>public</a:t>
            </a:r>
            <a:r>
              <a:rPr lang="en-US" sz="1700"/>
              <a:t> </a:t>
            </a:r>
            <a:r>
              <a:rPr lang="en-US" sz="1700">
                <a:solidFill>
                  <a:srgbClr val="FFFFFF"/>
                </a:solidFill>
              </a:rPr>
              <a:t>class Bicycle { // </a:t>
            </a:r>
            <a:r>
              <a:rPr lang="en-US" sz="1700" u="sng">
                <a:solidFill>
                  <a:srgbClr val="FFFFFF"/>
                </a:solidFill>
              </a:rPr>
              <a:t>A </a:t>
            </a:r>
            <a:r>
              <a:rPr b="1" lang="en-US" sz="1700" u="sng">
                <a:solidFill>
                  <a:srgbClr val="FCE5CD"/>
                </a:solidFill>
              </a:rPr>
              <a:t>c</a:t>
            </a:r>
            <a:r>
              <a:rPr b="1" lang="en-US" sz="1700" u="sng">
                <a:solidFill>
                  <a:srgbClr val="FCE5CD"/>
                </a:solidFill>
              </a:rPr>
              <a:t>lass name must be same as the java source code file name!!!!</a:t>
            </a:r>
            <a:br>
              <a:rPr lang="en-US" sz="1700">
                <a:solidFill>
                  <a:srgbClr val="FFFFFF"/>
                </a:solidFill>
              </a:rPr>
            </a:br>
            <a:br>
              <a:rPr lang="en-US" sz="1700">
                <a:solidFill>
                  <a:srgbClr val="FFFFFF"/>
                </a:solidFill>
              </a:rPr>
            </a:br>
            <a:br>
              <a:rPr lang="en-US" sz="1700">
                <a:solidFill>
                  <a:srgbClr val="FFFFFF"/>
                </a:solidFill>
              </a:rPr>
            </a:br>
            <a:r>
              <a:rPr lang="en-US" sz="1700">
                <a:solidFill>
                  <a:srgbClr val="FFFFFF"/>
                </a:solidFill>
              </a:rPr>
              <a:t>}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251" name="Google Shape;251;p4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Modifiers</a:t>
            </a:r>
            <a:endParaRPr/>
          </a:p>
        </p:txBody>
      </p:sp>
      <p:sp>
        <p:nvSpPr>
          <p:cNvPr id="258" name="Google Shape;25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Access modifiers: </a:t>
            </a:r>
            <a:r>
              <a:rPr lang="en-US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https://docs.oracle.com/javase/tutorial/java/javaOO/accesscontrol.html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Define the scope of visibility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public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protected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no modifier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private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Non-access </a:t>
            </a:r>
            <a:r>
              <a:rPr lang="en-US"/>
              <a:t>modifiers: </a:t>
            </a:r>
            <a:r>
              <a:rPr lang="en-US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https://www.tutorialspoint.com/java/java_nonaccess_modifiers.htm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static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final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abstract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violate</a:t>
            </a:r>
            <a:endParaRPr/>
          </a:p>
        </p:txBody>
      </p:sp>
      <p:sp>
        <p:nvSpPr>
          <p:cNvPr id="259" name="Google Shape;259;p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266" name="Google Shape;266;p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7" name="Google Shape;26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Write our first (official) Java Program in Live!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Design our program first! (Draw simple class diagrams)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Create a package!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Create a java source code file for each object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Define a package in the source code file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Define a class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700"/>
              <a:buChar char="■"/>
            </a:pPr>
            <a:r>
              <a:rPr lang="en-US">
                <a:solidFill>
                  <a:srgbClr val="FFF2CC"/>
                </a:solidFill>
              </a:rPr>
              <a:t>Define fields (states)</a:t>
            </a:r>
            <a:endParaRPr>
              <a:solidFill>
                <a:srgbClr val="FFF2CC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Define methods (behaviors)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Compile all Java source code files!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Run it!</a:t>
            </a:r>
            <a:endParaRPr/>
          </a:p>
        </p:txBody>
      </p:sp>
      <p:sp>
        <p:nvSpPr>
          <p:cNvPr id="268" name="Google Shape;268;p45"/>
          <p:cNvSpPr txBox="1"/>
          <p:nvPr/>
        </p:nvSpPr>
        <p:spPr>
          <a:xfrm>
            <a:off x="7498550" y="3124625"/>
            <a:ext cx="22506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Class members!</a:t>
            </a:r>
            <a:endParaRPr sz="18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69" name="Google Shape;269;p45"/>
          <p:cNvCxnSpPr/>
          <p:nvPr/>
        </p:nvCxnSpPr>
        <p:spPr>
          <a:xfrm rot="10800000">
            <a:off x="4483250" y="3295025"/>
            <a:ext cx="3015300" cy="1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45"/>
          <p:cNvCxnSpPr/>
          <p:nvPr/>
        </p:nvCxnSpPr>
        <p:spPr>
          <a:xfrm flipH="1">
            <a:off x="4738850" y="3445625"/>
            <a:ext cx="2759700" cy="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700">
                <a:solidFill>
                  <a:srgbClr val="FFFFFF"/>
                </a:solidFill>
              </a:rPr>
              <a:t>package edu.handong.csee.java.bikes;</a:t>
            </a:r>
            <a:br>
              <a:rPr lang="en-US" sz="1700">
                <a:solidFill>
                  <a:srgbClr val="FFFFFF"/>
                </a:solidFill>
              </a:rPr>
            </a:br>
            <a:br>
              <a:rPr lang="en-US" sz="1700"/>
            </a:br>
            <a:r>
              <a:rPr lang="en-US" sz="1700">
                <a:solidFill>
                  <a:srgbClr val="FFFFFF"/>
                </a:solidFill>
              </a:rPr>
              <a:t>public</a:t>
            </a:r>
            <a:r>
              <a:rPr lang="en-US" sz="1700"/>
              <a:t> </a:t>
            </a:r>
            <a:r>
              <a:rPr lang="en-US" sz="1700">
                <a:solidFill>
                  <a:srgbClr val="FFFFFF"/>
                </a:solidFill>
              </a:rPr>
              <a:t>class Bicycle {</a:t>
            </a:r>
            <a:br>
              <a:rPr lang="en-US" sz="1700">
                <a:solidFill>
                  <a:srgbClr val="FFFFFF"/>
                </a:solidFill>
              </a:rPr>
            </a:br>
            <a:r>
              <a:rPr lang="en-US" sz="1700">
                <a:solidFill>
                  <a:srgbClr val="FFFFFF"/>
                </a:solidFill>
              </a:rPr>
              <a:t>   </a:t>
            </a:r>
            <a:r>
              <a:rPr lang="en-US" sz="1700"/>
              <a:t>// Grammar: [data type] [field name];</a:t>
            </a:r>
            <a:r>
              <a:rPr lang="en-US" sz="1700">
                <a:solidFill>
                  <a:srgbClr val="FFFFFF"/>
                </a:solidFill>
              </a:rPr>
              <a:t> </a:t>
            </a:r>
            <a:br>
              <a:rPr lang="en-US" sz="1700">
                <a:solidFill>
                  <a:srgbClr val="FFFFFF"/>
                </a:solidFill>
              </a:rPr>
            </a:br>
            <a:r>
              <a:rPr lang="en-US" sz="1700">
                <a:solidFill>
                  <a:srgbClr val="FFFFFF"/>
                </a:solidFill>
              </a:rPr>
              <a:t>   int currentGear;</a:t>
            </a:r>
            <a:br>
              <a:rPr lang="en-US" sz="1700">
                <a:solidFill>
                  <a:srgbClr val="FFFFFF"/>
                </a:solidFill>
              </a:rPr>
            </a:br>
            <a:r>
              <a:rPr lang="en-US" sz="1700">
                <a:solidFill>
                  <a:srgbClr val="FFFFFF"/>
                </a:solidFill>
              </a:rPr>
              <a:t>   public int currentSpeed = 0; </a:t>
            </a:r>
            <a:r>
              <a:rPr lang="en-US" sz="1700"/>
              <a:t>// You may put a initial value of the field by using '=' operator.</a:t>
            </a:r>
            <a:br>
              <a:rPr lang="en-US" sz="1700">
                <a:solidFill>
                  <a:srgbClr val="FFFFFF"/>
                </a:solidFill>
              </a:rPr>
            </a:br>
            <a:r>
              <a:rPr lang="en-US" sz="1700">
                <a:solidFill>
                  <a:srgbClr val="FFFFFF"/>
                </a:solidFill>
              </a:rPr>
              <a:t>}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277" name="Google Shape;277;p4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284" name="Google Shape;284;p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5" name="Google Shape;285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Write our first (official) Java Program in Live!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Design our program first! (Draw simple class diagrams)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Create a package!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Create a java source code file for each object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Define a package in the source code file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Define a class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Define fields (states)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700"/>
              <a:buChar char="■"/>
            </a:pPr>
            <a:r>
              <a:rPr lang="en-US">
                <a:solidFill>
                  <a:srgbClr val="FFF2CC"/>
                </a:solidFill>
              </a:rPr>
              <a:t>Define methods (behaviors)</a:t>
            </a:r>
            <a:endParaRPr>
              <a:solidFill>
                <a:srgbClr val="FFF2CC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Compile all Java source code files!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Run it!</a:t>
            </a:r>
            <a:endParaRPr/>
          </a:p>
        </p:txBody>
      </p:sp>
      <p:sp>
        <p:nvSpPr>
          <p:cNvPr id="286" name="Google Shape;286;p47"/>
          <p:cNvSpPr txBox="1"/>
          <p:nvPr/>
        </p:nvSpPr>
        <p:spPr>
          <a:xfrm>
            <a:off x="7498550" y="3124625"/>
            <a:ext cx="22506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Class members!</a:t>
            </a:r>
            <a:endParaRPr sz="18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87" name="Google Shape;287;p47"/>
          <p:cNvCxnSpPr/>
          <p:nvPr/>
        </p:nvCxnSpPr>
        <p:spPr>
          <a:xfrm rot="10800000">
            <a:off x="4483250" y="3295025"/>
            <a:ext cx="3015300" cy="1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47"/>
          <p:cNvCxnSpPr/>
          <p:nvPr/>
        </p:nvCxnSpPr>
        <p:spPr>
          <a:xfrm flipH="1">
            <a:off x="4738850" y="3445625"/>
            <a:ext cx="2759700" cy="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Tentative Schedule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9" name="Google Shape;139;p30"/>
          <p:cNvSpPr txBox="1"/>
          <p:nvPr/>
        </p:nvSpPr>
        <p:spPr>
          <a:xfrm>
            <a:off x="138100" y="4624388"/>
            <a:ext cx="90498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This schedule can be modified according to the students’ performance and other reasons.</a:t>
            </a:r>
            <a:endParaRPr/>
          </a:p>
        </p:txBody>
      </p:sp>
      <p:sp>
        <p:nvSpPr>
          <p:cNvPr id="140" name="Google Shape;140;p30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41" name="Google Shape;141;p30"/>
          <p:cNvGraphicFramePr/>
          <p:nvPr/>
        </p:nvGraphicFramePr>
        <p:xfrm>
          <a:off x="1403350" y="777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{37709F36-DA82-416F-97E2-5636F4BB33FC}</a:tableStyleId>
              </a:tblPr>
              <a:tblGrid>
                <a:gridCol w="1320800"/>
                <a:gridCol w="5280025"/>
              </a:tblGrid>
              <a:tr h="21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Weeks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7150" marB="0" marR="9525" marL="952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Topics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7150" marB="0" marR="9525" marL="95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trike="sngStrike">
                          <a:solidFill>
                            <a:srgbClr val="CCCCCC"/>
                          </a:solidFill>
                        </a:rPr>
                        <a:t>Introduction</a:t>
                      </a:r>
                      <a:r>
                        <a:rPr b="1" lang="en-US">
                          <a:solidFill>
                            <a:srgbClr val="CCCCCC"/>
                          </a:solidFill>
                        </a:rPr>
                        <a:t> </a:t>
                      </a:r>
                      <a:r>
                        <a:rPr b="1" lang="en-US" strike="sngStrike">
                          <a:solidFill>
                            <a:srgbClr val="CCCCCC"/>
                          </a:solidFill>
                        </a:rPr>
                        <a:t>Java Runtime environments</a:t>
                      </a:r>
                      <a:endParaRPr b="1" strike="sngStrike">
                        <a:solidFill>
                          <a:srgbClr val="CCCCCC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Object-oriented concept Packages and objects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Class and its members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Language Basics, Branching and Loop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String and Number classes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Arrays, Recursion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Inheritance, Polymorphism, and Interfaces Abstract data type and Interfaces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Basic data structures ArrayList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HashMap Midterm Exam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Exception Handling, Streams and File I/O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Streams and File I/O (2), Java Programming practice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Java Programming practice (2), Dynamic Data structure and Generics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Dynamic Data structure and Generics (2) GUI and Event-driven Programming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GUI and Event-driven Programming (2),  Concurrency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Concurrency (2) , Summary</a:t>
                      </a:r>
                      <a:r>
                        <a:rPr b="1" lang="en-US" sz="1400">
                          <a:solidFill>
                            <a:srgbClr val="CACACA"/>
                          </a:solidFill>
                        </a:rPr>
                        <a:t>	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Final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700"/>
              <a:t>[…]</a:t>
            </a:r>
            <a:br>
              <a:rPr lang="en-US" sz="1700">
                <a:solidFill>
                  <a:srgbClr val="FFFFFF"/>
                </a:solidFill>
              </a:rPr>
            </a:br>
            <a:r>
              <a:rPr lang="en-US" sz="1700">
                <a:solidFill>
                  <a:srgbClr val="FFFFFF"/>
                </a:solidFill>
              </a:rPr>
              <a:t>public </a:t>
            </a:r>
            <a:r>
              <a:rPr lang="en-US" sz="1700">
                <a:solidFill>
                  <a:srgbClr val="FFFFFF"/>
                </a:solidFill>
              </a:rPr>
              <a:t>class Bicycle {</a:t>
            </a:r>
            <a:br>
              <a:rPr lang="en-US" sz="1700">
                <a:solidFill>
                  <a:srgbClr val="FFFFFF"/>
                </a:solidFill>
              </a:rPr>
            </a:br>
            <a:r>
              <a:rPr lang="en-US" sz="1700">
                <a:solidFill>
                  <a:srgbClr val="FFFFFF"/>
                </a:solidFill>
              </a:rPr>
              <a:t>   int currentGear;</a:t>
            </a:r>
            <a:br>
              <a:rPr lang="en-US" sz="1700">
                <a:solidFill>
                  <a:srgbClr val="FFFFFF"/>
                </a:solidFill>
              </a:rPr>
            </a:br>
            <a:r>
              <a:rPr lang="en-US" sz="1700">
                <a:solidFill>
                  <a:srgbClr val="FFFFFF"/>
                </a:solidFill>
              </a:rPr>
              <a:t>   int currentSpeed = 0; </a:t>
            </a:r>
            <a:r>
              <a:rPr lang="en-US" sz="1700"/>
              <a:t>// You may put a initial value of the field by using '=' operator.</a:t>
            </a:r>
            <a:br>
              <a:rPr lang="en-US" sz="1700"/>
            </a:br>
            <a:r>
              <a:rPr lang="en-US" sz="1700"/>
              <a:t>   // Define a method</a:t>
            </a:r>
            <a:br>
              <a:rPr lang="en-US" sz="1700"/>
            </a:br>
            <a:r>
              <a:rPr lang="en-US" sz="1700"/>
              <a:t>   // Grammar [modifiers] [return type] [method name] [arguments]</a:t>
            </a:r>
            <a:br>
              <a:rPr lang="en-US" sz="1700"/>
            </a:br>
            <a:r>
              <a:rPr lang="en-US" sz="1700"/>
              <a:t>   </a:t>
            </a:r>
            <a:r>
              <a:rPr lang="en-US" sz="1700">
                <a:solidFill>
                  <a:srgbClr val="FFFFFF"/>
                </a:solidFill>
              </a:rPr>
              <a:t>public void changeGear(int gearToBeChanged) {</a:t>
            </a:r>
            <a:br>
              <a:rPr lang="en-US" sz="1700">
                <a:solidFill>
                  <a:srgbClr val="FFFFFF"/>
                </a:solidFill>
              </a:rPr>
            </a:br>
            <a:r>
              <a:rPr lang="en-US" sz="1700">
                <a:solidFill>
                  <a:srgbClr val="FFFFFF"/>
                </a:solidFill>
              </a:rPr>
              <a:t>      // put detailed logic for this method!</a:t>
            </a:r>
            <a:br>
              <a:rPr lang="en-US" sz="1700">
                <a:solidFill>
                  <a:srgbClr val="FFFFFF"/>
                </a:solidFill>
              </a:rPr>
            </a:br>
            <a:r>
              <a:rPr lang="en-US" sz="1700">
                <a:solidFill>
                  <a:srgbClr val="FFFFFF"/>
                </a:solidFill>
              </a:rPr>
              <a:t>      System.out.println("Current Gear Has Been Changed!" + </a:t>
            </a:r>
            <a:r>
              <a:rPr lang="en-US" sz="1700">
                <a:solidFill>
                  <a:srgbClr val="FFFFFF"/>
                </a:solidFill>
              </a:rPr>
              <a:t>gearToBeChanged);</a:t>
            </a:r>
            <a:br>
              <a:rPr lang="en-US" sz="1700">
                <a:solidFill>
                  <a:srgbClr val="FFFFFF"/>
                </a:solidFill>
              </a:rPr>
            </a:br>
            <a:r>
              <a:rPr lang="en-US" sz="1700">
                <a:solidFill>
                  <a:srgbClr val="FFFFFF"/>
                </a:solidFill>
              </a:rPr>
              <a:t>   }</a:t>
            </a:r>
            <a:br>
              <a:rPr lang="en-US" sz="1700">
                <a:solidFill>
                  <a:srgbClr val="FFFFFF"/>
                </a:solidFill>
              </a:rPr>
            </a:br>
            <a:r>
              <a:rPr lang="en-US" sz="1700">
                <a:solidFill>
                  <a:srgbClr val="FFFFFF"/>
                </a:solidFill>
              </a:rPr>
              <a:t>}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295" name="Google Shape;295;p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/>
          <p:nvPr>
            <p:ph idx="1" type="body"/>
          </p:nvPr>
        </p:nvSpPr>
        <p:spPr>
          <a:xfrm>
            <a:off x="311700" y="1152475"/>
            <a:ext cx="8520600" cy="39222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700"/>
              <a:t>[…]</a:t>
            </a:r>
            <a:br>
              <a:rPr lang="en-US" sz="1700">
                <a:solidFill>
                  <a:srgbClr val="FFFFFF"/>
                </a:solidFill>
              </a:rPr>
            </a:br>
            <a:r>
              <a:rPr lang="en-US" sz="1700">
                <a:solidFill>
                  <a:srgbClr val="FFFFFF"/>
                </a:solidFill>
              </a:rPr>
              <a:t>class Bicycle {</a:t>
            </a:r>
            <a:br>
              <a:rPr lang="en-US" sz="1700">
                <a:solidFill>
                  <a:srgbClr val="FFFFFF"/>
                </a:solidFill>
              </a:rPr>
            </a:br>
            <a:r>
              <a:rPr lang="en-US" sz="1700">
                <a:solidFill>
                  <a:srgbClr val="FFFFFF"/>
                </a:solidFill>
              </a:rPr>
              <a:t>   </a:t>
            </a:r>
            <a:r>
              <a:rPr lang="en-US" sz="1700"/>
              <a:t>[…]</a:t>
            </a:r>
            <a:br>
              <a:rPr lang="en-US" sz="1700">
                <a:solidFill>
                  <a:srgbClr val="FFFFFF"/>
                </a:solidFill>
              </a:rPr>
            </a:br>
            <a:r>
              <a:rPr lang="en-US" sz="1700">
                <a:solidFill>
                  <a:srgbClr val="FFFFFF"/>
                </a:solidFill>
              </a:rPr>
              <a:t>   </a:t>
            </a:r>
            <a:r>
              <a:rPr lang="en-US" sz="1700">
                <a:solidFill>
                  <a:srgbClr val="FFFFFF"/>
                </a:solidFill>
              </a:rPr>
              <a:t>int currentSpeed = 0;</a:t>
            </a:r>
            <a:br>
              <a:rPr lang="en-US" sz="1700">
                <a:solidFill>
                  <a:srgbClr val="FFFFFF"/>
                </a:solidFill>
              </a:rPr>
            </a:br>
            <a:r>
              <a:rPr lang="en-US" sz="1700">
                <a:solidFill>
                  <a:srgbClr val="FFFFFF"/>
                </a:solidFill>
              </a:rPr>
              <a:t>   </a:t>
            </a:r>
            <a:r>
              <a:rPr lang="en-US" sz="1700"/>
              <a:t>[…]</a:t>
            </a:r>
            <a:br>
              <a:rPr lang="en-US" sz="1700">
                <a:solidFill>
                  <a:srgbClr val="FFFFFF"/>
                </a:solidFill>
              </a:rPr>
            </a:br>
            <a:r>
              <a:rPr lang="en-US" sz="1700"/>
              <a:t>   // You may put more methods</a:t>
            </a:r>
            <a:br>
              <a:rPr lang="en-US" sz="1700"/>
            </a:br>
            <a:r>
              <a:rPr lang="en-US" sz="1700"/>
              <a:t>   </a:t>
            </a:r>
            <a:r>
              <a:rPr lang="en-US" sz="1700">
                <a:solidFill>
                  <a:srgbClr val="FFFFFF"/>
                </a:solidFill>
              </a:rPr>
              <a:t>public void printCurrentSpeed() {</a:t>
            </a:r>
            <a:br>
              <a:rPr lang="en-US" sz="1700">
                <a:solidFill>
                  <a:srgbClr val="FFFFFF"/>
                </a:solidFill>
              </a:rPr>
            </a:br>
            <a:r>
              <a:rPr lang="en-US" sz="1700">
                <a:solidFill>
                  <a:srgbClr val="FFFFFF"/>
                </a:solidFill>
              </a:rPr>
              <a:t>      System.out.println("Current Speed is " +  </a:t>
            </a:r>
            <a:r>
              <a:rPr lang="en-US" sz="1700">
                <a:solidFill>
                  <a:srgbClr val="FFF2CC"/>
                </a:solidFill>
              </a:rPr>
              <a:t>getCurrentSpeed()</a:t>
            </a:r>
            <a:r>
              <a:rPr lang="en-US" sz="1700">
                <a:solidFill>
                  <a:srgbClr val="FFFFFF"/>
                </a:solidFill>
              </a:rPr>
              <a:t>);</a:t>
            </a:r>
            <a:br>
              <a:rPr lang="en-US" sz="1700">
                <a:solidFill>
                  <a:srgbClr val="FFFFFF"/>
                </a:solidFill>
              </a:rPr>
            </a:br>
            <a:r>
              <a:rPr lang="en-US" sz="1700">
                <a:solidFill>
                  <a:srgbClr val="FFFFFF"/>
                </a:solidFill>
              </a:rPr>
              <a:t>   }</a:t>
            </a:r>
            <a:br>
              <a:rPr lang="en-US" sz="1700"/>
            </a:br>
            <a:r>
              <a:rPr lang="en-US" sz="1700">
                <a:solidFill>
                  <a:srgbClr val="FFFFFF"/>
                </a:solidFill>
              </a:rPr>
              <a:t>   </a:t>
            </a:r>
            <a:r>
              <a:rPr lang="en-US" sz="1700">
                <a:solidFill>
                  <a:srgbClr val="FFFFFF"/>
                </a:solidFill>
              </a:rPr>
              <a:t>public int getCurrentSpeed() {</a:t>
            </a:r>
            <a:br>
              <a:rPr lang="en-US" sz="1700">
                <a:solidFill>
                  <a:srgbClr val="FFFFFF"/>
                </a:solidFill>
              </a:rPr>
            </a:br>
            <a:r>
              <a:rPr lang="en-US" sz="1700">
                <a:solidFill>
                  <a:srgbClr val="FFFFFF"/>
                </a:solidFill>
              </a:rPr>
              <a:t>      return currentSpeed;</a:t>
            </a:r>
            <a:br>
              <a:rPr lang="en-US" sz="1700">
                <a:solidFill>
                  <a:srgbClr val="FFFFFF"/>
                </a:solidFill>
              </a:rPr>
            </a:br>
            <a:r>
              <a:rPr lang="en-US" sz="1700">
                <a:solidFill>
                  <a:srgbClr val="FFFFFF"/>
                </a:solidFill>
              </a:rPr>
              <a:t>   }</a:t>
            </a:r>
            <a:br>
              <a:rPr lang="en-US" sz="1700">
                <a:solidFill>
                  <a:srgbClr val="FFFFFF"/>
                </a:solidFill>
              </a:rPr>
            </a:br>
            <a:r>
              <a:rPr lang="en-US" sz="1700">
                <a:solidFill>
                  <a:srgbClr val="FFFFFF"/>
                </a:solidFill>
              </a:rPr>
              <a:t>}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302" name="Google Shape;302;p4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309" name="Google Shape;309;p5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10" name="Google Shape;310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Write our first (official) Java Program in Live!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Design our program first! (Draw simple class diagrams)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Create a package!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Create a java source code file for each object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Define a package in the source code file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Define a class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Define fields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Define methods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700"/>
              <a:buChar char="○"/>
            </a:pPr>
            <a:r>
              <a:rPr lang="en-US">
                <a:solidFill>
                  <a:srgbClr val="FFF2CC"/>
                </a:solidFill>
              </a:rPr>
              <a:t>Compile all Java source code files!</a:t>
            </a:r>
            <a:endParaRPr>
              <a:solidFill>
                <a:srgbClr val="FFF2CC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■"/>
            </a:pPr>
            <a:r>
              <a:rPr lang="en-US" u="sng">
                <a:solidFill>
                  <a:srgbClr val="FFFFFF"/>
                </a:solidFill>
              </a:rPr>
              <a:t>Examples in the slides can't be run as there is no main method.</a:t>
            </a:r>
            <a:endParaRPr u="sng">
              <a:solidFill>
                <a:srgbClr val="FFFFFF"/>
              </a:solidFill>
            </a:endParaRPr>
          </a:p>
          <a:p>
            <a:pPr indent="-336550" lvl="3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-US" u="sng">
                <a:solidFill>
                  <a:srgbClr val="FFFFFF"/>
                </a:solidFill>
              </a:rPr>
              <a:t>But look at the code in the lecture ;)</a:t>
            </a:r>
            <a:endParaRPr u="sng">
              <a:solidFill>
                <a:srgbClr val="FFFFFF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en-US"/>
              <a:t>Run it!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 all the source code</a:t>
            </a:r>
            <a:endParaRPr/>
          </a:p>
        </p:txBody>
      </p:sp>
      <p:sp>
        <p:nvSpPr>
          <p:cNvPr id="317" name="Google Shape;317;p5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18" name="Google Shape;318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To use a Java compiler (javac) and Java virtual machine (java), you need to install Java SE Development Kit (JDK)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https://www.oracle.com/kr/java/technologies/downloads/</a:t>
            </a:r>
            <a:r>
              <a:rPr lang="en-US"/>
              <a:t> 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We do have a lab about it later.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Compile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$ javac -cp [path to jar or existing </a:t>
            </a:r>
            <a:r>
              <a:rPr lang="en-US"/>
              <a:t>class</a:t>
            </a:r>
            <a:r>
              <a:rPr lang="en-US"/>
              <a:t> files for reusing] -d [path to save your .class [path/to/java files]*.java [path/to/java files]*.java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Example</a:t>
            </a:r>
            <a:br>
              <a:rPr lang="en-US"/>
            </a:br>
            <a:r>
              <a:rPr lang="en-US"/>
              <a:t>javac -d ./bin src/edu/handong/csee/java/l04/*.java  (Unix/Linux, Mac shell)</a:t>
            </a:r>
            <a:br>
              <a:rPr lang="en-US"/>
            </a:br>
            <a:r>
              <a:rPr lang="en-US"/>
              <a:t>javac -d .\bin src\edu\handong\csee\java\l04\*.java (Windows CMD)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See the bytecode in assembly and hexadecimal (1)</a:t>
            </a:r>
            <a:endParaRPr/>
          </a:p>
        </p:txBody>
      </p:sp>
      <p:sp>
        <p:nvSpPr>
          <p:cNvPr id="325" name="Google Shape;325;p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6" name="Google Shape;326;p52"/>
          <p:cNvSpPr/>
          <p:nvPr/>
        </p:nvSpPr>
        <p:spPr>
          <a:xfrm rot="10800000">
            <a:off x="674450" y="2006775"/>
            <a:ext cx="1226400" cy="13752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2"/>
          <p:cNvSpPr/>
          <p:nvPr/>
        </p:nvSpPr>
        <p:spPr>
          <a:xfrm>
            <a:off x="2263200" y="2296725"/>
            <a:ext cx="1545900" cy="79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Compiler</a:t>
            </a:r>
            <a:endParaRPr b="1"/>
          </a:p>
        </p:txBody>
      </p:sp>
      <p:sp>
        <p:nvSpPr>
          <p:cNvPr id="328" name="Google Shape;328;p52"/>
          <p:cNvSpPr/>
          <p:nvPr/>
        </p:nvSpPr>
        <p:spPr>
          <a:xfrm rot="10800000">
            <a:off x="4074975" y="2006775"/>
            <a:ext cx="1226400" cy="13752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52"/>
          <p:cNvSpPr txBox="1"/>
          <p:nvPr/>
        </p:nvSpPr>
        <p:spPr>
          <a:xfrm>
            <a:off x="83100" y="3511975"/>
            <a:ext cx="23046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Bicycle.java</a:t>
            </a:r>
            <a:b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(Source code: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It is just a plain text.)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0" name="Google Shape;330;p52"/>
          <p:cNvSpPr txBox="1"/>
          <p:nvPr/>
        </p:nvSpPr>
        <p:spPr>
          <a:xfrm>
            <a:off x="3387375" y="3511975"/>
            <a:ext cx="26016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Bicycle.class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(Bytecode: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Machine language of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 Java Virtual Machine!)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31" name="Google Shape;331;p52"/>
          <p:cNvCxnSpPr>
            <a:stCxn id="326" idx="1"/>
            <a:endCxn id="327" idx="1"/>
          </p:cNvCxnSpPr>
          <p:nvPr/>
        </p:nvCxnSpPr>
        <p:spPr>
          <a:xfrm>
            <a:off x="1747550" y="2694375"/>
            <a:ext cx="5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52"/>
          <p:cNvCxnSpPr>
            <a:stCxn id="327" idx="3"/>
            <a:endCxn id="328" idx="3"/>
          </p:cNvCxnSpPr>
          <p:nvPr/>
        </p:nvCxnSpPr>
        <p:spPr>
          <a:xfrm>
            <a:off x="3809100" y="2694375"/>
            <a:ext cx="41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52"/>
          <p:cNvSpPr txBox="1"/>
          <p:nvPr/>
        </p:nvSpPr>
        <p:spPr>
          <a:xfrm>
            <a:off x="1759500" y="3207175"/>
            <a:ext cx="23046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c:/&gt; </a:t>
            </a:r>
            <a:r>
              <a:rPr b="1" lang="en-US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javac</a:t>
            </a: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-d bin package-path/Bicycle.java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34" name="Google Shape;334;p52"/>
          <p:cNvCxnSpPr/>
          <p:nvPr/>
        </p:nvCxnSpPr>
        <p:spPr>
          <a:xfrm flipH="1">
            <a:off x="2646075" y="2876500"/>
            <a:ext cx="133800" cy="4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35" name="Google Shape;335;p52"/>
          <p:cNvSpPr txBox="1"/>
          <p:nvPr/>
        </p:nvSpPr>
        <p:spPr>
          <a:xfrm>
            <a:off x="5374750" y="2296725"/>
            <a:ext cx="3541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To disassemble bytecode (javap -c classfile)</a:t>
            </a:r>
            <a:endParaRPr sz="13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https://stackoverflow.com/questions/14146782/how-do-i-read-a-java-class-file-java-bytecode</a:t>
            </a:r>
            <a:endParaRPr sz="13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https://www.baeldung.com/java-class-view-bytecode</a:t>
            </a:r>
            <a:r>
              <a:rPr lang="en-US" sz="1300">
                <a:latin typeface="Average"/>
                <a:ea typeface="Average"/>
                <a:cs typeface="Average"/>
                <a:sym typeface="Average"/>
              </a:rPr>
              <a:t> </a:t>
            </a:r>
            <a:endParaRPr sz="13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u="sng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xxd</a:t>
            </a:r>
            <a:r>
              <a:rPr lang="en-US" sz="13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 to see the bytecode in hex code </a:t>
            </a:r>
            <a:endParaRPr sz="13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See the disassembled bytecode and hexadecimal (2)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Disassemble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Translate (a program) from machine code into a higher-level programming language.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To disassemble bytecode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javap -c classfile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https://stackoverflow.com/questions/14146782/how-do-i-read-a-java-class-file-java-bytecode</a:t>
            </a:r>
            <a:r>
              <a:rPr lang="en-US"/>
              <a:t> 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https://www.beyondjava.net/java-programmers-guide-java-byte-code</a:t>
            </a:r>
            <a:r>
              <a:rPr lang="en-US"/>
              <a:t>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How to read a binary file (010101....) in git bash or linux/mac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xxd -b aBinaryFile  // binary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xxd aBinaryFile     // hexadecimal</a:t>
            </a:r>
            <a:endParaRPr/>
          </a:p>
        </p:txBody>
      </p:sp>
      <p:sp>
        <p:nvSpPr>
          <p:cNvPr id="343" name="Google Shape;343;p5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4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Tentative Schedule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9" name="Google Shape;349;p54"/>
          <p:cNvSpPr txBox="1"/>
          <p:nvPr/>
        </p:nvSpPr>
        <p:spPr>
          <a:xfrm>
            <a:off x="138100" y="4624388"/>
            <a:ext cx="90498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This schedule can be modified according to the students’ performance and other reasons.</a:t>
            </a:r>
            <a:endParaRPr/>
          </a:p>
        </p:txBody>
      </p:sp>
      <p:sp>
        <p:nvSpPr>
          <p:cNvPr id="350" name="Google Shape;350;p54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51" name="Google Shape;351;p54"/>
          <p:cNvGraphicFramePr/>
          <p:nvPr/>
        </p:nvGraphicFramePr>
        <p:xfrm>
          <a:off x="1403350" y="777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{37709F36-DA82-416F-97E2-5636F4BB33FC}</a:tableStyleId>
              </a:tblPr>
              <a:tblGrid>
                <a:gridCol w="1320800"/>
                <a:gridCol w="5280025"/>
              </a:tblGrid>
              <a:tr h="21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Weeks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7150" marB="0" marR="9525" marL="952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Topics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7150" marB="0" marR="9525" marL="95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trike="sngStrike">
                          <a:solidFill>
                            <a:srgbClr val="CCCCCC"/>
                          </a:solidFill>
                        </a:rPr>
                        <a:t>Introduction Java Runtime environments</a:t>
                      </a:r>
                      <a:endParaRPr b="1" strike="sngStrike">
                        <a:solidFill>
                          <a:srgbClr val="CCCCCC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Object-oriented concept Packages and objects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Class and its members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Language Basics, Branching and Loop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String and Number classes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Arrays, Recursion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Inheritance, Polymorphism, and Interfaces Abstract data type and Interfaces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Basic data structures ArrayList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HashMap Midterm Exam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Exception Handling, Streams and File I/O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Streams and File I/O (2), Java Programming practice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Java Programming practice (2), Dynamic Data structure and Generics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Dynamic Data structure and Generics (2) GUI and Event-driven Programming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GUI and Event-driven Programming (2),  Concurrency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Concurrency (2) , Summary</a:t>
                      </a:r>
                      <a:r>
                        <a:rPr b="1" lang="en-US" sz="1400">
                          <a:solidFill>
                            <a:srgbClr val="CACACA"/>
                          </a:solidFill>
                        </a:rPr>
                        <a:t>	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Final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JC Nam,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jcnam@handong.edu</a:t>
            </a:r>
            <a:r>
              <a:rPr lang="en-US"/>
              <a:t>,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https://lifove.github.io</a:t>
            </a:r>
            <a:r>
              <a:rPr lang="en-US"/>
              <a:t> </a:t>
            </a:r>
            <a:endParaRPr/>
          </a:p>
        </p:txBody>
      </p:sp>
      <p:sp>
        <p:nvSpPr>
          <p:cNvPr id="357" name="Google Shape;357;p5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8" name="Google Shape;358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550" y="4355413"/>
            <a:ext cx="334525" cy="35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55"/>
          <p:cNvSpPr txBox="1"/>
          <p:nvPr/>
        </p:nvSpPr>
        <p:spPr>
          <a:xfrm>
            <a:off x="1147075" y="1073675"/>
            <a:ext cx="7819500" cy="1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22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TODOs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Read all topics here: </a:t>
            </a:r>
            <a:r>
              <a:rPr lang="en-US" sz="1700" u="sng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https://docs.oracle.com/javase/tutorial/java/concepts/index.html</a:t>
            </a:r>
            <a:r>
              <a:rPr lang="en-US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br>
              <a:rPr lang="en-US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Read Ch9.3 (p.348~353)</a:t>
            </a:r>
            <a:endParaRPr sz="22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48" name="Google Shape;148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9" name="Google Shape;14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Write our first (official) Java Program in Live!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Design our program first! (Draw simple class diagrams)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Create a package!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Create a java source code file for each object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Define a package in the source code file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Define a class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Define fields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Define methods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Compile all Java source code files!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Run it!</a:t>
            </a:r>
            <a:endParaRPr/>
          </a:p>
        </p:txBody>
      </p:sp>
      <p:sp>
        <p:nvSpPr>
          <p:cNvPr id="150" name="Google Shape;150;p31"/>
          <p:cNvSpPr txBox="1"/>
          <p:nvPr/>
        </p:nvSpPr>
        <p:spPr>
          <a:xfrm>
            <a:off x="6126950" y="3124625"/>
            <a:ext cx="22506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Class members!</a:t>
            </a:r>
            <a:endParaRPr sz="18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51" name="Google Shape;151;p31"/>
          <p:cNvCxnSpPr/>
          <p:nvPr/>
        </p:nvCxnSpPr>
        <p:spPr>
          <a:xfrm rot="10800000">
            <a:off x="3111650" y="3295025"/>
            <a:ext cx="3015300" cy="1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31"/>
          <p:cNvCxnSpPr/>
          <p:nvPr/>
        </p:nvCxnSpPr>
        <p:spPr>
          <a:xfrm flipH="1">
            <a:off x="3367250" y="3445625"/>
            <a:ext cx="2759700" cy="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Readings</a:t>
            </a:r>
            <a:endParaRPr/>
          </a:p>
        </p:txBody>
      </p:sp>
      <p:sp>
        <p:nvSpPr>
          <p:cNvPr id="159" name="Google Shape;15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Oracle Java Tutorial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Windows: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https://docs.oracle.com/javase/tutorial/getStarted/cupojava/win32.html</a:t>
            </a:r>
            <a:r>
              <a:rPr lang="en-US"/>
              <a:t> 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Unix-like OS: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https://docs.oracle.com/javase/tutorial/getStarted/cupojava/unix.html</a:t>
            </a:r>
            <a:r>
              <a:rPr lang="en-US"/>
              <a:t> </a:t>
            </a:r>
            <a:endParaRPr/>
          </a:p>
        </p:txBody>
      </p:sp>
      <p:sp>
        <p:nvSpPr>
          <p:cNvPr id="160" name="Google Shape;160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67" name="Google Shape;167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8" name="Google Shape;16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Write our first (official) Java Program in Live!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700"/>
              <a:buChar char="○"/>
            </a:pPr>
            <a:r>
              <a:rPr lang="en-US">
                <a:solidFill>
                  <a:srgbClr val="FFF2CC"/>
                </a:solidFill>
              </a:rPr>
              <a:t>Design our program first! (Draw simple class diagrams)</a:t>
            </a:r>
            <a:endParaRPr>
              <a:solidFill>
                <a:srgbClr val="FFF2CC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Create a package!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Create a java source code file for each object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Define a package in the source code file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Define a class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Define fields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Define methods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Compile all Java source code files!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Run it!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our first program!</a:t>
            </a:r>
            <a:r>
              <a:rPr lang="en-US"/>
              <a:t> </a:t>
            </a:r>
            <a:endParaRPr/>
          </a:p>
        </p:txBody>
      </p:sp>
      <p:sp>
        <p:nvSpPr>
          <p:cNvPr id="175" name="Google Shape;175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Choose what you want to implement today!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Choose a simple one! </a:t>
            </a:r>
            <a:r>
              <a:rPr lang="en-US" sz="1300"/>
              <a:t>Because it is the first time to (officially) implement ;)</a:t>
            </a:r>
            <a:endParaRPr sz="13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Define inputs and output of our program.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Find objects and their states and behaviors for our program.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Then, draw class diagram.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4" name="Google Shape;18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Write our first (official) Java Program in Live!</a:t>
            </a:r>
            <a:endParaRPr/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Design our program first! (Draw simple class diagrams)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700"/>
              <a:buChar char="○"/>
            </a:pPr>
            <a:r>
              <a:rPr lang="en-US">
                <a:solidFill>
                  <a:srgbClr val="FFF2CC"/>
                </a:solidFill>
              </a:rPr>
              <a:t>Create a package!</a:t>
            </a:r>
            <a:endParaRPr>
              <a:solidFill>
                <a:srgbClr val="FFF2CC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Create a java source code file for each object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Define a package in the source code file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Define a class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Define fields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Define methods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Compile all Java source code files!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Run it!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a package</a:t>
            </a:r>
            <a:endParaRPr/>
          </a:p>
        </p:txBody>
      </p:sp>
      <p:sp>
        <p:nvSpPr>
          <p:cNvPr id="191" name="Google Shape;191;p36"/>
          <p:cNvSpPr txBox="1"/>
          <p:nvPr>
            <p:ph idx="1" type="body"/>
          </p:nvPr>
        </p:nvSpPr>
        <p:spPr>
          <a:xfrm>
            <a:off x="311700" y="1152475"/>
            <a:ext cx="862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package is a group of related objects.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Other developers can reuse my package and objects in the package.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So, name a package well. Intuitive name would be helpful for developers.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package is </a:t>
            </a:r>
            <a:r>
              <a:rPr lang="en-US"/>
              <a:t>physically a folder in your computer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It's folder path looks like (just an example)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Windows</a:t>
            </a:r>
            <a:endParaRPr/>
          </a:p>
          <a:p>
            <a:pPr indent="-336550" lvl="3" marL="18288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C:/Users/jcnam/</a:t>
            </a:r>
            <a:r>
              <a:rPr lang="en-US" u="sng">
                <a:solidFill>
                  <a:srgbClr val="FFFFFF"/>
                </a:solidFill>
              </a:rPr>
              <a:t>MyFirstProgram</a:t>
            </a:r>
            <a:r>
              <a:rPr lang="en-US"/>
              <a:t>/src/</a:t>
            </a:r>
            <a:r>
              <a:rPr lang="en-US">
                <a:solidFill>
                  <a:srgbClr val="FFF2CC"/>
                </a:solidFill>
              </a:rPr>
              <a:t>edu/handong/csee/java/mypackage</a:t>
            </a:r>
            <a:endParaRPr>
              <a:solidFill>
                <a:srgbClr val="FFF2CC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Mac or Linux</a:t>
            </a:r>
            <a:endParaRPr/>
          </a:p>
          <a:p>
            <a:pPr indent="-336550" lvl="3" marL="18288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/users/jcnam/</a:t>
            </a:r>
            <a:r>
              <a:rPr lang="en-US" u="sng">
                <a:solidFill>
                  <a:srgbClr val="FFFFFF"/>
                </a:solidFill>
              </a:rPr>
              <a:t>MyFirstJavaProgram</a:t>
            </a:r>
            <a:r>
              <a:rPr lang="en-US"/>
              <a:t>/src/</a:t>
            </a:r>
            <a:r>
              <a:rPr lang="en-US">
                <a:solidFill>
                  <a:srgbClr val="FFF2CC"/>
                </a:solidFill>
              </a:rPr>
              <a:t>edu/handong/csee/java/mypackage</a:t>
            </a:r>
            <a:endParaRPr>
              <a:solidFill>
                <a:srgbClr val="FFF2CC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Then its package name in Java code is:</a:t>
            </a:r>
            <a:endParaRPr/>
          </a:p>
          <a:p>
            <a:pPr indent="-336550" lvl="3" marL="18288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700"/>
              <a:buChar char="●"/>
            </a:pPr>
            <a:r>
              <a:rPr lang="en-US">
                <a:solidFill>
                  <a:srgbClr val="FFF2CC"/>
                </a:solidFill>
              </a:rPr>
              <a:t>package edu.handong.csee.java.mypackage;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92" name="Google Shape;192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36"/>
          <p:cNvSpPr txBox="1"/>
          <p:nvPr/>
        </p:nvSpPr>
        <p:spPr>
          <a:xfrm>
            <a:off x="5046775" y="3438400"/>
            <a:ext cx="1583100" cy="341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Project root folder</a:t>
            </a:r>
            <a:endParaRPr b="1" u="sng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94" name="Google Shape;194;p36"/>
          <p:cNvCxnSpPr>
            <a:stCxn id="193" idx="1"/>
          </p:cNvCxnSpPr>
          <p:nvPr/>
        </p:nvCxnSpPr>
        <p:spPr>
          <a:xfrm flipH="1">
            <a:off x="4484575" y="3609250"/>
            <a:ext cx="562200" cy="170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36"/>
          <p:cNvCxnSpPr>
            <a:stCxn id="193" idx="1"/>
          </p:cNvCxnSpPr>
          <p:nvPr/>
        </p:nvCxnSpPr>
        <p:spPr>
          <a:xfrm rot="10800000">
            <a:off x="4600975" y="3443950"/>
            <a:ext cx="445800" cy="165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202" name="Google Shape;202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3" name="Google Shape;20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Write our first (official) Java Program in Live!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Design our program first! (Draw simple class diagrams)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Create a package!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700"/>
              <a:buChar char="○"/>
            </a:pPr>
            <a:r>
              <a:rPr lang="en-US">
                <a:solidFill>
                  <a:srgbClr val="FFF2CC"/>
                </a:solidFill>
              </a:rPr>
              <a:t>Create a java source code file for each object</a:t>
            </a:r>
            <a:endParaRPr>
              <a:solidFill>
                <a:srgbClr val="FFF2CC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Define a package in the source code file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Define a class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Define fields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Define methods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Compile all Java source code files!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Run it!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