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7104050" cy="102346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4279C1-3513-499A-9365-F1D41DC4F19E}">
  <a:tblStyle styleId="{2C4279C1-3513-499A-9365-F1D41DC4F1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f7750b8_0_74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f7750b8_0_74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a86dcc92b_2_5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a86dcc92b_2_5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6a86dcc92b_2_5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a86dcc92b_2_60:notes"/>
          <p:cNvSpPr/>
          <p:nvPr>
            <p:ph idx="2" type="sldImg"/>
          </p:nvPr>
        </p:nvSpPr>
        <p:spPr>
          <a:xfrm>
            <a:off x="39499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a86dcc92b_2_60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a86dcc92b_2_6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a86dcc92b_2_6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6a86dcc92b_2_6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80829e3d_0_7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8180829e3d_0_7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180829e3d_0_71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180829e3d_0_71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80829e3d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180829e3d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6edb852f_0_14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6edb852f_0_14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26edb852f_0_14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a86dcc92b_2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a86dcc92b_2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6a86dcc92b_2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a86dcc92b_2_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a86dcc92b_2_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6a86dcc92b_2_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a86dcc92b_2_1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a86dcc92b_2_1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6a86dcc92b_2_1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a86dcc92b_2_3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a86dcc92b_2_3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a86dcc92b_2_3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a86dcc92b_2_3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a86dcc92b_2_37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6a86dcc92b_2_37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a86dcc92b_2_4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a86dcc92b_2_4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6a86dcc92b_2_44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8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oracle.com/technetwork/java/javase/tech/index-137868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jcnam@handong.edu" TargetMode="External"/><Relationship Id="rId4" Type="http://schemas.openxmlformats.org/officeDocument/2006/relationships/hyperlink" Target="https://lifove.github.io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docs.oracle.com/javase/tutorial/java/concepts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tutorial/getStarted/application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</a:t>
            </a:r>
            <a:r>
              <a:rPr lang="en-US" sz="2500"/>
              <a:t>ITP20003 Java Programming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2CC"/>
                </a:solidFill>
              </a:rPr>
              <a:t>Executing a Java program</a:t>
            </a:r>
            <a:endParaRPr sz="4100">
              <a:solidFill>
                <a:srgbClr val="FFF2CC"/>
              </a:solidFill>
            </a:endParaRPr>
          </a:p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Comments: Javadoc comments</a:t>
            </a:r>
            <a:endParaRPr/>
          </a:p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25" y="1017725"/>
            <a:ext cx="6169451" cy="40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Javadoc tags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@author (classes and interfaces only, required)</a:t>
            </a:r>
            <a:br>
              <a:rPr lang="en-US"/>
            </a:br>
            <a:r>
              <a:rPr lang="en-US"/>
              <a:t>@version (classes and interfaces only, required. See footnote 1)</a:t>
            </a:r>
            <a:br>
              <a:rPr lang="en-US"/>
            </a:br>
            <a:r>
              <a:rPr lang="en-US"/>
              <a:t>@param (methods and constructors only)</a:t>
            </a:r>
            <a:br>
              <a:rPr lang="en-US"/>
            </a:br>
            <a:r>
              <a:rPr lang="en-US"/>
              <a:t>@return (methods only)</a:t>
            </a:r>
            <a:br>
              <a:rPr lang="en-US"/>
            </a:br>
            <a:r>
              <a:rPr lang="en-US"/>
              <a:t>@exception (@throws is a synonym added in Javadoc 1.2)</a:t>
            </a:r>
            <a:br>
              <a:rPr lang="en-US"/>
            </a:br>
            <a:r>
              <a:rPr lang="en-US"/>
              <a:t>@see</a:t>
            </a:r>
            <a:br>
              <a:rPr lang="en-US"/>
            </a:br>
            <a:r>
              <a:rPr lang="en-US"/>
              <a:t>@since</a:t>
            </a:r>
            <a:br>
              <a:rPr lang="en-US"/>
            </a:br>
            <a:r>
              <a:rPr lang="en-US"/>
              <a:t>@serial (or @serialField or @serialData)</a:t>
            </a:r>
            <a:br>
              <a:rPr lang="en-US"/>
            </a:br>
            <a:r>
              <a:rPr lang="en-US"/>
              <a:t>@deprecated (see How and When To Deprecate APIs)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http://www.oracle.com/technetwork/java/javase/tech/index-137868.html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Jar file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distribute our classes to other developers.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Command</a:t>
            </a:r>
            <a:br>
              <a:rPr lang="en-US"/>
            </a:br>
            <a:r>
              <a:rPr lang="en-US"/>
              <a:t>$ jar </a:t>
            </a:r>
            <a:r>
              <a:rPr lang="en-US">
                <a:solidFill>
                  <a:schemeClr val="accent5"/>
                </a:solidFill>
              </a:rPr>
              <a:t>-cvf</a:t>
            </a:r>
            <a:r>
              <a:rPr lang="en-US"/>
              <a:t> Sugang.jar </a:t>
            </a:r>
            <a:r>
              <a:rPr lang="en-US">
                <a:solidFill>
                  <a:schemeClr val="accent5"/>
                </a:solidFill>
              </a:rPr>
              <a:t>-C</a:t>
            </a:r>
            <a:r>
              <a:rPr lang="en-US"/>
              <a:t> /path/to/your/package/path </a:t>
            </a:r>
            <a:r>
              <a:rPr lang="en-US">
                <a:solidFill>
                  <a:schemeClr val="accent5"/>
                </a:solidFill>
              </a:rPr>
              <a:t>.</a:t>
            </a:r>
            <a:br>
              <a:rPr lang="en-US"/>
            </a:br>
            <a:r>
              <a:rPr lang="en-US"/>
              <a:t>e.g., jar -cvf MyJar.jar -C bin 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With this external jar file, other developers can reuse my classes for their Java program.</a:t>
            </a:r>
            <a:br>
              <a:rPr lang="en-US"/>
            </a:br>
            <a:r>
              <a:rPr lang="en-US"/>
              <a:t>$ javac -cp /path/to/MyJar.jar -d bin /src/your/package/*.java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If the jar file contains a main method, other uses can execute the program.</a:t>
            </a:r>
            <a:br>
              <a:rPr lang="en-US"/>
            </a:br>
            <a:r>
              <a:rPr lang="en-US"/>
              <a:t>$ java </a:t>
            </a:r>
            <a:r>
              <a:rPr lang="en-US">
                <a:solidFill>
                  <a:schemeClr val="accent5"/>
                </a:solidFill>
              </a:rPr>
              <a:t>-cp</a:t>
            </a:r>
            <a:r>
              <a:rPr lang="en-US"/>
              <a:t> /path/to/MyJar.jar com.package.name.MainClassName </a:t>
            </a:r>
            <a:endParaRPr/>
          </a:p>
        </p:txBody>
      </p:sp>
      <p:sp>
        <p:nvSpPr>
          <p:cNvPr id="226" name="Google Shape;226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4" name="Google Shape;234;p41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{2C4279C1-3513-499A-9365-F1D41DC4F19E}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240" name="Google Shape;240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1147075" y="1073675"/>
            <a:ext cx="78195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2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TODOs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 all topics here: </a:t>
            </a:r>
            <a:r>
              <a:rPr lang="en-US" sz="17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https://docs.oracle.com/javase/tutorial/java/concepts/index.html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b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 Ch9.3 (p.348~353)</a:t>
            </a:r>
            <a:endParaRPr sz="22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1" name="Google Shape;141;p30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{2C4279C1-3513-499A-9365-F1D41DC4F19E}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</a:t>
                      </a:r>
                      <a:r>
                        <a:rPr b="1" lang="en-US">
                          <a:solidFill>
                            <a:srgbClr val="CCCCCC"/>
                          </a:solidFill>
                        </a:rPr>
                        <a:t> </a:t>
                      </a: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our first (official) Java Program in Live!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Design our program first! (Draw simple class diagrams)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package!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Create a java source code file for each object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package in the source code file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a class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fields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Define methods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Compile all Java source code files!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Examples in the slides can't be compiled as there is no main method.</a:t>
            </a:r>
            <a:endParaRPr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But look at the code in the lecture ;)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Run it!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6355550" y="3124625"/>
            <a:ext cx="2250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Class members!</a:t>
            </a:r>
            <a:endParaRPr sz="1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1" name="Google Shape;151;p31"/>
          <p:cNvCxnSpPr/>
          <p:nvPr/>
        </p:nvCxnSpPr>
        <p:spPr>
          <a:xfrm rot="10800000">
            <a:off x="3340250" y="3295025"/>
            <a:ext cx="30153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31"/>
          <p:cNvCxnSpPr/>
          <p:nvPr/>
        </p:nvCxnSpPr>
        <p:spPr>
          <a:xfrm flipH="1">
            <a:off x="3595850" y="3445625"/>
            <a:ext cx="27597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main method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Compile java files and save class files in a different directory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Comments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Creating a jar file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500"/>
              <a:t>Reading: </a:t>
            </a:r>
            <a:r>
              <a:rPr lang="en-US" sz="1500" u="sng">
                <a:solidFill>
                  <a:schemeClr val="hlink"/>
                </a:solidFill>
                <a:hlinkClick r:id="rId3"/>
              </a:rPr>
              <a:t>https://docs.oracle.com/javase/tutorial/getStarted/application/index.html</a:t>
            </a:r>
            <a:r>
              <a:rPr lang="en-US" sz="1500"/>
              <a:t> and next sections.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very special method in Java: </a:t>
            </a:r>
            <a:r>
              <a:rPr lang="en-US">
                <a:solidFill>
                  <a:srgbClr val="FFF2CC"/>
                </a:solidFill>
              </a:rPr>
              <a:t>main </a:t>
            </a:r>
            <a:r>
              <a:rPr lang="en-US"/>
              <a:t>method</a:t>
            </a:r>
            <a:endParaRPr/>
          </a:p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5247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entry point of program execution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So, each program must have at least one main method!!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33"/>
          <p:cNvSpPr txBox="1"/>
          <p:nvPr/>
        </p:nvSpPr>
        <p:spPr>
          <a:xfrm>
            <a:off x="1226425" y="2058875"/>
            <a:ext cx="7187400" cy="2955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 MyClass{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… 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public static void main(String[] args){</a:t>
            </a:r>
            <a:endParaRPr sz="13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… 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main method! </a:t>
            </a:r>
            <a:r>
              <a:rPr lang="en-US" sz="2200"/>
              <a:t>(2)</a:t>
            </a:r>
            <a:endParaRPr sz="2200"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main method accepts a single argument: an array of elements of type String.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This array is the mechanism through which the runtime system passes information to your application. For example: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$ java -cp [class path] com.myapckage.MyClass arg1 arg2</a:t>
            </a:r>
            <a:endParaRPr/>
          </a:p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1226425" y="2058875"/>
            <a:ext cx="7187400" cy="1759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 MyClass{</a:t>
            </a:r>
            <a:b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… </a:t>
            </a:r>
            <a:b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public static void main(</a:t>
            </a:r>
            <a:r>
              <a:rPr lang="en-US" sz="13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String[] args</a:t>
            </a: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){</a:t>
            </a:r>
            <a:b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…</a:t>
            </a:r>
            <a:b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}</a:t>
            </a:r>
            <a:b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…</a:t>
            </a:r>
            <a:b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lasses in a different directory</a:t>
            </a:r>
            <a:endParaRPr/>
          </a:p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solidFill>
                  <a:schemeClr val="lt2"/>
                </a:solidFill>
              </a:rPr>
              <a:t>Distributing only classes are basically enough to reuse classes.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solidFill>
                  <a:schemeClr val="lt2"/>
                </a:solidFill>
              </a:rPr>
              <a:t>Project directory may have separated sub directories for .java and .class files</a:t>
            </a:r>
            <a:endParaRPr sz="1900">
              <a:solidFill>
                <a:schemeClr val="lt2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-US" sz="1500">
                <a:solidFill>
                  <a:srgbClr val="FFFFFF"/>
                </a:solidFill>
              </a:rPr>
              <a:t>bin </a:t>
            </a:r>
            <a:r>
              <a:rPr lang="en-US" sz="1500">
                <a:solidFill>
                  <a:schemeClr val="lt2"/>
                </a:solidFill>
              </a:rPr>
              <a:t>(name can be anything like classes, etc. But `bin' is commonly used.) 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-US" sz="1500">
                <a:solidFill>
                  <a:srgbClr val="FFFFFF"/>
                </a:solidFill>
              </a:rPr>
              <a:t>src </a:t>
            </a:r>
            <a:r>
              <a:rPr lang="en-US" sz="1500">
                <a:solidFill>
                  <a:schemeClr val="lt2"/>
                </a:solidFill>
              </a:rPr>
              <a:t>(a directory for .java files)</a:t>
            </a:r>
            <a:endParaRPr sz="1500">
              <a:solidFill>
                <a:schemeClr val="lt2"/>
              </a:solidFill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solidFill>
                  <a:schemeClr val="lt2"/>
                </a:solidFill>
              </a:rPr>
              <a:t>Classpath: a directory path where class files exist.</a:t>
            </a:r>
            <a:endParaRPr sz="1900">
              <a:solidFill>
                <a:schemeClr val="lt2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-US" sz="1500">
                <a:solidFill>
                  <a:srgbClr val="FFFFFF"/>
                </a:solidFill>
              </a:rPr>
              <a:t>java -cp</a:t>
            </a:r>
            <a:r>
              <a:rPr lang="en-US" sz="1500">
                <a:solidFill>
                  <a:schemeClr val="lt2"/>
                </a:solidFill>
              </a:rPr>
              <a:t> or</a:t>
            </a:r>
            <a:r>
              <a:rPr lang="en-US" sz="1500">
                <a:solidFill>
                  <a:srgbClr val="FFFFFF"/>
                </a:solidFill>
              </a:rPr>
              <a:t> java -classpath</a:t>
            </a:r>
            <a:endParaRPr sz="1500">
              <a:solidFill>
                <a:schemeClr val="lt2"/>
              </a:solidFill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>
                <a:solidFill>
                  <a:schemeClr val="lt2"/>
                </a:solidFill>
              </a:rPr>
              <a:t>Examples</a:t>
            </a:r>
            <a:endParaRPr sz="1900">
              <a:solidFill>
                <a:schemeClr val="lt2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-US" sz="1500">
                <a:solidFill>
                  <a:schemeClr val="lt2"/>
                </a:solidFill>
              </a:rPr>
              <a:t>./MyProject &lt;-- a project directory name</a:t>
            </a:r>
            <a:endParaRPr sz="1500">
              <a:solidFill>
                <a:schemeClr val="lt2"/>
              </a:solidFill>
            </a:endParaRP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</a:pPr>
            <a:r>
              <a:rPr lang="en-US" sz="1500">
                <a:solidFill>
                  <a:schemeClr val="lt2"/>
                </a:solidFill>
              </a:rPr>
              <a:t>src/edu/handong/csee/java/Calculator.java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-US" sz="1500">
                <a:solidFill>
                  <a:schemeClr val="lt2"/>
                </a:solidFill>
              </a:rPr>
              <a:t>javac -d bin /src/edu/hadnong/csee/java/Calculator.java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-US" sz="1500">
                <a:solidFill>
                  <a:schemeClr val="lt2"/>
                </a:solidFill>
              </a:rPr>
              <a:t>./MyProject &lt;-- project directory</a:t>
            </a:r>
            <a:endParaRPr sz="1500">
              <a:solidFill>
                <a:schemeClr val="lt2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</a:pPr>
            <a:r>
              <a:rPr lang="en-US" sz="1500">
                <a:solidFill>
                  <a:schemeClr val="lt2"/>
                </a:solidFill>
              </a:rPr>
              <a:t>bin/edu/handong/csee/java/Calculator.class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-US" sz="1500">
                <a:solidFill>
                  <a:schemeClr val="lt2"/>
                </a:solidFill>
              </a:rPr>
              <a:t>java -cp bin edu.handong.csee.java.Calculator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Comments are ignored by the compiler but useful to other developers.</a:t>
            </a:r>
            <a:endParaRPr>
              <a:solidFill>
                <a:srgbClr val="FFF2CC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/*</a:t>
            </a:r>
            <a:r>
              <a:rPr lang="en-US"/>
              <a:t>  These are comments in a single line </a:t>
            </a:r>
            <a:r>
              <a:rPr lang="en-US">
                <a:solidFill>
                  <a:srgbClr val="FFF2CC"/>
                </a:solidFill>
              </a:rPr>
              <a:t>*/</a:t>
            </a:r>
            <a:endParaRPr>
              <a:solidFill>
                <a:srgbClr val="FFF2CC"/>
              </a:solidFill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○"/>
            </a:pPr>
            <a:r>
              <a:rPr lang="en-US">
                <a:solidFill>
                  <a:srgbClr val="FFF2CC"/>
                </a:solidFill>
              </a:rPr>
              <a:t>/*</a:t>
            </a:r>
            <a:r>
              <a:rPr lang="en-US"/>
              <a:t>  These are comments </a:t>
            </a:r>
            <a:br>
              <a:rPr lang="en-US"/>
            </a:br>
            <a:r>
              <a:rPr lang="en-US"/>
              <a:t>      in multiple lines </a:t>
            </a:r>
            <a:r>
              <a:rPr lang="en-US">
                <a:solidFill>
                  <a:srgbClr val="FFF2CC"/>
                </a:solidFill>
              </a:rPr>
              <a:t>*/</a:t>
            </a:r>
            <a:endParaRPr>
              <a:solidFill>
                <a:srgbClr val="FFF2CC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/</a:t>
            </a:r>
            <a:r>
              <a:rPr lang="en-US">
                <a:solidFill>
                  <a:srgbClr val="FFF2CC"/>
                </a:solidFill>
              </a:rPr>
              <a:t>**</a:t>
            </a:r>
            <a:r>
              <a:rPr lang="en-US"/>
              <a:t> These are comments for Javadoc </a:t>
            </a:r>
            <a:r>
              <a:rPr lang="en-US">
                <a:solidFill>
                  <a:srgbClr val="FFF2CC"/>
                </a:solidFill>
              </a:rPr>
              <a:t>*/</a:t>
            </a:r>
            <a:r>
              <a:rPr lang="en-US"/>
              <a:t> 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/**</a:t>
            </a:r>
            <a:r>
              <a:rPr lang="en-US"/>
              <a:t> </a:t>
            </a:r>
            <a:br>
              <a:rPr lang="en-US"/>
            </a:br>
            <a:r>
              <a:rPr lang="en-US"/>
              <a:t> *  These are comments for Javadoc</a:t>
            </a:r>
            <a:br>
              <a:rPr lang="en-US"/>
            </a:br>
            <a:r>
              <a:rPr lang="en-US"/>
              <a:t> *  in multiple lines</a:t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rgbClr val="FFF2CC"/>
                </a:solidFill>
              </a:rPr>
              <a:t>* /</a:t>
            </a:r>
            <a:r>
              <a:rPr lang="en-US"/>
              <a:t>  </a:t>
            </a:r>
            <a:endParaRPr/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/>
              <a:t>Starting with a slash and double starts: /**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>
                <a:solidFill>
                  <a:srgbClr val="FFF2CC"/>
                </a:solidFill>
              </a:rPr>
              <a:t>//</a:t>
            </a:r>
            <a:r>
              <a:rPr lang="en-US"/>
              <a:t> This is a line comment.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Comments: Javadoc comments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Put Javadoc comments </a:t>
            </a:r>
            <a:r>
              <a:rPr lang="en-US">
                <a:solidFill>
                  <a:srgbClr val="FFF2CC"/>
                </a:solidFill>
              </a:rPr>
              <a:t>right </a:t>
            </a:r>
            <a:r>
              <a:rPr lang="en-US"/>
              <a:t>before class, field, and method definitions. </a:t>
            </a:r>
            <a:r>
              <a:rPr lang="en-US">
                <a:solidFill>
                  <a:srgbClr val="FFF2CC"/>
                </a:solidFill>
              </a:rPr>
              <a:t>Note that only definitions with the 'public' modifier will be shown in Javadoc!!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2219275"/>
            <a:ext cx="85206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/>
              <a:t>/**</a:t>
            </a:r>
            <a:br>
              <a:rPr lang="en-US" sz="1200"/>
            </a:br>
            <a:r>
              <a:rPr lang="en-US" sz="1200"/>
              <a:t>  * This is a class of Rider that creates an instance of Bicycle.</a:t>
            </a:r>
            <a:br>
              <a:rPr lang="en-US" sz="1200"/>
            </a:br>
            <a:r>
              <a:rPr lang="en-US" sz="1200"/>
              <a:t>*/</a:t>
            </a:r>
            <a:br>
              <a:rPr lang="en-US" sz="1200"/>
            </a:br>
            <a:r>
              <a:rPr lang="en-US" sz="1200"/>
              <a:t>public class Rider{</a:t>
            </a:r>
            <a:br>
              <a:rPr lang="en-US" sz="1200"/>
            </a:br>
            <a:r>
              <a:rPr lang="en-US" sz="1200"/>
              <a:t>   /**</a:t>
            </a:r>
            <a:br>
              <a:rPr lang="en-US" sz="1200"/>
            </a:br>
            <a:r>
              <a:rPr lang="en-US" sz="1200"/>
              <a:t>     * This is a main method of the Rider class.</a:t>
            </a:r>
            <a:br>
              <a:rPr lang="en-US" sz="1200"/>
            </a:br>
            <a:r>
              <a:rPr lang="en-US" sz="1200"/>
              <a:t>     */</a:t>
            </a:r>
            <a:br>
              <a:rPr lang="en-US" sz="1200"/>
            </a:br>
            <a:r>
              <a:rPr lang="en-US" sz="1200"/>
              <a:t>    public static void main(String[] args){</a:t>
            </a:r>
            <a:br>
              <a:rPr lang="en-US" sz="1200"/>
            </a:br>
            <a:r>
              <a:rPr lang="en-US" sz="1200"/>
              <a:t>        [...]</a:t>
            </a:r>
            <a:br>
              <a:rPr lang="en-US" sz="1200"/>
            </a:br>
            <a:r>
              <a:rPr lang="en-US" sz="1200"/>
              <a:t>    }</a:t>
            </a:r>
            <a:endParaRPr sz="1200"/>
          </a:p>
        </p:txBody>
      </p:sp>
      <p:sp>
        <p:nvSpPr>
          <p:cNvPr id="204" name="Google Shape;204;p37"/>
          <p:cNvSpPr txBox="1"/>
          <p:nvPr/>
        </p:nvSpPr>
        <p:spPr>
          <a:xfrm>
            <a:off x="1208525" y="4235875"/>
            <a:ext cx="69528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Format: javadoc -d [path-to-save-javadoc] [source-file-names]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e.g. $ javadoc -d javadoc-directory edu/handong/csee/java/mypackagename/Test.java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