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7104050" cy="102346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BC50AF-8915-442F-8818-84D450F085C5}">
  <a:tblStyle styleId="{CABC50AF-8915-442F-8818-84D450F085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2f7750b8_0_74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2f7750b8_0_74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180829e3d_0_78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8180829e3d_0_78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180829e3d_0_71:notes"/>
          <p:cNvSpPr/>
          <p:nvPr>
            <p:ph idx="2" type="sldImg"/>
          </p:nvPr>
        </p:nvSpPr>
        <p:spPr>
          <a:xfrm>
            <a:off x="394980" y="767595"/>
            <a:ext cx="63147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180829e3d_0_71:notes"/>
          <p:cNvSpPr txBox="1"/>
          <p:nvPr>
            <p:ph idx="1" type="body"/>
          </p:nvPr>
        </p:nvSpPr>
        <p:spPr>
          <a:xfrm>
            <a:off x="710405" y="486143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7250" lIns="97250" spcFirstLastPara="1" rIns="97250" wrap="square" tIns="97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80829e3d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180829e3d_0_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a86dcc92b_2_7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a86dcc92b_2_7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6a86dcc92b_2_7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a86dcc92b_2_79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a86dcc92b_2_79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6a86dcc92b_2_79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a86dcc92b_2_85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a86dcc92b_2_85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a86dcc92b_2_85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a86dcc92b_2_93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a86dcc92b_2_93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6a86dcc92b_2_93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a86dcc92b_2_102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a86dcc92b_2_102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a86dcc92b_2_102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a86dcc92b_2_110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a86dcc92b_2_11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6a86dcc92b_2_110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a86dcc92b_2_116:notes"/>
          <p:cNvSpPr/>
          <p:nvPr>
            <p:ph idx="2" type="sldImg"/>
          </p:nvPr>
        </p:nvSpPr>
        <p:spPr>
          <a:xfrm>
            <a:off x="141023" y="768350"/>
            <a:ext cx="6822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a86dcc92b_2_116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a86dcc92b_2_116:notes"/>
          <p:cNvSpPr txBox="1"/>
          <p:nvPr>
            <p:ph idx="12" type="sldNum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b="0" i="0" sz="2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6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74" name="Google Shape;74;p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6457950" y="4767265"/>
            <a:ext cx="162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8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jcnam@handong.edu" TargetMode="External"/><Relationship Id="rId4" Type="http://schemas.openxmlformats.org/officeDocument/2006/relationships/hyperlink" Target="https://lifove.github.io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docs.oracle.com/javase/tutorial/java/concepts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javase/tutorial/getStarted/problems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ECE20016-01/</a:t>
            </a:r>
            <a:r>
              <a:rPr lang="en-US" sz="2500"/>
              <a:t>ITP20003 Java Programming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FFF2CC"/>
                </a:solidFill>
              </a:rPr>
              <a:t>Executing a Java program</a:t>
            </a:r>
            <a:br>
              <a:rPr lang="en-US" sz="4100">
                <a:solidFill>
                  <a:srgbClr val="FFF2CC"/>
                </a:solidFill>
              </a:rPr>
            </a:br>
            <a:r>
              <a:rPr lang="en-US" sz="3000">
                <a:solidFill>
                  <a:srgbClr val="FFF2CC"/>
                </a:solidFill>
              </a:rPr>
              <a:t>- Common problems -</a:t>
            </a:r>
            <a:endParaRPr sz="3000">
              <a:solidFill>
                <a:srgbClr val="FFF2CC"/>
              </a:solidFill>
            </a:endParaRPr>
          </a:p>
        </p:txBody>
      </p: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7" name="Google Shape;207;p38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{CABC50AF-8915-442F-8818-84D450F085C5}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 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JC Nam,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jcnam@handong.edu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https://lifove.github.io</a:t>
            </a:r>
            <a:r>
              <a:rPr lang="en-US"/>
              <a:t> </a:t>
            </a:r>
            <a:endParaRPr/>
          </a:p>
        </p:txBody>
      </p:sp>
      <p:sp>
        <p:nvSpPr>
          <p:cNvPr id="213" name="Google Shape;213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50" y="4355413"/>
            <a:ext cx="334525" cy="3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9"/>
          <p:cNvSpPr txBox="1"/>
          <p:nvPr/>
        </p:nvSpPr>
        <p:spPr>
          <a:xfrm>
            <a:off x="1147075" y="1073675"/>
            <a:ext cx="78195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2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TODOs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 all topics here: </a:t>
            </a:r>
            <a:r>
              <a:rPr lang="en-US" sz="17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https://docs.oracle.com/javase/tutorial/java/concepts/index.html</a:t>
            </a: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b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 Ch9.3 (p.348~353)</a:t>
            </a:r>
            <a:endParaRPr sz="22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Tentative Schedule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38100" y="4624388"/>
            <a:ext cx="9049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This schedule can be modified according to the students’ performance and other reasons.</a:t>
            </a:r>
            <a:endParaRPr/>
          </a:p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1" name="Google Shape;141;p30"/>
          <p:cNvGraphicFramePr/>
          <p:nvPr/>
        </p:nvGraphicFramePr>
        <p:xfrm>
          <a:off x="1403350" y="77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{CABC50AF-8915-442F-8818-84D450F085C5}</a:tableStyleId>
              </a:tblPr>
              <a:tblGrid>
                <a:gridCol w="1320800"/>
                <a:gridCol w="5280025"/>
              </a:tblGrid>
              <a:tr h="21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Weeks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7150" marB="0" marR="9525" marL="95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Introduction</a:t>
                      </a:r>
                      <a:r>
                        <a:rPr b="1" lang="en-US">
                          <a:solidFill>
                            <a:srgbClr val="CCCCCC"/>
                          </a:solidFill>
                        </a:rPr>
                        <a:t> </a:t>
                      </a:r>
                      <a:r>
                        <a:rPr b="1" lang="en-US" strike="sngStrike">
                          <a:solidFill>
                            <a:srgbClr val="CCCCCC"/>
                          </a:solidFill>
                        </a:rPr>
                        <a:t>Java Runtime environments</a:t>
                      </a:r>
                      <a:endParaRPr b="1" strike="sngStrike">
                        <a:solidFill>
                          <a:srgbClr val="CCCCCC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Object-oriented concept Packages and objects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Class and its members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Language Basics, Branching and Loop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String and Number classes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Arrays, Recursion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Inheritance, Polymorphism, and Interfaces Abstract data type and Interfaces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Basic data structures ArrayList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HashMap Midterm Exam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Exception Handling, Streams and File I/O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Streams and File I/O (2), Java Programming practice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Java Programming practice (2), Dynamic Data structure and Generics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Dynamic Data structure and Generics (2) GUI and Event-driven Programming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GUI and Event-driven Programming (2),  Concurrency (1)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ACACA"/>
                          </a:solidFill>
                        </a:rPr>
                        <a:t>Concurrency (2) , Summary</a:t>
                      </a:r>
                      <a:r>
                        <a:rPr b="1" lang="en-US" sz="1400">
                          <a:solidFill>
                            <a:srgbClr val="CACACA"/>
                          </a:solidFill>
                        </a:rPr>
                        <a:t>	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CACAC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>
                        <a:solidFill>
                          <a:srgbClr val="CACACA"/>
                        </a:solidFill>
                      </a:endParaRPr>
                    </a:p>
                  </a:txBody>
                  <a:tcPr marT="0" marB="0" marR="68575" marL="6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747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100"/>
              <a:buChar char="●"/>
            </a:pPr>
            <a:r>
              <a:rPr lang="en-US">
                <a:solidFill>
                  <a:srgbClr val="FFF2CC"/>
                </a:solidFill>
              </a:rPr>
              <a:t>Common problems</a:t>
            </a:r>
            <a:endParaRPr>
              <a:solidFill>
                <a:srgbClr val="FFF2CC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https://docs.oracle.com/javase/tutorial/getStarted/problems/index.html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671250" y="2522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errors are helpful to correct your code!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2CC"/>
                </a:solidFill>
              </a:rPr>
              <a:t>Do not ignore error messages!!</a:t>
            </a:r>
            <a:endParaRPr sz="3500">
              <a:solidFill>
                <a:srgbClr val="FFF2CC"/>
              </a:solidFill>
            </a:endParaRPr>
          </a:p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 error</a:t>
            </a:r>
            <a:endParaRPr/>
          </a:p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If you mistype part of a program, the compiler may issue a syntax error.</a:t>
            </a:r>
            <a:endParaRPr/>
          </a:p>
        </p:txBody>
      </p:sp>
      <p:sp>
        <p:nvSpPr>
          <p:cNvPr id="165" name="Google Shape;165;p33"/>
          <p:cNvSpPr txBox="1"/>
          <p:nvPr/>
        </p:nvSpPr>
        <p:spPr>
          <a:xfrm>
            <a:off x="846675" y="2133175"/>
            <a:ext cx="7308300" cy="172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testing.java:14: `;' expected.</a:t>
            </a:r>
            <a:b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System.out.println("Input has " + count + " chars.")</a:t>
            </a:r>
            <a:b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                       ^</a:t>
            </a:r>
            <a:b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 error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 error</a:t>
            </a:r>
            <a:endParaRPr/>
          </a:p>
        </p:txBody>
      </p:sp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152475"/>
            <a:ext cx="85206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Sometimes the compiler can't guess your intent and prints a confusing error message or multiple error messages if the error cascades over several lines.</a:t>
            </a:r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846675" y="2361775"/>
            <a:ext cx="7308300" cy="1066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while (System.in.read() != -1)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lang="en-US">
                <a:solidFill>
                  <a:srgbClr val="F4CCCC"/>
                </a:solidFill>
                <a:latin typeface="Average"/>
                <a:ea typeface="Average"/>
                <a:cs typeface="Average"/>
                <a:sym typeface="Average"/>
              </a:rPr>
              <a:t> count++</a:t>
            </a:r>
            <a:endParaRPr>
              <a:solidFill>
                <a:srgbClr val="F4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4CCCC"/>
                </a:solidFill>
                <a:latin typeface="Average"/>
                <a:ea typeface="Average"/>
                <a:cs typeface="Average"/>
                <a:sym typeface="Average"/>
              </a:rPr>
              <a:t>System.out.println("Input has " + count + " chars."); </a:t>
            </a:r>
            <a:endParaRPr>
              <a:solidFill>
                <a:srgbClr val="F4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846675" y="3428575"/>
            <a:ext cx="7308300" cy="1611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Bicycle.java:23: error: ';' expected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count++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  ^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Bicycle.java:28: error: reached end of file while parsing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^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 errors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Semantic errors</a:t>
            </a:r>
            <a:endParaRPr/>
          </a:p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1152475"/>
            <a:ext cx="85206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the compiler warns you each time you use a variable that has not been initialized:</a:t>
            </a:r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846675" y="2209375"/>
            <a:ext cx="7308300" cy="1611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testing.java:13: Variable count may not have been initialized.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count++;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^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testing.java:14: Variable count may not have been initialized.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System.out.println("Input has " + count + " chars.");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^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 errors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 errors do not generate class files.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Fix the error and try again!!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Runtime problems</a:t>
            </a:r>
            <a:endParaRPr/>
          </a:p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●"/>
            </a:pPr>
            <a:r>
              <a:rPr lang="en-US"/>
              <a:t>"Exception in thread "main" java.lang.NoClassDefFoundError: HelloWorldApp"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/>
              <a:t>classpath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"Could not find or load main class HelloWorldApp.class"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"Exception in thread "main" java.lang.NoSuchMethodError: main"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