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043778-79C8-4FB1-96DD-BF3659D5303D}">
  <a:tblStyle styleId="{C6043778-79C8-4FB1-96DD-BF3659D53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f6ac4a8ee_0_86:notes"/>
          <p:cNvSpPr/>
          <p:nvPr>
            <p:ph idx="2" type="sldImg"/>
          </p:nvPr>
        </p:nvSpPr>
        <p:spPr>
          <a:xfrm>
            <a:off x="136139" y="686475"/>
            <a:ext cx="6585600" cy="3428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f6ac4a8ee_0_86:notes"/>
          <p:cNvSpPr txBox="1"/>
          <p:nvPr>
            <p:ph idx="1" type="body"/>
          </p:nvPr>
        </p:nvSpPr>
        <p:spPr>
          <a:xfrm>
            <a:off x="685034" y="4342944"/>
            <a:ext cx="5487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2" name="Google Shape;112;g2bf6ac4a8ee_0_86:notes"/>
          <p:cNvSpPr txBox="1"/>
          <p:nvPr>
            <p:ph idx="12" type="sldNum"/>
          </p:nvPr>
        </p:nvSpPr>
        <p:spPr>
          <a:xfrm>
            <a:off x="3884929" y="8685889"/>
            <a:ext cx="2971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f6ac4a8e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f6ac4a8e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f6ac4a8e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f6ac4a8e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550" lIns="91550" spcFirstLastPara="1" rIns="91550" wrap="square" tIns="9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36550" lvl="1" marL="914400" rtl="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533400" y="85725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■"/>
              <a:defRPr b="0" i="0" sz="2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SzPts val="1600"/>
              <a:buFont typeface="Noto Sans Symbols"/>
              <a:buChar char="■"/>
              <a:defRPr b="0" i="0" sz="20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Char char="□"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6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□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39200" y="4914900"/>
            <a:ext cx="269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25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33400" y="214313"/>
            <a:ext cx="70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804025" y="49149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3962400" y="4914900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aw.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design a real world system</a:t>
            </a:r>
            <a:br>
              <a:rPr lang="en"/>
            </a:br>
            <a:r>
              <a:rPr lang="en"/>
              <a:t>based on object-oriented concept!</a:t>
            </a:r>
            <a:br>
              <a:rPr lang="en"/>
            </a:br>
            <a:br>
              <a:rPr lang="en"/>
            </a:br>
            <a:r>
              <a:rPr lang="en"/>
              <a:t>How many systems can we design today?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https://draw.io</a:t>
            </a:r>
            <a:r>
              <a:rPr lang="en"/>
              <a:t> </a:t>
            </a:r>
            <a:endParaRPr/>
          </a:p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caution! Check the followings to complete class diagrams</a:t>
            </a:r>
            <a:endParaRPr/>
          </a:p>
        </p:txBody>
      </p:sp>
      <p:sp>
        <p:nvSpPr>
          <p:cNvPr id="121" name="Google Shape;121;p28"/>
          <p:cNvSpPr txBox="1"/>
          <p:nvPr/>
        </p:nvSpPr>
        <p:spPr>
          <a:xfrm>
            <a:off x="3918925" y="3207675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Follow the convention for state and behavior names!!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 No space for names.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apply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break() (no space in names) → applyBreak()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 Do not forget "()" for a behavior.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 Use a verb as a first word for behavior.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22" name="Google Shape;122;p28"/>
          <p:cNvGraphicFramePr/>
          <p:nvPr/>
        </p:nvGraphicFramePr>
        <p:xfrm>
          <a:off x="693325" y="26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2205525"/>
              </a:tblGrid>
              <a:tr h="27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BigDog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- name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- color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- breed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- isHungry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+ getName()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+ getColor()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+ getBreed()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+ isHungry()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+ bark()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+ fetch()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+ waggleTail()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3" name="Google Shape;123;p28"/>
          <p:cNvCxnSpPr/>
          <p:nvPr/>
        </p:nvCxnSpPr>
        <p:spPr>
          <a:xfrm flipH="1">
            <a:off x="3147975" y="3817400"/>
            <a:ext cx="661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8"/>
          <p:cNvSpPr txBox="1"/>
          <p:nvPr/>
        </p:nvSpPr>
        <p:spPr>
          <a:xfrm>
            <a:off x="860275" y="851600"/>
            <a:ext cx="589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Define behaviors first and then related states and additional states..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Is your class name centered?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Does your class name start with a capital letter?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Are field and method names left-aligned?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Do field and method names start with a lowercase letter?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Do all names follow camel case?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Do methods end with "()"?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Do method names follow verb forms?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make mistakes while drawing a class diagram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923875"/>
            <a:ext cx="85206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Direction of the arrow must point to a superclass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Be careful when you put state in class diagram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Do not put state values or another object but just state!!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 sz="4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Follow the naming convention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/>
              <a:t>Do not forget "()" after the method name</a:t>
            </a:r>
            <a:endParaRPr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/>
              <a:t>Avoid to use "_" but capitalize the first character of the second word in the name.</a:t>
            </a:r>
            <a:endParaRPr/>
          </a:p>
        </p:txBody>
      </p:sp>
      <p:graphicFrame>
        <p:nvGraphicFramePr>
          <p:cNvPr id="131" name="Google Shape;131;p29"/>
          <p:cNvGraphicFramePr/>
          <p:nvPr/>
        </p:nvGraphicFramePr>
        <p:xfrm>
          <a:off x="1346300" y="20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1585175"/>
              </a:tblGrid>
              <a:tr h="29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MacBook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macOS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externalKeyboard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turnOn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turn_off()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9"/>
          <p:cNvGraphicFramePr/>
          <p:nvPr/>
        </p:nvGraphicFramePr>
        <p:xfrm>
          <a:off x="3632300" y="206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3303475"/>
              </a:tblGrid>
              <a:tr h="29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MacBook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macOSVersion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isExternalKeyboardConnected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turnOn()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turnOff()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29"/>
          <p:cNvGraphicFramePr/>
          <p:nvPr/>
        </p:nvGraphicFramePr>
        <p:xfrm>
          <a:off x="7503784" y="7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1585175"/>
              </a:tblGrid>
              <a:tr h="29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Bicycle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29"/>
          <p:cNvGraphicFramePr/>
          <p:nvPr/>
        </p:nvGraphicFramePr>
        <p:xfrm>
          <a:off x="7446950" y="313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1585175"/>
              </a:tblGrid>
              <a:tr h="31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RoadBike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5" name="Google Shape;135;p29"/>
          <p:cNvCxnSpPr/>
          <p:nvPr/>
        </p:nvCxnSpPr>
        <p:spPr>
          <a:xfrm>
            <a:off x="8288655" y="2310334"/>
            <a:ext cx="0" cy="589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6" name="Google Shape;136;p29"/>
          <p:cNvCxnSpPr/>
          <p:nvPr/>
        </p:nvCxnSpPr>
        <p:spPr>
          <a:xfrm>
            <a:off x="8288648" y="2855925"/>
            <a:ext cx="0" cy="284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9"/>
          <p:cNvSpPr/>
          <p:nvPr/>
        </p:nvSpPr>
        <p:spPr>
          <a:xfrm>
            <a:off x="8113444" y="2185273"/>
            <a:ext cx="317400" cy="385500"/>
          </a:xfrm>
          <a:prstGeom prst="ellipse">
            <a:avLst/>
          </a:prstGeom>
          <a:noFill/>
          <a:ln cap="flat" cmpd="sng" w="38100">
            <a:solidFill>
              <a:srgbClr val="FFF2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9"/>
          <p:cNvCxnSpPr>
            <a:endCxn id="137" idx="1"/>
          </p:cNvCxnSpPr>
          <p:nvPr/>
        </p:nvCxnSpPr>
        <p:spPr>
          <a:xfrm>
            <a:off x="5819626" y="1214528"/>
            <a:ext cx="2340300" cy="10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30"/>
          <p:cNvGraphicFramePr/>
          <p:nvPr/>
        </p:nvGraphicFramePr>
        <p:xfrm>
          <a:off x="1502225" y="44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1063825"/>
              </a:tblGrid>
              <a:tr h="32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User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name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age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mobileNum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gender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email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2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getName()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setName()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setAge()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getAge()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[...]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30"/>
          <p:cNvGraphicFramePr/>
          <p:nvPr/>
        </p:nvGraphicFramePr>
        <p:xfrm>
          <a:off x="6174700" y="7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1995975"/>
              </a:tblGrid>
              <a:tr h="32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Chatroom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title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users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currentNumOfUsers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maxUsers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type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2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setTitle()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getTitle()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setUsers()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getUsers()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setCurrentNumOfUsers()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getCurrentNumOfUsers()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+ getMaxUsers()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+ setMaxUSers()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+ setType()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+ getType()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30"/>
          <p:cNvGraphicFramePr/>
          <p:nvPr/>
        </p:nvGraphicFramePr>
        <p:xfrm>
          <a:off x="4162125" y="7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1063825"/>
              </a:tblGrid>
              <a:tr h="32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FriendList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owner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friends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blockedFriends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2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setOwner()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getOwner()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addFriend()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getFriends()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blockFriend()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getFriendList()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30"/>
          <p:cNvGraphicFramePr/>
          <p:nvPr/>
        </p:nvGraphicFramePr>
        <p:xfrm>
          <a:off x="438400" y="295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1063825"/>
              </a:tblGrid>
              <a:tr h="32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MySelf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openProfile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2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openProfile()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closeProfile()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30"/>
          <p:cNvGraphicFramePr/>
          <p:nvPr/>
        </p:nvGraphicFramePr>
        <p:xfrm>
          <a:off x="1886525" y="300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{C6043778-79C8-4FB1-96DD-BF3659D5303D}</a:tableStyleId>
              </a:tblPr>
              <a:tblGrid>
                <a:gridCol w="1487525"/>
              </a:tblGrid>
              <a:tr h="32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Friend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7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favorite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 giftHistory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2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setFavoritaeFriend()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 getFavoritaeFriend()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sendGive()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+ getGiftHistory()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30"/>
          <p:cNvSpPr/>
          <p:nvPr/>
        </p:nvSpPr>
        <p:spPr>
          <a:xfrm>
            <a:off x="2031101" y="2542275"/>
            <a:ext cx="733200" cy="486350"/>
          </a:xfrm>
          <a:custGeom>
            <a:rect b="b" l="l" r="r" t="t"/>
            <a:pathLst>
              <a:path extrusionOk="0" h="19454" w="29328">
                <a:moveTo>
                  <a:pt x="109" y="0"/>
                </a:moveTo>
                <a:cubicBezTo>
                  <a:pt x="109" y="2758"/>
                  <a:pt x="-327" y="5693"/>
                  <a:pt x="698" y="8253"/>
                </a:cubicBezTo>
                <a:cubicBezTo>
                  <a:pt x="2328" y="12325"/>
                  <a:pt x="9021" y="11245"/>
                  <a:pt x="13373" y="11790"/>
                </a:cubicBezTo>
                <a:cubicBezTo>
                  <a:pt x="17175" y="12266"/>
                  <a:pt x="21089" y="12420"/>
                  <a:pt x="24868" y="11790"/>
                </a:cubicBezTo>
                <a:cubicBezTo>
                  <a:pt x="26143" y="11577"/>
                  <a:pt x="27925" y="10167"/>
                  <a:pt x="28700" y="11201"/>
                </a:cubicBezTo>
                <a:cubicBezTo>
                  <a:pt x="30354" y="13408"/>
                  <a:pt x="28111" y="16696"/>
                  <a:pt x="28111" y="194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49" name="Google Shape;149;p30"/>
          <p:cNvSpPr/>
          <p:nvPr/>
        </p:nvSpPr>
        <p:spPr>
          <a:xfrm>
            <a:off x="996943" y="2733864"/>
            <a:ext cx="1088450" cy="221050"/>
          </a:xfrm>
          <a:custGeom>
            <a:rect b="b" l="l" r="r" t="t"/>
            <a:pathLst>
              <a:path extrusionOk="0" h="8842" w="43538">
                <a:moveTo>
                  <a:pt x="209" y="8842"/>
                </a:moveTo>
                <a:cubicBezTo>
                  <a:pt x="432" y="6388"/>
                  <a:pt x="-681" y="3444"/>
                  <a:pt x="798" y="1473"/>
                </a:cubicBezTo>
                <a:cubicBezTo>
                  <a:pt x="3157" y="-1670"/>
                  <a:pt x="8659" y="1473"/>
                  <a:pt x="12589" y="1473"/>
                </a:cubicBezTo>
                <a:cubicBezTo>
                  <a:pt x="22906" y="1473"/>
                  <a:pt x="33221" y="1179"/>
                  <a:pt x="43538" y="117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Google Shape;150;p30"/>
          <p:cNvSpPr txBox="1"/>
          <p:nvPr/>
        </p:nvSpPr>
        <p:spPr>
          <a:xfrm>
            <a:off x="4288700" y="4023425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edu.handong.csee.java.kakaotalk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