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7104063" cy="10234613"/>
  <p:embeddedFontLst>
    <p:embeddedFont>
      <p:font typeface="Average" panose="020B0604020202020204" charset="0"/>
      <p:regular r:id="rId39"/>
    </p:embeddedFont>
    <p:embeddedFont>
      <p:font typeface="Oswald" panose="00000500000000000000" pitchFamily="2" charset="0"/>
      <p:regular r:id="rId40"/>
      <p:bold r:id="rId41"/>
    </p:embeddedFont>
    <p:embeddedFont>
      <p:font typeface="Trebuchet MS" panose="020B0603020202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B16EB-67FC-4E5E-A8E5-D811385B724D}">
  <a:tblStyle styleId="{690B16EB-67FC-4E5E-A8E5-D811385B72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89" autoAdjust="0"/>
  </p:normalViewPr>
  <p:slideViewPr>
    <p:cSldViewPr snapToGrid="0">
      <p:cViewPr varScale="1">
        <p:scale>
          <a:sx n="75" d="100"/>
          <a:sy n="75" d="100"/>
        </p:scale>
        <p:origin x="142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2f7750b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4980" y="767595"/>
            <a:ext cx="63147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2f7750b8_0_74:notes"/>
          <p:cNvSpPr txBox="1">
            <a:spLocks noGrp="1"/>
          </p:cNvSpPr>
          <p:nvPr>
            <p:ph type="body" idx="1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50" tIns="97250" rIns="97250" bIns="97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11a5d34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11a5d3491_0_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c11a5d3491_0_0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11a5d34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11a5d3491_0_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c11a5d3491_0_8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11a5d349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11a5d3491_0_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c11a5d3491_0_16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11a5d34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11a5d3491_0_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always the top class called ‘object’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Therefore class </a:t>
            </a:r>
            <a:r>
              <a:rPr lang="en-US" dirty="0" err="1"/>
              <a:t>classname</a:t>
            </a:r>
            <a:r>
              <a:rPr lang="en-US" dirty="0"/>
              <a:t> extends object is right but it is too obvious that is omits the extends object part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 – can be used in other 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Private – cannot be used in </a:t>
            </a:r>
            <a:r>
              <a:rPr lang="en-US" dirty="0" err="1"/>
              <a:t>othe</a:t>
            </a:r>
            <a:r>
              <a:rPr lang="en-US" dirty="0"/>
              <a:t> classes, but only the class that has included 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Private Student(int weight){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this.weight</a:t>
            </a:r>
            <a:r>
              <a:rPr lang="en-US" dirty="0"/>
              <a:t> = weight;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 Student(){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this(10);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there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two</a:t>
            </a:r>
            <a:r>
              <a:rPr lang="ko-KR" altLang="en-US" dirty="0"/>
              <a:t> </a:t>
            </a:r>
            <a:r>
              <a:rPr lang="en-US" altLang="ko-KR" dirty="0"/>
              <a:t>parameters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Private Student(int weight, int height){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this.weight</a:t>
            </a:r>
            <a:r>
              <a:rPr lang="en-US" dirty="0"/>
              <a:t> = weight;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this.height</a:t>
            </a:r>
            <a:r>
              <a:rPr lang="en-US" dirty="0"/>
              <a:t> = height;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you can construct it 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 Student(){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this(10,20);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233" name="Google Shape;233;g2c11a5d3491_0_25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523db04f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523db04fc_0_4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5523db04fc_0_40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523db04f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523db04fc_0_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5523db04fc_0_24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523db04f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523db04fc_0_6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5523db04fc_0_66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523db04f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523db04fc_0_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5523db04fc_0_31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2878577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28785775c_0_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828785775c_0_0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523db04f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523db04fc_0_7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5523db04fc_0_76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cbf1b019_0_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4fcbf1b0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23db04f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23db04fc_0_5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5523db04fc_0_52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523db04f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523db04fc_0_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5523db04fc_0_89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23db04f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523db04fc_0_9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5523db04fc_0_99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23db04f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523db04fc_0_5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5523db04fc_0_59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523db04f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523db04fc_0_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5523db04fc_0_109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523db04f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523db04fc_0_1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5523db04fc_0_119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3db04f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3db04fc_0_1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5523db04fc_0_126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523db04f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523db04fc_0_14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5523db04fc_0_145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523db04f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523db04fc_0_2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5523db04fc_0_203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23db04f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23db04fc_0_2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5523db04fc_0_212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f21d433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f21d433c_0_3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4f21d433c_0_33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523db04f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523db04fc_0_2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5523db04fc_0_234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523db04f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523db04fc_0_16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5523db04fc_0_168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523db04fc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523db04fc_0_24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5523db04fc_0_248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sz="14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5365cdd0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5365cdd06_0_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55365cdd06_0_8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sz="14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f21d433c_0_6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54f21d433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523db04f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4980" y="767595"/>
            <a:ext cx="63147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523db04fc_0_262:notes"/>
          <p:cNvSpPr txBox="1">
            <a:spLocks noGrp="1"/>
          </p:cNvSpPr>
          <p:nvPr>
            <p:ph type="body" idx="1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50" tIns="97250" rIns="97250" bIns="97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365cdd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365cdd06_0_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55365cdd06_0_1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c94c8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c94c8d8c_0_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54c94c8d8c_0_0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23db04f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23db04fc_0_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5523db04fc_0_16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f21d433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f21d433c_0_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54f21d433c_0_2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523db04f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523db04fc_0_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5523db04fc_0_4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f21d433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023" y="768350"/>
            <a:ext cx="6822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f21d433c_0_1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4f21d433c_0_11:notes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052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■"/>
              <a:defRPr sz="2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■"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4" algn="l" rtl="0"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Char char="□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□"/>
              <a:defRPr sz="16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720" algn="l" rtl="0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>
  <p:cSld name="TAB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74" name="Google Shape;74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162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3655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variables.html#nam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javase/tutorial/java/package/index.html" TargetMode="External"/><Relationship Id="rId5" Type="http://schemas.openxmlformats.org/officeDocument/2006/relationships/hyperlink" Target="https://docs.oracle.com/javase/tutorial/java/annotations/index.html" TargetMode="External"/><Relationship Id="rId4" Type="http://schemas.openxmlformats.org/officeDocument/2006/relationships/hyperlink" Target="https://docs.oracle.com/javase/tutorial/java/javaOO/objects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index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javase/tutorial/java/package/index.html" TargetMode="External"/><Relationship Id="rId5" Type="http://schemas.openxmlformats.org/officeDocument/2006/relationships/hyperlink" Target="https://docs.oracle.com/javase/tutorial/java/annotations/index.html" TargetMode="External"/><Relationship Id="rId4" Type="http://schemas.openxmlformats.org/officeDocument/2006/relationships/hyperlink" Target="https://docs.oracle.com/javase/tutorial/java/javaOO/objects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jcnam@handong.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docs.oracle.com/javase/tutorial/java/javaOO/objects.html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lifove.github.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javase/tutorial/java/package/index.html" TargetMode="External"/><Relationship Id="rId5" Type="http://schemas.openxmlformats.org/officeDocument/2006/relationships/hyperlink" Target="https://docs.oracle.com/javase/tutorial/java/annotations/index.html" TargetMode="External"/><Relationship Id="rId4" Type="http://schemas.openxmlformats.org/officeDocument/2006/relationships/hyperlink" Target="https://docs.oracle.com/javase/tutorial/java/javaOO/object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ECE20016-01/ITP20003 Java Programming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2CC"/>
                </a:solidFill>
              </a:rPr>
              <a:t>Classes, Objects, and Packages (1)</a:t>
            </a:r>
            <a:endParaRPr sz="1300">
              <a:solidFill>
                <a:srgbClr val="FFF2CC"/>
              </a:solidFill>
            </a:endParaRPr>
          </a:p>
        </p:txBody>
      </p:sp>
      <p:sp>
        <p:nvSpPr>
          <p:cNvPr id="129" name="Google Shape;129;p28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Providing Constructors for Your Classes</a:t>
            </a:r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Constructor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 very special method that is invoked to create objects from the class blueprint.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No return type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0" name="Google Shape;210;p37"/>
          <p:cNvSpPr txBox="1"/>
          <p:nvPr/>
        </p:nvSpPr>
        <p:spPr>
          <a:xfrm>
            <a:off x="1280100" y="2208400"/>
            <a:ext cx="74571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Bicycle(int startCadence, int startSpeed, int startGear) {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gear = startGear;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cadence = startCadence;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speed = startSpeed;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Providing Constructors for Your Classes</a:t>
            </a:r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create a new Bicycle object (an instance) called myBike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Use the 'new' operator.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new Bicycle(30, 0, 8) creates space in memory for the object and initializes its fields.</a:t>
            </a:r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9" name="Google Shape;219;p38"/>
          <p:cNvSpPr txBox="1"/>
          <p:nvPr/>
        </p:nvSpPr>
        <p:spPr>
          <a:xfrm>
            <a:off x="1203900" y="2672175"/>
            <a:ext cx="7457100" cy="14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Bicycle myBike = </a:t>
            </a:r>
            <a:r>
              <a:rPr lang="en-US" sz="16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new </a:t>
            </a: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Bicycle(30, 0, 8);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Providing Constructors for Your Classes</a:t>
            </a: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Although Bicycle only has one constructor, it could have others, including a no-argument constructor: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invoke the no-argument constructor to create a new Bicycle object called yourBike.</a:t>
            </a: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8" name="Google Shape;228;p39"/>
          <p:cNvSpPr txBox="1"/>
          <p:nvPr/>
        </p:nvSpPr>
        <p:spPr>
          <a:xfrm>
            <a:off x="945050" y="1985400"/>
            <a:ext cx="7457100" cy="14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Bicycle() {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gear = 1;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cadence = 10;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speed = 0;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9" name="Google Shape;229;p39"/>
          <p:cNvSpPr txBox="1"/>
          <p:nvPr/>
        </p:nvSpPr>
        <p:spPr>
          <a:xfrm>
            <a:off x="843450" y="4271275"/>
            <a:ext cx="74571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Bicycle yourBike = new Bicycle(); 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Providing Constructors for Your Classes</a:t>
            </a:r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compiler </a:t>
            </a:r>
            <a:r>
              <a:rPr lang="en-US" u="sng"/>
              <a:t>automatically</a:t>
            </a:r>
            <a:r>
              <a:rPr lang="en-US"/>
              <a:t> provides </a:t>
            </a:r>
            <a:r>
              <a:rPr lang="en-US">
                <a:solidFill>
                  <a:srgbClr val="FFF2CC"/>
                </a:solidFill>
              </a:rPr>
              <a:t>a no-argument, default constructor for any class without constructors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This default constructor will call the no-argument constructor of the superclass.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 this situation, the compiler will complain if the superclass doesn't have a no-argument constructor.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If your class has no explicit superclass, then it has an implicit superclass of Object, which does have a no-argument constructor.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Can use access modifiers in a constructor's declaration to control which other classes can call the constructor.</a:t>
            </a:r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classes with more information</a:t>
            </a:r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4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class MyClass </a:t>
            </a:r>
            <a:r>
              <a:rPr lang="en-US">
                <a:solidFill>
                  <a:srgbClr val="FFF2CC"/>
                </a:solidFill>
              </a:rPr>
              <a:t>extends </a:t>
            </a:r>
            <a:r>
              <a:rPr lang="en-US">
                <a:solidFill>
                  <a:srgbClr val="FFFFFF"/>
                </a:solidFill>
              </a:rPr>
              <a:t>MySuperClass </a:t>
            </a:r>
            <a:r>
              <a:rPr lang="en-US">
                <a:solidFill>
                  <a:srgbClr val="FFF2CC"/>
                </a:solidFill>
              </a:rPr>
              <a:t>implements </a:t>
            </a:r>
            <a:r>
              <a:rPr lang="en-US">
                <a:solidFill>
                  <a:srgbClr val="FFFFFF"/>
                </a:solidFill>
              </a:rPr>
              <a:t>YourInterface {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// field, constructor, and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// method declarations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marL="457200" lvl="0" indent="-3619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 i="1">
                <a:solidFill>
                  <a:srgbClr val="FFFFFF"/>
                </a:solidFill>
              </a:rPr>
              <a:t>MyClass </a:t>
            </a:r>
            <a:r>
              <a:rPr lang="en-US">
                <a:solidFill>
                  <a:srgbClr val="FFFFFF"/>
                </a:solidFill>
              </a:rPr>
              <a:t>is a subclass of </a:t>
            </a:r>
            <a:r>
              <a:rPr lang="en-US" i="1">
                <a:solidFill>
                  <a:srgbClr val="FFFFFF"/>
                </a:solidFill>
              </a:rPr>
              <a:t>MySuperClass </a:t>
            </a:r>
            <a:r>
              <a:rPr lang="en-US">
                <a:solidFill>
                  <a:srgbClr val="FFFFFF"/>
                </a:solidFill>
              </a:rPr>
              <a:t>and it implements the </a:t>
            </a:r>
            <a:r>
              <a:rPr lang="en-US" i="1">
                <a:solidFill>
                  <a:srgbClr val="FFFFFF"/>
                </a:solidFill>
              </a:rPr>
              <a:t>YourInterface </a:t>
            </a:r>
            <a:r>
              <a:rPr lang="en-US">
                <a:solidFill>
                  <a:srgbClr val="FFFFFF"/>
                </a:solidFill>
              </a:rPr>
              <a:t>interface.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4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member variables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Make sure you can distinguish these.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Member variables = Fields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Variables in a method or block of code = Local variables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Variables in method declarations = Parameters (which is also local variables)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Field declarations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Zero or more modifiers, such as </a:t>
            </a:r>
            <a:r>
              <a:rPr lang="en-US" i="1"/>
              <a:t>public, private</a:t>
            </a:r>
            <a:r>
              <a:rPr lang="en-US"/>
              <a:t>, static, ...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 field type.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 field name.</a:t>
            </a:r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260" name="Google Shape;26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Let's recall the Bicycle example</a:t>
            </a:r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2" name="Google Shape;262;p43"/>
          <p:cNvSpPr txBox="1"/>
          <p:nvPr/>
        </p:nvSpPr>
        <p:spPr>
          <a:xfrm>
            <a:off x="77725" y="1591150"/>
            <a:ext cx="44577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Bicycle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// the Bicycle class has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// three private fields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cadence;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gear;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speed;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// the Bicycle class has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// one constructor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Bicycle(int startCadence, int startSpeed, int startGear)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gear = startGear;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cadence = startCadence;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speed = startSpeed;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4697775" y="1245475"/>
            <a:ext cx="31389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// the Bicycle class has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// four public methods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setCadence(int newValue)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cadence = newValue;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setGear(int newValue)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gear = newValue;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applyBrake(int decrement)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speed -= decrement;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speedUp(int increment)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speed += increment;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64" name="Google Shape;264;p43"/>
          <p:cNvCxnSpPr/>
          <p:nvPr/>
        </p:nvCxnSpPr>
        <p:spPr>
          <a:xfrm>
            <a:off x="4402525" y="1374300"/>
            <a:ext cx="0" cy="362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 Modifiers for fields (partial)</a:t>
            </a:r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public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 field is accessible from all classes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private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 field is accessible </a:t>
            </a:r>
            <a:r>
              <a:rPr lang="en-US">
                <a:solidFill>
                  <a:srgbClr val="FFF2CC"/>
                </a:solidFill>
              </a:rPr>
              <a:t>only within its own class</a:t>
            </a:r>
            <a:endParaRPr>
              <a:solidFill>
                <a:srgbClr val="FFF2CC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This is a common modifier for fields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>
                <a:solidFill>
                  <a:srgbClr val="FFF2CC"/>
                </a:solidFill>
              </a:rPr>
              <a:t>Encapsulation</a:t>
            </a:r>
            <a:r>
              <a:rPr lang="en-US"/>
              <a:t>!!!!!!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Then, how could we access private fields???? ⇒ </a:t>
            </a:r>
            <a:r>
              <a:rPr lang="en-US">
                <a:solidFill>
                  <a:srgbClr val="FFF2CC"/>
                </a:solidFill>
              </a:rPr>
              <a:t>Use </a:t>
            </a:r>
            <a:r>
              <a:rPr lang="en-US" i="1">
                <a:solidFill>
                  <a:srgbClr val="FFF2CC"/>
                </a:solidFill>
              </a:rPr>
              <a:t>public </a:t>
            </a:r>
            <a:r>
              <a:rPr lang="en-US">
                <a:solidFill>
                  <a:srgbClr val="FFF2CC"/>
                </a:solidFill>
              </a:rPr>
              <a:t>methods!</a:t>
            </a:r>
            <a:endParaRPr>
              <a:solidFill>
                <a:srgbClr val="FFF2CC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getter methods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setter methods</a:t>
            </a:r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/>
                </a:solidFill>
              </a:rPr>
              <a:t>Encapsulation</a:t>
            </a:r>
            <a:r>
              <a:rPr lang="en-US"/>
              <a:t> (one of representative OOP concepts)</a:t>
            </a:r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make a class to support encapsulation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Define fields as private!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Define public getter and setter methods to access the private fields!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So we can implement our program to update and access fields </a:t>
            </a:r>
            <a:r>
              <a:rPr lang="en-US">
                <a:solidFill>
                  <a:schemeClr val="accent5"/>
                </a:solidFill>
              </a:rPr>
              <a:t>by invoking public methods</a:t>
            </a:r>
            <a:r>
              <a:rPr lang="en-US"/>
              <a:t> in classes.</a:t>
            </a:r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Getter and Setter methods</a:t>
            </a:r>
            <a:endParaRPr/>
          </a:p>
        </p:txBody>
      </p:sp>
      <p:sp>
        <p:nvSpPr>
          <p:cNvPr id="287" name="Google Shape;287;p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88" name="Google Shape;288;p46"/>
          <p:cNvSpPr txBox="1"/>
          <p:nvPr/>
        </p:nvSpPr>
        <p:spPr>
          <a:xfrm>
            <a:off x="77725" y="981550"/>
            <a:ext cx="44577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Bicycle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cadence;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gear;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speed;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Bicycle(int startCadence, int startSpeed, int startGear)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gear = startGear;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cadence = startCadence;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speed = startSpeed;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</a:t>
            </a:r>
            <a:r>
              <a:rPr lang="en-US" sz="1200" b="1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get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Cadence()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return cadence;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</a:t>
            </a:r>
            <a:r>
              <a:rPr lang="en-US" sz="1200" b="1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set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Cadence(int newValue)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cadence = newValue;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9" name="Google Shape;289;p46"/>
          <p:cNvSpPr txBox="1"/>
          <p:nvPr/>
        </p:nvSpPr>
        <p:spPr>
          <a:xfrm>
            <a:off x="4697775" y="788275"/>
            <a:ext cx="3138900" cy="4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</a:t>
            </a:r>
            <a:r>
              <a:rPr lang="en-US" sz="1200" b="1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get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Gear()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return gear;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</a:t>
            </a:r>
            <a:r>
              <a:rPr lang="en-US" sz="1200" b="1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set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Gear(int newValue)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gear = newValue;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int </a:t>
            </a:r>
            <a:r>
              <a:rPr lang="en-US" sz="1200" b="1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get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Speed()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return speed;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applyBrake(int decrement)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speed -= decrement;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speedUp(int increment)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speed += increment;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90" name="Google Shape;290;p46"/>
          <p:cNvCxnSpPr/>
          <p:nvPr/>
        </p:nvCxnSpPr>
        <p:spPr>
          <a:xfrm flipH="1">
            <a:off x="4402500" y="495325"/>
            <a:ext cx="1200" cy="450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sldNum" idx="12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137" name="Google Shape;137;p29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{690B16EB-67FC-4E5E-A8E5-D811385B724D}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715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715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strike="sngStrike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lang="en-US" sz="1400" b="1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</a:t>
            </a:r>
            <a:endParaRPr/>
          </a:p>
        </p:txBody>
      </p:sp>
      <p:sp>
        <p:nvSpPr>
          <p:cNvPr id="297" name="Google Shape;29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All variables must have </a:t>
            </a:r>
            <a:r>
              <a:rPr lang="en-US" u="sng"/>
              <a:t>a type</a:t>
            </a:r>
            <a:endParaRPr u="sng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Use </a:t>
            </a:r>
            <a:r>
              <a:rPr lang="en-US">
                <a:solidFill>
                  <a:schemeClr val="accent5"/>
                </a:solidFill>
              </a:rPr>
              <a:t>primitive types</a:t>
            </a:r>
            <a:r>
              <a:rPr lang="en-US"/>
              <a:t> such as int, float, boolean, etc. Or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Use </a:t>
            </a:r>
            <a:r>
              <a:rPr lang="en-US">
                <a:solidFill>
                  <a:schemeClr val="accent5"/>
                </a:solidFill>
              </a:rPr>
              <a:t>reference types</a:t>
            </a:r>
            <a:r>
              <a:rPr lang="en-US"/>
              <a:t>, such as strings, arrays, or objects.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We can define a variable by using a class. ⇒ Class type</a:t>
            </a:r>
            <a:endParaRPr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We can create instances (objects).</a:t>
            </a:r>
            <a:endParaRPr/>
          </a:p>
        </p:txBody>
      </p:sp>
      <p:sp>
        <p:nvSpPr>
          <p:cNvPr id="298" name="Google Shape;298;p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names</a:t>
            </a:r>
            <a:endParaRPr/>
          </a:p>
        </p:txBody>
      </p:sp>
      <p:sp>
        <p:nvSpPr>
          <p:cNvPr id="305" name="Google Shape;305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All variables, whether they are fields, local variables, or parameters, follow the same naming rules and conventions.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https://docs.oracle.com/javase/tutorial/java/nutsandbolts/variables.html#naming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methods</a:t>
            </a:r>
            <a:endParaRPr/>
          </a:p>
        </p:txBody>
      </p:sp>
      <p:sp>
        <p:nvSpPr>
          <p:cNvPr id="313" name="Google Shape;31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typical method declaration: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b="1">
                <a:solidFill>
                  <a:schemeClr val="accent5"/>
                </a:solidFill>
              </a:rPr>
              <a:t>Modifier</a:t>
            </a:r>
            <a:r>
              <a:rPr lang="en-US"/>
              <a:t>: </a:t>
            </a:r>
            <a:r>
              <a:rPr lang="en-US" i="1"/>
              <a:t>public</a:t>
            </a:r>
            <a:r>
              <a:rPr lang="en-US"/>
              <a:t>, </a:t>
            </a:r>
            <a:r>
              <a:rPr lang="en-US" i="1"/>
              <a:t>private</a:t>
            </a:r>
            <a:r>
              <a:rPr lang="en-US"/>
              <a:t>, and others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b="1">
                <a:solidFill>
                  <a:schemeClr val="accent5"/>
                </a:solidFill>
              </a:rPr>
              <a:t>The return type</a:t>
            </a:r>
            <a:r>
              <a:rPr lang="en-US"/>
              <a:t>: the data type of the value returned by a method or </a:t>
            </a:r>
            <a:r>
              <a:rPr lang="en-US" i="1"/>
              <a:t>void</a:t>
            </a:r>
            <a:endParaRPr i="1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b="1">
                <a:solidFill>
                  <a:schemeClr val="accent5"/>
                </a:solidFill>
              </a:rPr>
              <a:t>The method name</a:t>
            </a:r>
            <a:r>
              <a:rPr lang="en-US"/>
              <a:t>: Rules and conventions for field names apply.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b="1">
                <a:solidFill>
                  <a:schemeClr val="accent5"/>
                </a:solidFill>
              </a:rPr>
              <a:t>The parameter list in parenthesis</a:t>
            </a:r>
            <a:r>
              <a:rPr lang="en-US"/>
              <a:t>: a comma-delimited list of input parameters, preceded by their data types, enclosed by parentheses (). If there are no parameter, you must use </a:t>
            </a:r>
            <a:r>
              <a:rPr lang="en-US" u="sng"/>
              <a:t>empty parentheses</a:t>
            </a:r>
            <a:r>
              <a:rPr lang="en-US"/>
              <a:t>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b="1">
                <a:solidFill>
                  <a:schemeClr val="accent5"/>
                </a:solidFill>
              </a:rPr>
              <a:t>An exception list</a:t>
            </a:r>
            <a:r>
              <a:rPr lang="en-US"/>
              <a:t>: (We will learn it later.)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/>
              <a:t>The method body: The method code, including the declaration of local variables.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15" name="Google Shape;315;p49"/>
          <p:cNvSpPr txBox="1"/>
          <p:nvPr/>
        </p:nvSpPr>
        <p:spPr>
          <a:xfrm>
            <a:off x="745700" y="1588975"/>
            <a:ext cx="78996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double calculateAnswer(double wingSpan, int numberOfEngines,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     double length, double grossTons) {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//do the calculation here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/>
                </a:solidFill>
              </a:rPr>
              <a:t>Method signature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22" name="Google Shape;32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We call the method's name and its parameter types as a </a:t>
            </a:r>
            <a:r>
              <a:rPr lang="en-US" i="1" u="sng"/>
              <a:t>method signature</a:t>
            </a:r>
            <a:r>
              <a:rPr lang="en-US"/>
              <a:t>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e.g., calculateAnswer(double, int, double, double)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Represents the identify of the method.</a:t>
            </a:r>
            <a:endParaRPr/>
          </a:p>
        </p:txBody>
      </p:sp>
      <p:sp>
        <p:nvSpPr>
          <p:cNvPr id="323" name="Google Shape;323;p5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names</a:t>
            </a:r>
            <a:endParaRPr/>
          </a:p>
        </p:txBody>
      </p:sp>
      <p:sp>
        <p:nvSpPr>
          <p:cNvPr id="330" name="Google Shape;33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By convention, method names should be a verb in lowercase or a multi-word name that begins with a verb in lowercase, followed by adjectives, nouns, etc.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e.g.,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run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runFast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getBackground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getFinalData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compareTo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setX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isEmpty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1" name="Google Shape;331;p5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</a:rPr>
              <a:t>Overloading</a:t>
            </a:r>
            <a:r>
              <a:rPr lang="en-US"/>
              <a:t> methods</a:t>
            </a:r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Java can distinguish between methods with </a:t>
            </a:r>
            <a:r>
              <a:rPr lang="en-US" sz="2000" b="1" u="sng">
                <a:solidFill>
                  <a:srgbClr val="FFF2CC"/>
                </a:solidFill>
              </a:rPr>
              <a:t>different method signatures</a:t>
            </a:r>
            <a:r>
              <a:rPr lang="en-US" sz="2000"/>
              <a:t>.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Methods within a class </a:t>
            </a:r>
            <a:r>
              <a:rPr lang="en-US" sz="1600" b="1" u="sng">
                <a:solidFill>
                  <a:srgbClr val="FFF2CC"/>
                </a:solidFill>
              </a:rPr>
              <a:t>can have the same name</a:t>
            </a:r>
            <a:r>
              <a:rPr lang="en-US" sz="1600"/>
              <a:t> if they have different parameter list.</a:t>
            </a:r>
            <a:endParaRPr sz="1600"/>
          </a:p>
        </p:txBody>
      </p:sp>
      <p:sp>
        <p:nvSpPr>
          <p:cNvPr id="339" name="Google Shape;339;p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40" name="Google Shape;340;p52"/>
          <p:cNvSpPr txBox="1"/>
          <p:nvPr/>
        </p:nvSpPr>
        <p:spPr>
          <a:xfrm>
            <a:off x="626650" y="1820100"/>
            <a:ext cx="27249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DataArtist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...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draw(String s)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...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draw(int i)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...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draw(double f)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...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draw(int i, double f)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...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1" name="Google Shape;341;p52"/>
          <p:cNvSpPr txBox="1"/>
          <p:nvPr/>
        </p:nvSpPr>
        <p:spPr>
          <a:xfrm>
            <a:off x="4278875" y="1820100"/>
            <a:ext cx="44577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public class DataArtist {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...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public void drawString(String s) {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...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public void drawInteger(int i) {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...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public void drawDouble(double f) {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...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public void drawIntDouble(int i, double f) {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...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2" name="Google Shape;342;p52"/>
          <p:cNvSpPr txBox="1"/>
          <p:nvPr/>
        </p:nvSpPr>
        <p:spPr>
          <a:xfrm>
            <a:off x="3320425" y="3018725"/>
            <a:ext cx="6804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VS.</a:t>
            </a:r>
            <a:endParaRPr b="1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 methods</a:t>
            </a:r>
            <a:endParaRPr/>
          </a:p>
        </p:txBody>
      </p:sp>
      <p:sp>
        <p:nvSpPr>
          <p:cNvPr id="349" name="Google Shape;34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u="sng"/>
              <a:t>Overloaded methods</a:t>
            </a:r>
            <a:r>
              <a:rPr lang="en-US"/>
              <a:t> are differentiated by the number and the type of the arguments passed into the method.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draw(String s) vs. draw(int i)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You cannot declare more than one method with the same name and the same number and type of arguments, because the compiler cannot tell them apart.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compiler </a:t>
            </a:r>
            <a:r>
              <a:rPr lang="en-US" u="sng">
                <a:solidFill>
                  <a:srgbClr val="FFF2CC"/>
                </a:solidFill>
              </a:rPr>
              <a:t>does not consider return type</a:t>
            </a:r>
            <a:r>
              <a:rPr lang="en-US"/>
              <a:t> when differentiating methods, so you cannot declare two methods with the same signature even if they have a different return type.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But use overloading </a:t>
            </a:r>
            <a:r>
              <a:rPr lang="en-US" i="1" u="sng"/>
              <a:t>sparingly</a:t>
            </a:r>
            <a:r>
              <a:rPr lang="en-US"/>
              <a:t>.</a:t>
            </a:r>
            <a:endParaRPr/>
          </a:p>
        </p:txBody>
      </p:sp>
      <p:sp>
        <p:nvSpPr>
          <p:cNvPr id="350" name="Google Shape;350;p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Passing Information to a Method or a Constructor</a:t>
            </a:r>
            <a:endParaRPr/>
          </a:p>
        </p:txBody>
      </p:sp>
      <p:sp>
        <p:nvSpPr>
          <p:cNvPr id="357" name="Google Shape;357;p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58" name="Google Shape;358;p54"/>
          <p:cNvSpPr txBox="1"/>
          <p:nvPr/>
        </p:nvSpPr>
        <p:spPr>
          <a:xfrm>
            <a:off x="626650" y="1134300"/>
            <a:ext cx="76680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double computePayment(     double loanAmt,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            double rate,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            double futureValue,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            int numPeriods) {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double interest = rate / 100.0;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double partial1 = Math.pow((1 + interest), 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- numPeriods);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double denominator = (1 - partial1) / interest;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double answer = (-loanAmt / denominator)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- ((futureValue * partial1) / denominator);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return answer;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Passing Information to a Method or a Constructor</a:t>
            </a:r>
            <a:endParaRPr/>
          </a:p>
        </p:txBody>
      </p:sp>
      <p:sp>
        <p:nvSpPr>
          <p:cNvPr id="365" name="Google Shape;365;p5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66" name="Google Shape;366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Parameter vs. Arguments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Parameters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the list of variables in a method declaration.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Arguments</a:t>
            </a:r>
            <a:endParaRPr>
              <a:solidFill>
                <a:srgbClr val="FFF2CC"/>
              </a:solidFill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 u="sng">
                <a:solidFill>
                  <a:srgbClr val="FFF2CC"/>
                </a:solidFill>
              </a:rPr>
              <a:t>the actual values</a:t>
            </a:r>
            <a:r>
              <a:rPr lang="en-US"/>
              <a:t> that are passed in when the method is invoked.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you invoke a method, the arguments used must match the declaration's parameters in type and order.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Types</a:t>
            </a:r>
            <a:endParaRPr/>
          </a:p>
        </p:txBody>
      </p:sp>
      <p:sp>
        <p:nvSpPr>
          <p:cNvPr id="373" name="Google Shape;373;p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74" name="Google Shape;374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Can use any data type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Primitive types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Reference types such as objects and arrays</a:t>
            </a:r>
            <a:endParaRPr/>
          </a:p>
        </p:txBody>
      </p:sp>
      <p:sp>
        <p:nvSpPr>
          <p:cNvPr id="375" name="Google Shape;375;p56"/>
          <p:cNvSpPr txBox="1"/>
          <p:nvPr/>
        </p:nvSpPr>
        <p:spPr>
          <a:xfrm>
            <a:off x="1236250" y="2488425"/>
            <a:ext cx="7668000" cy="16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Polygon polygonFrom(Point[] corners) {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method body goes here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 sz="1800"/>
          </a:p>
        </p:txBody>
      </p:sp>
      <p:sp>
        <p:nvSpPr>
          <p:cNvPr id="144" name="Google Shape;144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Classes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https://docs.oracle.com/javase/tutorial/java/javaOO/index.html</a:t>
            </a:r>
            <a:r>
              <a:rPr lang="en-US"/>
              <a:t> 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 Objects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https://docs.oracle.com/javase/tutorial/java/javaOO/objects.html</a:t>
            </a:r>
            <a:r>
              <a:rPr lang="en-US"/>
              <a:t> 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Annotations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https://docs.oracle.com/javase/tutorial/java/annotations/index.html</a:t>
            </a:r>
            <a:r>
              <a:rPr lang="en-US"/>
              <a:t> 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Packages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https://docs.oracle.com/javase/tutorial/java/package/index.html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Names</a:t>
            </a:r>
            <a:endParaRPr/>
          </a:p>
        </p:txBody>
      </p:sp>
      <p:sp>
        <p:nvSpPr>
          <p:cNvPr id="382" name="Google Shape;382;p5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83" name="Google Shape;383;p57"/>
          <p:cNvSpPr txBox="1"/>
          <p:nvPr/>
        </p:nvSpPr>
        <p:spPr>
          <a:xfrm>
            <a:off x="702850" y="1345425"/>
            <a:ext cx="7668000" cy="16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Circle {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x, y, radius;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setOrigin(int x, int y) { // </a:t>
            </a:r>
            <a:r>
              <a:rPr lang="en-US" sz="15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Shadow</a:t>
            </a: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the field (same name)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...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4" name="Google Shape;384;p57"/>
          <p:cNvSpPr txBox="1">
            <a:spLocks noGrp="1"/>
          </p:cNvSpPr>
          <p:nvPr>
            <p:ph type="body" idx="1"/>
          </p:nvPr>
        </p:nvSpPr>
        <p:spPr>
          <a:xfrm>
            <a:off x="311700" y="3121488"/>
            <a:ext cx="85206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Can use 'this' keyword for the fields to access the fields under the shadowing situation.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Passing Primitive Data Type Arguments</a:t>
            </a:r>
            <a:endParaRPr/>
          </a:p>
        </p:txBody>
      </p:sp>
      <p:sp>
        <p:nvSpPr>
          <p:cNvPr id="391" name="Google Shape;391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6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Primitive arguments, such as an int or a double, are passed into methods by value.</a:t>
            </a:r>
            <a:endParaRPr/>
          </a:p>
        </p:txBody>
      </p:sp>
      <p:sp>
        <p:nvSpPr>
          <p:cNvPr id="392" name="Google Shape;392;p5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93" name="Google Shape;393;p58"/>
          <p:cNvSpPr txBox="1"/>
          <p:nvPr/>
        </p:nvSpPr>
        <p:spPr>
          <a:xfrm>
            <a:off x="4284250" y="981900"/>
            <a:ext cx="45480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PassPrimitiveByValue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static void main(String[] args)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int x = 3;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invoke passMethod() with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x as argument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passMethod(x);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print x to see if its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// value has changed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System.out.println("After invoking passMethod, x = " + x);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change parameter in passMethod()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static void passMethod(int p)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p = 10;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Passing Reference Data Type Arguments</a:t>
            </a:r>
            <a:endParaRPr/>
          </a:p>
        </p:txBody>
      </p:sp>
      <p:sp>
        <p:nvSpPr>
          <p:cNvPr id="400" name="Google Shape;400;p5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386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Reference data type parameters, such as objects, are also passed into methods by value.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This means that when the method returns, the passed-in reference still references the same object as before.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However, the values of the object's fields can be changed in the method, if they have the proper access level.</a:t>
            </a:r>
            <a:endParaRPr sz="1900"/>
          </a:p>
        </p:txBody>
      </p:sp>
      <p:sp>
        <p:nvSpPr>
          <p:cNvPr id="401" name="Google Shape;401;p5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02" name="Google Shape;402;p59"/>
          <p:cNvSpPr txBox="1"/>
          <p:nvPr/>
        </p:nvSpPr>
        <p:spPr>
          <a:xfrm>
            <a:off x="4284250" y="981900"/>
            <a:ext cx="45480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void moveCircle(Circle circle, int deltaX, int deltaY)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code to move origin of circle to x+deltaX, y+deltaY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circle.setX(circle.getX() + deltaX);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circle.setY(circle.getY() + deltaY);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// code to assign a new reference to circle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circle = new Circle(0, 0);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======================================================</a:t>
            </a:r>
            <a:b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moveCircle(myCircle, 23, 56)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 sz="1800"/>
          </a:p>
        </p:txBody>
      </p:sp>
      <p:sp>
        <p:nvSpPr>
          <p:cNvPr id="409" name="Google Shape;409;p6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33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0" name="Google Shape;410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Classes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https://docs.oracle.com/javase/tutorial/java/javaOO/index.html</a:t>
            </a:r>
            <a:r>
              <a:rPr lang="en-US"/>
              <a:t> 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 </a:t>
            </a:r>
            <a:r>
              <a:rPr lang="en-US">
                <a:solidFill>
                  <a:srgbClr val="FFF2CC"/>
                </a:solidFill>
              </a:rPr>
              <a:t>Objects</a:t>
            </a:r>
            <a:endParaRPr>
              <a:solidFill>
                <a:srgbClr val="FFF2CC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https://docs.oracle.com/javase/tutorial/java/javaOO/objects.html</a:t>
            </a:r>
            <a:r>
              <a:rPr lang="en-US"/>
              <a:t> 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Annotations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https://docs.oracle.com/javase/tutorial/java/annotations/index.html</a:t>
            </a:r>
            <a:r>
              <a:rPr lang="en-US"/>
              <a:t> 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Packages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https://docs.oracle.com/javase/tutorial/java/package/index.html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>
            <a:spLocks noGrp="1"/>
          </p:cNvSpPr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6" name="Google Shape;416;p61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417" name="Google Shape;417;p61"/>
          <p:cNvSpPr txBox="1">
            <a:spLocks noGrp="1"/>
          </p:cNvSpPr>
          <p:nvPr>
            <p:ph type="sldNum" idx="12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graphicFrame>
        <p:nvGraphicFramePr>
          <p:cNvPr id="418" name="Google Shape;418;p61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{690B16EB-67FC-4E5E-A8E5-D811385B724D}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715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715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strike="sngStrike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 strike="sngStrike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lang="en-US" sz="1400" b="1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L="68575" marR="68575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47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 Nam,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jcnam@handong.edu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https://lifove.github.io</a:t>
            </a:r>
            <a:r>
              <a:rPr lang="en-US"/>
              <a:t> </a:t>
            </a:r>
            <a:endParaRPr/>
          </a:p>
        </p:txBody>
      </p:sp>
      <p:sp>
        <p:nvSpPr>
          <p:cNvPr id="424" name="Google Shape;424;p6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425" name="Google Shape;42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550" y="4355413"/>
            <a:ext cx="334525" cy="3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2"/>
          <p:cNvSpPr txBox="1"/>
          <p:nvPr/>
        </p:nvSpPr>
        <p:spPr>
          <a:xfrm>
            <a:off x="1147075" y="1073675"/>
            <a:ext cx="7819500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TODOs for L06-2: Classes, Objects, and Packages (2)</a:t>
            </a:r>
            <a:br>
              <a:rPr lang="en-US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Read: </a:t>
            </a:r>
            <a:r>
              <a:rPr lang="en-US" sz="17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6"/>
              </a:rPr>
              <a:t>https://docs.oracle.com/javase/tutorial/java/javaOO/objects.html</a:t>
            </a: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Read: </a:t>
            </a: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Chapter 9.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 sz="1800"/>
          </a:p>
        </p:txBody>
      </p:sp>
      <p:sp>
        <p:nvSpPr>
          <p:cNvPr id="152" name="Google Shape;152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Classes</a:t>
            </a:r>
            <a:endParaRPr>
              <a:solidFill>
                <a:srgbClr val="FFF2CC"/>
              </a:solidFill>
            </a:endParaRP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https://docs.oracle.com/javase/tutorial/java/javaOO/index.html</a:t>
            </a:r>
            <a:r>
              <a:rPr lang="en-US"/>
              <a:t> 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 Objects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https://docs.oracle.com/javase/tutorial/java/javaOO/objects.html</a:t>
            </a:r>
            <a:r>
              <a:rPr lang="en-US"/>
              <a:t> 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Annotations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https://docs.oracle.com/javase/tutorial/java/annotations/index.html</a:t>
            </a:r>
            <a:r>
              <a:rPr lang="en-US"/>
              <a:t> </a:t>
            </a:r>
            <a:endParaRPr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Packages</a:t>
            </a:r>
            <a:endParaRPr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https://docs.oracle.com/javase/tutorial/java/package/index.html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 and Objects</a:t>
            </a:r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US" sz="1800"/>
              <a:t>We learn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-US" sz="1400"/>
              <a:t>Defining classes</a:t>
            </a:r>
            <a:endParaRPr sz="140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Declaring member variables and methods, and constructors.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How to use classes to create objects.</a:t>
            </a:r>
            <a:endParaRPr sz="14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Topics</a:t>
            </a:r>
            <a:endParaRPr sz="18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Classes: How to declare fields, methods, and </a:t>
            </a:r>
            <a:r>
              <a:rPr lang="en-US" sz="1400">
                <a:solidFill>
                  <a:srgbClr val="FFF2CC"/>
                </a:solidFill>
              </a:rPr>
              <a:t>constructors</a:t>
            </a:r>
            <a:endParaRPr sz="1400">
              <a:solidFill>
                <a:srgbClr val="FFF2CC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Objects (instances): Creating and using objects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More on Classes:</a:t>
            </a:r>
            <a:endParaRPr sz="140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Dot operator, returning values from methods, 'this' keyword, class members and instance members, and access control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Nested Classes</a:t>
            </a:r>
            <a:endParaRPr sz="140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nested/inner/anonymous inner/local classes and lambda expressions (learn later with interfaces)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Enum Types: Enumerations, specialized classes that allow you to define and use sets of constants.</a:t>
            </a:r>
            <a:endParaRPr sz="1400"/>
          </a:p>
        </p:txBody>
      </p:sp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classes</a:t>
            </a: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 general, class declarations can include these components, in order: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Modifiers: </a:t>
            </a:r>
            <a:r>
              <a:rPr lang="en-US"/>
              <a:t>public or default (no modifier)</a:t>
            </a:r>
            <a:endParaRPr>
              <a:solidFill>
                <a:schemeClr val="lt2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 </a:t>
            </a:r>
            <a:r>
              <a:rPr lang="en-US">
                <a:solidFill>
                  <a:srgbClr val="FFF2CC"/>
                </a:solidFill>
              </a:rPr>
              <a:t>class name</a:t>
            </a:r>
            <a:r>
              <a:rPr lang="en-US"/>
              <a:t>, with the initial letter capitalized by convention.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 </a:t>
            </a:r>
            <a:r>
              <a:rPr lang="en-US">
                <a:solidFill>
                  <a:srgbClr val="FFF2CC"/>
                </a:solidFill>
              </a:rPr>
              <a:t>name of the class's parent (superclass), if any</a:t>
            </a:r>
            <a:r>
              <a:rPr lang="en-US"/>
              <a:t>, preceded by the keyword '</a:t>
            </a:r>
            <a:r>
              <a:rPr lang="en-US">
                <a:solidFill>
                  <a:srgbClr val="FFF2CC"/>
                </a:solidFill>
              </a:rPr>
              <a:t>extends'</a:t>
            </a:r>
            <a:r>
              <a:rPr lang="en-US"/>
              <a:t>. A class can </a:t>
            </a:r>
            <a:r>
              <a:rPr lang="en-US">
                <a:solidFill>
                  <a:srgbClr val="FFF2CC"/>
                </a:solidFill>
              </a:rPr>
              <a:t>only </a:t>
            </a:r>
            <a:r>
              <a:rPr lang="en-US"/>
              <a:t>extend (subclass) </a:t>
            </a:r>
            <a:r>
              <a:rPr lang="en-US" u="sng">
                <a:solidFill>
                  <a:srgbClr val="FFF2CC"/>
                </a:solidFill>
              </a:rPr>
              <a:t>one </a:t>
            </a:r>
            <a:r>
              <a:rPr lang="en-US" u="sng"/>
              <a:t>parent</a:t>
            </a:r>
            <a:r>
              <a:rPr lang="en-US"/>
              <a:t>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A comma-separated list of </a:t>
            </a:r>
            <a:r>
              <a:rPr lang="en-US">
                <a:solidFill>
                  <a:srgbClr val="FFF2CC"/>
                </a:solidFill>
              </a:rPr>
              <a:t>interfaces </a:t>
            </a:r>
            <a:r>
              <a:rPr lang="en-US"/>
              <a:t>implemented by the class, if any, preceded by the keyword '</a:t>
            </a:r>
            <a:r>
              <a:rPr lang="en-US">
                <a:solidFill>
                  <a:srgbClr val="FFF2CC"/>
                </a:solidFill>
              </a:rPr>
              <a:t>implements'</a:t>
            </a:r>
            <a:r>
              <a:rPr lang="en-US"/>
              <a:t>. A class can implement </a:t>
            </a:r>
            <a:r>
              <a:rPr lang="en-US">
                <a:solidFill>
                  <a:srgbClr val="FFF2CC"/>
                </a:solidFill>
              </a:rPr>
              <a:t>more than one interface</a:t>
            </a:r>
            <a:r>
              <a:rPr lang="en-US"/>
              <a:t>.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The </a:t>
            </a:r>
            <a:r>
              <a:rPr lang="en-US">
                <a:solidFill>
                  <a:srgbClr val="FFF2CC"/>
                </a:solidFill>
              </a:rPr>
              <a:t>class body</a:t>
            </a:r>
            <a:r>
              <a:rPr lang="en-US"/>
              <a:t>, surrounded by braces, {}.</a:t>
            </a:r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Let's recall the Bicycle example</a:t>
            </a:r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8" name="Google Shape;178;p34"/>
          <p:cNvSpPr txBox="1"/>
          <p:nvPr/>
        </p:nvSpPr>
        <p:spPr>
          <a:xfrm>
            <a:off x="77725" y="1591150"/>
            <a:ext cx="44577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Bicycle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// the Bicycle class has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// three private fields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cadence;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gear;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speed;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// the Bicycle class has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// one constructor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Bicycle(int startCadence, int startSpeed, int startGear)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gear = startGear;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cadence = startCadence;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speed = startSpeed;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4697775" y="1245475"/>
            <a:ext cx="31389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// the Bicycle class has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// four public methods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setCadence(int newValue)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cadence = newValue;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setGear(int newValue)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gear = newValue;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applyBrake(int decrement)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speed -= decrement;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speedUp(int increment)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speed += increment;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0" name="Google Shape;180;p34"/>
          <p:cNvCxnSpPr/>
          <p:nvPr/>
        </p:nvCxnSpPr>
        <p:spPr>
          <a:xfrm>
            <a:off x="4402525" y="1374300"/>
            <a:ext cx="0" cy="362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MountainBike class</a:t>
            </a:r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9" name="Google Shape;189;p35"/>
          <p:cNvSpPr txBox="1"/>
          <p:nvPr/>
        </p:nvSpPr>
        <p:spPr>
          <a:xfrm>
            <a:off x="77725" y="1591150"/>
            <a:ext cx="44577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class MountainBike extends Bicycle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// the MountainBike subclass has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// one private field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private int seatHeight;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// the MountainBike subclass has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// one constructor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MountainBike(int startHeight, int startCadence,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   int startSpeed, int startGear)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super(startCadence, startSpeed, startGear);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seatHeight = startHeight;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4697775" y="1855075"/>
            <a:ext cx="31389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// the MountainBike subclass has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// one public  method</a:t>
            </a:r>
            <a:endParaRPr sz="12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public void setHeight(int newValue) {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seatHeight = newValue;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}  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1" name="Google Shape;191;p35"/>
          <p:cNvCxnSpPr/>
          <p:nvPr/>
        </p:nvCxnSpPr>
        <p:spPr>
          <a:xfrm>
            <a:off x="4402525" y="1374300"/>
            <a:ext cx="0" cy="362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classes</a:t>
            </a:r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4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class MyClass {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// field, constructor, and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// method declarations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marL="457200" lvl="0" indent="-3619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chemeClr val="accent5"/>
                </a:solidFill>
              </a:rPr>
              <a:t>Constructor</a:t>
            </a:r>
            <a:r>
              <a:rPr lang="en-US">
                <a:solidFill>
                  <a:srgbClr val="FFFFFF"/>
                </a:solidFill>
              </a:rPr>
              <a:t>: A special method for </a:t>
            </a:r>
            <a:r>
              <a:rPr lang="en-US" u="sng">
                <a:solidFill>
                  <a:srgbClr val="FFFFFF"/>
                </a:solidFill>
              </a:rPr>
              <a:t>initializing</a:t>
            </a:r>
            <a:r>
              <a:rPr lang="en-US">
                <a:solidFill>
                  <a:srgbClr val="FFFFFF"/>
                </a:solidFill>
              </a:rPr>
              <a:t> an object (instance).</a:t>
            </a:r>
            <a:endParaRPr>
              <a:solidFill>
                <a:srgbClr val="FFFFFF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</a:rPr>
              <a:t>Declarations for fields and methods (members)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0" name="Google Shape;200;p36"/>
          <p:cNvSpPr txBox="1"/>
          <p:nvPr/>
        </p:nvSpPr>
        <p:spPr>
          <a:xfrm>
            <a:off x="4954775" y="2004325"/>
            <a:ext cx="26970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Class body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4103100" y="1409325"/>
            <a:ext cx="434100" cy="1778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3177</Words>
  <Application>Microsoft Office PowerPoint</Application>
  <PresentationFormat>화면 슬라이드 쇼(16:9)</PresentationFormat>
  <Paragraphs>555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Average</vt:lpstr>
      <vt:lpstr>Arial</vt:lpstr>
      <vt:lpstr>Oswald</vt:lpstr>
      <vt:lpstr>Noto Sans Symbols</vt:lpstr>
      <vt:lpstr>Trebuchet MS</vt:lpstr>
      <vt:lpstr>Calibri</vt:lpstr>
      <vt:lpstr>Slate</vt:lpstr>
      <vt:lpstr>Slate</vt:lpstr>
      <vt:lpstr>ECE20016-01/ITP20003 Java Programming Classes, Objects, and Packages (1)</vt:lpstr>
      <vt:lpstr>Tentative Schedule</vt:lpstr>
      <vt:lpstr>Agenda</vt:lpstr>
      <vt:lpstr>Agenda</vt:lpstr>
      <vt:lpstr>Classes and Objects</vt:lpstr>
      <vt:lpstr>Declaring classes</vt:lpstr>
      <vt:lpstr>Classes</vt:lpstr>
      <vt:lpstr>Classes</vt:lpstr>
      <vt:lpstr>Declaring classes</vt:lpstr>
      <vt:lpstr>Providing Constructors for Your Classes</vt:lpstr>
      <vt:lpstr>Providing Constructors for Your Classes</vt:lpstr>
      <vt:lpstr>Providing Constructors for Your Classes</vt:lpstr>
      <vt:lpstr>Providing Constructors for Your Classes</vt:lpstr>
      <vt:lpstr>Declaring classes with more information</vt:lpstr>
      <vt:lpstr>Declaring member variables</vt:lpstr>
      <vt:lpstr>Classes</vt:lpstr>
      <vt:lpstr>Access Modifiers for fields (partial)</vt:lpstr>
      <vt:lpstr>Encapsulation (one of representative OOP concepts)</vt:lpstr>
      <vt:lpstr>Getter and Setter methods</vt:lpstr>
      <vt:lpstr>Types</vt:lpstr>
      <vt:lpstr>Variable names</vt:lpstr>
      <vt:lpstr>Defining methods</vt:lpstr>
      <vt:lpstr>Method signature</vt:lpstr>
      <vt:lpstr>Method names</vt:lpstr>
      <vt:lpstr>Overloading methods</vt:lpstr>
      <vt:lpstr>Overloading methods</vt:lpstr>
      <vt:lpstr>Passing Information to a Method or a Constructor</vt:lpstr>
      <vt:lpstr>Passing Information to a Method or a Constructor</vt:lpstr>
      <vt:lpstr>Parameter Types</vt:lpstr>
      <vt:lpstr>Parameter Names</vt:lpstr>
      <vt:lpstr>Passing Primitive Data Type Arguments</vt:lpstr>
      <vt:lpstr>Passing Reference Data Type Arguments</vt:lpstr>
      <vt:lpstr>Agenda</vt:lpstr>
      <vt:lpstr>Tentative Schedule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ECE20016-01/ITP20003 Java Programming Classes, Objects, and Packages (1)</dc:title>
  <cp:lastModifiedBy>khm38607574@gmail.com</cp:lastModifiedBy>
  <cp:revision>1</cp:revision>
  <dcterms:modified xsi:type="dcterms:W3CDTF">2024-03-21T01:47:08Z</dcterms:modified>
</cp:coreProperties>
</file>