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7104063" cy="10234613"/>
  <p:embeddedFontLst>
    <p:embeddedFont>
      <p:font typeface="Average" panose="020B0604020202020204" charset="0"/>
      <p:regular r:id="rId37"/>
    </p:embeddedFont>
    <p:embeddedFont>
      <p:font typeface="Oswald" panose="00000500000000000000" pitchFamily="2" charset="0"/>
      <p:regular r:id="rId38"/>
      <p:bold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61611E-56E7-4AFE-86D4-B4B69D77EC4B}">
  <a:tblStyle styleId="{AE61611E-56E7-4AFE-86D4-B4B69D77E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72" autoAdjust="0"/>
  </p:normalViewPr>
  <p:slideViewPr>
    <p:cSldViewPr snapToGrid="0">
      <p:cViewPr varScale="1">
        <p:scale>
          <a:sx n="77" d="100"/>
          <a:sy n="77" d="100"/>
        </p:scale>
        <p:origin x="1383" y="30"/>
      </p:cViewPr>
      <p:guideLst>
        <p:guide orient="horz" pos="2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2f7750b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4980" y="767595"/>
            <a:ext cx="63147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2f7750b8_0_74:notes"/>
          <p:cNvSpPr txBox="1">
            <a:spLocks noGrp="1"/>
          </p:cNvSpPr>
          <p:nvPr>
            <p:ph type="body" idx="1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50" tIns="97250" rIns="97250" bIns="97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529e09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529e0973_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55529e0973_0_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529e0973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529e0973_1_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5529e0973_1_4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529e0973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529e0973_1_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5529e0973_1_4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529e097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529e0973_0_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55529e0973_0_11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5529e097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5529e0973_0_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5529e0973_0_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529e097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529e0973_0_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5529e0973_0_3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529e097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5529e0973_0_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55529e0973_0_123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5529e097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5529e0973_0_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55529e0973_0_15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5529e097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5529e0973_0_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55529e0973_0_4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529e097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5529e0973_0_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55529e0973_0_22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cbf1b019_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4fcbf1b0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529e097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529e0973_0_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55529e0973_0_7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529e09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529e0973_0_1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g55529e0973_0_13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5529e09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5529e0973_0_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to capsule – use public to use the objects</a:t>
            </a:r>
            <a:endParaRPr dirty="0"/>
          </a:p>
        </p:txBody>
      </p:sp>
      <p:sp>
        <p:nvSpPr>
          <p:cNvPr id="327" name="Google Shape;327;g55529e0973_0_10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5529e097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5529e0973_0_1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5529e0973_0_14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5529e097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5529e0973_0_1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55529e0973_0_14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5529e097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5529e0973_0_1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55529e0973_0_15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ba142d076_3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ba142d076_3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9ba142d076_30_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ba142d07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ba142d076_0_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Huge memory loss – so freeing the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in java you don’t have to free the memory – automatically deal the garbage</a:t>
            </a:r>
            <a:endParaRPr dirty="0"/>
          </a:p>
        </p:txBody>
      </p:sp>
      <p:sp>
        <p:nvSpPr>
          <p:cNvPr id="399" name="Google Shape;399;g9ba142d076_0_1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5529e097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5529e0973_0_2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55529e0973_0_20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529e097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529e0973_0_1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55529e0973_0_17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23db04fc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23db04fc_0_2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523db04fc_0_297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5529e097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5529e0973_0_1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55529e0973_0_18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5529e097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5529e0973_0_2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55529e0973_0_23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5529e0973_0_2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55529e097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523db04f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4980" y="767595"/>
            <a:ext cx="63147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523db04fc_0_262:notes"/>
          <p:cNvSpPr txBox="1">
            <a:spLocks noGrp="1"/>
          </p:cNvSpPr>
          <p:nvPr>
            <p:ph type="body" idx="1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50" tIns="97250" rIns="97250" bIns="97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3f843c2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3f843c28_0_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553f843c28_0_2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529e097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529e0973_1_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5529e0973_1_3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529e097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529e0973_1_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55529e0973_1_7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529e09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529e0973_1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5529e0973_1_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529e097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529e0973_1_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55529e0973_1_1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3f843c2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3f843c28_0_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53f843c28_0_2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4" algn="l" rtl="0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javase/tutorial/java/package/index.html" TargetMode="External"/><Relationship Id="rId5" Type="http://schemas.openxmlformats.org/officeDocument/2006/relationships/hyperlink" Target="https://docs.oracle.com/javase/tutorial/java/annotations/index.html" TargetMode="External"/><Relationship Id="rId4" Type="http://schemas.openxmlformats.org/officeDocument/2006/relationships/hyperlink" Target="https://docs.oracle.com/javase/tutorial/java/javaOO/objects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javase/tutorial/java/package/index.html" TargetMode="External"/><Relationship Id="rId5" Type="http://schemas.openxmlformats.org/officeDocument/2006/relationships/hyperlink" Target="https://docs.oracle.com/javase/tutorial/java/annotations/index.html" TargetMode="External"/><Relationship Id="rId4" Type="http://schemas.openxmlformats.org/officeDocument/2006/relationships/hyperlink" Target="https://docs.oracle.com/javase/tutorial/java/javaOO/objects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jcnam@handong.edu" TargetMode="External"/><Relationship Id="rId7" Type="http://schemas.openxmlformats.org/officeDocument/2006/relationships/hyperlink" Target="https://docs.oracle.com/javase/tutorial/java/package/index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docs.oracle.com/javase/tutorial/java/annotations/index.html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lifove.github.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etcode.com/java/readwebpag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ECE20016-01/ITP20003 Java Programming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2CC"/>
                </a:solidFill>
              </a:rPr>
              <a:t>Classes, Objects, and Packages 2</a:t>
            </a:r>
            <a:endParaRPr sz="1300">
              <a:solidFill>
                <a:srgbClr val="FFF2CC"/>
              </a:solidFill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Life Cycle of Objects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Creating objects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Declaring a variable to Refer to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Instantiating a Class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Initializing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Using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Referencing fields of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Calling methods of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garbage collector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 Object</a:t>
            </a:r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Create an object (instance) from a class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b="1"/>
              <a:t>Declaration</a:t>
            </a:r>
            <a:r>
              <a:rPr lang="en-US"/>
              <a:t>: The code set in </a:t>
            </a:r>
            <a:r>
              <a:rPr lang="en-US" b="1">
                <a:solidFill>
                  <a:srgbClr val="FFF2CC"/>
                </a:solidFill>
              </a:rPr>
              <a:t>bold </a:t>
            </a:r>
            <a:r>
              <a:rPr lang="en-US"/>
              <a:t>are all variable declarations that associate a variable name with an object type.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b="1"/>
              <a:t>Instantiation</a:t>
            </a:r>
            <a:r>
              <a:rPr lang="en-US"/>
              <a:t>: The </a:t>
            </a:r>
            <a:r>
              <a:rPr lang="en-US">
                <a:solidFill>
                  <a:srgbClr val="FFF2CC"/>
                </a:solidFill>
              </a:rPr>
              <a:t>new </a:t>
            </a:r>
            <a:r>
              <a:rPr lang="en-US"/>
              <a:t>keyword is a Java operator that creates the object.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b="1"/>
              <a:t>Initialization</a:t>
            </a:r>
            <a:r>
              <a:rPr lang="en-US"/>
              <a:t>: The </a:t>
            </a:r>
            <a:r>
              <a:rPr lang="en-US">
                <a:solidFill>
                  <a:srgbClr val="FFF2CC"/>
                </a:solidFill>
              </a:rPr>
              <a:t>new </a:t>
            </a:r>
            <a:r>
              <a:rPr lang="en-US"/>
              <a:t>operator is followed by a call to a constructor, which initializes the new object.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1243600" y="3089875"/>
            <a:ext cx="7240200" cy="1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CreateObjectDemo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Declare and create a point object and two rectangle objects.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Point originOne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= new Point(23, 94);</a:t>
            </a:r>
            <a:endParaRPr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   </a:t>
            </a:r>
            <a:r>
              <a:rPr lang="en-US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Rectangle rectOne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= new Rectangle(originOne, 100, 200);</a:t>
            </a:r>
            <a:endParaRPr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   </a:t>
            </a:r>
            <a:r>
              <a:rPr lang="en-US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Rectangle rectTwo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= new Rectangle(50, 100);</a:t>
            </a:r>
            <a:endParaRPr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 Variable to Refer to an Object</a:t>
            </a:r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 i="1">
                <a:solidFill>
                  <a:srgbClr val="FFF2CC"/>
                </a:solidFill>
              </a:rPr>
              <a:t>type name;</a:t>
            </a:r>
            <a:endParaRPr i="1"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int myInt</a:t>
            </a:r>
            <a:r>
              <a:rPr lang="en-US"/>
              <a:t>; // reserve the proper amount of memory for the variable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Point originOne</a:t>
            </a:r>
            <a:r>
              <a:rPr lang="en-US"/>
              <a:t>; // its value is undetermined until an object is actually created</a:t>
            </a:r>
            <a:br>
              <a:rPr lang="en-US"/>
            </a:br>
            <a:r>
              <a:rPr lang="en-US"/>
              <a:t>                             // and assigned to it.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You have to create an object to </a:t>
            </a:r>
            <a:r>
              <a:rPr lang="en-US">
                <a:solidFill>
                  <a:srgbClr val="FFF2CC"/>
                </a:solidFill>
              </a:rPr>
              <a:t>originOne </a:t>
            </a:r>
            <a:r>
              <a:rPr lang="en-US"/>
              <a:t>before using it. Otherwise, you will get a compiler error.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1664950" y="3657600"/>
            <a:ext cx="220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originOne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 Cycle of Objects (instances)</a:t>
            </a: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Creating objects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Declaring a variable to Refer to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Instantiating a Class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Initializing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Using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Referencing fields of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Calling methods of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garbage collector</a:t>
            </a:r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Instantiating a Class</a:t>
            </a:r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</a:t>
            </a:r>
            <a:r>
              <a:rPr lang="en-US">
                <a:solidFill>
                  <a:srgbClr val="FFF2CC"/>
                </a:solidFill>
              </a:rPr>
              <a:t>new </a:t>
            </a:r>
            <a:r>
              <a:rPr lang="en-US"/>
              <a:t>operator instantiates a class by allocating memory for a new object and returning a reference to that memory.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Instantiating an object = Creating an object</a:t>
            </a:r>
            <a:br>
              <a:rPr lang="en-US"/>
            </a:br>
            <a:r>
              <a:rPr lang="en-US"/>
              <a:t>⇒ Instance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new operator also invokes the object constructor.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Requires a single, postfix argument: a call to a constructor.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new operator returns a reference to the object it created.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Point originOne = new Point(23, 94);</a:t>
            </a:r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Instantiating a Class</a:t>
            </a:r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The reference returned by the new operator does not have to be assigned to a variable.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Can be used directly in an expression!!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int height = new Rectangle().height; // We will discuss this later.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49" name="Google Shape;249;p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Life Cycle of Objects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Creating objects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Declaring a variable to Refer to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Instantiating a Class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Initializing an Object</a:t>
            </a:r>
            <a:endParaRPr>
              <a:solidFill>
                <a:srgbClr val="FFF2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Using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Referencing fields of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Calling methods of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garbage collector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an Object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3927750" y="1152475"/>
            <a:ext cx="4904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Constructor name must be same as a class name.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-US" sz="1800">
                <a:solidFill>
                  <a:srgbClr val="FFF2CC"/>
                </a:solidFill>
              </a:rPr>
              <a:t>Point originOne = new Point(23, 94);</a:t>
            </a:r>
            <a:endParaRPr sz="1800">
              <a:solidFill>
                <a:srgbClr val="FFF2CC"/>
              </a:solidFill>
            </a:endParaRPr>
          </a:p>
        </p:txBody>
      </p:sp>
      <p:sp>
        <p:nvSpPr>
          <p:cNvPr id="265" name="Google Shape;265;p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458725" y="1286350"/>
            <a:ext cx="36855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</a:t>
            </a:r>
            <a:r>
              <a:rPr lang="en-US" sz="16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Point </a:t>
            </a: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x = 0;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y = 0;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 constructor!</a:t>
            </a:r>
            <a:b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(a single constructor in this class)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</a:t>
            </a:r>
            <a:r>
              <a:rPr lang="en-US" sz="16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Point</a:t>
            </a: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(int a, int b) {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x = a;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y = b;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4053000" y="32001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originOne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8" name="Google Shape;268;p44"/>
          <p:cNvSpPr/>
          <p:nvPr/>
        </p:nvSpPr>
        <p:spPr>
          <a:xfrm>
            <a:off x="6040250" y="23957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" name="Google Shape;269;p44"/>
          <p:cNvCxnSpPr>
            <a:stCxn id="267" idx="3"/>
            <a:endCxn id="268" idx="2"/>
          </p:cNvCxnSpPr>
          <p:nvPr/>
        </p:nvCxnSpPr>
        <p:spPr>
          <a:xfrm>
            <a:off x="5422500" y="3396975"/>
            <a:ext cx="61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0" name="Google Shape;270;p44"/>
          <p:cNvSpPr/>
          <p:nvPr/>
        </p:nvSpPr>
        <p:spPr>
          <a:xfrm>
            <a:off x="6641450" y="30197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71" name="Google Shape;271;p44"/>
          <p:cNvSpPr/>
          <p:nvPr/>
        </p:nvSpPr>
        <p:spPr>
          <a:xfrm>
            <a:off x="6641450" y="35531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94</a:t>
            </a:r>
            <a:endParaRPr/>
          </a:p>
        </p:txBody>
      </p:sp>
      <p:sp>
        <p:nvSpPr>
          <p:cNvPr id="272" name="Google Shape;272;p44"/>
          <p:cNvSpPr txBox="1"/>
          <p:nvPr/>
        </p:nvSpPr>
        <p:spPr>
          <a:xfrm>
            <a:off x="6326725" y="29159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x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6326725" y="34493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                         Rectangle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77725" y="98155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Point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x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y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 constructor!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Point(int a, int b)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x = a;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y = b;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684800" y="962250"/>
            <a:ext cx="26133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Rectangle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width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height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Point origin;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four constructors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origin = new Point(0, 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Rectangle(Point p)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	 origin = p;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Rectangle(int w, int h)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origin = new Point(0, 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width = w;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height = h;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5349150" y="757650"/>
            <a:ext cx="3689700" cy="3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Rectangle(Point p, int w, int h)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	origin = p;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width = w;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height = h;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 method for moving the rectangle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move(int x, int y)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	 origin.x = x;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	 origin.y = y;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 method for computing the area of the rectangle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getArea()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return width * height;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4" name="Google Shape;284;p45"/>
          <p:cNvCxnSpPr/>
          <p:nvPr/>
        </p:nvCxnSpPr>
        <p:spPr>
          <a:xfrm>
            <a:off x="2345125" y="1069500"/>
            <a:ext cx="0" cy="3621300"/>
          </a:xfrm>
          <a:prstGeom prst="straightConnector1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45"/>
          <p:cNvCxnSpPr/>
          <p:nvPr/>
        </p:nvCxnSpPr>
        <p:spPr>
          <a:xfrm>
            <a:off x="5164525" y="1069500"/>
            <a:ext cx="0" cy="3621300"/>
          </a:xfrm>
          <a:prstGeom prst="straightConnector1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an Object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Rectangle rectOne = new Rectangle(originOne, 100, 200);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93" name="Google Shape;293;p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3138600" y="23619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originOne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5125850" y="15575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6" name="Google Shape;296;p46"/>
          <p:cNvCxnSpPr>
            <a:stCxn id="294" idx="3"/>
            <a:endCxn id="295" idx="2"/>
          </p:cNvCxnSpPr>
          <p:nvPr/>
        </p:nvCxnSpPr>
        <p:spPr>
          <a:xfrm>
            <a:off x="4508100" y="2558775"/>
            <a:ext cx="61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7" name="Google Shape;297;p46"/>
          <p:cNvSpPr/>
          <p:nvPr/>
        </p:nvSpPr>
        <p:spPr>
          <a:xfrm>
            <a:off x="5727050" y="21815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98" name="Google Shape;298;p46"/>
          <p:cNvSpPr/>
          <p:nvPr/>
        </p:nvSpPr>
        <p:spPr>
          <a:xfrm>
            <a:off x="5727050" y="27149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94</a:t>
            </a:r>
            <a:endParaRPr/>
          </a:p>
        </p:txBody>
      </p:sp>
      <p:sp>
        <p:nvSpPr>
          <p:cNvPr id="299" name="Google Shape;299;p46"/>
          <p:cNvSpPr txBox="1"/>
          <p:nvPr/>
        </p:nvSpPr>
        <p:spPr>
          <a:xfrm>
            <a:off x="5412325" y="20777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x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5412325" y="26111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1925450" y="30053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6"/>
          <p:cNvSpPr/>
          <p:nvPr/>
        </p:nvSpPr>
        <p:spPr>
          <a:xfrm>
            <a:off x="2526650" y="36293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303" name="Google Shape;303;p46"/>
          <p:cNvSpPr/>
          <p:nvPr/>
        </p:nvSpPr>
        <p:spPr>
          <a:xfrm>
            <a:off x="2526650" y="41627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200</a:t>
            </a:r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1929625" y="3601775"/>
            <a:ext cx="90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width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1977925" y="4058975"/>
            <a:ext cx="745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height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2148000" y="31239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origin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07" name="Google Shape;307;p46"/>
          <p:cNvCxnSpPr>
            <a:endCxn id="295" idx="3"/>
          </p:cNvCxnSpPr>
          <p:nvPr/>
        </p:nvCxnSpPr>
        <p:spPr>
          <a:xfrm rot="10800000" flipH="1">
            <a:off x="3535409" y="3266766"/>
            <a:ext cx="1883700" cy="73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37" name="Google Shape;137;p29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{AE61611E-56E7-4AFE-86D4-B4B69D77EC4B}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lang="en-US" sz="1400" b="1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an Object</a:t>
            </a:r>
            <a:endParaRPr/>
          </a:p>
        </p:txBody>
      </p:sp>
      <p:sp>
        <p:nvSpPr>
          <p:cNvPr id="314" name="Google Shape;31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Rectangle rectTwo = new Rectangle(50, 100);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Calls the Rectangle constructor that requires two integer arguments, which provide the initial values for width and height.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Creates a new Point object whose x and y values are initialized to 0.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Rectangle rect = new Rectangle();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 no-argument constructor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All classes have </a:t>
            </a:r>
            <a:r>
              <a:rPr lang="en-US" u="sng">
                <a:solidFill>
                  <a:srgbClr val="FFF2CC"/>
                </a:solidFill>
              </a:rPr>
              <a:t>at least one constructor</a:t>
            </a:r>
            <a:r>
              <a:rPr lang="en-US"/>
              <a:t>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If a class does not explicitly declare any, the Java compiler automatically provides a no-argument constructor, called </a:t>
            </a:r>
            <a:r>
              <a:rPr lang="en-US">
                <a:solidFill>
                  <a:srgbClr val="FFF2CC"/>
                </a:solidFill>
              </a:rPr>
              <a:t>the default constructor</a:t>
            </a:r>
            <a:r>
              <a:rPr lang="en-US"/>
              <a:t>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This default constructor calls the class parent's no-argument constructor, or the </a:t>
            </a:r>
            <a:r>
              <a:rPr lang="en-US" b="1" i="1">
                <a:solidFill>
                  <a:srgbClr val="FFF2CC"/>
                </a:solidFill>
              </a:rPr>
              <a:t>Object </a:t>
            </a:r>
            <a:r>
              <a:rPr lang="en-US"/>
              <a:t>constructor if the class has no other parent. If the parent has no constructor (Object does have one), the compiler will reject the program.</a:t>
            </a:r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Life Cycle of Objects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22" name="Google Shape;322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Creating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Declaring a variable to Refer to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Instantiating a Class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Initializing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Using objects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Referencing fields of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Calling methods of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garbage collector</a:t>
            </a:r>
            <a:endParaRPr/>
          </a:p>
        </p:txBody>
      </p:sp>
      <p:sp>
        <p:nvSpPr>
          <p:cNvPr id="323" name="Google Shape;323;p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Objects</a:t>
            </a:r>
            <a:endParaRPr/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Referencing an Object's Fields (but rarely do for the encapsulation)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Object fields are accessed by their name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b="1" i="1"/>
              <a:t>WITHIN </a:t>
            </a:r>
            <a:r>
              <a:rPr lang="en-US"/>
              <a:t>its class, we can use simple names </a:t>
            </a:r>
            <a:r>
              <a:rPr lang="en-US">
                <a:solidFill>
                  <a:srgbClr val="FFF2CC"/>
                </a:solidFill>
              </a:rPr>
              <a:t>width </a:t>
            </a:r>
            <a:r>
              <a:rPr lang="en-US"/>
              <a:t>and </a:t>
            </a:r>
            <a:r>
              <a:rPr lang="en-US">
                <a:solidFill>
                  <a:srgbClr val="FFF2CC"/>
                </a:solidFill>
              </a:rPr>
              <a:t>height</a:t>
            </a:r>
            <a:r>
              <a:rPr lang="en-US"/>
              <a:t>.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System.out.println("Width and height are: " + width + ", " + height);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Code that </a:t>
            </a:r>
            <a:r>
              <a:rPr lang="en-US" b="1" i="1"/>
              <a:t>OUTSIDE </a:t>
            </a:r>
            <a:r>
              <a:rPr lang="en-US"/>
              <a:t>the object's class must use an object reference or expression, followed by the dot (.) operator followed by a simple field name: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objectReference.fieldName</a:t>
            </a:r>
            <a:endParaRPr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●"/>
            </a:pPr>
            <a:r>
              <a:rPr lang="en-US">
                <a:solidFill>
                  <a:srgbClr val="FFF2CC"/>
                </a:solidFill>
              </a:rPr>
              <a:t>System.out.println("Width of rectOne: "  + rectOne.width);</a:t>
            </a:r>
            <a:endParaRPr>
              <a:solidFill>
                <a:srgbClr val="FFF2CC"/>
              </a:solidFill>
            </a:endParaRPr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●"/>
            </a:pPr>
            <a:r>
              <a:rPr lang="en-US">
                <a:solidFill>
                  <a:srgbClr val="FFF2CC"/>
                </a:solidFill>
              </a:rPr>
              <a:t>System.out.println("Height of rectOne: " + rectOne.height);</a:t>
            </a:r>
            <a:endParaRPr>
              <a:solidFill>
                <a:srgbClr val="FFF2CC"/>
              </a:solidFill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■"/>
            </a:pPr>
            <a:r>
              <a:rPr lang="en-US" b="1" u="sng">
                <a:solidFill>
                  <a:srgbClr val="FFF2CC"/>
                </a:solidFill>
              </a:rPr>
              <a:t>But only accessible when proper modifiers used for the fields.</a:t>
            </a:r>
            <a:endParaRPr b="1" u="sng">
              <a:solidFill>
                <a:srgbClr val="FFF2CC"/>
              </a:solidFill>
            </a:endParaRPr>
          </a:p>
        </p:txBody>
      </p:sp>
      <p:sp>
        <p:nvSpPr>
          <p:cNvPr id="331" name="Google Shape;331;p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CreateObjectDemo</a:t>
            </a:r>
            <a:endParaRPr/>
          </a:p>
        </p:txBody>
      </p:sp>
      <p:sp>
        <p:nvSpPr>
          <p:cNvPr id="338" name="Google Shape;338;p5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39" name="Google Shape;339;p50"/>
          <p:cNvSpPr txBox="1"/>
          <p:nvPr/>
        </p:nvSpPr>
        <p:spPr>
          <a:xfrm>
            <a:off x="77725" y="98155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CreateObjectDemo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Declare and create a point object and two rectangle objects.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Point originOne = new Point(23, 94);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Rectangle rectOne = new Rectangle(originOne, 100, 200);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Rectangle rectTwo = new Rectangle(50, 100);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display rectOne's width, height, and area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</a:t>
            </a:r>
            <a:r>
              <a:rPr lang="en-US" sz="12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System.out.println("Width of rectOne: " + rectOne.width);</a:t>
            </a:r>
            <a:endParaRPr sz="1200" b="1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System.out.println("Height of rectOne: " + rectOne.height);</a:t>
            </a:r>
            <a:endParaRPr sz="1200" b="1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System.out.println("Area of rectOne: " + rectOne.getArea());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set rectTwo's position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rectTwo.origin = originOne;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4578625" y="1591150"/>
            <a:ext cx="48336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display rectTwo's position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System.out.println("X Position of rectTwo: " + rectTwo.origin.x);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System.out.println("Y Position of rectTwo: " + rectTwo.origin.y);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move rectTwo and display its new position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rectTwo.move(40, 72);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System.out.println("X Position of rectTwo: " + rectTwo.origin.x);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System.out.println("Y Position of rectTwo: " + rectTwo.origin.y);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1" name="Google Shape;341;p50"/>
          <p:cNvCxnSpPr/>
          <p:nvPr/>
        </p:nvCxnSpPr>
        <p:spPr>
          <a:xfrm>
            <a:off x="4478725" y="1374300"/>
            <a:ext cx="0" cy="3621300"/>
          </a:xfrm>
          <a:prstGeom prst="straightConnector1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Objects</a:t>
            </a:r>
            <a:endParaRPr/>
          </a:p>
        </p:txBody>
      </p:sp>
      <p:sp>
        <p:nvSpPr>
          <p:cNvPr id="348" name="Google Shape;348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access a field (but rarely do for the encapsulation)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We can use a named reference to an object, as in the previous examples, or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We can use any expression that returns an object reference. 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■"/>
            </a:pPr>
            <a:r>
              <a:rPr lang="en-US">
                <a:solidFill>
                  <a:srgbClr val="FFF2CC"/>
                </a:solidFill>
              </a:rPr>
              <a:t>int height = new Rectangle().height;</a:t>
            </a:r>
            <a:endParaRPr>
              <a:solidFill>
                <a:srgbClr val="FFF2CC"/>
              </a:solidFill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This statement creates a new Rectangle object and immediately gets its height.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In essence, the statement calculates the default height of a Rectangle.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Note that after this statement has been executed, </a:t>
            </a:r>
            <a:r>
              <a:rPr lang="en-US" b="1" i="1"/>
              <a:t>the program no longer has a reference to the created Rectangle</a:t>
            </a:r>
            <a:r>
              <a:rPr lang="en-US"/>
              <a:t>,</a:t>
            </a:r>
            <a:endParaRPr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because the program </a:t>
            </a:r>
            <a:r>
              <a:rPr lang="en-US" b="1" u="sng"/>
              <a:t>never stored the reference anywhere</a:t>
            </a:r>
            <a:r>
              <a:rPr lang="en-US"/>
              <a:t>. The object is unreferenced, and its resources are free to be recycled by the Java Virtual Machine.</a:t>
            </a:r>
            <a:endParaRPr/>
          </a:p>
        </p:txBody>
      </p:sp>
      <p:sp>
        <p:nvSpPr>
          <p:cNvPr id="349" name="Google Shape;349;p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Calling an Object's Method</a:t>
            </a:r>
            <a:endParaRPr/>
          </a:p>
        </p:txBody>
      </p:sp>
      <p:sp>
        <p:nvSpPr>
          <p:cNvPr id="356" name="Google Shape;356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an object reference to invoke an object's method.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Append the method's simple name to the object reference, with an intervening dot operator (.). 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objectReference.methodName(argumentList);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objectReference.methodName();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FFF2CC"/>
                </a:solidFill>
              </a:rPr>
              <a:t>System.out.println("Area of rectOne: " + rectOne.getArea());</a:t>
            </a:r>
            <a:br>
              <a:rPr lang="en-US"/>
            </a:br>
            <a:r>
              <a:rPr lang="en-US">
                <a:solidFill>
                  <a:srgbClr val="FFF2CC"/>
                </a:solidFill>
              </a:rPr>
              <a:t>rectTwo.move(40, 72);</a:t>
            </a:r>
            <a:br>
              <a:rPr lang="en-US">
                <a:solidFill>
                  <a:srgbClr val="FFF2CC"/>
                </a:solidFill>
              </a:rPr>
            </a:br>
            <a:br>
              <a:rPr lang="en-US">
                <a:solidFill>
                  <a:srgbClr val="FFF2CC"/>
                </a:solidFill>
              </a:rPr>
            </a:br>
            <a:r>
              <a:rPr lang="en-US">
                <a:solidFill>
                  <a:srgbClr val="FFF2CC"/>
                </a:solidFill>
              </a:rPr>
              <a:t>new Rectangle(100, 50).getArea();</a:t>
            </a:r>
            <a:br>
              <a:rPr lang="en-US">
                <a:solidFill>
                  <a:srgbClr val="FFF2CC"/>
                </a:solidFill>
              </a:rPr>
            </a:br>
            <a:r>
              <a:rPr lang="en-US">
                <a:solidFill>
                  <a:srgbClr val="FFF2CC"/>
                </a:solidFill>
              </a:rPr>
              <a:t>int areaOfRectangle = new Rectangle(100, 50).getArea();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57" name="Google Shape;357;p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an Object</a:t>
            </a:r>
            <a:endParaRPr/>
          </a:p>
        </p:txBody>
      </p:sp>
      <p:sp>
        <p:nvSpPr>
          <p:cNvPr id="364" name="Google Shape;36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FFF2CC"/>
              </a:solidFill>
            </a:endParaRPr>
          </a:p>
        </p:txBody>
      </p:sp>
      <p:sp>
        <p:nvSpPr>
          <p:cNvPr id="365" name="Google Shape;365;p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6" name="Google Shape;366;p53"/>
          <p:cNvSpPr txBox="1"/>
          <p:nvPr/>
        </p:nvSpPr>
        <p:spPr>
          <a:xfrm>
            <a:off x="2071800" y="22095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originOne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7" name="Google Shape;367;p53"/>
          <p:cNvSpPr/>
          <p:nvPr/>
        </p:nvSpPr>
        <p:spPr>
          <a:xfrm>
            <a:off x="4059050" y="14051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" name="Google Shape;368;p53"/>
          <p:cNvCxnSpPr>
            <a:stCxn id="366" idx="3"/>
            <a:endCxn id="367" idx="2"/>
          </p:cNvCxnSpPr>
          <p:nvPr/>
        </p:nvCxnSpPr>
        <p:spPr>
          <a:xfrm>
            <a:off x="3441300" y="2406375"/>
            <a:ext cx="61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9" name="Google Shape;369;p53"/>
          <p:cNvSpPr/>
          <p:nvPr/>
        </p:nvSpPr>
        <p:spPr>
          <a:xfrm>
            <a:off x="4660250" y="20291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370" name="Google Shape;370;p53"/>
          <p:cNvSpPr/>
          <p:nvPr/>
        </p:nvSpPr>
        <p:spPr>
          <a:xfrm>
            <a:off x="4660250" y="25625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94</a:t>
            </a:r>
            <a:endParaRPr/>
          </a:p>
        </p:txBody>
      </p:sp>
      <p:sp>
        <p:nvSpPr>
          <p:cNvPr id="371" name="Google Shape;371;p53"/>
          <p:cNvSpPr txBox="1"/>
          <p:nvPr/>
        </p:nvSpPr>
        <p:spPr>
          <a:xfrm>
            <a:off x="4345525" y="19253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x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2" name="Google Shape;372;p53"/>
          <p:cNvSpPr txBox="1"/>
          <p:nvPr/>
        </p:nvSpPr>
        <p:spPr>
          <a:xfrm>
            <a:off x="4345525" y="24587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3" name="Google Shape;373;p53"/>
          <p:cNvSpPr/>
          <p:nvPr/>
        </p:nvSpPr>
        <p:spPr>
          <a:xfrm>
            <a:off x="858650" y="28529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3"/>
          <p:cNvSpPr/>
          <p:nvPr/>
        </p:nvSpPr>
        <p:spPr>
          <a:xfrm>
            <a:off x="1459850" y="34769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375" name="Google Shape;375;p53"/>
          <p:cNvSpPr/>
          <p:nvPr/>
        </p:nvSpPr>
        <p:spPr>
          <a:xfrm>
            <a:off x="1459850" y="40103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200</a:t>
            </a:r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862825" y="3449375"/>
            <a:ext cx="90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width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911125" y="3906575"/>
            <a:ext cx="745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height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1081200" y="29715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origin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79" name="Google Shape;379;p53"/>
          <p:cNvCxnSpPr>
            <a:endCxn id="367" idx="3"/>
          </p:cNvCxnSpPr>
          <p:nvPr/>
        </p:nvCxnSpPr>
        <p:spPr>
          <a:xfrm rot="10800000" flipH="1">
            <a:off x="2468609" y="3114366"/>
            <a:ext cx="1883700" cy="73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0" name="Google Shape;380;p53"/>
          <p:cNvSpPr txBox="1"/>
          <p:nvPr/>
        </p:nvSpPr>
        <p:spPr>
          <a:xfrm>
            <a:off x="-234275" y="21459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rectOne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81" name="Google Shape;381;p53"/>
          <p:cNvCxnSpPr>
            <a:stCxn id="380" idx="3"/>
            <a:endCxn id="373" idx="0"/>
          </p:cNvCxnSpPr>
          <p:nvPr/>
        </p:nvCxnSpPr>
        <p:spPr>
          <a:xfrm>
            <a:off x="1135225" y="2342775"/>
            <a:ext cx="724800" cy="51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2" name="Google Shape;382;p53"/>
          <p:cNvSpPr/>
          <p:nvPr/>
        </p:nvSpPr>
        <p:spPr>
          <a:xfrm>
            <a:off x="6199350" y="299217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3"/>
          <p:cNvSpPr/>
          <p:nvPr/>
        </p:nvSpPr>
        <p:spPr>
          <a:xfrm>
            <a:off x="7022450" y="37817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</a:t>
            </a:r>
            <a:endParaRPr/>
          </a:p>
        </p:txBody>
      </p:sp>
      <p:sp>
        <p:nvSpPr>
          <p:cNvPr id="384" name="Google Shape;384;p53"/>
          <p:cNvSpPr/>
          <p:nvPr/>
        </p:nvSpPr>
        <p:spPr>
          <a:xfrm>
            <a:off x="7022450" y="43151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385" name="Google Shape;385;p53"/>
          <p:cNvSpPr txBox="1"/>
          <p:nvPr/>
        </p:nvSpPr>
        <p:spPr>
          <a:xfrm>
            <a:off x="6425425" y="3754175"/>
            <a:ext cx="90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width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6473725" y="4211375"/>
            <a:ext cx="745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height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6643800" y="32763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origin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8" name="Google Shape;388;p53"/>
          <p:cNvSpPr/>
          <p:nvPr/>
        </p:nvSpPr>
        <p:spPr>
          <a:xfrm>
            <a:off x="6497450" y="5669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3"/>
          <p:cNvSpPr/>
          <p:nvPr/>
        </p:nvSpPr>
        <p:spPr>
          <a:xfrm>
            <a:off x="7098650" y="11909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390" name="Google Shape;390;p53"/>
          <p:cNvSpPr/>
          <p:nvPr/>
        </p:nvSpPr>
        <p:spPr>
          <a:xfrm>
            <a:off x="7098650" y="17243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6783925" y="10871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x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6783925" y="16205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93" name="Google Shape;393;p53"/>
          <p:cNvCxnSpPr>
            <a:stCxn id="387" idx="3"/>
            <a:endCxn id="388" idx="4"/>
          </p:cNvCxnSpPr>
          <p:nvPr/>
        </p:nvCxnSpPr>
        <p:spPr>
          <a:xfrm rot="10800000">
            <a:off x="7498800" y="2569575"/>
            <a:ext cx="514500" cy="903600"/>
          </a:xfrm>
          <a:prstGeom prst="curvedConnector4">
            <a:avLst>
              <a:gd name="adj1" fmla="val -46283"/>
              <a:gd name="adj2" fmla="val 608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94" name="Google Shape;394;p53"/>
          <p:cNvSpPr txBox="1"/>
          <p:nvPr/>
        </p:nvSpPr>
        <p:spPr>
          <a:xfrm>
            <a:off x="3483100" y="39832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rectTwo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95" name="Google Shape;395;p53"/>
          <p:cNvCxnSpPr>
            <a:stCxn id="394" idx="3"/>
          </p:cNvCxnSpPr>
          <p:nvPr/>
        </p:nvCxnSpPr>
        <p:spPr>
          <a:xfrm rot="10800000" flipH="1">
            <a:off x="4852600" y="3993475"/>
            <a:ext cx="1346700" cy="18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an Object</a:t>
            </a:r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Char char="●"/>
            </a:pPr>
            <a:r>
              <a:rPr lang="en-US" sz="1500">
                <a:solidFill>
                  <a:srgbClr val="FFF2CC"/>
                </a:solidFill>
              </a:rPr>
              <a:t>rectTwo.origin = originOne; ...</a:t>
            </a:r>
            <a:endParaRPr sz="1500">
              <a:solidFill>
                <a:srgbClr val="FFF2CC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Char char="●"/>
            </a:pPr>
            <a:r>
              <a:rPr lang="en-US" sz="1500">
                <a:solidFill>
                  <a:srgbClr val="FFF2CC"/>
                </a:solidFill>
              </a:rPr>
              <a:t>rectTwo.move(40, 72);</a:t>
            </a:r>
            <a:endParaRPr sz="1500">
              <a:solidFill>
                <a:srgbClr val="FFF2CC"/>
              </a:solidFill>
            </a:endParaRPr>
          </a:p>
        </p:txBody>
      </p:sp>
      <p:sp>
        <p:nvSpPr>
          <p:cNvPr id="403" name="Google Shape;403;p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04" name="Google Shape;404;p54"/>
          <p:cNvSpPr txBox="1"/>
          <p:nvPr/>
        </p:nvSpPr>
        <p:spPr>
          <a:xfrm>
            <a:off x="2071800" y="22095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originOne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5" name="Google Shape;405;p54"/>
          <p:cNvSpPr/>
          <p:nvPr/>
        </p:nvSpPr>
        <p:spPr>
          <a:xfrm>
            <a:off x="4059050" y="14051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54"/>
          <p:cNvCxnSpPr>
            <a:stCxn id="404" idx="3"/>
            <a:endCxn id="405" idx="2"/>
          </p:cNvCxnSpPr>
          <p:nvPr/>
        </p:nvCxnSpPr>
        <p:spPr>
          <a:xfrm>
            <a:off x="3441300" y="2406375"/>
            <a:ext cx="61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7" name="Google Shape;407;p54"/>
          <p:cNvSpPr/>
          <p:nvPr/>
        </p:nvSpPr>
        <p:spPr>
          <a:xfrm>
            <a:off x="4660250" y="20291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/>
              <a:t>23</a:t>
            </a:r>
            <a:r>
              <a:rPr lang="en-US"/>
              <a:t> 40</a:t>
            </a:r>
            <a:endParaRPr/>
          </a:p>
        </p:txBody>
      </p:sp>
      <p:sp>
        <p:nvSpPr>
          <p:cNvPr id="408" name="Google Shape;408;p54"/>
          <p:cNvSpPr/>
          <p:nvPr/>
        </p:nvSpPr>
        <p:spPr>
          <a:xfrm>
            <a:off x="4660250" y="25625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/>
              <a:t>94</a:t>
            </a:r>
            <a:r>
              <a:rPr lang="en-US"/>
              <a:t> 72</a:t>
            </a:r>
            <a:endParaRPr/>
          </a:p>
        </p:txBody>
      </p:sp>
      <p:sp>
        <p:nvSpPr>
          <p:cNvPr id="409" name="Google Shape;409;p54"/>
          <p:cNvSpPr txBox="1"/>
          <p:nvPr/>
        </p:nvSpPr>
        <p:spPr>
          <a:xfrm>
            <a:off x="4345525" y="19253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x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4345525" y="24587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858650" y="28529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4"/>
          <p:cNvSpPr/>
          <p:nvPr/>
        </p:nvSpPr>
        <p:spPr>
          <a:xfrm>
            <a:off x="1459850" y="34769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413" name="Google Shape;413;p54"/>
          <p:cNvSpPr/>
          <p:nvPr/>
        </p:nvSpPr>
        <p:spPr>
          <a:xfrm>
            <a:off x="1459850" y="40103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200</a:t>
            </a:r>
            <a:endParaRPr/>
          </a:p>
        </p:txBody>
      </p:sp>
      <p:sp>
        <p:nvSpPr>
          <p:cNvPr id="414" name="Google Shape;414;p54"/>
          <p:cNvSpPr txBox="1"/>
          <p:nvPr/>
        </p:nvSpPr>
        <p:spPr>
          <a:xfrm>
            <a:off x="862825" y="3449375"/>
            <a:ext cx="90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width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5" name="Google Shape;415;p54"/>
          <p:cNvSpPr txBox="1"/>
          <p:nvPr/>
        </p:nvSpPr>
        <p:spPr>
          <a:xfrm>
            <a:off x="911125" y="3906575"/>
            <a:ext cx="745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height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6" name="Google Shape;416;p54"/>
          <p:cNvSpPr txBox="1"/>
          <p:nvPr/>
        </p:nvSpPr>
        <p:spPr>
          <a:xfrm>
            <a:off x="1081200" y="29715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origin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17" name="Google Shape;417;p54"/>
          <p:cNvCxnSpPr>
            <a:endCxn id="405" idx="3"/>
          </p:cNvCxnSpPr>
          <p:nvPr/>
        </p:nvCxnSpPr>
        <p:spPr>
          <a:xfrm rot="10800000" flipH="1">
            <a:off x="2468609" y="3114366"/>
            <a:ext cx="1883700" cy="73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18" name="Google Shape;418;p54"/>
          <p:cNvSpPr txBox="1"/>
          <p:nvPr/>
        </p:nvSpPr>
        <p:spPr>
          <a:xfrm>
            <a:off x="-234275" y="21459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rectOne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19" name="Google Shape;419;p54"/>
          <p:cNvCxnSpPr>
            <a:stCxn id="418" idx="3"/>
            <a:endCxn id="411" idx="0"/>
          </p:cNvCxnSpPr>
          <p:nvPr/>
        </p:nvCxnSpPr>
        <p:spPr>
          <a:xfrm>
            <a:off x="1135225" y="2342775"/>
            <a:ext cx="724800" cy="51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0" name="Google Shape;420;p54"/>
          <p:cNvSpPr/>
          <p:nvPr/>
        </p:nvSpPr>
        <p:spPr>
          <a:xfrm>
            <a:off x="6199350" y="299217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4"/>
          <p:cNvSpPr/>
          <p:nvPr/>
        </p:nvSpPr>
        <p:spPr>
          <a:xfrm>
            <a:off x="7022450" y="37817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</a:t>
            </a:r>
            <a:endParaRPr/>
          </a:p>
        </p:txBody>
      </p:sp>
      <p:sp>
        <p:nvSpPr>
          <p:cNvPr id="422" name="Google Shape;422;p54"/>
          <p:cNvSpPr/>
          <p:nvPr/>
        </p:nvSpPr>
        <p:spPr>
          <a:xfrm>
            <a:off x="7022450" y="43151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423" name="Google Shape;423;p54"/>
          <p:cNvSpPr txBox="1"/>
          <p:nvPr/>
        </p:nvSpPr>
        <p:spPr>
          <a:xfrm>
            <a:off x="6425425" y="3754175"/>
            <a:ext cx="90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width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4" name="Google Shape;424;p54"/>
          <p:cNvSpPr txBox="1"/>
          <p:nvPr/>
        </p:nvSpPr>
        <p:spPr>
          <a:xfrm>
            <a:off x="6473725" y="4211375"/>
            <a:ext cx="745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height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6643800" y="32763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origin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6" name="Google Shape;426;p54"/>
          <p:cNvSpPr/>
          <p:nvPr/>
        </p:nvSpPr>
        <p:spPr>
          <a:xfrm>
            <a:off x="6726050" y="414525"/>
            <a:ext cx="2002500" cy="200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4"/>
          <p:cNvSpPr/>
          <p:nvPr/>
        </p:nvSpPr>
        <p:spPr>
          <a:xfrm>
            <a:off x="7327250" y="10385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428" name="Google Shape;428;p54"/>
          <p:cNvSpPr/>
          <p:nvPr/>
        </p:nvSpPr>
        <p:spPr>
          <a:xfrm>
            <a:off x="7327250" y="1571975"/>
            <a:ext cx="901800" cy="30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429" name="Google Shape;429;p54"/>
          <p:cNvSpPr txBox="1"/>
          <p:nvPr/>
        </p:nvSpPr>
        <p:spPr>
          <a:xfrm>
            <a:off x="7012525" y="9347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x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0" name="Google Shape;430;p54"/>
          <p:cNvSpPr txBox="1"/>
          <p:nvPr/>
        </p:nvSpPr>
        <p:spPr>
          <a:xfrm>
            <a:off x="7012525" y="1468175"/>
            <a:ext cx="314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verage"/>
                <a:ea typeface="Average"/>
                <a:cs typeface="Average"/>
                <a:sym typeface="Average"/>
              </a:rPr>
              <a:t>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31" name="Google Shape;431;p54"/>
          <p:cNvCxnSpPr>
            <a:stCxn id="425" idx="3"/>
            <a:endCxn id="405" idx="6"/>
          </p:cNvCxnSpPr>
          <p:nvPr/>
        </p:nvCxnSpPr>
        <p:spPr>
          <a:xfrm rot="10800000">
            <a:off x="6061500" y="2406375"/>
            <a:ext cx="1951800" cy="1066800"/>
          </a:xfrm>
          <a:prstGeom prst="curvedConnector3">
            <a:avLst>
              <a:gd name="adj1" fmla="val -122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2" name="Google Shape;432;p54"/>
          <p:cNvCxnSpPr/>
          <p:nvPr/>
        </p:nvCxnSpPr>
        <p:spPr>
          <a:xfrm>
            <a:off x="6620325" y="621450"/>
            <a:ext cx="2148000" cy="1577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54"/>
          <p:cNvCxnSpPr/>
          <p:nvPr/>
        </p:nvCxnSpPr>
        <p:spPr>
          <a:xfrm flipH="1">
            <a:off x="6805025" y="512375"/>
            <a:ext cx="1803900" cy="1711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54"/>
          <p:cNvSpPr txBox="1"/>
          <p:nvPr/>
        </p:nvSpPr>
        <p:spPr>
          <a:xfrm>
            <a:off x="5042375" y="434125"/>
            <a:ext cx="1535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Garbage collector frees the memory sometime later.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5" name="Google Shape;435;p54"/>
          <p:cNvSpPr txBox="1"/>
          <p:nvPr/>
        </p:nvSpPr>
        <p:spPr>
          <a:xfrm>
            <a:off x="3483100" y="3983275"/>
            <a:ext cx="1369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rectTwo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🔘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36" name="Google Shape;436;p54"/>
          <p:cNvCxnSpPr>
            <a:stCxn id="435" idx="3"/>
            <a:endCxn id="420" idx="2"/>
          </p:cNvCxnSpPr>
          <p:nvPr/>
        </p:nvCxnSpPr>
        <p:spPr>
          <a:xfrm rot="10800000" flipH="1">
            <a:off x="4852600" y="3993475"/>
            <a:ext cx="1346700" cy="18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Life Cycle of Objects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443" name="Google Shape;44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Creating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Declaring a variable to Refer to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Instantiating a Class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Initializing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Using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Referencing fields of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Calling methods of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The garbage collector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444" name="Google Shape;444;p5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Garbage Collector</a:t>
            </a:r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Managing memory explicitly is tedious and error-prone.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malloc and free ?????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 worries to destroy objects in Java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Java runtime environment (JRE) deletes objects when it determines that they are no longer being used. </a:t>
            </a:r>
            <a:br>
              <a:rPr lang="en-US"/>
            </a:br>
            <a:r>
              <a:rPr lang="en-US"/>
              <a:t>⇒ </a:t>
            </a:r>
            <a:r>
              <a:rPr lang="en-US">
                <a:solidFill>
                  <a:srgbClr val="FFF2CC"/>
                </a:solidFill>
              </a:rPr>
              <a:t>Garbage Collection</a:t>
            </a:r>
            <a:endParaRPr/>
          </a:p>
        </p:txBody>
      </p:sp>
      <p:sp>
        <p:nvSpPr>
          <p:cNvPr id="452" name="Google Shape;452;p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sz="1800"/>
          </a:p>
        </p:txBody>
      </p:sp>
      <p:sp>
        <p:nvSpPr>
          <p:cNvPr id="144" name="Google Shape;144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https://docs.oracle.com/javase/tutorial/java/javaOO/index.html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Objects</a:t>
            </a:r>
            <a:endParaRPr>
              <a:solidFill>
                <a:srgbClr val="FFF2CC"/>
              </a:solidFill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https://docs.oracle.com/javase/tutorial/java/javaOO/objects.html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Annotations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https://docs.oracle.com/javase/tutorial/java/annotations/index.html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https://docs.oracle.com/javase/tutorial/java/package/index.html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Garbage Collector</a:t>
            </a:r>
            <a:endParaRPr/>
          </a:p>
        </p:txBody>
      </p:sp>
      <p:sp>
        <p:nvSpPr>
          <p:cNvPr id="459" name="Google Shape;459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object is eligible for garbage collection when there are no more references to that object.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References that are held in a variable are usually dropped when the variable goes out of scope.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Explicitly drop an object reference by setting the variable to the special value null.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 program can have multiple variables to the same object; all variables to an object must be dropped before the object is eligible for garbage collection.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JRE has a garbage collector that </a:t>
            </a:r>
            <a:r>
              <a:rPr lang="en-US" b="1" u="sng"/>
              <a:t>periodically frees the memory</a:t>
            </a:r>
            <a:r>
              <a:rPr lang="en-US"/>
              <a:t> used by objects </a:t>
            </a:r>
            <a:r>
              <a:rPr lang="en-US" b="1" u="sng"/>
              <a:t>that are no longer referenced</a:t>
            </a:r>
            <a:r>
              <a:rPr lang="en-US"/>
              <a:t>.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garbage collector does its job </a:t>
            </a:r>
            <a:r>
              <a:rPr lang="en-US" b="1" u="sng"/>
              <a:t>automatically</a:t>
            </a:r>
            <a:r>
              <a:rPr lang="en-US"/>
              <a:t> when it determines that the time is right.</a:t>
            </a:r>
            <a:endParaRPr/>
          </a:p>
        </p:txBody>
      </p:sp>
      <p:sp>
        <p:nvSpPr>
          <p:cNvPr id="460" name="Google Shape;460;p5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sz="1800"/>
          </a:p>
        </p:txBody>
      </p:sp>
      <p:sp>
        <p:nvSpPr>
          <p:cNvPr id="467" name="Google Shape;467;p5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31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68" name="Google Shape;46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https://docs.oracle.com/javase/tutorial/java/javaOO/index.html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Objects</a:t>
            </a:r>
            <a:endParaRPr>
              <a:solidFill>
                <a:srgbClr val="FFF2CC"/>
              </a:solidFill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https://docs.oracle.com/javase/tutorial/java/javaOO/objects.html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Annotations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https://docs.oracle.com/javase/tutorial/java/annotations/index.html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https://docs.oracle.com/javase/tutorial/java/package/index.html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4" name="Google Shape;474;p59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475" name="Google Shape;475;p59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476" name="Google Shape;476;p59"/>
          <p:cNvGraphicFramePr/>
          <p:nvPr/>
        </p:nvGraphicFramePr>
        <p:xfrm>
          <a:off x="1403350" y="777478"/>
          <a:ext cx="6600825" cy="3866110"/>
        </p:xfrm>
        <a:graphic>
          <a:graphicData uri="http://schemas.openxmlformats.org/drawingml/2006/table">
            <a:tbl>
              <a:tblPr>
                <a:noFill/>
                <a:tableStyleId>{AE61611E-56E7-4AFE-86D4-B4B69D77EC4B}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lang="en-US" sz="1400" b="1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482" name="Google Shape;482;p6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83" name="Google Shape;48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0"/>
          <p:cNvSpPr txBox="1"/>
          <p:nvPr/>
        </p:nvSpPr>
        <p:spPr>
          <a:xfrm>
            <a:off x="1147075" y="1073675"/>
            <a:ext cx="7819500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TODOs for L07-1: Classes, Objects, and Packages 3</a:t>
            </a:r>
            <a:br>
              <a:rPr lang="en-US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</a:t>
            </a:r>
            <a:b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Annotations </a:t>
            </a:r>
            <a:r>
              <a:rPr lang="en-US" sz="17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https://docs.oracle.com/javase/tutorial/java/annotations/index.html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Packages </a:t>
            </a:r>
            <a:r>
              <a:rPr lang="en-US" sz="17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https://docs.oracle.com/javase/tutorial/java/package/index.html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Read: 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Chapter 9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typical Java program creates many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rgbClr val="FFF2CC"/>
                </a:solidFill>
              </a:rPr>
              <a:t>An object interacts with other objects by invoking (calling) methods</a:t>
            </a:r>
            <a:r>
              <a:rPr lang="en-US"/>
              <a:t>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Through these object interactions, a program can carry out various tasks, such as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implementing a GUI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running an animation,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or sending and receiving information over a network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https://zetcode.com/java/readwebpage/</a:t>
            </a:r>
            <a:r>
              <a:rPr lang="en-US"/>
              <a:t> 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…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Once an object has completed the work for which it was created, its resources are recycled for use by other objects.</a:t>
            </a:r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Point class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Rectangle class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CreateObjectDemo class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                         Rectangle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77725" y="98155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Point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x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y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 constructor!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Point(int a, int b)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x = a;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y = b;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2684800" y="962250"/>
            <a:ext cx="26133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Rectangle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width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height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Point origin;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four constructors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origin = new Point(0, 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Rectangle(Point p)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	 origin = p;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Rectangle(int w, int h)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origin = new Point(0, 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width = w;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height = h;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5349150" y="757650"/>
            <a:ext cx="3689700" cy="3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Rectangle(Point p, int w, int h)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	origin = p;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width = w;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height = h;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 method for moving the rectangle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move(int x, int y)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	 origin.x = x;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	 origin.y = y;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a method for computing the area of the rectangle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getArea()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	return width * height;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2" name="Google Shape;172;p33"/>
          <p:cNvCxnSpPr/>
          <p:nvPr/>
        </p:nvCxnSpPr>
        <p:spPr>
          <a:xfrm>
            <a:off x="2345125" y="1069500"/>
            <a:ext cx="0" cy="3621300"/>
          </a:xfrm>
          <a:prstGeom prst="straightConnector1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3"/>
          <p:cNvCxnSpPr/>
          <p:nvPr/>
        </p:nvCxnSpPr>
        <p:spPr>
          <a:xfrm>
            <a:off x="5164525" y="1069500"/>
            <a:ext cx="0" cy="3621300"/>
          </a:xfrm>
          <a:prstGeom prst="straightConnector1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CreateObjectDemonstrator 	</a:t>
            </a:r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77725" y="98155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CreateObjectDemonstrator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CreateObjectDemonstrator myRunner = new CreateObjectDemonstrator();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myRunner.run();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run() {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Declare and create a point object and two rectangle objects.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Point originOne = new Point(23, 94);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Rectangle rectOne = new Rectangle(originOne, 100, 200);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Rectangle rectTwo = new Rectangle(50, 100);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4578625" y="981550"/>
            <a:ext cx="48336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display rectOne's width, height, and area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System.out.println("Width of rectOne: " + rectOne.width);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System.out.println("Height of rectOne: " + rectOne.height);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System.out.println("Area of rectOne: " + rectOne.getArea());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set rectTwo's position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rectTwo.origin = originOne;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display rectTwo's position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System.out.println("X Position of rectTwo: " + rectTwo.origin.x);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System.out.println("Y Position of rectTwo: " + rectTwo.origin.y);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move rectTwo and display its new position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rectTwo.move(40, 72);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System.out.println("X Position of rectTwo: " + rectTwo.origin.x);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System.out.println("Y Position of rectTwo: " + rectTwo.origin.y);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3" name="Google Shape;183;p34"/>
          <p:cNvCxnSpPr/>
          <p:nvPr/>
        </p:nvCxnSpPr>
        <p:spPr>
          <a:xfrm>
            <a:off x="4478725" y="1374300"/>
            <a:ext cx="0" cy="3621300"/>
          </a:xfrm>
          <a:prstGeom prst="straightConnector1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Width of rectOne: 100</a:t>
            </a:r>
            <a:br>
              <a:rPr lang="en-US"/>
            </a:br>
            <a:r>
              <a:rPr lang="en-US"/>
              <a:t>Height of rectOne: 200</a:t>
            </a:r>
            <a:br>
              <a:rPr lang="en-US"/>
            </a:br>
            <a:r>
              <a:rPr lang="en-US"/>
              <a:t>Area of rectOne: 20000</a:t>
            </a:r>
            <a:br>
              <a:rPr lang="en-US"/>
            </a:br>
            <a:r>
              <a:rPr lang="en-US"/>
              <a:t>X Position of rectTwo: 23</a:t>
            </a:r>
            <a:br>
              <a:rPr lang="en-US"/>
            </a:br>
            <a:r>
              <a:rPr lang="en-US"/>
              <a:t>Y Position of rectTwo: 94</a:t>
            </a:r>
            <a:br>
              <a:rPr lang="en-US"/>
            </a:br>
            <a:r>
              <a:rPr lang="en-US"/>
              <a:t>X Position of rectTwo: 40</a:t>
            </a:r>
            <a:br>
              <a:rPr lang="en-US"/>
            </a:br>
            <a:r>
              <a:rPr lang="en-US"/>
              <a:t>Y Position of rectTwo: 72</a:t>
            </a:r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Life Cycle of Objects (instances)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Creating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Declaring a variable to Refer to an Object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Instantiating a Class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Initializing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Using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Referencing fields of an Object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b="1" u="sng"/>
              <a:t>Avoid </a:t>
            </a:r>
            <a:r>
              <a:rPr lang="en-US"/>
              <a:t> this but follow the encapsulation concept!!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Calling methods of an Object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garbage collector</a:t>
            </a: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3206</Words>
  <Application>Microsoft Office PowerPoint</Application>
  <PresentationFormat>화면 슬라이드 쇼(16:9)</PresentationFormat>
  <Paragraphs>537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Noto Sans Symbols</vt:lpstr>
      <vt:lpstr>Arial</vt:lpstr>
      <vt:lpstr>Oswald</vt:lpstr>
      <vt:lpstr>Average</vt:lpstr>
      <vt:lpstr>Trebuchet MS</vt:lpstr>
      <vt:lpstr>Calibri</vt:lpstr>
      <vt:lpstr>Slate</vt:lpstr>
      <vt:lpstr>Slate</vt:lpstr>
      <vt:lpstr>ECE20016-01/ITP20003 Java Programming Classes, Objects, and Packages 2</vt:lpstr>
      <vt:lpstr>Tentative Schedule</vt:lpstr>
      <vt:lpstr>Agenda</vt:lpstr>
      <vt:lpstr>Objects</vt:lpstr>
      <vt:lpstr>Example</vt:lpstr>
      <vt:lpstr>Point                          Rectangle</vt:lpstr>
      <vt:lpstr>CreateObjectDemonstrator  </vt:lpstr>
      <vt:lpstr>Results</vt:lpstr>
      <vt:lpstr>Life Cycle of Objects (instances)</vt:lpstr>
      <vt:lpstr>Life Cycle of Objects</vt:lpstr>
      <vt:lpstr>Creating an Object</vt:lpstr>
      <vt:lpstr>Declaring a Variable to Refer to an Object</vt:lpstr>
      <vt:lpstr>Life Cycle of Objects (instances)</vt:lpstr>
      <vt:lpstr>Instantiating a Class</vt:lpstr>
      <vt:lpstr>Instantiating a Class</vt:lpstr>
      <vt:lpstr>Life Cycle of Objects</vt:lpstr>
      <vt:lpstr>Initializing an Object</vt:lpstr>
      <vt:lpstr>Point                          Rectangle</vt:lpstr>
      <vt:lpstr>Initializing an Object</vt:lpstr>
      <vt:lpstr>Initializing an Object</vt:lpstr>
      <vt:lpstr>Life Cycle of Objects</vt:lpstr>
      <vt:lpstr>Using Objects</vt:lpstr>
      <vt:lpstr>CreateObjectDemo</vt:lpstr>
      <vt:lpstr>Using Objects</vt:lpstr>
      <vt:lpstr>Calling an Object's Method</vt:lpstr>
      <vt:lpstr>Using an Object</vt:lpstr>
      <vt:lpstr>Using an Object</vt:lpstr>
      <vt:lpstr>Life Cycle of Objects</vt:lpstr>
      <vt:lpstr>The Garbage Collector</vt:lpstr>
      <vt:lpstr>The Garbage Collector</vt:lpstr>
      <vt:lpstr>Agenda</vt:lpstr>
      <vt:lpstr>Tentative 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ECE20016-01/ITP20003 Java Programming Classes, Objects, and Packages 2</dc:title>
  <cp:lastModifiedBy>khm38607574@gmail.com</cp:lastModifiedBy>
  <cp:revision>1</cp:revision>
  <dcterms:modified xsi:type="dcterms:W3CDTF">2024-03-25T01:38:46Z</dcterms:modified>
</cp:coreProperties>
</file>