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3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7104050" cy="10234600"/>
  <p:embeddedFontLst>
    <p:embeddedFont>
      <p:font typeface="Average"/>
      <p:regular r:id="rId37"/>
    </p:embeddedFont>
    <p:embeddedFont>
      <p:font typeface="Oswald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7A13D4C-7755-4B3F-AA3F-48EB8DC1C7B6}">
  <a:tblStyle styleId="{37A13D4C-7755-4B3F-AA3F-48EB8DC1C7B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5E1C69C3-3CBE-4C96-8D6B-321AB7C1C28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Average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Oswald-bold.fntdata"/><Relationship Id="rId16" Type="http://schemas.openxmlformats.org/officeDocument/2006/relationships/slide" Target="slides/slide10.xml"/><Relationship Id="rId38" Type="http://schemas.openxmlformats.org/officeDocument/2006/relationships/font" Target="fonts/Oswald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4312" y="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85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4312" y="972185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f2f7750b8_0_74:notes"/>
          <p:cNvSpPr/>
          <p:nvPr>
            <p:ph idx="2" type="sldImg"/>
          </p:nvPr>
        </p:nvSpPr>
        <p:spPr>
          <a:xfrm>
            <a:off x="394980" y="767595"/>
            <a:ext cx="63147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f2f7750b8_0_74:notes"/>
          <p:cNvSpPr txBox="1"/>
          <p:nvPr>
            <p:ph idx="1" type="body"/>
          </p:nvPr>
        </p:nvSpPr>
        <p:spPr>
          <a:xfrm>
            <a:off x="710405" y="4861435"/>
            <a:ext cx="56832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7250" lIns="97250" spcFirstLastPara="1" rIns="97250" wrap="square" tIns="97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5e707d81b_3_0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5e707d81b_3_0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55e707d81b_3_0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5e707d81b_5_0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5e707d81b_5_0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55e707d81b_5_0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5e707d81b_5_10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5e707d81b_5_10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55e707d81b_5_10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5e707d81b_6_8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5e707d81b_6_8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55e707d81b_6_8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5e707d81b_8_3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5e707d81b_8_3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55e707d81b_8_3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5e707d81b_15_4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5e707d81b_15_4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55e707d81b_15_4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5e707d81b_17_0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5e707d81b_17_0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55e707d81b_17_0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5e707d81b_19_1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5e707d81b_19_1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55e707d81b_19_1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5e707d81b_19_11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5e707d81b_19_11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55e707d81b_19_11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5e707d81b_21_2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5e707d81b_21_2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55e707d81b_21_2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fcbf1b019_0_0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4fcbf1b019_0_0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5e707d81b_22_2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5e707d81b_22_2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55e707d81b_22_2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5e707d81b_24_2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5e707d81b_24_2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55e707d81b_24_2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5e707d81b_24_11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55e707d81b_24_11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55e707d81b_24_11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5e707d81b_25_1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55e707d81b_25_1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55e707d81b_25_1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5e707d81b_24_20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55e707d81b_24_20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55e707d81b_24_20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55848a7b19_0_2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55848a7b19_0_2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55848a7b19_0_2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5848a7b19_0_12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55848a7b19_0_12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g55848a7b19_0_12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55848a7b19_0_21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55848a7b19_0_21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55848a7b19_0_21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5848a7b19_0_29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5848a7b19_0_29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55848a7b19_0_29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5523db04fc_0_290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5523db04fc_0_290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5529e0973_0_195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5529e0973_0_195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55529e0973_0_195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4fca9b9b52_0_181:notes"/>
          <p:cNvSpPr/>
          <p:nvPr>
            <p:ph idx="2" type="sldImg"/>
          </p:nvPr>
        </p:nvSpPr>
        <p:spPr>
          <a:xfrm>
            <a:off x="394980" y="767595"/>
            <a:ext cx="63147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4fca9b9b52_0_181:notes"/>
          <p:cNvSpPr txBox="1"/>
          <p:nvPr>
            <p:ph idx="1" type="body"/>
          </p:nvPr>
        </p:nvSpPr>
        <p:spPr>
          <a:xfrm>
            <a:off x="710405" y="4861435"/>
            <a:ext cx="56832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7250" lIns="97250" spcFirstLastPara="1" rIns="97250" wrap="square" tIns="97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5848a796d_0_7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5848a796d_0_7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55848a796d_0_7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5848a796d_0_0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5848a796d_0_0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55848a796d_0_0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53f843c28_0_14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53f843c28_0_14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553f843c28_0_14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553744954_0_0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553744954_0_0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5553744954_0_0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5cd6f6c96_0_7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5cd6f6c96_0_7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55cd6f6c96_0_7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5e707d81b_1_7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5e707d81b_1_7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55e707d81b_1_7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5" name="Google Shape;15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533400" y="214313"/>
            <a:ext cx="7010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533400" y="857250"/>
            <a:ext cx="81534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SzPts val="1920"/>
              <a:buFont typeface="Noto Sans Symbols"/>
              <a:buChar char="■"/>
              <a:defRPr b="0" i="0" sz="2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SzPts val="1600"/>
              <a:buFont typeface="Noto Sans Symbols"/>
              <a:buChar char="■"/>
              <a:defRPr b="0" i="0" sz="20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SzPts val="1170"/>
              <a:buFont typeface="Noto Sans Symbols"/>
              <a:buChar char="□"/>
              <a:defRPr b="0" i="0" sz="18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SzPts val="1120"/>
              <a:buFont typeface="Noto Sans Symbols"/>
              <a:buChar char="□"/>
              <a:defRPr b="0" i="0" sz="16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SzPts val="1120"/>
              <a:buFont typeface="Noto Sans Symbols"/>
              <a:buChar char="□"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SzPts val="1120"/>
              <a:buFont typeface="Noto Sans Symbols"/>
              <a:buChar char="□"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SzPts val="1120"/>
              <a:buFont typeface="Noto Sans Symbols"/>
              <a:buChar char="□"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SzPts val="1120"/>
              <a:buFont typeface="Noto Sans Symbols"/>
              <a:buChar char="□"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SzPts val="1120"/>
              <a:buFont typeface="Noto Sans Symbols"/>
              <a:buChar char="□"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439200" y="4914900"/>
            <a:ext cx="269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3" name="Google Shape;63;p13"/>
          <p:cNvSpPr txBox="1"/>
          <p:nvPr>
            <p:ph idx="10" type="dt"/>
          </p:nvPr>
        </p:nvSpPr>
        <p:spPr>
          <a:xfrm>
            <a:off x="3962400" y="4914900"/>
            <a:ext cx="121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표" type="tbl">
  <p:cSld name="TABL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533400" y="214313"/>
            <a:ext cx="7010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6804025" y="49149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7" name="Google Shape;67;p14"/>
          <p:cNvSpPr txBox="1"/>
          <p:nvPr>
            <p:ph idx="10" type="dt"/>
          </p:nvPr>
        </p:nvSpPr>
        <p:spPr>
          <a:xfrm>
            <a:off x="3962400" y="4914900"/>
            <a:ext cx="121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6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74" name="Google Shape;74;p16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6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6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6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0" name="Google Shape;90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8" name="Google Shape;98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" name="Google Shape;104;p2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" name="Google Shape;105;p23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6" name="Google Shape;106;p2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7" name="Google Shape;107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8" name="Google Shape;108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111" name="Google Shape;111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4" name="Google Shape;114;p25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2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/>
          <p:nvPr>
            <p:ph type="title"/>
          </p:nvPr>
        </p:nvSpPr>
        <p:spPr>
          <a:xfrm>
            <a:off x="628650" y="27384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9pPr>
          </a:lstStyle>
          <a:p/>
        </p:txBody>
      </p:sp>
      <p:sp>
        <p:nvSpPr>
          <p:cNvPr id="120" name="Google Shape;120;p2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27"/>
          <p:cNvSpPr txBox="1"/>
          <p:nvPr>
            <p:ph idx="10" type="dt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27"/>
          <p:cNvSpPr txBox="1"/>
          <p:nvPr>
            <p:ph idx="11" type="ftr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7"/>
          <p:cNvSpPr txBox="1"/>
          <p:nvPr>
            <p:ph idx="12" type="sldNum"/>
          </p:nvPr>
        </p:nvSpPr>
        <p:spPr>
          <a:xfrm>
            <a:off x="6457950" y="4767265"/>
            <a:ext cx="1626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indent="-336550" lvl="1" marL="914400">
              <a:spcBef>
                <a:spcPts val="16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>
              <a:spcBef>
                <a:spcPts val="16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>
              <a:spcBef>
                <a:spcPts val="16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>
              <a:spcBef>
                <a:spcPts val="16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>
              <a:spcBef>
                <a:spcPts val="16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>
              <a:spcBef>
                <a:spcPts val="16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>
              <a:spcBef>
                <a:spcPts val="16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>
              <a:spcBef>
                <a:spcPts val="1600"/>
              </a:spcBef>
              <a:spcAft>
                <a:spcPts val="16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" name="Google Shape;45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ocs.oracle.com/javase/tutorial/java/javaOO/nested.html" TargetMode="External"/><Relationship Id="rId4" Type="http://schemas.openxmlformats.org/officeDocument/2006/relationships/hyperlink" Target="https://docs.oracle.com/javase/tutorial/java/javaOO/nested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ocs.oracle.com/javase/8/docs/api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oracle.com/javase/tutorial/java/javaOO/index.html" TargetMode="External"/><Relationship Id="rId4" Type="http://schemas.openxmlformats.org/officeDocument/2006/relationships/hyperlink" Target="https://docs.oracle.com/javase/tutorial/java/javaOO/objects.html" TargetMode="External"/><Relationship Id="rId5" Type="http://schemas.openxmlformats.org/officeDocument/2006/relationships/hyperlink" Target="https://docs.oracle.com/javase/tutorial/java/annotations/index.html" TargetMode="External"/><Relationship Id="rId6" Type="http://schemas.openxmlformats.org/officeDocument/2006/relationships/hyperlink" Target="https://docs.oracle.com/javase/tutorial/java/package/index.html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0.xml"/><Relationship Id="rId3" Type="http://schemas.openxmlformats.org/officeDocument/2006/relationships/hyperlink" Target="mailto:jcnam@handong.edu" TargetMode="External"/><Relationship Id="rId4" Type="http://schemas.openxmlformats.org/officeDocument/2006/relationships/hyperlink" Target="https://lifove.github.io" TargetMode="External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apache/hadoop/tree/trunk/hadoop-common-project/hadoop-common/src/main/java/org/apache/hadoop/lo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oracle.com/javase/tutorial/java/javaOO/index.html" TargetMode="External"/><Relationship Id="rId4" Type="http://schemas.openxmlformats.org/officeDocument/2006/relationships/hyperlink" Target="https://docs.oracle.com/javase/tutorial/java/javaOO/objects.html" TargetMode="External"/><Relationship Id="rId5" Type="http://schemas.openxmlformats.org/officeDocument/2006/relationships/hyperlink" Target="https://docs.oracle.com/javase/tutorial/java/annotations/index.html" TargetMode="External"/><Relationship Id="rId6" Type="http://schemas.openxmlformats.org/officeDocument/2006/relationships/hyperlink" Target="https://docs.oracle.com/javase/tutorial/java/package/index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8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ECE20016-01/ITP20003 Java Programming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FFF2CC"/>
                </a:solidFill>
              </a:rPr>
              <a:t>L12: Classes, Objects, and Packages 3</a:t>
            </a:r>
            <a:endParaRPr sz="1300">
              <a:solidFill>
                <a:srgbClr val="FFF2CC"/>
              </a:solidFill>
            </a:endParaRPr>
          </a:p>
        </p:txBody>
      </p:sp>
      <p:sp>
        <p:nvSpPr>
          <p:cNvPr id="129" name="Google Shape;129;p28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Creating package</a:t>
            </a:r>
            <a:endParaRPr/>
          </a:p>
        </p:txBody>
      </p:sp>
      <p:sp>
        <p:nvSpPr>
          <p:cNvPr id="202" name="Google Shape;202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create a package,</a:t>
            </a:r>
            <a:endParaRPr/>
          </a:p>
          <a:p>
            <a:pPr indent="-361950" lvl="0" marL="457200" rtl="0" algn="l">
              <a:spcBef>
                <a:spcPts val="160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You choose a name for the package,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Put a package statement with that name at the top of every source file. 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Source file that contains the types 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T</a:t>
            </a:r>
            <a:r>
              <a:rPr lang="en-US"/>
              <a:t>ype examples: </a:t>
            </a:r>
            <a:r>
              <a:rPr lang="en-US"/>
              <a:t>classes, interfaces, enumerations, and annotation types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Types that you want to include in the package.</a:t>
            </a:r>
            <a:endParaRPr/>
          </a:p>
        </p:txBody>
      </p:sp>
      <p:sp>
        <p:nvSpPr>
          <p:cNvPr id="203" name="Google Shape;203;p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/>
          <p:nvPr/>
        </p:nvSpPr>
        <p:spPr>
          <a:xfrm>
            <a:off x="113400" y="941825"/>
            <a:ext cx="7388100" cy="41256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Graphic objects example</a:t>
            </a:r>
            <a:endParaRPr/>
          </a:p>
        </p:txBody>
      </p:sp>
      <p:sp>
        <p:nvSpPr>
          <p:cNvPr id="211" name="Google Shape;211;p38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//in the Draggable.java file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2CC"/>
                </a:solidFill>
              </a:rPr>
              <a:t>package edu.handong.graphics;</a:t>
            </a:r>
            <a:endParaRPr sz="1200">
              <a:solidFill>
                <a:srgbClr val="FFF2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public interface Draggable {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    ...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}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//in the Graphic.java file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2CC"/>
                </a:solidFill>
              </a:rPr>
              <a:t>package edu.handong.graphics;</a:t>
            </a:r>
            <a:endParaRPr sz="1200">
              <a:solidFill>
                <a:srgbClr val="FFF2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public abstract class Graphic {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    ...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}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//in the Line.java file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2CC"/>
                </a:solidFill>
              </a:rPr>
              <a:t>package edu.handong.graphics;</a:t>
            </a:r>
            <a:endParaRPr sz="1200">
              <a:solidFill>
                <a:srgbClr val="FFF2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public class Line extends Graphic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    implements Draggable {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    . . 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}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3" name="Google Shape;213;p38"/>
          <p:cNvSpPr txBox="1"/>
          <p:nvPr/>
        </p:nvSpPr>
        <p:spPr>
          <a:xfrm>
            <a:off x="4378675" y="941825"/>
            <a:ext cx="4453500" cy="3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//in the Circle.java file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package edu.handong.graphics;</a:t>
            </a:r>
            <a:endParaRPr sz="1200"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public class Circle extends Graphic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implements Draggable {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. . .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}</a:t>
            </a:r>
            <a:br>
              <a:rPr lang="en-US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//in the Rectangle.java file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package edu.handong.graphics;</a:t>
            </a:r>
            <a:endParaRPr sz="1200"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public class Rectangle extends Graphic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implements Draggable {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. . .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}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//in the Point.java file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package edu.handong.graphics;</a:t>
            </a:r>
            <a:endParaRPr sz="1200"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public class Point extends Graphic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implements Draggable {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. . .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}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4" name="Google Shape;214;p38"/>
          <p:cNvSpPr/>
          <p:nvPr/>
        </p:nvSpPr>
        <p:spPr>
          <a:xfrm>
            <a:off x="311700" y="1106625"/>
            <a:ext cx="2204100" cy="1026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8"/>
          <p:cNvSpPr/>
          <p:nvPr/>
        </p:nvSpPr>
        <p:spPr>
          <a:xfrm>
            <a:off x="311700" y="2325825"/>
            <a:ext cx="2129700" cy="1068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8"/>
          <p:cNvSpPr/>
          <p:nvPr/>
        </p:nvSpPr>
        <p:spPr>
          <a:xfrm>
            <a:off x="311700" y="3586725"/>
            <a:ext cx="2296800" cy="1335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8"/>
          <p:cNvSpPr/>
          <p:nvPr/>
        </p:nvSpPr>
        <p:spPr>
          <a:xfrm>
            <a:off x="4378675" y="1030425"/>
            <a:ext cx="2422800" cy="1335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8"/>
          <p:cNvSpPr/>
          <p:nvPr/>
        </p:nvSpPr>
        <p:spPr>
          <a:xfrm>
            <a:off x="4378675" y="2479975"/>
            <a:ext cx="2638500" cy="12360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8"/>
          <p:cNvSpPr/>
          <p:nvPr/>
        </p:nvSpPr>
        <p:spPr>
          <a:xfrm>
            <a:off x="4378675" y="3767125"/>
            <a:ext cx="2638500" cy="12360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Unnamed Package</a:t>
            </a:r>
            <a:endParaRPr/>
          </a:p>
        </p:txBody>
      </p:sp>
      <p:sp>
        <p:nvSpPr>
          <p:cNvPr id="226" name="Google Shape;226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lang="en-US">
                <a:solidFill>
                  <a:schemeClr val="lt2"/>
                </a:solidFill>
              </a:rPr>
              <a:t>If you do not use a package statement,</a:t>
            </a:r>
            <a:endParaRPr>
              <a:solidFill>
                <a:schemeClr val="lt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</a:rPr>
              <a:t>your type ends up in an unnamed package.</a:t>
            </a:r>
            <a:endParaRPr>
              <a:solidFill>
                <a:schemeClr val="lt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lang="en-US">
                <a:solidFill>
                  <a:schemeClr val="lt2"/>
                </a:solidFill>
              </a:rPr>
              <a:t>An unnamed package is only for </a:t>
            </a:r>
            <a:endParaRPr>
              <a:solidFill>
                <a:schemeClr val="lt2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○"/>
            </a:pPr>
            <a:r>
              <a:rPr lang="en-US" sz="2100">
                <a:solidFill>
                  <a:schemeClr val="lt2"/>
                </a:solidFill>
              </a:rPr>
              <a:t>small or temporary applications </a:t>
            </a:r>
            <a:endParaRPr sz="2100">
              <a:solidFill>
                <a:schemeClr val="lt2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○"/>
            </a:pPr>
            <a:r>
              <a:rPr lang="en-US" sz="2100">
                <a:solidFill>
                  <a:schemeClr val="lt2"/>
                </a:solidFill>
              </a:rPr>
              <a:t>when you are just beginning the development process. </a:t>
            </a:r>
            <a:endParaRPr sz="2100">
              <a:solidFill>
                <a:schemeClr val="lt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lang="en-US">
                <a:solidFill>
                  <a:schemeClr val="lt2"/>
                </a:solidFill>
              </a:rPr>
              <a:t>Otherwise, </a:t>
            </a:r>
            <a:r>
              <a:rPr lang="en-US">
                <a:solidFill>
                  <a:srgbClr val="FFF2CC"/>
                </a:solidFill>
              </a:rPr>
              <a:t>classes and interfaces belong in named packages</a:t>
            </a:r>
            <a:r>
              <a:rPr lang="en-US">
                <a:solidFill>
                  <a:schemeClr val="lt2"/>
                </a:solidFill>
              </a:rPr>
              <a:t>.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27" name="Google Shape;227;p3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Naming a package</a:t>
            </a:r>
            <a:endParaRPr/>
          </a:p>
        </p:txBody>
      </p:sp>
      <p:sp>
        <p:nvSpPr>
          <p:cNvPr id="234" name="Google Shape;234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2100"/>
              <a:buChar char="●"/>
            </a:pPr>
            <a:r>
              <a:rPr lang="en-US">
                <a:solidFill>
                  <a:srgbClr val="CACACA"/>
                </a:solidFill>
              </a:rPr>
              <a:t>Many programmers will use the same name for different types</a:t>
            </a:r>
            <a:endParaRPr>
              <a:solidFill>
                <a:srgbClr val="CACACA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2100"/>
              <a:buChar char="○"/>
            </a:pPr>
            <a:r>
              <a:rPr lang="en-US" sz="2100">
                <a:solidFill>
                  <a:srgbClr val="CACACA"/>
                </a:solidFill>
              </a:rPr>
              <a:t>java.awt.Rectangle </a:t>
            </a:r>
            <a:r>
              <a:rPr lang="en-US" sz="2100">
                <a:solidFill>
                  <a:srgbClr val="FFF2CC"/>
                </a:solidFill>
              </a:rPr>
              <a:t>!=</a:t>
            </a:r>
            <a:r>
              <a:rPr lang="en-US" sz="2100">
                <a:solidFill>
                  <a:srgbClr val="CACACA"/>
                </a:solidFill>
              </a:rPr>
              <a:t> edu.handong.graphics.Rectangle</a:t>
            </a:r>
            <a:endParaRPr sz="2100">
              <a:solidFill>
                <a:srgbClr val="CACACA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2100"/>
              <a:buChar char="○"/>
            </a:pPr>
            <a:r>
              <a:rPr lang="en-US" sz="2100">
                <a:solidFill>
                  <a:srgbClr val="CACACA"/>
                </a:solidFill>
              </a:rPr>
              <a:t>This works well unless two independent programmers use the same name for their packages. </a:t>
            </a:r>
            <a:endParaRPr sz="2100">
              <a:solidFill>
                <a:srgbClr val="CACACA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100"/>
              <a:buChar char="○"/>
            </a:pPr>
            <a:r>
              <a:rPr lang="en-US" sz="2100">
                <a:solidFill>
                  <a:srgbClr val="FFF2CC"/>
                </a:solidFill>
              </a:rPr>
              <a:t>Name Collision occurs!</a:t>
            </a:r>
            <a:endParaRPr sz="2100">
              <a:solidFill>
                <a:srgbClr val="FFF2CC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2100"/>
              <a:buChar char="●"/>
            </a:pPr>
            <a:r>
              <a:rPr lang="en-US" sz="2100">
                <a:solidFill>
                  <a:srgbClr val="CACACA"/>
                </a:solidFill>
              </a:rPr>
              <a:t>What prevents this problem? </a:t>
            </a:r>
            <a:endParaRPr sz="2100">
              <a:solidFill>
                <a:srgbClr val="CACACA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2100"/>
              <a:buChar char="○"/>
            </a:pPr>
            <a:r>
              <a:rPr lang="en-US" sz="2100">
                <a:solidFill>
                  <a:srgbClr val="CACACA"/>
                </a:solidFill>
              </a:rPr>
              <a:t>Convention.</a:t>
            </a:r>
            <a:endParaRPr sz="2100">
              <a:solidFill>
                <a:srgbClr val="CACACA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ACACA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ACACA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CACACA"/>
              </a:solidFill>
            </a:endParaRPr>
          </a:p>
        </p:txBody>
      </p:sp>
      <p:sp>
        <p:nvSpPr>
          <p:cNvPr id="235" name="Google Shape;235;p4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Naming a package</a:t>
            </a:r>
            <a:endParaRPr/>
          </a:p>
        </p:txBody>
      </p:sp>
      <p:sp>
        <p:nvSpPr>
          <p:cNvPr id="242" name="Google Shape;242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Naming Convention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Package names are written </a:t>
            </a:r>
            <a:r>
              <a:rPr lang="en-US" u="sng"/>
              <a:t>in all lower case</a:t>
            </a:r>
            <a:endParaRPr u="sng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to avoid conflict with the names of classes or interfaces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Companies use their reversed Internet domain name to begin their package names.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>
                <a:solidFill>
                  <a:srgbClr val="FFF2CC"/>
                </a:solidFill>
              </a:rPr>
              <a:t>com.example.mypackage</a:t>
            </a:r>
            <a:r>
              <a:rPr lang="en-US"/>
              <a:t>  by programmer at </a:t>
            </a:r>
            <a:r>
              <a:rPr lang="en-US">
                <a:solidFill>
                  <a:srgbClr val="FFF2CC"/>
                </a:solidFill>
              </a:rPr>
              <a:t>example.com</a:t>
            </a:r>
            <a:endParaRPr>
              <a:solidFill>
                <a:srgbClr val="FFF2CC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Do not use a package name that </a:t>
            </a:r>
            <a:r>
              <a:rPr lang="en-US" u="sng"/>
              <a:t>begins with a digit or other special characters</a:t>
            </a:r>
            <a:r>
              <a:rPr lang="en-US" u="sng">
                <a:solidFill>
                  <a:srgbClr val="FFF2CC"/>
                </a:solidFill>
              </a:rPr>
              <a:t> </a:t>
            </a:r>
            <a:r>
              <a:rPr lang="en-US" u="sng"/>
              <a:t>illegal</a:t>
            </a:r>
            <a:r>
              <a:rPr lang="en-US"/>
              <a:t> to use as the beginning of a Java name.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Do not use a p</a:t>
            </a:r>
            <a:r>
              <a:rPr lang="en-US"/>
              <a:t>ackage name that contains a reserved Java keyword.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int </a:t>
            </a:r>
            <a:r>
              <a:rPr lang="en-US">
                <a:solidFill>
                  <a:srgbClr val="FFF2CC"/>
                </a:solidFill>
              </a:rPr>
              <a:t>(x)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int_ </a:t>
            </a:r>
            <a:r>
              <a:rPr lang="en-US">
                <a:solidFill>
                  <a:srgbClr val="FFF2CC"/>
                </a:solidFill>
              </a:rPr>
              <a:t>(o)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4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Naming a package</a:t>
            </a:r>
            <a:endParaRPr/>
          </a:p>
        </p:txBody>
      </p:sp>
      <p:sp>
        <p:nvSpPr>
          <p:cNvPr id="250" name="Google Shape;250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Naming Convention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2CC"/>
                </a:solidFill>
              </a:rPr>
              <a:t>Legalizing Package Names</a:t>
            </a:r>
            <a:endParaRPr>
              <a:solidFill>
                <a:srgbClr val="FFF2CC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4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52" name="Google Shape;252;p42"/>
          <p:cNvGraphicFramePr/>
          <p:nvPr/>
        </p:nvGraphicFramePr>
        <p:xfrm>
          <a:off x="952500" y="238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{5E1C69C3-3CBE-4C96-8D6B-321AB7C1C28F}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solidFill>
                            <a:srgbClr val="CACACA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Domain Name</a:t>
                      </a:r>
                      <a:endParaRPr b="1" sz="1700">
                        <a:solidFill>
                          <a:srgbClr val="CACACA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solidFill>
                            <a:srgbClr val="CACACA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Package Name Prefix</a:t>
                      </a:r>
                      <a:endParaRPr b="1" sz="1700">
                        <a:solidFill>
                          <a:srgbClr val="CACACA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CACACA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hyphenated-name.example.org</a:t>
                      </a:r>
                      <a:endParaRPr>
                        <a:solidFill>
                          <a:srgbClr val="CACACA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CACACA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org.example.hyphenated_name</a:t>
                      </a:r>
                      <a:endParaRPr>
                        <a:solidFill>
                          <a:srgbClr val="CACACA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CACACA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example.int	</a:t>
                      </a:r>
                      <a:endParaRPr>
                        <a:solidFill>
                          <a:srgbClr val="CACACA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CACACA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int_.example</a:t>
                      </a:r>
                      <a:endParaRPr>
                        <a:solidFill>
                          <a:srgbClr val="CACACA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CACACA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123name.example.com</a:t>
                      </a:r>
                      <a:endParaRPr>
                        <a:solidFill>
                          <a:srgbClr val="CACACA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CACACA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com.example._123name</a:t>
                      </a:r>
                      <a:endParaRPr>
                        <a:solidFill>
                          <a:srgbClr val="CACACA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Package Members</a:t>
            </a:r>
            <a:endParaRPr/>
          </a:p>
        </p:txBody>
      </p:sp>
      <p:sp>
        <p:nvSpPr>
          <p:cNvPr id="259" name="Google Shape;259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The types (classes/interfaces) that comprise a package are known as </a:t>
            </a:r>
            <a:r>
              <a:rPr lang="en-US" u="sng"/>
              <a:t>the package members</a:t>
            </a:r>
            <a:r>
              <a:rPr lang="en-US"/>
              <a:t>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To use a </a:t>
            </a:r>
            <a:r>
              <a:rPr lang="en-US">
                <a:solidFill>
                  <a:srgbClr val="FFF2CC"/>
                </a:solidFill>
              </a:rPr>
              <a:t>public </a:t>
            </a:r>
            <a:r>
              <a:rPr lang="en-US"/>
              <a:t>package member from outside its package, you must do one of the following: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Refer to the member by its </a:t>
            </a:r>
            <a:r>
              <a:rPr lang="en-US">
                <a:solidFill>
                  <a:srgbClr val="FFF2CC"/>
                </a:solidFill>
              </a:rPr>
              <a:t>fully qualified name</a:t>
            </a:r>
            <a:endParaRPr>
              <a:solidFill>
                <a:srgbClr val="FFF2CC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>
                <a:solidFill>
                  <a:srgbClr val="FFF2CC"/>
                </a:solidFill>
              </a:rPr>
              <a:t>Import </a:t>
            </a:r>
            <a:r>
              <a:rPr lang="en-US"/>
              <a:t>the package member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>
                <a:solidFill>
                  <a:srgbClr val="FFF2CC"/>
                </a:solidFill>
              </a:rPr>
              <a:t>Import </a:t>
            </a:r>
            <a:r>
              <a:rPr lang="en-US"/>
              <a:t>the member's entire package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Each is appropriate for different situations</a:t>
            </a:r>
            <a:endParaRPr/>
          </a:p>
        </p:txBody>
      </p:sp>
      <p:sp>
        <p:nvSpPr>
          <p:cNvPr id="260" name="Google Shape;260;p4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Referring to a Package Member by Its Qualified Name</a:t>
            </a:r>
            <a:endParaRPr/>
          </a:p>
        </p:txBody>
      </p:sp>
      <p:sp>
        <p:nvSpPr>
          <p:cNvPr id="267" name="Google Shape;267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You can use a </a:t>
            </a:r>
            <a:r>
              <a:rPr lang="en-US" u="sng"/>
              <a:t>package member's simple name</a:t>
            </a:r>
            <a:r>
              <a:rPr lang="en-US"/>
              <a:t>. 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if the code you are writing is in the same package as that member or if that member has been imported.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However, if you are trying to use a member from a different package and that package has not been imported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You must use the member's </a:t>
            </a:r>
            <a:r>
              <a:rPr lang="en-US" u="sng">
                <a:solidFill>
                  <a:schemeClr val="accent5"/>
                </a:solidFill>
              </a:rPr>
              <a:t>fully qualified name</a:t>
            </a:r>
            <a:r>
              <a:rPr lang="en-US"/>
              <a:t>, which includes the package name. </a:t>
            </a:r>
            <a:endParaRPr/>
          </a:p>
        </p:txBody>
      </p:sp>
      <p:sp>
        <p:nvSpPr>
          <p:cNvPr id="268" name="Google Shape;268;p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Referring to a Package Member by Its Qualified Name</a:t>
            </a:r>
            <a:endParaRPr/>
          </a:p>
        </p:txBody>
      </p:sp>
      <p:sp>
        <p:nvSpPr>
          <p:cNvPr id="275" name="Google Shape;275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Char char="●"/>
            </a:pPr>
            <a:r>
              <a:rPr lang="en-US"/>
              <a:t>the fully qualified name for the Rectangle class declared in the graphics package: </a:t>
            </a:r>
            <a:r>
              <a:rPr lang="en-US">
                <a:solidFill>
                  <a:srgbClr val="FFF2CC"/>
                </a:solidFill>
              </a:rPr>
              <a:t>edu.handong.graphics.Rectangle</a:t>
            </a:r>
            <a:endParaRPr>
              <a:solidFill>
                <a:srgbClr val="FFF2CC"/>
              </a:solidFill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lang="en-US">
                <a:solidFill>
                  <a:schemeClr val="lt2"/>
                </a:solidFill>
              </a:rPr>
              <a:t>You could use this qualified name to create an instance of graphics.Rectangle:</a:t>
            </a:r>
            <a:endParaRPr>
              <a:solidFill>
                <a:schemeClr val="lt2"/>
              </a:solidFill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Char char="○"/>
            </a:pPr>
            <a:r>
              <a:rPr lang="en-US">
                <a:solidFill>
                  <a:schemeClr val="lt2"/>
                </a:solidFill>
              </a:rPr>
              <a:t>edu.handong.graphics.Rectangle myRect = new edu.handong.graphics.Rectangle();</a:t>
            </a:r>
            <a:endParaRPr>
              <a:solidFill>
                <a:schemeClr val="lt2"/>
              </a:solidFill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lang="en-US" u="sng">
                <a:solidFill>
                  <a:schemeClr val="lt2"/>
                </a:solidFill>
              </a:rPr>
              <a:t>Qualified names are all right for </a:t>
            </a:r>
            <a:r>
              <a:rPr lang="en-US" u="sng">
                <a:solidFill>
                  <a:srgbClr val="FFF2CC"/>
                </a:solidFill>
              </a:rPr>
              <a:t>infrequent </a:t>
            </a:r>
            <a:r>
              <a:rPr lang="en-US" u="sng">
                <a:solidFill>
                  <a:schemeClr val="lt2"/>
                </a:solidFill>
              </a:rPr>
              <a:t>use</a:t>
            </a:r>
            <a:r>
              <a:rPr lang="en-US">
                <a:solidFill>
                  <a:schemeClr val="lt2"/>
                </a:solidFill>
              </a:rPr>
              <a:t>. </a:t>
            </a:r>
            <a:endParaRPr>
              <a:solidFill>
                <a:schemeClr val="lt2"/>
              </a:solidFill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Char char="○"/>
            </a:pPr>
            <a:r>
              <a:rPr lang="en-US">
                <a:solidFill>
                  <a:schemeClr val="lt2"/>
                </a:solidFill>
              </a:rPr>
              <a:t>When a name is used repetitively, however, typing the name repeatedly becomes tedious and the code becomes difficult to read.</a:t>
            </a:r>
            <a:endParaRPr>
              <a:solidFill>
                <a:schemeClr val="lt2"/>
              </a:solidFill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Char char="○"/>
            </a:pPr>
            <a:r>
              <a:rPr lang="en-US">
                <a:solidFill>
                  <a:schemeClr val="lt2"/>
                </a:solidFill>
              </a:rPr>
              <a:t>As an alternative, you can import the member or its package and then use its simple name.</a:t>
            </a:r>
            <a:endParaRPr>
              <a:solidFill>
                <a:schemeClr val="lt2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276" name="Google Shape;276;p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Importing a Package Member</a:t>
            </a:r>
            <a:endParaRPr/>
          </a:p>
        </p:txBody>
      </p:sp>
      <p:sp>
        <p:nvSpPr>
          <p:cNvPr id="283" name="Google Shape;283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import the Rectangle class from the graphics package</a:t>
            </a:r>
            <a:br>
              <a:rPr lang="en-US"/>
            </a:br>
            <a:r>
              <a:rPr lang="en-US"/>
              <a:t>	</a:t>
            </a:r>
            <a:r>
              <a:rPr lang="en-US" sz="1800">
                <a:solidFill>
                  <a:srgbClr val="FFFFFF"/>
                </a:solidFill>
              </a:rPr>
              <a:t>import edu.handong.graphics.Rectangle;</a:t>
            </a:r>
            <a:endParaRPr sz="1800">
              <a:solidFill>
                <a:srgbClr val="FFFF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Now you can refer to the Rectangle class by its simple name.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Rectangle myRectangle = new Rectangle();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This approach works well if you use just a few members from the edu.handong.graphics package. 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But if you use many types from a package, </a:t>
            </a:r>
            <a:r>
              <a:rPr lang="en-US" u="sng"/>
              <a:t>you should import the entire package</a:t>
            </a:r>
            <a:r>
              <a:rPr lang="en-US"/>
              <a:t>.</a:t>
            </a:r>
            <a:endParaRPr/>
          </a:p>
        </p:txBody>
      </p:sp>
      <p:sp>
        <p:nvSpPr>
          <p:cNvPr id="284" name="Google Shape;284;p4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/>
          <p:nvPr>
            <p:ph type="title"/>
          </p:nvPr>
        </p:nvSpPr>
        <p:spPr>
          <a:xfrm>
            <a:off x="533400" y="214313"/>
            <a:ext cx="7010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Tentative Schedule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5" name="Google Shape;135;p29"/>
          <p:cNvSpPr txBox="1"/>
          <p:nvPr/>
        </p:nvSpPr>
        <p:spPr>
          <a:xfrm>
            <a:off x="138100" y="4624388"/>
            <a:ext cx="90498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This schedule can be modified according to the students’ performance and other reasons.</a:t>
            </a:r>
            <a:endParaRPr/>
          </a:p>
        </p:txBody>
      </p:sp>
      <p:sp>
        <p:nvSpPr>
          <p:cNvPr id="136" name="Google Shape;136;p29"/>
          <p:cNvSpPr txBox="1"/>
          <p:nvPr>
            <p:ph idx="12" type="sldNum"/>
          </p:nvPr>
        </p:nvSpPr>
        <p:spPr>
          <a:xfrm>
            <a:off x="6804025" y="4914900"/>
            <a:ext cx="1905000" cy="2286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37" name="Google Shape;137;p29"/>
          <p:cNvGraphicFramePr/>
          <p:nvPr/>
        </p:nvGraphicFramePr>
        <p:xfrm>
          <a:off x="1403350" y="7774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{37A13D4C-7755-4B3F-AA3F-48EB8DC1C7B6}</a:tableStyleId>
              </a:tblPr>
              <a:tblGrid>
                <a:gridCol w="1320800"/>
                <a:gridCol w="5280025"/>
              </a:tblGrid>
              <a:tr h="213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Weeks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7150" marB="0" marR="9525" marL="952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Topics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7150" marB="0" marR="9525" marL="95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trike="sngStrike">
                          <a:solidFill>
                            <a:srgbClr val="CCCCCC"/>
                          </a:solidFill>
                        </a:rPr>
                        <a:t>Introduction Java Runtime environments</a:t>
                      </a:r>
                      <a:endParaRPr b="1" strike="sngStrike">
                        <a:solidFill>
                          <a:srgbClr val="CCCCCC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trike="sngStrike">
                          <a:solidFill>
                            <a:srgbClr val="CACACA"/>
                          </a:solidFill>
                        </a:rPr>
                        <a:t>Object-oriented concept Packages and objects</a:t>
                      </a:r>
                      <a:endParaRPr sz="1100" strike="sngStrike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Class and its members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Language Basics, Branching and Loop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String and Number classes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Arrays, Recursion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Inheritance, Polymorphism, and Interfaces Abstract data type and Interfaces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Basic data structures ArrayList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HashMap Midterm Exam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Exception Handling, Streams and File I/O (1)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Streams and File I/O (2), Java Programming practice (1)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Java Programming practice (2), Dynamic Data structure and Generics (1)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Dynamic Data structure and Generics (2) GUI and Event-driven Programming (1)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GUI and Event-driven Programming (2),  Concurrency (1)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Concurrency (2) , Summary</a:t>
                      </a:r>
                      <a:r>
                        <a:rPr b="1" lang="en-US" sz="1400">
                          <a:solidFill>
                            <a:srgbClr val="CACACA"/>
                          </a:solidFill>
                        </a:rPr>
                        <a:t>	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Final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Importing an Entire Package</a:t>
            </a:r>
            <a:endParaRPr/>
          </a:p>
        </p:txBody>
      </p:sp>
      <p:sp>
        <p:nvSpPr>
          <p:cNvPr id="291" name="Google Shape;291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To import all the types contained in a particular package,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Use the import statement with the asterisk (</a:t>
            </a:r>
            <a:r>
              <a:rPr lang="en-US">
                <a:solidFill>
                  <a:srgbClr val="FFF2CC"/>
                </a:solidFill>
              </a:rPr>
              <a:t>*</a:t>
            </a:r>
            <a:r>
              <a:rPr lang="en-US"/>
              <a:t>) wildcard character.</a:t>
            </a:r>
            <a:br>
              <a:rPr lang="en-US"/>
            </a:br>
            <a:r>
              <a:rPr lang="en-US">
                <a:solidFill>
                  <a:srgbClr val="FFFFFF"/>
                </a:solidFill>
              </a:rPr>
              <a:t>import edu.handong.graphics.*;</a:t>
            </a:r>
            <a:endParaRPr>
              <a:solidFill>
                <a:srgbClr val="FFFF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Now you can refer to </a:t>
            </a:r>
            <a:r>
              <a:rPr lang="en-US">
                <a:solidFill>
                  <a:srgbClr val="FFF2CC"/>
                </a:solidFill>
              </a:rPr>
              <a:t>any class or interface</a:t>
            </a:r>
            <a:r>
              <a:rPr lang="en-US"/>
              <a:t> in the graphics package by its simple name.</a:t>
            </a:r>
            <a:endParaRPr/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Circle myCircle = new Circle();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Rectangle myRectangle = new Rectangle();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Caution: This does not work.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trike="sngStrike">
                <a:solidFill>
                  <a:srgbClr val="FFFFFF"/>
                </a:solidFill>
              </a:rPr>
              <a:t>import edu.handong.graphics.A*</a:t>
            </a:r>
            <a:r>
              <a:rPr lang="en-US">
                <a:solidFill>
                  <a:srgbClr val="FFFFFF"/>
                </a:solidFill>
              </a:rPr>
              <a:t>;</a:t>
            </a:r>
            <a:r>
              <a:rPr lang="en-US"/>
              <a:t> // Graphics package that begin with A*??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Importing an Entire Package</a:t>
            </a:r>
            <a:endParaRPr/>
          </a:p>
        </p:txBody>
      </p:sp>
      <p:sp>
        <p:nvSpPr>
          <p:cNvPr id="299" name="Google Shape;299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Char char="●"/>
            </a:pPr>
            <a:r>
              <a:rPr lang="en-US"/>
              <a:t>Note: Another, less common form of import allows you to import the public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nested classes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sz="1500"/>
              <a:t>(we didn't learn this. Check the </a:t>
            </a:r>
            <a:r>
              <a:rPr lang="en-US" sz="1500" u="sng">
                <a:solidFill>
                  <a:schemeClr val="hlink"/>
                </a:solidFill>
                <a:hlinkClick r:id="rId4"/>
              </a:rPr>
              <a:t>link</a:t>
            </a:r>
            <a:r>
              <a:rPr lang="en-US" sz="1500"/>
              <a:t>.)</a:t>
            </a:r>
            <a:r>
              <a:rPr lang="en-US"/>
              <a:t> of an enclosing class.</a:t>
            </a:r>
            <a:endParaRPr/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○"/>
            </a:pPr>
            <a:r>
              <a:rPr lang="en-US">
                <a:solidFill>
                  <a:srgbClr val="FFFFFF"/>
                </a:solidFill>
              </a:rPr>
              <a:t>import edu.handong.graphics.Rectangle;</a:t>
            </a:r>
            <a:endParaRPr>
              <a:solidFill>
                <a:srgbClr val="FFFFFF"/>
              </a:solidFill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○"/>
            </a:pPr>
            <a:r>
              <a:rPr lang="en-US">
                <a:solidFill>
                  <a:srgbClr val="FFFFFF"/>
                </a:solidFill>
              </a:rPr>
              <a:t>import edu.handong.graphics.Rectangle.*;</a:t>
            </a:r>
            <a:endParaRPr>
              <a:solidFill>
                <a:srgbClr val="FFFFFF"/>
              </a:solidFill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Be aware that the second import statement will not import Rectangle.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Apparent Hierarchies of Packages</a:t>
            </a:r>
            <a:endParaRPr/>
          </a:p>
        </p:txBody>
      </p:sp>
      <p:sp>
        <p:nvSpPr>
          <p:cNvPr id="307" name="Google Shape;307;p49"/>
          <p:cNvSpPr txBox="1"/>
          <p:nvPr>
            <p:ph idx="1" type="body"/>
          </p:nvPr>
        </p:nvSpPr>
        <p:spPr>
          <a:xfrm>
            <a:off x="311700" y="114116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At first, packages </a:t>
            </a:r>
            <a:r>
              <a:rPr lang="en-US" u="sng">
                <a:solidFill>
                  <a:srgbClr val="F4CCCC"/>
                </a:solidFill>
              </a:rPr>
              <a:t>appear to be hierarchical, but they are not</a:t>
            </a:r>
            <a:r>
              <a:rPr lang="en-US"/>
              <a:t>. 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the Java API includes a </a:t>
            </a:r>
            <a:r>
              <a:rPr lang="en-US">
                <a:solidFill>
                  <a:srgbClr val="FFFFFF"/>
                </a:solidFill>
              </a:rPr>
              <a:t>java.awt</a:t>
            </a:r>
            <a:r>
              <a:rPr lang="en-US"/>
              <a:t> package, a j</a:t>
            </a:r>
            <a:r>
              <a:rPr lang="en-US">
                <a:solidFill>
                  <a:srgbClr val="FFFFFF"/>
                </a:solidFill>
              </a:rPr>
              <a:t>ava.awt.color</a:t>
            </a:r>
            <a:r>
              <a:rPr lang="en-US"/>
              <a:t> package, a </a:t>
            </a:r>
            <a:r>
              <a:rPr lang="en-US">
                <a:solidFill>
                  <a:srgbClr val="FFFFFF"/>
                </a:solidFill>
              </a:rPr>
              <a:t>java.awt.font</a:t>
            </a:r>
            <a:r>
              <a:rPr lang="en-US"/>
              <a:t> package, and many others that begin with java.awt.  (See this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https://docs.oracle.com/javase/8/docs/api/</a:t>
            </a:r>
            <a:r>
              <a:rPr lang="en-US"/>
              <a:t>) 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However, the java.awt.color package, the java.awt.font package, and other java.awt.xxxx packages are not included in the java.awt package. 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The prefix java.awt (the Java Abstract Window Toolkit) is used for a number of related packages </a:t>
            </a:r>
            <a:r>
              <a:rPr lang="en-US" u="sng"/>
              <a:t>to make the relationship evident, but not to show inclusion.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Apparent Hierarchies of Packages</a:t>
            </a:r>
            <a:endParaRPr/>
          </a:p>
        </p:txBody>
      </p:sp>
      <p:sp>
        <p:nvSpPr>
          <p:cNvPr id="315" name="Google Shape;315;p50"/>
          <p:cNvSpPr txBox="1"/>
          <p:nvPr>
            <p:ph idx="1" type="body"/>
          </p:nvPr>
        </p:nvSpPr>
        <p:spPr>
          <a:xfrm>
            <a:off x="311700" y="114116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Importing java.awt.* imports all of the types in the java.awt package, but </a:t>
            </a:r>
            <a:r>
              <a:rPr i="1" lang="en-US" u="sng"/>
              <a:t>it does not import java.awt.color, java.awt.font, or any other java.awt.xxxx packages</a:t>
            </a:r>
            <a:r>
              <a:rPr lang="en-US"/>
              <a:t>. </a:t>
            </a:r>
            <a:endParaRPr/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If you plan to use the classes and other types in java.awt.color as well as those in java.awt, you must import both packages with all their files:</a:t>
            </a:r>
            <a:endParaRPr/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○"/>
            </a:pPr>
            <a:r>
              <a:rPr lang="en-US">
                <a:solidFill>
                  <a:srgbClr val="FFFFFF"/>
                </a:solidFill>
              </a:rPr>
              <a:t>import java.awt.*;</a:t>
            </a:r>
            <a:endParaRPr>
              <a:solidFill>
                <a:srgbClr val="FFFFFF"/>
              </a:solidFill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○"/>
            </a:pPr>
            <a:r>
              <a:rPr lang="en-US">
                <a:solidFill>
                  <a:srgbClr val="FFFFFF"/>
                </a:solidFill>
              </a:rPr>
              <a:t>import java.awt.color.*;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5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 Ambiguities</a:t>
            </a:r>
            <a:endParaRPr/>
          </a:p>
        </p:txBody>
      </p:sp>
      <p:sp>
        <p:nvSpPr>
          <p:cNvPr id="323" name="Google Shape;323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If a member in one package shares its name with a member in another package and both packages are imported, 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You must refer to each member by its qualified name. 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The graphics package defined a class named Rectangle. 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The java.awt package also contains a Rectangle class. 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If both </a:t>
            </a:r>
            <a:r>
              <a:rPr lang="en-US">
                <a:solidFill>
                  <a:srgbClr val="FFFFFF"/>
                </a:solidFill>
              </a:rPr>
              <a:t>edu.handong.graphics </a:t>
            </a:r>
            <a:r>
              <a:rPr lang="en-US"/>
              <a:t>and </a:t>
            </a:r>
            <a:r>
              <a:rPr lang="en-US">
                <a:solidFill>
                  <a:srgbClr val="FFFFFF"/>
                </a:solidFill>
              </a:rPr>
              <a:t>java.awt</a:t>
            </a:r>
            <a:r>
              <a:rPr lang="en-US"/>
              <a:t> have been imported, the following is ambiguous: Rectangle rect;</a:t>
            </a:r>
            <a:endParaRPr/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=&gt; edu.handong.graphics.Rectangle rect</a:t>
            </a:r>
            <a:endParaRPr/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5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Managing Source and Class Files</a:t>
            </a:r>
            <a:endParaRPr/>
          </a:p>
        </p:txBody>
      </p:sp>
      <p:sp>
        <p:nvSpPr>
          <p:cNvPr id="331" name="Google Shape;331;p52"/>
          <p:cNvSpPr txBox="1"/>
          <p:nvPr>
            <p:ph idx="1" type="body"/>
          </p:nvPr>
        </p:nvSpPr>
        <p:spPr>
          <a:xfrm>
            <a:off x="311700" y="2676475"/>
            <a:ext cx="8520600" cy="9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class name – edu.handong.graphics.Rectangle</a:t>
            </a:r>
            <a:endParaRPr/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pathname to file – edu\handong\graphics\Rectangle.java</a:t>
            </a:r>
            <a:endParaRPr/>
          </a:p>
        </p:txBody>
      </p:sp>
      <p:sp>
        <p:nvSpPr>
          <p:cNvPr id="332" name="Google Shape;332;p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3" name="Google Shape;333;p52"/>
          <p:cNvSpPr txBox="1"/>
          <p:nvPr/>
        </p:nvSpPr>
        <p:spPr>
          <a:xfrm>
            <a:off x="388375" y="1263450"/>
            <a:ext cx="70791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//in the Rectangle.java file 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package graphics;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public class Rectangle {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... 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}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Managing Source and Class Files</a:t>
            </a:r>
            <a:endParaRPr/>
          </a:p>
        </p:txBody>
      </p:sp>
      <p:sp>
        <p:nvSpPr>
          <p:cNvPr id="340" name="Google Shape;340;p53"/>
          <p:cNvSpPr txBox="1"/>
          <p:nvPr>
            <p:ph idx="1" type="body"/>
          </p:nvPr>
        </p:nvSpPr>
        <p:spPr>
          <a:xfrm>
            <a:off x="311700" y="1213925"/>
            <a:ext cx="8832300" cy="32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Professional</a:t>
            </a:r>
            <a:r>
              <a:rPr lang="en-US"/>
              <a:t> developers usually save the *.java files and *.class files in the different folders.</a:t>
            </a:r>
            <a:br>
              <a:rPr lang="en-US"/>
            </a:br>
            <a:r>
              <a:rPr lang="en-US"/>
              <a:t>C:\....\project_folder\</a:t>
            </a:r>
            <a:r>
              <a:rPr lang="en-US">
                <a:solidFill>
                  <a:srgbClr val="FFF2CC"/>
                </a:solidFill>
              </a:rPr>
              <a:t>src</a:t>
            </a:r>
            <a:r>
              <a:rPr lang="en-US"/>
              <a:t>\packagename</a:t>
            </a:r>
            <a:br>
              <a:rPr lang="en-US"/>
            </a:br>
            <a:r>
              <a:rPr lang="en-US"/>
              <a:t>C:\....\project_folder\</a:t>
            </a:r>
            <a:r>
              <a:rPr lang="en-US">
                <a:solidFill>
                  <a:srgbClr val="FFF2CC"/>
                </a:solidFill>
              </a:rPr>
              <a:t>classes</a:t>
            </a:r>
            <a:r>
              <a:rPr lang="en-US"/>
              <a:t>\packagename</a:t>
            </a:r>
            <a:endParaRPr/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javac -d [directory_path_for_class_files saved]</a:t>
            </a:r>
            <a:endParaRPr/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Then, need to set a classpath to run it.</a:t>
            </a:r>
            <a:endParaRPr/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java -cp [directory_path_for_packages_saved] ClassNameWithAFullPackagePath</a:t>
            </a:r>
            <a:endParaRPr/>
          </a:p>
        </p:txBody>
      </p:sp>
      <p:sp>
        <p:nvSpPr>
          <p:cNvPr id="341" name="Google Shape;341;p5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Setting a CLASSPATH System Variable on Windows</a:t>
            </a:r>
            <a:endParaRPr/>
          </a:p>
        </p:txBody>
      </p:sp>
      <p:sp>
        <p:nvSpPr>
          <p:cNvPr id="348" name="Google Shape;348;p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9" name="Google Shape;34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725" y="1071800"/>
            <a:ext cx="4036516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Setting a CLASSPATH System Variable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To display the current CLASSPATH variable, use these commands in Windows and UNIX (Bourne shell):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In Windows:   C:\&gt; echo %CLASSPATH%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In UNIX:      % echo $CLASSPATH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To delete the current contents of the CLASSPATH variable, use these commands: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In Windows:   C:\&gt; set CLASSPATH=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In UNIX:      % unset CLASSPATH; export CLASSPATH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To set the CLASSPATH variable, use these commands (for example):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In Windows:   C:\&gt; set CLASSPATH=C:\users\george\java\classes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In UNIX:      % CLASSPATH=/home/george/java/classes; export CLASSPATH</a:t>
            </a:r>
            <a:endParaRPr/>
          </a:p>
        </p:txBody>
      </p:sp>
      <p:sp>
        <p:nvSpPr>
          <p:cNvPr id="357" name="Google Shape;357;p5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6"/>
          <p:cNvSpPr txBox="1"/>
          <p:nvPr>
            <p:ph type="title"/>
          </p:nvPr>
        </p:nvSpPr>
        <p:spPr>
          <a:xfrm>
            <a:off x="533400" y="214313"/>
            <a:ext cx="7010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Tentative Schedule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3" name="Google Shape;363;p56"/>
          <p:cNvSpPr txBox="1"/>
          <p:nvPr/>
        </p:nvSpPr>
        <p:spPr>
          <a:xfrm>
            <a:off x="138100" y="4624388"/>
            <a:ext cx="90498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This schedule can be modified according to the students’ performance and other reasons.</a:t>
            </a:r>
            <a:endParaRPr/>
          </a:p>
        </p:txBody>
      </p:sp>
      <p:sp>
        <p:nvSpPr>
          <p:cNvPr id="364" name="Google Shape;364;p56"/>
          <p:cNvSpPr txBox="1"/>
          <p:nvPr>
            <p:ph idx="12" type="sldNum"/>
          </p:nvPr>
        </p:nvSpPr>
        <p:spPr>
          <a:xfrm>
            <a:off x="6804025" y="4914900"/>
            <a:ext cx="1905000" cy="2286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65" name="Google Shape;365;p56"/>
          <p:cNvGraphicFramePr/>
          <p:nvPr/>
        </p:nvGraphicFramePr>
        <p:xfrm>
          <a:off x="1403350" y="7774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{37A13D4C-7755-4B3F-AA3F-48EB8DC1C7B6}</a:tableStyleId>
              </a:tblPr>
              <a:tblGrid>
                <a:gridCol w="1320800"/>
                <a:gridCol w="5280025"/>
              </a:tblGrid>
              <a:tr h="213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Weeks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7150" marB="0" marR="9525" marL="952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Topics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7150" marB="0" marR="9525" marL="95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trike="sngStrike">
                          <a:solidFill>
                            <a:srgbClr val="CCCCCC"/>
                          </a:solidFill>
                        </a:rPr>
                        <a:t>Introduction Java Runtime environments</a:t>
                      </a:r>
                      <a:endParaRPr b="1" strike="sngStrike">
                        <a:solidFill>
                          <a:srgbClr val="CCCCCC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trike="sngStrike">
                          <a:solidFill>
                            <a:srgbClr val="CACACA"/>
                          </a:solidFill>
                        </a:rPr>
                        <a:t>Object-oriented concept Packages and objects</a:t>
                      </a:r>
                      <a:endParaRPr sz="1100" strike="sngStrike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Class and its members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Language Basics, Branching and Loop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String and Number classes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Arrays, Recursion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Inheritance, Polymorphism, and Interfaces Abstract data type and Interfaces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Basic data structures ArrayList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HashMap Midterm Exam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Exception Handling, Streams and File I/O (1)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Streams and File I/O (2), Java Programming practice (1)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Java Programming practice (2), Dynamic Data structure and Generics (1)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Dynamic Data structure and Generics (2) GUI and Event-driven Programming (1)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GUI and Event-driven Programming (2),  Concurrency (1)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Concurrency (2) , Summary</a:t>
                      </a:r>
                      <a:r>
                        <a:rPr b="1" lang="en-US" sz="1400">
                          <a:solidFill>
                            <a:srgbClr val="CACACA"/>
                          </a:solidFill>
                        </a:rPr>
                        <a:t>	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Final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 sz="1800"/>
          </a:p>
        </p:txBody>
      </p:sp>
      <p:sp>
        <p:nvSpPr>
          <p:cNvPr id="144" name="Google Shape;144;p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5" name="Google Shape;14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Classes</a:t>
            </a:r>
            <a:endParaRPr/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https://docs.oracle.com/javase/tutorial/java/javaOO/index.html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Objects</a:t>
            </a:r>
            <a:endParaRPr/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https://docs.oracle.com/javase/tutorial/java/javaOO/objects.html</a:t>
            </a:r>
            <a:r>
              <a:rPr lang="en-US"/>
              <a:t> </a:t>
            </a:r>
            <a:endParaRPr/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100"/>
              <a:buChar char="●"/>
            </a:pPr>
            <a:r>
              <a:rPr lang="en-US">
                <a:solidFill>
                  <a:srgbClr val="FFF2CC"/>
                </a:solidFill>
              </a:rPr>
              <a:t>Annotations (briefly introduce)</a:t>
            </a:r>
            <a:endParaRPr>
              <a:solidFill>
                <a:srgbClr val="FFF2CC"/>
              </a:solidFill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https://docs.oracle.com/javase/tutorial/java/annotations/index.html</a:t>
            </a:r>
            <a:r>
              <a:rPr lang="en-US"/>
              <a:t> </a:t>
            </a:r>
            <a:endParaRPr/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Packages</a:t>
            </a:r>
            <a:endParaRPr/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https://docs.oracle.com/javase/tutorial/java/package/index.html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JC </a:t>
            </a:r>
            <a:r>
              <a:rPr lang="en-US"/>
              <a:t>Nam,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jcnam@handong.edu</a:t>
            </a:r>
            <a:r>
              <a:rPr lang="en-US"/>
              <a:t>,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https://lifove.github.io</a:t>
            </a:r>
            <a:r>
              <a:rPr lang="en-US"/>
              <a:t> </a:t>
            </a:r>
            <a:endParaRPr/>
          </a:p>
        </p:txBody>
      </p:sp>
      <p:sp>
        <p:nvSpPr>
          <p:cNvPr id="371" name="Google Shape;371;p5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2" name="Google Shape;372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8900" y="4325588"/>
            <a:ext cx="334525" cy="35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Annotations</a:t>
            </a:r>
            <a:endParaRPr/>
          </a:p>
        </p:txBody>
      </p:sp>
      <p:sp>
        <p:nvSpPr>
          <p:cNvPr id="152" name="Google Shape;15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 form of metadata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Provide data about a program that is </a:t>
            </a:r>
            <a:r>
              <a:rPr lang="en-US" u="sng"/>
              <a:t>not part of the program itself</a:t>
            </a:r>
            <a:r>
              <a:rPr lang="en-US"/>
              <a:t>.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Have </a:t>
            </a:r>
            <a:r>
              <a:rPr lang="en-US" u="sng"/>
              <a:t>no direct effect on the operation of the code</a:t>
            </a:r>
            <a:r>
              <a:rPr lang="en-US"/>
              <a:t> they annotate.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 number of uses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u="sng"/>
              <a:t>Information for the compiler</a:t>
            </a:r>
            <a:endParaRPr u="sng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Annotations can be used by the compiler to detect errors or suppress warnings.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u="sng"/>
              <a:t>Compile-time and deployment-time processing</a:t>
            </a:r>
            <a:r>
              <a:rPr lang="en-US"/>
              <a:t> 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Software tools can process annotation information to generate code, XML files, and so forth.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u="sng"/>
              <a:t>Runtime processing</a:t>
            </a:r>
            <a:endParaRPr u="sng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Some annotations are available to be examined at runtime.</a:t>
            </a:r>
            <a:endParaRPr/>
          </a:p>
        </p:txBody>
      </p:sp>
      <p:sp>
        <p:nvSpPr>
          <p:cNvPr id="153" name="Google Shape;153;p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p31"/>
          <p:cNvSpPr txBox="1"/>
          <p:nvPr/>
        </p:nvSpPr>
        <p:spPr>
          <a:xfrm>
            <a:off x="4517650" y="766925"/>
            <a:ext cx="44175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Examples in a real project:</a:t>
            </a:r>
            <a:r>
              <a:rPr lang="en-US" sz="1200"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-US" sz="1200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3"/>
              </a:rPr>
              <a:t>https://github.com/apache/hadoop/tree/trunk/hadoop-common-project/hadoop-common/src/main/java/org/apache/hadoop/log</a:t>
            </a: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 sz="1800"/>
          </a:p>
        </p:txBody>
      </p:sp>
      <p:sp>
        <p:nvSpPr>
          <p:cNvPr id="161" name="Google Shape;161;p3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2" name="Google Shape;16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Classes</a:t>
            </a:r>
            <a:endParaRPr/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https://docs.oracle.com/javase/tutorial/java/javaOO/index.html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Objects</a:t>
            </a:r>
            <a:endParaRPr/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https://docs.oracle.com/javase/tutorial/java/javaOO/objects.html</a:t>
            </a:r>
            <a:r>
              <a:rPr lang="en-US"/>
              <a:t> </a:t>
            </a:r>
            <a:endParaRPr/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Annotations</a:t>
            </a:r>
            <a:endParaRPr/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https://docs.oracle.com/javase/tutorial/java/annotations/index.html</a:t>
            </a:r>
            <a:r>
              <a:rPr lang="en-US"/>
              <a:t> </a:t>
            </a:r>
            <a:endParaRPr/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100"/>
              <a:buChar char="●"/>
            </a:pPr>
            <a:r>
              <a:rPr lang="en-US">
                <a:solidFill>
                  <a:srgbClr val="FFF2CC"/>
                </a:solidFill>
              </a:rPr>
              <a:t>Packages</a:t>
            </a:r>
            <a:endParaRPr>
              <a:solidFill>
                <a:srgbClr val="FFF2CC"/>
              </a:solidFill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https://docs.oracle.com/javase/tutorial/java/package/index.html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Packages</a:t>
            </a:r>
            <a:endParaRPr/>
          </a:p>
        </p:txBody>
      </p:sp>
      <p:sp>
        <p:nvSpPr>
          <p:cNvPr id="169" name="Google Shape;16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Topics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How to bundle classes and interfaces into packages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How to use classes that are in packages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How to arrange your file system so that the compiler can find your source files.</a:t>
            </a:r>
            <a:endParaRPr sz="2000"/>
          </a:p>
        </p:txBody>
      </p:sp>
      <p:sp>
        <p:nvSpPr>
          <p:cNvPr id="170" name="Google Shape;170;p3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Creating and Using Packages</a:t>
            </a:r>
            <a:endParaRPr/>
          </a:p>
        </p:txBody>
      </p:sp>
      <p:sp>
        <p:nvSpPr>
          <p:cNvPr id="177" name="Google Shape;17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</a:t>
            </a:r>
            <a:r>
              <a:rPr lang="en-US" sz="1800"/>
              <a:t>rogrammers bundle groups of related types (classes/interfaces) into packages.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/>
              <a:t>Make types easier to find and use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/>
              <a:t>To avoid naming conflicts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/>
              <a:t>To control access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Definition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/>
              <a:t>A </a:t>
            </a:r>
            <a:r>
              <a:rPr b="1" lang="en-US" sz="1400">
                <a:solidFill>
                  <a:srgbClr val="FFF2CC"/>
                </a:solidFill>
              </a:rPr>
              <a:t>package</a:t>
            </a:r>
            <a:r>
              <a:rPr lang="en-US" sz="1400">
                <a:solidFill>
                  <a:srgbClr val="FFF2CC"/>
                </a:solidFill>
              </a:rPr>
              <a:t> </a:t>
            </a:r>
            <a:r>
              <a:rPr lang="en-US" sz="1400"/>
              <a:t>is a grouping of related </a:t>
            </a:r>
            <a:r>
              <a:rPr b="1" lang="en-US" sz="1400"/>
              <a:t>types. </a:t>
            </a:r>
            <a:endParaRPr b="1"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sz="1400"/>
              <a:t>providing access protection 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sz="1400"/>
              <a:t>name space management.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/>
              <a:t>Note: </a:t>
            </a:r>
            <a:r>
              <a:rPr b="1" lang="en-US" sz="1400"/>
              <a:t>types </a:t>
            </a:r>
            <a:r>
              <a:rPr lang="en-US" sz="1400"/>
              <a:t>refers to </a:t>
            </a:r>
            <a:r>
              <a:rPr lang="en-US" sz="1400" u="sng"/>
              <a:t>classes, interfaces, enumerations, and annotation types</a:t>
            </a:r>
            <a:r>
              <a:rPr lang="en-US" sz="1400"/>
              <a:t>.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/>
              <a:t>Enumerations and annotation types are special kinds of classes and interfaces, respectively, so types are often referred to in this lesson simply as classes and interfaces.</a:t>
            </a:r>
            <a:endParaRPr sz="1400"/>
          </a:p>
        </p:txBody>
      </p:sp>
      <p:sp>
        <p:nvSpPr>
          <p:cNvPr id="178" name="Google Shape;178;p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Graphic objects example</a:t>
            </a:r>
            <a:endParaRPr/>
          </a:p>
        </p:txBody>
      </p:sp>
      <p:sp>
        <p:nvSpPr>
          <p:cNvPr id="185" name="Google Shape;185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2CC"/>
                </a:solidFill>
              </a:rPr>
              <a:t>//in the Draggable.java file</a:t>
            </a:r>
            <a:endParaRPr sz="1200">
              <a:solidFill>
                <a:srgbClr val="FFF2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2CC"/>
                </a:solidFill>
              </a:rPr>
              <a:t>public interface Draggable {</a:t>
            </a:r>
            <a:endParaRPr sz="1200">
              <a:solidFill>
                <a:srgbClr val="FFF2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2CC"/>
                </a:solidFill>
              </a:rPr>
              <a:t>    ...</a:t>
            </a:r>
            <a:endParaRPr sz="1200">
              <a:solidFill>
                <a:srgbClr val="FFF2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2CC"/>
                </a:solidFill>
              </a:rPr>
              <a:t>}</a:t>
            </a:r>
            <a:endParaRPr sz="1200">
              <a:solidFill>
                <a:srgbClr val="FFF2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2CC"/>
                </a:solidFill>
              </a:rPr>
              <a:t>//in the Graphic.java file</a:t>
            </a:r>
            <a:endParaRPr sz="1200">
              <a:solidFill>
                <a:srgbClr val="FFF2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2CC"/>
                </a:solidFill>
              </a:rPr>
              <a:t>public abstract class Graphic {</a:t>
            </a:r>
            <a:endParaRPr sz="1200">
              <a:solidFill>
                <a:srgbClr val="FFF2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2CC"/>
                </a:solidFill>
              </a:rPr>
              <a:t>    ...</a:t>
            </a:r>
            <a:endParaRPr sz="1200">
              <a:solidFill>
                <a:srgbClr val="FFF2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2CC"/>
                </a:solidFill>
              </a:rPr>
              <a:t>}</a:t>
            </a:r>
            <a:endParaRPr sz="1200">
              <a:solidFill>
                <a:srgbClr val="FFF2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//in the Line.java file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public class Line extends </a:t>
            </a:r>
            <a:r>
              <a:rPr lang="en-US" sz="1200">
                <a:solidFill>
                  <a:srgbClr val="FFF2CC"/>
                </a:solidFill>
              </a:rPr>
              <a:t>Graphic</a:t>
            </a:r>
            <a:endParaRPr sz="1200">
              <a:solidFill>
                <a:srgbClr val="FFF2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2CC"/>
                </a:solidFill>
              </a:rPr>
              <a:t>    implements Draggable</a:t>
            </a:r>
            <a:r>
              <a:rPr lang="en-US" sz="1200">
                <a:solidFill>
                  <a:schemeClr val="dk1"/>
                </a:solidFill>
              </a:rPr>
              <a:t> {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    . . 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}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p35"/>
          <p:cNvSpPr txBox="1"/>
          <p:nvPr/>
        </p:nvSpPr>
        <p:spPr>
          <a:xfrm>
            <a:off x="4378675" y="1170425"/>
            <a:ext cx="4453500" cy="3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//in the Circle.java file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public class Circle </a:t>
            </a:r>
            <a:r>
              <a:rPr lang="en-US" sz="1200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extends Graphic</a:t>
            </a:r>
            <a:endParaRPr sz="1200"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    implements Draggable</a:t>
            </a:r>
            <a:r>
              <a:rPr lang="en-US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{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. . .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}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//in the Rectangle.java file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public class Rectangle </a:t>
            </a:r>
            <a:r>
              <a:rPr lang="en-US" sz="1200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extends Graphic</a:t>
            </a:r>
            <a:endParaRPr sz="1200"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    implements Draggable </a:t>
            </a:r>
            <a:r>
              <a:rPr lang="en-US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{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. . .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}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//in the Point.java file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public class Point </a:t>
            </a:r>
            <a:r>
              <a:rPr lang="en-US" sz="1200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extends Graphic</a:t>
            </a:r>
            <a:endParaRPr sz="1200"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    implements Draggable</a:t>
            </a:r>
            <a:r>
              <a:rPr lang="en-US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{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. . .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}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Graphic objects example</a:t>
            </a:r>
            <a:endParaRPr/>
          </a:p>
        </p:txBody>
      </p:sp>
      <p:sp>
        <p:nvSpPr>
          <p:cNvPr id="194" name="Google Shape;19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lang="en-US">
                <a:solidFill>
                  <a:schemeClr val="lt2"/>
                </a:solidFill>
              </a:rPr>
              <a:t>You should </a:t>
            </a:r>
            <a:r>
              <a:rPr lang="en-US">
                <a:solidFill>
                  <a:srgbClr val="FFF2CC"/>
                </a:solidFill>
              </a:rPr>
              <a:t>bundle </a:t>
            </a:r>
            <a:r>
              <a:rPr lang="en-US">
                <a:solidFill>
                  <a:schemeClr val="lt2"/>
                </a:solidFill>
              </a:rPr>
              <a:t>these classes and the interface in a package for several reasons:</a:t>
            </a:r>
            <a:endParaRPr sz="1600">
              <a:solidFill>
                <a:schemeClr val="lt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○"/>
            </a:pPr>
            <a:r>
              <a:rPr lang="en-US" sz="1600">
                <a:solidFill>
                  <a:schemeClr val="lt2"/>
                </a:solidFill>
              </a:rPr>
              <a:t>You and other programmers </a:t>
            </a:r>
            <a:endParaRPr sz="1600">
              <a:solidFill>
                <a:schemeClr val="lt2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■"/>
            </a:pPr>
            <a:r>
              <a:rPr lang="en-US" sz="1600">
                <a:solidFill>
                  <a:schemeClr val="lt2"/>
                </a:solidFill>
              </a:rPr>
              <a:t>can easily determine that these types are related.</a:t>
            </a:r>
            <a:endParaRPr sz="1600">
              <a:solidFill>
                <a:schemeClr val="lt2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■"/>
            </a:pPr>
            <a:r>
              <a:rPr lang="en-US" sz="1600">
                <a:solidFill>
                  <a:schemeClr val="lt2"/>
                </a:solidFill>
              </a:rPr>
              <a:t>know where to find types that can provide graphics-related functions.</a:t>
            </a:r>
            <a:endParaRPr sz="1600">
              <a:solidFill>
                <a:schemeClr val="lt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○"/>
            </a:pPr>
            <a:r>
              <a:rPr lang="en-US" sz="1600">
                <a:solidFill>
                  <a:schemeClr val="lt2"/>
                </a:solidFill>
              </a:rPr>
              <a:t>The names of your types won't conflict with the type names in other packages </a:t>
            </a:r>
            <a:endParaRPr sz="1600">
              <a:solidFill>
                <a:schemeClr val="lt2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■"/>
            </a:pPr>
            <a:r>
              <a:rPr lang="en-US" sz="1600">
                <a:solidFill>
                  <a:schemeClr val="lt2"/>
                </a:solidFill>
              </a:rPr>
              <a:t>because the package creates a new namespace.</a:t>
            </a:r>
            <a:endParaRPr sz="1600">
              <a:solidFill>
                <a:schemeClr val="lt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○"/>
            </a:pPr>
            <a:r>
              <a:rPr lang="en-US" sz="1600">
                <a:solidFill>
                  <a:schemeClr val="lt2"/>
                </a:solidFill>
              </a:rPr>
              <a:t>You can allow types within the package to have unrestricted access to one another </a:t>
            </a:r>
            <a:endParaRPr sz="1600">
              <a:solidFill>
                <a:schemeClr val="lt2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■"/>
            </a:pPr>
            <a:r>
              <a:rPr lang="en-US" sz="1600">
                <a:solidFill>
                  <a:schemeClr val="lt2"/>
                </a:solidFill>
              </a:rPr>
              <a:t>yet still restrict access for types outside the package.</a:t>
            </a:r>
            <a:endParaRPr/>
          </a:p>
        </p:txBody>
      </p:sp>
      <p:sp>
        <p:nvSpPr>
          <p:cNvPr id="195" name="Google Shape;195;p3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