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7104063" cy="10234613"/>
  <p:embeddedFontLst>
    <p:embeddedFont>
      <p:font typeface="Average" panose="020B0604020202020204" charset="0"/>
      <p:regular r:id="rId34"/>
    </p:embeddedFont>
    <p:embeddedFont>
      <p:font typeface="Oswald" panose="00000500000000000000" pitchFamily="2" charset="0"/>
      <p:regular r:id="rId35"/>
      <p:bold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59ED0E-8F68-44EE-A914-E0DE1C94A812}">
  <a:tblStyle styleId="{D759ED0E-8F68-44EE-A914-E0DE1C94A8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C9DD05D-84EC-46B7-A84E-02CC8E5F48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81" autoAdjust="0"/>
  </p:normalViewPr>
  <p:slideViewPr>
    <p:cSldViewPr snapToGrid="0">
      <p:cViewPr varScale="1">
        <p:scale>
          <a:sx n="95" d="100"/>
          <a:sy n="95" d="100"/>
        </p:scale>
        <p:origin x="85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2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2f7750b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4980" y="767595"/>
            <a:ext cx="63147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2f7750b8_0_74:notes"/>
          <p:cNvSpPr txBox="1">
            <a:spLocks noGrp="1"/>
          </p:cNvSpPr>
          <p:nvPr>
            <p:ph type="body" idx="1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50" tIns="97250" rIns="97250" bIns="97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5f802164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5f802164c_0_5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55f802164c_0_53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f802164c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f802164c_0_2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55f802164c_0_203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5f802164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5f802164c_0_6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55f802164c_0_62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5f802164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5f802164c_0_7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55f802164c_0_71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ec888a521734f2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ec888a521734f2d_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Modifier</a:t>
            </a:r>
            <a:r>
              <a:rPr lang="ko-KR" altLang="en-US" dirty="0"/>
              <a:t>를 </a:t>
            </a:r>
            <a:r>
              <a:rPr lang="en-US" altLang="ko-KR" dirty="0"/>
              <a:t>Alpha</a:t>
            </a:r>
            <a:r>
              <a:rPr lang="ko-KR" altLang="en-US" dirty="0"/>
              <a:t> 무엇을 적용하면 </a:t>
            </a:r>
            <a:r>
              <a:rPr lang="en-US" altLang="ko-KR" dirty="0"/>
              <a:t>alpha</a:t>
            </a:r>
            <a:r>
              <a:rPr lang="ko-KR" altLang="en-US" dirty="0"/>
              <a:t>를 쓸 수 있는지 없는지 알 수 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같은 폴더에 있는지 </a:t>
            </a:r>
            <a:r>
              <a:rPr lang="en-US" altLang="ko-KR" dirty="0"/>
              <a:t>subclass</a:t>
            </a:r>
            <a:r>
              <a:rPr lang="ko-KR" altLang="en-US" dirty="0"/>
              <a:t>인지 이러한 것들의 여부가 갈린다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36" name="Google Shape;236;g4ec888a521734f2d_0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5f802164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5f802164c_0_8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55f802164c_0_81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5f802164c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5f802164c_0_21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55f802164c_0_210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5f802164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5f802164c_0_8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Static</a:t>
            </a:r>
            <a:r>
              <a:rPr lang="ko-KR" altLang="en-US" dirty="0"/>
              <a:t>은 </a:t>
            </a:r>
            <a:r>
              <a:rPr lang="en-US" altLang="ko-KR" dirty="0"/>
              <a:t>class</a:t>
            </a:r>
            <a:r>
              <a:rPr lang="ko-KR" altLang="en-US" dirty="0"/>
              <a:t>만 가능 </a:t>
            </a:r>
            <a:r>
              <a:rPr lang="en-US" altLang="ko-KR" dirty="0"/>
              <a:t>instance</a:t>
            </a:r>
            <a:r>
              <a:rPr lang="ko-KR" altLang="en-US" dirty="0"/>
              <a:t>는 불가능</a:t>
            </a:r>
            <a:endParaRPr dirty="0"/>
          </a:p>
        </p:txBody>
      </p:sp>
      <p:sp>
        <p:nvSpPr>
          <p:cNvPr id="261" name="Google Shape;261;g55f802164c_0_89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5f802164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5f802164c_0_9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결론은 </a:t>
            </a:r>
            <a:r>
              <a:rPr lang="en-US" altLang="ko-KR" dirty="0" err="1"/>
              <a:t>classname</a:t>
            </a:r>
            <a:r>
              <a:rPr lang="ko-KR" altLang="en-US" dirty="0"/>
              <a:t>으로 변수를 설정하면 </a:t>
            </a:r>
            <a:r>
              <a:rPr lang="en-US" altLang="ko-KR" dirty="0"/>
              <a:t>– </a:t>
            </a:r>
            <a:r>
              <a:rPr lang="ko-KR" altLang="en-US" dirty="0"/>
              <a:t>값을 제대로 </a:t>
            </a:r>
            <a:r>
              <a:rPr lang="ko-KR" altLang="en-US" dirty="0" err="1"/>
              <a:t>지정못할수도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그러니 </a:t>
            </a:r>
            <a:r>
              <a:rPr lang="en-US" altLang="ko-KR" dirty="0" err="1"/>
              <a:t>classname</a:t>
            </a:r>
            <a:r>
              <a:rPr lang="ko-KR" altLang="en-US" dirty="0"/>
              <a:t>은 동일 다만 </a:t>
            </a:r>
            <a:r>
              <a:rPr lang="en-US" altLang="ko-KR" dirty="0"/>
              <a:t>instance</a:t>
            </a:r>
            <a:r>
              <a:rPr lang="ko-KR" altLang="en-US" dirty="0"/>
              <a:t>이름을 다르게 해라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Name.name = </a:t>
            </a:r>
            <a:r>
              <a:rPr lang="en-US" dirty="0" err="1"/>
              <a:t>Hyeokmin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Name2.name = Jiggy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하면 </a:t>
            </a:r>
            <a:r>
              <a:rPr lang="en-US" altLang="ko-KR" dirty="0"/>
              <a:t>name.name</a:t>
            </a:r>
            <a:r>
              <a:rPr lang="ko-KR" altLang="en-US" dirty="0"/>
              <a:t>을 하던 </a:t>
            </a:r>
            <a:r>
              <a:rPr lang="en-US" altLang="ko-KR" dirty="0"/>
              <a:t>name2.name</a:t>
            </a:r>
            <a:r>
              <a:rPr lang="ko-KR" altLang="en-US" dirty="0"/>
              <a:t>을 하던 </a:t>
            </a:r>
            <a:r>
              <a:rPr lang="en-US" altLang="ko-KR" dirty="0"/>
              <a:t>jiggy</a:t>
            </a:r>
            <a:r>
              <a:rPr lang="ko-KR" altLang="en-US" dirty="0"/>
              <a:t>가 나옴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근데 제대로 클래스이름을 동일하게 하면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Name.name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Name.name2 </a:t>
            </a:r>
            <a:r>
              <a:rPr lang="ko-KR" altLang="en-US" dirty="0"/>
              <a:t>하면 다른 값이 나옴</a:t>
            </a:r>
            <a:endParaRPr dirty="0"/>
          </a:p>
        </p:txBody>
      </p:sp>
      <p:sp>
        <p:nvSpPr>
          <p:cNvPr id="269" name="Google Shape;269;g55f802164c_0_96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5f802164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5f802164c_0_10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55f802164c_0_105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cbf1b019_0_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4fcbf1b0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5f802164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5f802164c_0_11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55f802164c_0_114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5f802164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5f802164c_0_1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55f802164c_0_124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5f802164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5f802164c_0_13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55f802164c_0_131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5f802164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5f802164c_0_14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55f802164c_0_140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5f802164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5f802164c_0_14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55f802164c_0_148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f802164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f802164c_0_15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55f802164c_0_155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5f802164c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5f802164c_0_21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55f802164c_0_217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5f802164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5f802164c_0_16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55f802164c_0_162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2c3d41010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2c3d410105_0_1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22c3d410105_0_12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3af54bc4d_0_7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83af54bc4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f802164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f802164c_0_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55f802164c_0_1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fca9b9b52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4980" y="767595"/>
            <a:ext cx="63147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fca9b9b52_0_181:notes"/>
          <p:cNvSpPr txBox="1">
            <a:spLocks noGrp="1"/>
          </p:cNvSpPr>
          <p:nvPr>
            <p:ph type="body" idx="1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50" tIns="97250" rIns="97250" bIns="97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f802164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f802164c_0_18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55f802164c_0_188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f802164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f802164c_0_23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5f802164c_0_231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f802164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f802164c_0_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55f802164c_0_8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f802164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5f802164c_0_1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55f802164c_0_16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5f802164c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5f802164c_0_19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55f802164c_0_196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5f802164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5f802164c_0_4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5f802164c_0_42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052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■"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■"/>
              <a:defRPr sz="20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4" algn="l" rtl="0"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Char char="□"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Char char="□"/>
              <a:defRPr sz="16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720" algn="l" rtl="0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720" algn="l" rtl="0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720" algn="l" rtl="0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>
  <p:cSld name="TAB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dt" idx="10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74" name="Google Shape;74;p1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104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162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>
  <p:cSld name="TABL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sldNum" idx="12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8"/>
          <p:cNvSpPr txBox="1">
            <a:spLocks noGrp="1"/>
          </p:cNvSpPr>
          <p:nvPr>
            <p:ph type="dt" idx="10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3655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>
              <a:spcBef>
                <a:spcPts val="1600"/>
              </a:spcBef>
              <a:spcAft>
                <a:spcPts val="16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mor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mor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mor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more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mor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jcnam@handong.edu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.png"/><Relationship Id="rId4" Type="http://schemas.openxmlformats.org/officeDocument/2006/relationships/hyperlink" Target="https://lifove.github.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mor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mor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mor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ECE20016/ITP20003 Java Programming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2CC"/>
                </a:solidFill>
              </a:rPr>
              <a:t>More on Classes</a:t>
            </a:r>
            <a:br>
              <a:rPr lang="en-US" sz="3800">
                <a:solidFill>
                  <a:srgbClr val="FFF2CC"/>
                </a:solidFill>
              </a:rPr>
            </a:br>
            <a:endParaRPr sz="300">
              <a:solidFill>
                <a:srgbClr val="FFF2CC"/>
              </a:solidFill>
            </a:endParaRPr>
          </a:p>
        </p:txBody>
      </p:sp>
      <p:sp>
        <p:nvSpPr>
          <p:cNvPr id="133" name="Google Shape;133;p29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'this' keyword </a:t>
            </a:r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Using </a:t>
            </a:r>
            <a:r>
              <a:rPr lang="en-US" i="1"/>
              <a:t>this </a:t>
            </a:r>
            <a:r>
              <a:rPr lang="en-US"/>
              <a:t>with a constructor</a:t>
            </a:r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7" name="Google Shape;207;p38"/>
          <p:cNvSpPr txBox="1"/>
          <p:nvPr/>
        </p:nvSpPr>
        <p:spPr>
          <a:xfrm>
            <a:off x="872150" y="1470300"/>
            <a:ext cx="46248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Rectangle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x, y;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width, height;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Rectangle()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this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(0, 0, 1, 1);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Rectangle(int width, int height)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this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(0, 0, width, height);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Rectangle(int x, int y, int width, int height)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this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.x = x;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this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.y = y;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this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.width = width;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this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.height = height;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...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 </a:t>
            </a:r>
            <a:r>
              <a:rPr lang="en-US" sz="2100"/>
              <a:t>(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https://docs.oracle.com/javase/tutorial/java/javaOO/more.html</a:t>
            </a:r>
            <a:r>
              <a:rPr lang="en-US" sz="2100"/>
              <a:t>)</a:t>
            </a:r>
            <a:endParaRPr sz="900"/>
          </a:p>
        </p:txBody>
      </p:sp>
      <p:sp>
        <p:nvSpPr>
          <p:cNvPr id="214" name="Google Shape;214;p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11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5" name="Google Shape;21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Returning a Value from a Method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Using the 'this' keyword</a:t>
            </a:r>
            <a:endParaRPr>
              <a:solidFill>
                <a:srgbClr val="FFD966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Controlling Access to Members of a class</a:t>
            </a:r>
            <a:endParaRPr>
              <a:solidFill>
                <a:srgbClr val="FFF2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Understanding Class Members</a:t>
            </a:r>
            <a:endParaRPr>
              <a:solidFill>
                <a:srgbClr val="CCCC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Initializing Fields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Controlling Access to Members of a Class</a:t>
            </a:r>
            <a:endParaRPr/>
          </a:p>
        </p:txBody>
      </p:sp>
      <p:sp>
        <p:nvSpPr>
          <p:cNvPr id="222" name="Google Shape;22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Access level modifiers determine whether other classes can use a particular field or invoke a particular method of an instance created in other classes.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At the top level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public, or package-private (default, no explicit modifier).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At the member level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public, private, protected, or package-private (default, no explicit modifier).</a:t>
            </a:r>
            <a:endParaRPr/>
          </a:p>
        </p:txBody>
      </p:sp>
      <p:sp>
        <p:nvSpPr>
          <p:cNvPr id="223" name="Google Shape;223;p4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Controlling Access to Members of a Class</a:t>
            </a:r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Access levels</a:t>
            </a:r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232" name="Google Shape;232;p41"/>
          <p:cNvGraphicFramePr/>
          <p:nvPr/>
        </p:nvGraphicFramePr>
        <p:xfrm>
          <a:off x="952500" y="18478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{DC9DD05D-84EC-46B7-A84E-02CC8E5F4899}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Modifier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Class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Package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Subclass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World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public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protected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1">
                          <a:solidFill>
                            <a:srgbClr val="FFFFFF"/>
                          </a:solidFill>
                        </a:rPr>
                        <a:t>(no modifier)</a:t>
                      </a:r>
                      <a:endParaRPr i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private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100" y="1175325"/>
            <a:ext cx="2676525" cy="1181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42"/>
          <p:cNvGraphicFramePr/>
          <p:nvPr/>
        </p:nvGraphicFramePr>
        <p:xfrm>
          <a:off x="1638300" y="2533650"/>
          <a:ext cx="6277875" cy="2407770"/>
        </p:xfrm>
        <a:graphic>
          <a:graphicData uri="http://schemas.openxmlformats.org/drawingml/2006/table">
            <a:tbl>
              <a:tblPr>
                <a:noFill/>
                <a:tableStyleId>{DC9DD05D-84EC-46B7-A84E-02CC8E5F4899}</a:tableStyleId>
              </a:tblPr>
              <a:tblGrid>
                <a:gridCol w="125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Modifier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for </a:t>
                      </a:r>
                      <a:r>
                        <a:rPr lang="en-US" b="1">
                          <a:solidFill>
                            <a:srgbClr val="FFF2CC"/>
                          </a:solidFill>
                        </a:rPr>
                        <a:t>Alpha members</a:t>
                      </a:r>
                      <a:endParaRPr b="1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Alpha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Beta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AlphaSub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Gamma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public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protected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1">
                          <a:solidFill>
                            <a:srgbClr val="FFFFFF"/>
                          </a:solidFill>
                        </a:rPr>
                        <a:t>no modifier</a:t>
                      </a:r>
                      <a:endParaRPr i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private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Tips for choosing access modifiers</a:t>
            </a:r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 the </a:t>
            </a:r>
            <a:r>
              <a:rPr lang="en-US" u="sng">
                <a:solidFill>
                  <a:srgbClr val="FFF2CC"/>
                </a:solidFill>
              </a:rPr>
              <a:t>most restrictive access level</a:t>
            </a:r>
            <a:r>
              <a:rPr lang="en-US"/>
              <a:t> that makes sense for a particular member. Use </a:t>
            </a:r>
            <a:r>
              <a:rPr lang="en-US">
                <a:solidFill>
                  <a:srgbClr val="FFF2CC"/>
                </a:solidFill>
              </a:rPr>
              <a:t>private </a:t>
            </a:r>
            <a:r>
              <a:rPr lang="en-US"/>
              <a:t>unless you have a good reason not to.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Avoid </a:t>
            </a:r>
            <a:r>
              <a:rPr lang="en-US" u="sng">
                <a:solidFill>
                  <a:srgbClr val="FFF2CC"/>
                </a:solidFill>
              </a:rPr>
              <a:t>public fields except for constants</a:t>
            </a:r>
            <a:r>
              <a:rPr lang="en-US"/>
              <a:t>. </a:t>
            </a:r>
            <a:r>
              <a:rPr lang="en-US" sz="1700"/>
              <a:t>(Many of the examples in the tutorial use public fields. This may help to illustrate some points concisely, but is </a:t>
            </a:r>
            <a:r>
              <a:rPr lang="en-US" sz="1700" u="sng"/>
              <a:t>not recommended for production code</a:t>
            </a:r>
            <a:r>
              <a:rPr lang="en-US" sz="1700"/>
              <a:t>.)</a:t>
            </a:r>
            <a:r>
              <a:rPr lang="en-US"/>
              <a:t> 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Public fields tend to link you to a particular implementation and limit your flexibility in changing your code.</a:t>
            </a:r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 </a:t>
            </a:r>
            <a:r>
              <a:rPr lang="en-US" sz="2100"/>
              <a:t>(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https://docs.oracle.com/javase/tutorial/java/javaOO/more.html</a:t>
            </a:r>
            <a:r>
              <a:rPr lang="en-US" sz="2100"/>
              <a:t>)</a:t>
            </a:r>
            <a:endParaRPr sz="900"/>
          </a:p>
        </p:txBody>
      </p:sp>
      <p:sp>
        <p:nvSpPr>
          <p:cNvPr id="256" name="Google Shape;256;p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16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Returning a Value from a Method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Using the 'this' keyword</a:t>
            </a:r>
            <a:endParaRPr>
              <a:solidFill>
                <a:srgbClr val="FFD966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Controlling Access to Members of a class</a:t>
            </a:r>
            <a:endParaRPr>
              <a:solidFill>
                <a:srgbClr val="CCCC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Understanding Class Members</a:t>
            </a:r>
            <a:endParaRPr>
              <a:solidFill>
                <a:srgbClr val="FFF2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Initializing Fields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class members (static modifier)</a:t>
            </a:r>
            <a:endParaRPr/>
          </a:p>
        </p:txBody>
      </p:sp>
      <p:sp>
        <p:nvSpPr>
          <p:cNvPr id="264" name="Google Shape;264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Class members that are defined by the 'static' modifier.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Class variables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Class methods</a:t>
            </a:r>
            <a:endParaRPr/>
          </a:p>
        </p:txBody>
      </p:sp>
      <p:sp>
        <p:nvSpPr>
          <p:cNvPr id="265" name="Google Shape;265;p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Variables</a:t>
            </a:r>
            <a:endParaRPr/>
          </a:p>
        </p:txBody>
      </p:sp>
      <p:sp>
        <p:nvSpPr>
          <p:cNvPr id="272" name="Google Shape;27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Sometimes, you want to have variables that are </a:t>
            </a:r>
            <a:r>
              <a:rPr lang="en-US" b="1">
                <a:solidFill>
                  <a:srgbClr val="FFF2CC"/>
                </a:solidFill>
              </a:rPr>
              <a:t>common </a:t>
            </a:r>
            <a:r>
              <a:rPr lang="en-US"/>
              <a:t>to all objects of a class.</a:t>
            </a:r>
            <a:br>
              <a:rPr lang="en-US"/>
            </a:br>
            <a:r>
              <a:rPr lang="en-US"/>
              <a:t>⇒ Use the </a:t>
            </a:r>
            <a:r>
              <a:rPr lang="en-US">
                <a:solidFill>
                  <a:srgbClr val="FFF2CC"/>
                </a:solidFill>
              </a:rPr>
              <a:t>static </a:t>
            </a:r>
            <a:r>
              <a:rPr lang="en-US"/>
              <a:t>modifier!!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Fields that have the static modifier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Static fields or class variables</a:t>
            </a:r>
            <a:br>
              <a:rPr lang="en-US"/>
            </a:br>
            <a:r>
              <a:rPr lang="en-US"/>
              <a:t>⇒ These are associated with a </a:t>
            </a:r>
            <a:r>
              <a:rPr lang="en-US" u="sng"/>
              <a:t>class</a:t>
            </a:r>
            <a:r>
              <a:rPr lang="en-US"/>
              <a:t> rather than with any instance of a class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Every instance of the class </a:t>
            </a:r>
            <a:r>
              <a:rPr lang="en-US" u="sng"/>
              <a:t>shares a class variable</a:t>
            </a:r>
            <a:r>
              <a:rPr lang="en-US"/>
              <a:t>, which is in </a:t>
            </a:r>
            <a:r>
              <a:rPr lang="en-US" u="sng"/>
              <a:t>one fixed location in memory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u="sng"/>
              <a:t>Any object</a:t>
            </a:r>
            <a:r>
              <a:rPr lang="en-US"/>
              <a:t> can change the value of a class variable, but class variables can also </a:t>
            </a:r>
            <a:r>
              <a:rPr lang="en-US" u="sng"/>
              <a:t>be manipulated </a:t>
            </a:r>
            <a:r>
              <a:rPr lang="en-US" b="1" u="sng">
                <a:solidFill>
                  <a:srgbClr val="FFF2CC"/>
                </a:solidFill>
              </a:rPr>
              <a:t>without creating an instance</a:t>
            </a:r>
            <a:r>
              <a:rPr lang="en-US" u="sng"/>
              <a:t> of the class</a:t>
            </a:r>
            <a:r>
              <a:rPr lang="en-US"/>
              <a:t>.</a:t>
            </a:r>
            <a:endParaRPr/>
          </a:p>
        </p:txBody>
      </p:sp>
      <p:sp>
        <p:nvSpPr>
          <p:cNvPr id="273" name="Google Shape;273;p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Variables</a:t>
            </a:r>
            <a:endParaRPr/>
          </a:p>
        </p:txBody>
      </p:sp>
      <p:sp>
        <p:nvSpPr>
          <p:cNvPr id="280" name="Google Shape;280;p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81" name="Google Shape;281;p47"/>
          <p:cNvSpPr txBox="1"/>
          <p:nvPr/>
        </p:nvSpPr>
        <p:spPr>
          <a:xfrm>
            <a:off x="262550" y="1470300"/>
            <a:ext cx="39576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Bicycle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cadence;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gear;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speed;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add an instance variable for the object ID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id;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add a class variable for the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number of Bicycle objects instantiated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</a:t>
            </a: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static 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int numberOfBicycles = 0;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...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2" name="Google Shape;282;p47"/>
          <p:cNvSpPr txBox="1"/>
          <p:nvPr/>
        </p:nvSpPr>
        <p:spPr>
          <a:xfrm>
            <a:off x="4053000" y="1470300"/>
            <a:ext cx="49443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Rider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public static void main (String[] args)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Bicycle firstBike = new Bicycle();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   Bicycle.numberOfBicycles++;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Bicycle secondBike = new Bicycle();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Bicycle.numberOfBicycles++;</a:t>
            </a:r>
            <a:b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System.out.println(Bicycle.numberOfBicycles);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// You may use in this way. But </a:t>
            </a:r>
            <a:r>
              <a:rPr lang="en-US" b="1" u="sng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avoid to use in this way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</a:t>
            </a:r>
            <a:b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// because it makes us confused as numberOfBicycles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// is not a class variable.</a:t>
            </a:r>
            <a:b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System.out.println(firstBike.numberOfBicycles);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System.out.println(secondBike.numberOfBicycles);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141" name="Google Shape;141;p30"/>
          <p:cNvGraphicFramePr/>
          <p:nvPr/>
        </p:nvGraphicFramePr>
        <p:xfrm>
          <a:off x="1403350" y="777478"/>
          <a:ext cx="6600825" cy="3866110"/>
        </p:xfrm>
        <a:graphic>
          <a:graphicData uri="http://schemas.openxmlformats.org/drawingml/2006/table">
            <a:tbl>
              <a:tblPr>
                <a:noFill/>
                <a:tableStyleId>{D759ED0E-8F68-44EE-A914-E0DE1C94A812}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715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715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strike="sngStrike">
                          <a:solidFill>
                            <a:srgbClr val="CCCCCC"/>
                          </a:solidFill>
                        </a:rPr>
                        <a:t>Introduction 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strike="sngStrike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 strike="sngStrike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lang="en-US" sz="1400" b="1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Variables</a:t>
            </a:r>
            <a:endParaRPr/>
          </a:p>
        </p:txBody>
      </p:sp>
      <p:sp>
        <p:nvSpPr>
          <p:cNvPr id="289" name="Google Shape;289;p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90" name="Google Shape;290;p48"/>
          <p:cNvSpPr txBox="1"/>
          <p:nvPr/>
        </p:nvSpPr>
        <p:spPr>
          <a:xfrm>
            <a:off x="110150" y="1241700"/>
            <a:ext cx="50595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Bicycle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cadence;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gear;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speed;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id;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static int numberOfBicycles = 0;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Bicycle(int startCadence, int startSpeed, int startGear){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gear = startGear;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cadence = startCadence;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speed = startSpeed;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// increment number of Bicycles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// and assign ID number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id = ++numberOfBicycles;</a:t>
            </a:r>
            <a:endParaRPr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1" name="Google Shape;291;p48"/>
          <p:cNvSpPr txBox="1"/>
          <p:nvPr/>
        </p:nvSpPr>
        <p:spPr>
          <a:xfrm>
            <a:off x="5113875" y="1241700"/>
            <a:ext cx="43059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new method to return the ID instance variable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getID()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return id;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...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92" name="Google Shape;292;p48"/>
          <p:cNvCxnSpPr/>
          <p:nvPr/>
        </p:nvCxnSpPr>
        <p:spPr>
          <a:xfrm>
            <a:off x="5121775" y="1137625"/>
            <a:ext cx="0" cy="384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methods</a:t>
            </a:r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Java programming language supports static methods as well as static variables.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Static methods, which have the 'static' modifier in their declarations, should be invoked with the class name, </a:t>
            </a:r>
            <a:r>
              <a:rPr lang="en-US" b="1" u="sng">
                <a:solidFill>
                  <a:srgbClr val="FFF2CC"/>
                </a:solidFill>
              </a:rPr>
              <a:t>without the need for creating an instance</a:t>
            </a:r>
            <a:r>
              <a:rPr lang="en-US"/>
              <a:t> of the class, as in</a:t>
            </a:r>
            <a:br>
              <a:rPr lang="en-US"/>
            </a:br>
            <a:r>
              <a:rPr lang="en-US"/>
              <a:t>e.g., </a:t>
            </a:r>
            <a:r>
              <a:rPr lang="en-US">
                <a:solidFill>
                  <a:srgbClr val="FFFFFF"/>
                </a:solidFill>
              </a:rPr>
              <a:t>ClassName.methodName(args)</a:t>
            </a:r>
            <a:endParaRPr>
              <a:solidFill>
                <a:srgbClr val="FFFFFF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You may use '</a:t>
            </a:r>
            <a:r>
              <a:rPr lang="en-US">
                <a:solidFill>
                  <a:srgbClr val="FFFFFF"/>
                </a:solidFill>
              </a:rPr>
              <a:t>instanceName.methodName(args)</a:t>
            </a:r>
            <a:r>
              <a:rPr lang="en-US"/>
              <a:t>;' but avoid this style as developers got confused as the static method is not static method.</a:t>
            </a:r>
            <a:endParaRPr/>
          </a:p>
        </p:txBody>
      </p:sp>
      <p:sp>
        <p:nvSpPr>
          <p:cNvPr id="300" name="Google Shape;300;p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methods</a:t>
            </a:r>
            <a:endParaRPr/>
          </a:p>
        </p:txBody>
      </p:sp>
      <p:sp>
        <p:nvSpPr>
          <p:cNvPr id="307" name="Google Shape;307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A common use for static methods is to access static fields.</a:t>
            </a:r>
            <a:endParaRPr/>
          </a:p>
        </p:txBody>
      </p:sp>
      <p:sp>
        <p:nvSpPr>
          <p:cNvPr id="308" name="Google Shape;308;p5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09" name="Google Shape;309;p50"/>
          <p:cNvSpPr txBox="1"/>
          <p:nvPr/>
        </p:nvSpPr>
        <p:spPr>
          <a:xfrm>
            <a:off x="875250" y="1528750"/>
            <a:ext cx="39576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Bicycle {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cadence;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gear;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speed;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add an instance variable for the object ID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id;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add a class variable for the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number of Bicycle objects instantiated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</a:t>
            </a:r>
            <a:r>
              <a:rPr lang="en-US" sz="13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static </a:t>
            </a: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int numberOfBicycles = 0;</a:t>
            </a:r>
            <a:b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</a:t>
            </a:r>
            <a:r>
              <a:rPr lang="en-US" sz="13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static </a:t>
            </a: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int getNumberOfBicycles() {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return numberOfBicycles;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b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...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methods</a:t>
            </a:r>
            <a:endParaRPr/>
          </a:p>
        </p:txBody>
      </p:sp>
      <p:sp>
        <p:nvSpPr>
          <p:cNvPr id="316" name="Google Shape;316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all combinations of instance and class variables and methods are allowed:</a:t>
            </a:r>
            <a:endParaRPr/>
          </a:p>
          <a:p>
            <a:pPr marL="457200" marR="0" lvl="0" indent="-3492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Instance methods can access instance variables and instance methods directly.</a:t>
            </a:r>
            <a:endParaRPr sz="1900"/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Instance methods can access class variables and class methods directly.</a:t>
            </a:r>
            <a:endParaRPr sz="1900"/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Class methods can access class variables and class methods directly.</a:t>
            </a:r>
            <a:endParaRPr sz="1900"/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u="sng"/>
              <a:t>Class methods cannot access instance variables or instance methods directly</a:t>
            </a:r>
            <a:r>
              <a:rPr lang="en-US" sz="1900"/>
              <a:t>—they must use an object reference. Also, </a:t>
            </a:r>
            <a:r>
              <a:rPr lang="en-US" sz="1900" u="sng"/>
              <a:t>class methods cannot use the this keyword</a:t>
            </a:r>
            <a:r>
              <a:rPr lang="en-US" sz="1900"/>
              <a:t> as there is no instance for this to refer to.</a:t>
            </a:r>
            <a:endParaRPr sz="1900"/>
          </a:p>
        </p:txBody>
      </p:sp>
      <p:sp>
        <p:nvSpPr>
          <p:cNvPr id="317" name="Google Shape;317;p5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Constants</a:t>
            </a:r>
            <a:endParaRPr/>
          </a:p>
        </p:txBody>
      </p:sp>
      <p:sp>
        <p:nvSpPr>
          <p:cNvPr id="324" name="Google Shape;324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</a:t>
            </a:r>
            <a:r>
              <a:rPr lang="en-US" i="1">
                <a:solidFill>
                  <a:srgbClr val="FFF2CC"/>
                </a:solidFill>
              </a:rPr>
              <a:t>static </a:t>
            </a:r>
            <a:r>
              <a:rPr lang="en-US"/>
              <a:t>modifier, in combination with the </a:t>
            </a:r>
            <a:r>
              <a:rPr lang="en-US" i="1">
                <a:solidFill>
                  <a:srgbClr val="FFF2CC"/>
                </a:solidFill>
              </a:rPr>
              <a:t>final </a:t>
            </a:r>
            <a:r>
              <a:rPr lang="en-US"/>
              <a:t>modifier, is also used to define constants. The </a:t>
            </a:r>
            <a:r>
              <a:rPr lang="en-US" i="1">
                <a:solidFill>
                  <a:srgbClr val="FFF2CC"/>
                </a:solidFill>
              </a:rPr>
              <a:t>final</a:t>
            </a:r>
            <a:r>
              <a:rPr lang="en-US"/>
              <a:t> modifier indicates that </a:t>
            </a:r>
            <a:r>
              <a:rPr lang="en-US" u="sng"/>
              <a:t>the value of this field cannot change</a:t>
            </a:r>
            <a:r>
              <a:rPr lang="en-US"/>
              <a:t>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For example, the following variable declaration defines a constant named PI, whose value is an approximation of pi </a:t>
            </a:r>
            <a:r>
              <a:rPr lang="en-US" sz="1200"/>
              <a:t>(the ratio of the circumference of a circle to its diameter)</a:t>
            </a:r>
            <a:r>
              <a:rPr lang="en-US"/>
              <a:t>:</a:t>
            </a:r>
            <a:br>
              <a:rPr lang="en-US"/>
            </a:br>
            <a:r>
              <a:rPr lang="en-US">
                <a:solidFill>
                  <a:srgbClr val="FFFFFF"/>
                </a:solidFill>
              </a:rPr>
              <a:t>static final double PI = 3.141592653589793;</a:t>
            </a:r>
            <a:endParaRPr>
              <a:solidFill>
                <a:srgbClr val="FFFFFF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Constants defined </a:t>
            </a:r>
            <a:r>
              <a:rPr lang="en-US" u="sng"/>
              <a:t>in this way cannot be reassigned,</a:t>
            </a:r>
            <a:r>
              <a:rPr lang="en-US"/>
              <a:t> and it is a compile-time error if your program tries to do so.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By convention, the names of constant values are spelled in uppercase letters. If the name is composed of more than one word, the words are separated by an underscore (_).</a:t>
            </a:r>
            <a:endParaRPr/>
          </a:p>
        </p:txBody>
      </p:sp>
      <p:sp>
        <p:nvSpPr>
          <p:cNvPr id="325" name="Google Shape;325;p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Constants: A compile-time constant</a:t>
            </a:r>
            <a:endParaRPr/>
          </a:p>
        </p:txBody>
      </p:sp>
      <p:sp>
        <p:nvSpPr>
          <p:cNvPr id="332" name="Google Shape;332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If a primitive type or a string is defined as a constant and the value is known at compile time, </a:t>
            </a:r>
            <a:r>
              <a:rPr lang="en-US" u="sng"/>
              <a:t>the compiler replaces the constant name everywhere in the code with its value</a:t>
            </a:r>
            <a:r>
              <a:rPr lang="en-US"/>
              <a:t>.</a:t>
            </a:r>
            <a:endParaRPr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This is called </a:t>
            </a:r>
            <a:r>
              <a:rPr lang="en-US">
                <a:solidFill>
                  <a:srgbClr val="FFF2CC"/>
                </a:solidFill>
              </a:rPr>
              <a:t>a compile-time constant</a:t>
            </a:r>
            <a:r>
              <a:rPr lang="en-US"/>
              <a:t>. If the value of the constant in the outside world changes </a:t>
            </a:r>
            <a:r>
              <a:rPr lang="en-US" sz="1800"/>
              <a:t>(for example, if it is legislated that pi actually should be 3.975)</a:t>
            </a:r>
            <a:r>
              <a:rPr lang="en-US"/>
              <a:t>, </a:t>
            </a:r>
            <a:r>
              <a:rPr lang="en-US" b="1" u="sng"/>
              <a:t>you will need to recompile any classes that use this constant to get the current value</a:t>
            </a:r>
            <a:r>
              <a:rPr lang="en-US"/>
              <a:t>.</a:t>
            </a:r>
            <a:endParaRPr/>
          </a:p>
        </p:txBody>
      </p:sp>
      <p:sp>
        <p:nvSpPr>
          <p:cNvPr id="333" name="Google Shape;333;p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 </a:t>
            </a:r>
            <a:r>
              <a:rPr lang="en-US" sz="2100"/>
              <a:t>(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https://docs.oracle.com/javase/tutorial/java/javaOO/more.html</a:t>
            </a:r>
            <a:r>
              <a:rPr lang="en-US" sz="2100"/>
              <a:t>)</a:t>
            </a:r>
            <a:endParaRPr sz="900"/>
          </a:p>
        </p:txBody>
      </p:sp>
      <p:sp>
        <p:nvSpPr>
          <p:cNvPr id="340" name="Google Shape;340;p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26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1" name="Google Shape;341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Returning a Value from a Method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Using the 'this' keyword</a:t>
            </a:r>
            <a:endParaRPr>
              <a:solidFill>
                <a:srgbClr val="FFD966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Controlling Access to Members of a class</a:t>
            </a:r>
            <a:endParaRPr>
              <a:solidFill>
                <a:srgbClr val="CCCC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Understanding Class Members</a:t>
            </a:r>
            <a:endParaRPr>
              <a:solidFill>
                <a:srgbClr val="CCCC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Initializing Fields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Initializing Fields</a:t>
            </a:r>
            <a:endParaRPr/>
          </a:p>
        </p:txBody>
      </p:sp>
      <p:sp>
        <p:nvSpPr>
          <p:cNvPr id="348" name="Google Shape;348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As you have seen, you can often provide an initial value for a field in its declaration: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Usually initializing fields are conducted by constructors, but for simple cases, you may initialize the fields in this way.</a:t>
            </a:r>
            <a:endParaRPr/>
          </a:p>
        </p:txBody>
      </p:sp>
      <p:sp>
        <p:nvSpPr>
          <p:cNvPr id="349" name="Google Shape;349;p5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50" name="Google Shape;350;p55"/>
          <p:cNvSpPr txBox="1"/>
          <p:nvPr/>
        </p:nvSpPr>
        <p:spPr>
          <a:xfrm>
            <a:off x="795950" y="1964625"/>
            <a:ext cx="50595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BedAndBreakfast {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initialize to 10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static int capacity = 10;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initialize to false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boolean full = false;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 </a:t>
            </a:r>
            <a:r>
              <a:rPr lang="en-US" sz="2100"/>
              <a:t>(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https://docs.oracle.com/javase/tutorial/java/javaOO/more.html</a:t>
            </a:r>
            <a:r>
              <a:rPr lang="en-US" sz="2100"/>
              <a:t>)</a:t>
            </a:r>
            <a:endParaRPr sz="900"/>
          </a:p>
        </p:txBody>
      </p:sp>
      <p:sp>
        <p:nvSpPr>
          <p:cNvPr id="357" name="Google Shape;357;p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28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8" name="Google Shape;358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Returning a Value from a Method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Using the 'this' keyword</a:t>
            </a:r>
            <a:endParaRPr>
              <a:solidFill>
                <a:srgbClr val="FFD966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Controlling Access to Members of a class</a:t>
            </a:r>
            <a:endParaRPr>
              <a:solidFill>
                <a:srgbClr val="CCCC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Understanding Class Members</a:t>
            </a:r>
            <a:endParaRPr>
              <a:solidFill>
                <a:srgbClr val="CCCC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Initializing Fields</a:t>
            </a:r>
            <a:endParaRPr sz="14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>
            <a:spLocks noGrp="1"/>
          </p:cNvSpPr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4" name="Google Shape;364;p57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365" name="Google Shape;365;p57"/>
          <p:cNvSpPr txBox="1">
            <a:spLocks noGrp="1"/>
          </p:cNvSpPr>
          <p:nvPr>
            <p:ph type="sldNum" idx="12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graphicFrame>
        <p:nvGraphicFramePr>
          <p:cNvPr id="366" name="Google Shape;366;p57"/>
          <p:cNvGraphicFramePr/>
          <p:nvPr/>
        </p:nvGraphicFramePr>
        <p:xfrm>
          <a:off x="1403350" y="777478"/>
          <a:ext cx="6600825" cy="3866110"/>
        </p:xfrm>
        <a:graphic>
          <a:graphicData uri="http://schemas.openxmlformats.org/drawingml/2006/table">
            <a:tbl>
              <a:tblPr>
                <a:noFill/>
                <a:tableStyleId>{D759ED0E-8F68-44EE-A914-E0DE1C94A812}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715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715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strike="sngStrike">
                          <a:solidFill>
                            <a:srgbClr val="CCCCCC"/>
                          </a:solidFill>
                        </a:rPr>
                        <a:t>Introduction 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strike="sngStrike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 strike="sngStrike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lang="en-US" sz="1400" b="1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We didn't learn about an important part for Classes and Objects.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Let's do this first!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More on Classes!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https://docs.oracle.com/javase/tutorial/java/javaOO/more.html</a:t>
            </a:r>
            <a:r>
              <a:rPr lang="en-US" sz="2400" dirty="0"/>
              <a:t> </a:t>
            </a:r>
            <a:endParaRPr sz="2400" dirty="0"/>
          </a:p>
        </p:txBody>
      </p:sp>
      <p:sp>
        <p:nvSpPr>
          <p:cNvPr id="148" name="Google Shape;148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 Nam,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jcnam@handong.edu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https://lifove.github.io</a:t>
            </a:r>
            <a:r>
              <a:rPr lang="en-US"/>
              <a:t> </a:t>
            </a:r>
            <a:endParaRPr/>
          </a:p>
        </p:txBody>
      </p:sp>
      <p:sp>
        <p:nvSpPr>
          <p:cNvPr id="372" name="Google Shape;372;p5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373" name="Google Shape;37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50" y="4355413"/>
            <a:ext cx="334525" cy="3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8"/>
          <p:cNvSpPr txBox="1"/>
          <p:nvPr/>
        </p:nvSpPr>
        <p:spPr>
          <a:xfrm>
            <a:off x="1147075" y="1073675"/>
            <a:ext cx="7819500" cy="17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 </a:t>
            </a:r>
            <a:r>
              <a:rPr lang="en-US" sz="2100"/>
              <a:t>(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https://docs.oracle.com/javase/tutorial/java/javaOO/more.htm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l</a:t>
            </a:r>
            <a:r>
              <a:rPr lang="en-US" sz="2100"/>
              <a:t>)</a:t>
            </a:r>
            <a:endParaRPr sz="900"/>
          </a:p>
        </p:txBody>
      </p:sp>
      <p:sp>
        <p:nvSpPr>
          <p:cNvPr id="155" name="Google Shape;155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4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Returning a Value from a Method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Using the 'this' keyword</a:t>
            </a:r>
            <a:endParaRPr>
              <a:solidFill>
                <a:srgbClr val="FFD966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Controlling Access to Members of a class</a:t>
            </a:r>
            <a:endParaRPr>
              <a:solidFill>
                <a:srgbClr val="CCCC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Understanding Class Members</a:t>
            </a:r>
            <a:endParaRPr>
              <a:solidFill>
                <a:srgbClr val="CCCC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Initializing Fields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 </a:t>
            </a:r>
            <a:r>
              <a:rPr lang="en-US" sz="2100"/>
              <a:t>(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https://docs.oracle.com/javase/tutorial/java/javaOO/more.html</a:t>
            </a:r>
            <a:r>
              <a:rPr lang="en-US" sz="2100"/>
              <a:t>)</a:t>
            </a:r>
            <a:endParaRPr sz="900"/>
          </a:p>
        </p:txBody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5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Returning a Value from a Method</a:t>
            </a:r>
            <a:endParaRPr>
              <a:solidFill>
                <a:srgbClr val="FFF2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Using the 'this' keyword</a:t>
            </a:r>
            <a:endParaRPr>
              <a:solidFill>
                <a:srgbClr val="FFD966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Controlling Access to Members of a class</a:t>
            </a:r>
            <a:endParaRPr>
              <a:solidFill>
                <a:srgbClr val="CCCC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Understanding Class Members</a:t>
            </a:r>
            <a:endParaRPr>
              <a:solidFill>
                <a:srgbClr val="CCCC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Initializing Fields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Returning a value from a Method</a:t>
            </a:r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method returns to the code that invoked it when it</a:t>
            </a:r>
            <a:endParaRPr/>
          </a:p>
          <a:p>
            <a:pPr marL="457200" lvl="0" indent="-361950" algn="l" rtl="0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Completes all the statements in the method,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Reaches a return statement, or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Throws an exception (covered later),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whichever occurs first.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Returning a value from a Method</a:t>
            </a:r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Can return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A value of a primitive type.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A reference type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a Class or Interface </a:t>
            </a:r>
            <a:r>
              <a:rPr lang="en-US" sz="1600"/>
              <a:t>(Covered later when we learn Interface and Inheritance)</a:t>
            </a:r>
            <a:endParaRPr sz="1600"/>
          </a:p>
        </p:txBody>
      </p:sp>
      <p:sp>
        <p:nvSpPr>
          <p:cNvPr id="181" name="Google Shape;181;p35"/>
          <p:cNvSpPr txBox="1"/>
          <p:nvPr/>
        </p:nvSpPr>
        <p:spPr>
          <a:xfrm>
            <a:off x="1197475" y="2106075"/>
            <a:ext cx="7689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Bicycle seeWhosFastest(Bicycle myBike, Bicycle yourBike, Environment env)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Bicycle fastest;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code to calculate which bike is faster, given each bike's gear and cadence and given the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environment (terrain and wind)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return fastest;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 </a:t>
            </a:r>
            <a:r>
              <a:rPr lang="en-US" sz="2100"/>
              <a:t>(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https://docs.oracle.com/javase/tutorial/java/javaOO/more.html</a:t>
            </a:r>
            <a:r>
              <a:rPr lang="en-US" sz="2100"/>
              <a:t>)</a:t>
            </a:r>
            <a:endParaRPr sz="900"/>
          </a:p>
        </p:txBody>
      </p:sp>
      <p:sp>
        <p:nvSpPr>
          <p:cNvPr id="188" name="Google Shape;188;p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8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Returning a Value from a Method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Using the 'this' keyword</a:t>
            </a:r>
            <a:endParaRPr>
              <a:solidFill>
                <a:srgbClr val="FFF2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Controlling Access to Members of a class</a:t>
            </a:r>
            <a:endParaRPr>
              <a:solidFill>
                <a:srgbClr val="CCCC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Understanding Class Members</a:t>
            </a:r>
            <a:endParaRPr>
              <a:solidFill>
                <a:srgbClr val="CCCC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-US">
                <a:solidFill>
                  <a:srgbClr val="CCCCCC"/>
                </a:solidFill>
              </a:rPr>
              <a:t>Initializing Fields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'this' keyword </a:t>
            </a:r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'this' is  a reference to the current instance.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The object (instance) whose method or constructor is being called. You can </a:t>
            </a:r>
            <a:r>
              <a:rPr lang="en-US" i="1" u="sng"/>
              <a:t>refer to any member of the current object from within an instance method or a constructor by using </a:t>
            </a:r>
            <a:r>
              <a:rPr lang="en-US" b="1" i="1" u="sng">
                <a:solidFill>
                  <a:srgbClr val="FFF2CC"/>
                </a:solidFill>
              </a:rPr>
              <a:t>this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Using </a:t>
            </a:r>
            <a:r>
              <a:rPr lang="en-US" i="1"/>
              <a:t>this </a:t>
            </a:r>
            <a:r>
              <a:rPr lang="en-US"/>
              <a:t>with a field</a:t>
            </a:r>
            <a:endParaRPr/>
          </a:p>
        </p:txBody>
      </p:sp>
      <p:sp>
        <p:nvSpPr>
          <p:cNvPr id="197" name="Google Shape;197;p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98" name="Google Shape;198;p37"/>
          <p:cNvSpPr txBox="1"/>
          <p:nvPr/>
        </p:nvSpPr>
        <p:spPr>
          <a:xfrm>
            <a:off x="872150" y="2918100"/>
            <a:ext cx="46248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Point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x = 0;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y = 0;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//constructor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Point(int x, int y)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this.x = x;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this.y = y;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2381</Words>
  <Application>Microsoft Office PowerPoint</Application>
  <PresentationFormat>화면 슬라이드 쇼(16:9)</PresentationFormat>
  <Paragraphs>416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Noto Sans Symbols</vt:lpstr>
      <vt:lpstr>Arial</vt:lpstr>
      <vt:lpstr>Oswald</vt:lpstr>
      <vt:lpstr>Trebuchet MS</vt:lpstr>
      <vt:lpstr>Average</vt:lpstr>
      <vt:lpstr>Calibri</vt:lpstr>
      <vt:lpstr>Slate</vt:lpstr>
      <vt:lpstr>Slate</vt:lpstr>
      <vt:lpstr>ECE20016/ITP20003 Java Programming More on Classes </vt:lpstr>
      <vt:lpstr>Tentative Schedule</vt:lpstr>
      <vt:lpstr>We didn't learn about an important part for Classes and Objects. Let's do this first! More on Classes! https://docs.oracle.com/javase/tutorial/java/javaOO/more.html </vt:lpstr>
      <vt:lpstr>Agenda (https://docs.oracle.com/javase/tutorial/java/javaOO/more.html)</vt:lpstr>
      <vt:lpstr>Agenda (https://docs.oracle.com/javase/tutorial/java/javaOO/more.html)</vt:lpstr>
      <vt:lpstr>Returning a value from a Method</vt:lpstr>
      <vt:lpstr>Returning a value from a Method</vt:lpstr>
      <vt:lpstr>Agenda (https://docs.oracle.com/javase/tutorial/java/javaOO/more.html)</vt:lpstr>
      <vt:lpstr>Using the 'this' keyword </vt:lpstr>
      <vt:lpstr>Using the 'this' keyword </vt:lpstr>
      <vt:lpstr>Agenda (https://docs.oracle.com/javase/tutorial/java/javaOO/more.html)</vt:lpstr>
      <vt:lpstr>Controlling Access to Members of a Class</vt:lpstr>
      <vt:lpstr>Controlling Access to Members of a Class</vt:lpstr>
      <vt:lpstr>Example</vt:lpstr>
      <vt:lpstr>Tips for choosing access modifiers</vt:lpstr>
      <vt:lpstr>Agenda (https://docs.oracle.com/javase/tutorial/java/javaOO/more.html)</vt:lpstr>
      <vt:lpstr>Understanding class members (static modifier)</vt:lpstr>
      <vt:lpstr>Class Variables</vt:lpstr>
      <vt:lpstr>Class Variables</vt:lpstr>
      <vt:lpstr>Class Variables</vt:lpstr>
      <vt:lpstr>Class methods</vt:lpstr>
      <vt:lpstr>Class methods</vt:lpstr>
      <vt:lpstr>Class methods</vt:lpstr>
      <vt:lpstr>Constants</vt:lpstr>
      <vt:lpstr>Constants: A compile-time constant</vt:lpstr>
      <vt:lpstr>Agenda (https://docs.oracle.com/javase/tutorial/java/javaOO/more.html)</vt:lpstr>
      <vt:lpstr>Initializing Fields</vt:lpstr>
      <vt:lpstr>Agenda (https://docs.oracle.com/javase/tutorial/java/javaOO/more.html)</vt:lpstr>
      <vt:lpstr>Tentative Schedule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ECE20016/ITP20003 Java Programming More on Classes </dc:title>
  <cp:lastModifiedBy>khm38607574@gmail.com</cp:lastModifiedBy>
  <cp:revision>1</cp:revision>
  <dcterms:modified xsi:type="dcterms:W3CDTF">2024-03-28T03:06:07Z</dcterms:modified>
</cp:coreProperties>
</file>