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7104050" cy="10234600"/>
  <p:embeddedFontLs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064EC6-856D-4802-B073-E5B53BE93C83}">
  <a:tblStyle styleId="{33064EC6-856D-4802-B073-E5B53BE93C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AF33EA-0812-4538-B006-5796DBB52C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f7750b8_0_74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f7750b8_0_74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c831045d_0_4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c831045d_0_4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54c831045d_0_4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c831045d_0_6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c831045d_0_6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4c831045d_0_6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4c831045d_0_7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4c831045d_0_7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4c831045d_0_7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c831045d_0_8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c831045d_0_8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4c831045d_0_8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c831045d_0_9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c831045d_0_9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4c831045d_0_9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c831045d_0_10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c831045d_0_10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4c831045d_0_10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4c831045d_0_11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4c831045d_0_11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4c831045d_0_11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c831045d_0_12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c831045d_0_12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4c831045d_0_12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c831045d_0_14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c831045d_0_14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4c831045d_0_14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c831045d_0_21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c831045d_0_21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4c831045d_0_21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7fa06501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17fa06501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4c831045d_0_15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4c831045d_0_15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4c831045d_0_15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c831045d_0_16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c831045d_0_16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4c831045d_0_16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4c831045d_0_17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4c831045d_0_17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54c831045d_0_17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c831045d_0_19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c831045d_0_19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4c831045d_0_19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4c831045d_0_20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4c831045d_0_20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54c831045d_0_20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c831045d_0_23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c831045d_0_23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54c831045d_0_23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4c831045d_0_24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4c831045d_0_24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54c831045d_0_24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c831045d_0_26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c831045d_0_26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54c831045d_0_26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17fa06501_0_7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817fa06501_0_7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fca9b9b52_0_181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fca9b9b52_0_181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60df48e_0_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e60df48e_0_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1e60df48e_0_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c831045d_0_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c831045d_0_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4c831045d_0_8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c831045d_0_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c831045d_0_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4c831045d_0_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c831045d_0_1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c831045d_0_1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4c831045d_0_1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c831045d_0_2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c831045d_0_2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4c831045d_0_2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a68800153_3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a68800153_3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ca68800153_3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c831045d_0_3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c831045d_0_3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4c831045d_0_3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racle.com/javase/specs/jls/se7/html/jls-4.html#jls-4.2.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javase/tutorial/java/nutsandbolts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jcnam@han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docs.oracle.com/javase/tutorial/java/nutsandbolts/operator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javase/tutorial/java/nutsandbolts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tutorial/java/nutsandbolts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oracle.com/javase/tutorial/java/nutsandbolts/variable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</a:t>
            </a:r>
            <a:r>
              <a:rPr lang="en-US" sz="2500"/>
              <a:t>ITP20003 Java Programming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2CC"/>
                </a:solidFill>
              </a:rPr>
              <a:t>Language Basics </a:t>
            </a:r>
            <a:r>
              <a:rPr lang="en-US" sz="2800">
                <a:solidFill>
                  <a:srgbClr val="FFF2CC"/>
                </a:solidFill>
              </a:rPr>
              <a:t>(Variables and Arrays)</a:t>
            </a:r>
            <a:endParaRPr sz="1300">
              <a:solidFill>
                <a:srgbClr val="FFF2CC"/>
              </a:solidFill>
            </a:endParaRPr>
          </a:p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Primitive data types</a:t>
            </a:r>
            <a:br>
              <a:rPr lang="en-US"/>
            </a:br>
            <a:endParaRPr/>
          </a:p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7" name="Google Shape;207;p38"/>
          <p:cNvGraphicFramePr/>
          <p:nvPr/>
        </p:nvGraphicFramePr>
        <p:xfrm>
          <a:off x="863300" y="16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{9EAF33EA-0812-4538-B006-5796DBB52C86}</a:tableStyleId>
              </a:tblPr>
              <a:tblGrid>
                <a:gridCol w="1030500"/>
                <a:gridCol w="3356975"/>
                <a:gridCol w="2851525"/>
              </a:tblGrid>
              <a:tr h="29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accent3"/>
                          </a:solidFill>
                        </a:rPr>
                        <a:t>Types</a:t>
                      </a:r>
                      <a:endParaRPr b="1"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accent3"/>
                          </a:solidFill>
                        </a:rPr>
                        <a:t>Description</a:t>
                      </a:r>
                      <a:endParaRPr b="1"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accent3"/>
                          </a:solidFill>
                        </a:rPr>
                        <a:t>Scope</a:t>
                      </a:r>
                      <a:endParaRPr b="1"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byte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an 8-bit signed two's complement integer.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-128 ~ 127 (inclusive)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short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an 16-bit signed two's complement integer.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-32,768 ~ 32,767 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(inclusive)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int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an 32-bit signed two's complement integer.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-2</a:t>
                      </a:r>
                      <a:r>
                        <a:rPr baseline="30000" lang="en-US" sz="1100">
                          <a:solidFill>
                            <a:schemeClr val="accent3"/>
                          </a:solidFill>
                        </a:rPr>
                        <a:t>31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 ~ 2</a:t>
                      </a:r>
                      <a:r>
                        <a:rPr baseline="30000" lang="en-US" sz="1100">
                          <a:solidFill>
                            <a:schemeClr val="accent3"/>
                          </a:solidFill>
                        </a:rPr>
                        <a:t>31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-1 or 0 ~ 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baseline="30000" lang="en-US" sz="1100">
                          <a:solidFill>
                            <a:schemeClr val="accent3"/>
                          </a:solidFill>
                        </a:rPr>
                        <a:t>32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-1 (unsigned)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long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an 64-bit signed two's complement integer.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-2</a:t>
                      </a:r>
                      <a:r>
                        <a:rPr baseline="30000" lang="en-US" sz="1100">
                          <a:solidFill>
                            <a:schemeClr val="accent3"/>
                          </a:solidFill>
                        </a:rPr>
                        <a:t>63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 ~ 2</a:t>
                      </a:r>
                      <a:r>
                        <a:rPr baseline="30000" lang="en-US" sz="1100">
                          <a:solidFill>
                            <a:schemeClr val="accent3"/>
                          </a:solidFill>
                        </a:rPr>
                        <a:t>63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-1 or 0 ~ 2</a:t>
                      </a:r>
                      <a:r>
                        <a:rPr baseline="30000" lang="en-US" sz="1100">
                          <a:solidFill>
                            <a:schemeClr val="accent3"/>
                          </a:solidFill>
                        </a:rPr>
                        <a:t>64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-1 (unsigned)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float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a single-precision 32-bit IEEE 754 floating point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>
                          <a:solidFill>
                            <a:schemeClr val="hlink"/>
                          </a:solidFill>
                          <a:hlinkClick r:id="rId3"/>
                        </a:rPr>
                        <a:t>https://docs.oracle.com/javase/specs/jls/se7/html/jls-4.html#jls-4.2.3</a:t>
                      </a: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 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double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a double-precision 64-bit IEEE 754 floating point.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boolean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only two possible values: true and false.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 a single 16-bit Unicode character. 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3"/>
                          </a:solidFill>
                        </a:rPr>
                        <a:t>'\u0000' (or 0) ~ '\uffff' (or 65,535 inclusive).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0000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Default values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It is not necessary to assign a value when a </a:t>
            </a:r>
            <a:r>
              <a:rPr lang="en-US"/>
              <a:t>field</a:t>
            </a:r>
            <a:r>
              <a:rPr lang="en-US"/>
              <a:t> is declared. Default value is assigned by the </a:t>
            </a:r>
            <a:r>
              <a:rPr lang="en-US"/>
              <a:t>compiler</a:t>
            </a:r>
            <a:r>
              <a:rPr lang="en-US"/>
              <a:t> but this is generally considered as bad programming style.</a:t>
            </a:r>
            <a:endParaRPr/>
          </a:p>
        </p:txBody>
      </p:sp>
      <p:sp>
        <p:nvSpPr>
          <p:cNvPr id="215" name="Google Shape;215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6" name="Google Shape;216;p39"/>
          <p:cNvGraphicFramePr/>
          <p:nvPr/>
        </p:nvGraphicFramePr>
        <p:xfrm>
          <a:off x="2412250" y="21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{33064EC6-856D-4802-B073-E5B53BE93C83}</a:tableStyleId>
              </a:tblPr>
              <a:tblGrid>
                <a:gridCol w="2182150"/>
                <a:gridCol w="25346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50">
                          <a:solidFill>
                            <a:srgbClr val="FFFFFF"/>
                          </a:solidFill>
                        </a:rPr>
                        <a:t>D</a:t>
                      </a:r>
                      <a:r>
                        <a:rPr b="1" lang="en-US" sz="1150">
                          <a:solidFill>
                            <a:srgbClr val="FFFFFF"/>
                          </a:solidFill>
                        </a:rPr>
                        <a:t>ata Type</a:t>
                      </a:r>
                      <a:endParaRPr b="1"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50">
                          <a:solidFill>
                            <a:srgbClr val="FFFFFF"/>
                          </a:solidFill>
                        </a:rPr>
                        <a:t>Default Value (for fields)</a:t>
                      </a:r>
                      <a:endParaRPr b="1"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byte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short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int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long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0L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float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0.0f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double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0.0d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char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'\u0000'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String (or any object)  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null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boolean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FFFFFF"/>
                          </a:solidFill>
                        </a:rPr>
                        <a:t>false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</a:t>
            </a:r>
            <a:r>
              <a:rPr lang="en-US"/>
              <a:t>he source code representation of </a:t>
            </a:r>
            <a:r>
              <a:rPr lang="en-US">
                <a:solidFill>
                  <a:schemeClr val="accent5"/>
                </a:solidFill>
              </a:rPr>
              <a:t>a fixed value.</a:t>
            </a:r>
            <a:endParaRPr>
              <a:solidFill>
                <a:schemeClr val="accent5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Literals are represented directly in your code without requiring computation.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0"/>
          <p:cNvSpPr txBox="1"/>
          <p:nvPr/>
        </p:nvSpPr>
        <p:spPr>
          <a:xfrm>
            <a:off x="1257944" y="2440575"/>
            <a:ext cx="27240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boolean result = </a:t>
            </a:r>
            <a:r>
              <a:rPr lang="en-US" sz="15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true</a:t>
            </a: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char capitalC =</a:t>
            </a:r>
            <a:r>
              <a:rPr lang="en-US" sz="15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'C'</a:t>
            </a: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byte b = </a:t>
            </a:r>
            <a:r>
              <a:rPr lang="en-US" sz="15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100</a:t>
            </a: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short s = </a:t>
            </a:r>
            <a:r>
              <a:rPr lang="en-US" sz="15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10000</a:t>
            </a: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 i = </a:t>
            </a:r>
            <a:r>
              <a:rPr lang="en-US" sz="15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100000</a:t>
            </a: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;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Integer literal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 literal ends with L or l → long type, otherwise int. e.g. 12L vs. 12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try this: long myNumber = 2147483648; // </a:t>
            </a:r>
            <a:r>
              <a:rPr lang="en-US"/>
              <a:t>compile</a:t>
            </a:r>
            <a:r>
              <a:rPr lang="en-US"/>
              <a:t> error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Different number systems supported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Decimal: Digits that consists of 0 - 9.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Hexadecimal: Digits that </a:t>
            </a:r>
            <a:r>
              <a:rPr lang="en-US"/>
              <a:t>consists</a:t>
            </a:r>
            <a:r>
              <a:rPr lang="en-US"/>
              <a:t> of 0 - 9 and A through F. </a:t>
            </a:r>
            <a:r>
              <a:rPr lang="en-US">
                <a:solidFill>
                  <a:srgbClr val="FFF2CC"/>
                </a:solidFill>
              </a:rPr>
              <a:t>Prefix: 0x</a:t>
            </a:r>
            <a:endParaRPr>
              <a:solidFill>
                <a:srgbClr val="FFF2CC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Binary: 0 and 1. </a:t>
            </a:r>
            <a:r>
              <a:rPr lang="en-US">
                <a:solidFill>
                  <a:srgbClr val="FFF2CC"/>
                </a:solidFill>
              </a:rPr>
              <a:t>Prefix: 0b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4277882" y="3429100"/>
            <a:ext cx="57957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The number 26, in decimal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 decVal = 26;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 The number 26, in hexadecimal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 hexVal = 0x1a;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The number 26, in binary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 binVal = 0b11010;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Floating</a:t>
            </a:r>
            <a:r>
              <a:rPr lang="en-US"/>
              <a:t>-Point Literals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</a:t>
            </a:r>
            <a:r>
              <a:rPr lang="en-US"/>
              <a:t>ype float if it ends with the letter </a:t>
            </a:r>
            <a:r>
              <a:rPr lang="en-US">
                <a:solidFill>
                  <a:srgbClr val="FFF2CC"/>
                </a:solidFill>
              </a:rPr>
              <a:t>F</a:t>
            </a:r>
            <a:r>
              <a:rPr lang="en-US"/>
              <a:t> or </a:t>
            </a:r>
            <a:r>
              <a:rPr lang="en-US">
                <a:solidFill>
                  <a:srgbClr val="FFF2CC"/>
                </a:solidFill>
              </a:rPr>
              <a:t>f</a:t>
            </a:r>
            <a:r>
              <a:rPr lang="en-US"/>
              <a:t>; otherwise its type is double and it can optionally end with the letter </a:t>
            </a:r>
            <a:r>
              <a:rPr lang="en-US">
                <a:solidFill>
                  <a:srgbClr val="FFF2CC"/>
                </a:solidFill>
              </a:rPr>
              <a:t>D</a:t>
            </a:r>
            <a:r>
              <a:rPr lang="en-US"/>
              <a:t> or </a:t>
            </a:r>
            <a:r>
              <a:rPr lang="en-US">
                <a:solidFill>
                  <a:srgbClr val="FFF2CC"/>
                </a:solidFill>
              </a:rPr>
              <a:t>d</a:t>
            </a:r>
            <a:r>
              <a:rPr lang="en-US"/>
              <a:t>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The floating point types (float and double) can also be expressed using E or e (for scientific notation), F or f (32-bit float literal) and D or d (64-bit double literal; this is the default and by convention is omitted).</a:t>
            </a:r>
            <a:endParaRPr/>
          </a:p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42"/>
          <p:cNvSpPr txBox="1"/>
          <p:nvPr/>
        </p:nvSpPr>
        <p:spPr>
          <a:xfrm>
            <a:off x="2372882" y="3352900"/>
            <a:ext cx="57957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double d1 = 123.4;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same value as d1, but in scientific notation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double d2 = 1.234e2; // 1.234 * 10</a:t>
            </a:r>
            <a:r>
              <a:rPr baseline="30000"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float f1  = 123.4f;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Literals of types char and String may contain any Unicode (UTF-16) characters.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</a:t>
            </a:r>
            <a:r>
              <a:rPr lang="en-US"/>
              <a:t> few special escape sequences for char and String literals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\b (backspace), \t (tab), \n (line feed), \f (form feed), \r (carriage return), \" (double quote), \' (single quote), and \\ (backslash).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"Unicode escape"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e.g., '\u0108' (capital C with circumflex), or "S\u00ED Se\u00F1or" (Sí Señor in Spanish).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Use 'single quotes' for char literals and "double quotes" for String literals.</a:t>
            </a:r>
            <a:endParaRPr/>
          </a:p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Literals of types char and String may contain any Unicode (UTF-16) characters.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</a:t>
            </a:r>
            <a:r>
              <a:rPr lang="en-US"/>
              <a:t> special null literal: a value for any reference type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null may be assigned to any variable, except variables of primitive types.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Often used in programs as a marker to indicate that some object is unavailable.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 special kind of literal called a class literal, formed by taking a type name and appending ".class"; for example, String.class. This refers to the object (of type Class) that represents the type itself.</a:t>
            </a:r>
            <a:endParaRPr/>
          </a:p>
        </p:txBody>
      </p:sp>
      <p:sp>
        <p:nvSpPr>
          <p:cNvPr id="259" name="Google Shape;25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Using Underscore Characters in Numeric Literals (In Java SE 7 and later, )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</a:t>
            </a:r>
            <a:r>
              <a:rPr lang="en-US"/>
              <a:t>ny number of underscore characters (_) can appear anywhere between digits in a numerical literal.</a:t>
            </a:r>
            <a:endParaRPr/>
          </a:p>
        </p:txBody>
      </p:sp>
      <p:sp>
        <p:nvSpPr>
          <p:cNvPr id="267" name="Google Shape;267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1815432" y="2505625"/>
            <a:ext cx="57957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long creditCardNumber = 1234_5678_9012_3456L;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long socialSecurityNumber = 999_99_9999L;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float pi =  3.14_15F;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long hexBytes = 0xFF_EC_DE_5E;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long hexWords = 0xCAFE_BABE;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long maxLong = 0x7fff_ffff_ffff_ffffL;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byte nybbles = 0b0010_0101;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long bytes = 0b11010010_01101001_10010100_10010010;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 (underscore)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You can place underscores only between digits; you </a:t>
            </a:r>
            <a:r>
              <a:rPr lang="en-US" u="sng">
                <a:solidFill>
                  <a:srgbClr val="F4CCCC"/>
                </a:solidFill>
              </a:rPr>
              <a:t>cannot</a:t>
            </a:r>
            <a:r>
              <a:rPr lang="en-US"/>
              <a:t> place underscores in the following places:</a:t>
            </a:r>
            <a:endParaRPr/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At the beginning or end of a number</a:t>
            </a:r>
            <a:endParaRPr/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Adjacent to a decimal point in a floating point literal</a:t>
            </a:r>
            <a:endParaRPr/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Prior to an F or L suffix</a:t>
            </a:r>
            <a:endParaRPr/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In positions where a string of digits is expected</a:t>
            </a:r>
            <a:endParaRPr/>
          </a:p>
        </p:txBody>
      </p:sp>
      <p:sp>
        <p:nvSpPr>
          <p:cNvPr id="276" name="Google Shape;276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46"/>
          <p:cNvSpPr txBox="1"/>
          <p:nvPr/>
        </p:nvSpPr>
        <p:spPr>
          <a:xfrm>
            <a:off x="1815432" y="3267625"/>
            <a:ext cx="57957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Invalid: cannot put underscores adjacent to a decimal point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float pi1 = 3_.1415F;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Invalid: cannot put underscores adjacent to a decimal point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float pi2 = 3._1415F;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Invalid: cannot put underscores prior to an L suffix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long socialSecurityNumber1 = 999_99_9999_L;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https://docs.oracle.com/javase/tutorial/java/nutsandbolts/index.html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284" name="Google Shape;284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Variables in Java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Arrays in Java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1" name="Google Shape;141;p30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{33064EC6-856D-4802-B073-E5B53BE93C83}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</a:t>
            </a:r>
            <a:r>
              <a:rPr lang="en-US"/>
              <a:t>in Java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An array is </a:t>
            </a:r>
            <a:r>
              <a:rPr b="1" lang="en-US">
                <a:solidFill>
                  <a:srgbClr val="FFF2CC"/>
                </a:solidFill>
              </a:rPr>
              <a:t>a container object</a:t>
            </a:r>
            <a:r>
              <a:rPr lang="en-US"/>
              <a:t> that holds </a:t>
            </a:r>
            <a:r>
              <a:rPr lang="en-US">
                <a:solidFill>
                  <a:schemeClr val="accent5"/>
                </a:solidFill>
              </a:rPr>
              <a:t>a fixed number of values</a:t>
            </a:r>
            <a:r>
              <a:rPr lang="en-US"/>
              <a:t> of a single type.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length of an array is established when the array is created.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After creation, its length is fixed.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e.g., public static void main (</a:t>
            </a:r>
            <a:r>
              <a:rPr lang="en-US">
                <a:solidFill>
                  <a:srgbClr val="FFF2CC"/>
                </a:solidFill>
              </a:rPr>
              <a:t>String[] args</a:t>
            </a:r>
            <a:r>
              <a:rPr lang="en-US"/>
              <a:t>)</a:t>
            </a:r>
            <a:endParaRPr/>
          </a:p>
        </p:txBody>
      </p:sp>
      <p:sp>
        <p:nvSpPr>
          <p:cNvPr id="293" name="Google Shape;293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752" y="3304250"/>
            <a:ext cx="3719446" cy="13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</a:t>
            </a:r>
            <a:r>
              <a:rPr lang="en-US"/>
              <a:t>in Java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ArrayDemo</a:t>
            </a:r>
            <a:endParaRPr/>
          </a:p>
        </p:txBody>
      </p:sp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49"/>
          <p:cNvSpPr txBox="1"/>
          <p:nvPr/>
        </p:nvSpPr>
        <p:spPr>
          <a:xfrm>
            <a:off x="864029" y="1572925"/>
            <a:ext cx="28005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ArrayDemo {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declares an array of integers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int[] anArray;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allocates memory for 10 integers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 = new int[10];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initialize first element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anArray[0] = 100;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initialize second element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anArray[1] = 200;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and so forth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anArray[2] = 300;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anArray[3] = 400;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anArray[4] = 500;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anArray[5] = 600;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anArray[6] = 700;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anArray[7] = 800;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49"/>
          <p:cNvSpPr txBox="1"/>
          <p:nvPr/>
        </p:nvSpPr>
        <p:spPr>
          <a:xfrm>
            <a:off x="3996972" y="1572925"/>
            <a:ext cx="5078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anArray[8] = 900;</a:t>
            </a: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anArray[9] = 1000;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0: " + anArray[0]</a:t>
            </a: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1: " + anArray[1]);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2: " + anArray[2]);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3: " + anArray[3]);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4: " + anArray[4]);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5: " + anArray[5]);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6: " + anArray[6]);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7: " + anArray[7]);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8: " + anArray[8]);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System.out.println("Element at index 9: " + anArray[9]);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05" name="Google Shape;305;p49"/>
          <p:cNvCxnSpPr/>
          <p:nvPr/>
        </p:nvCxnSpPr>
        <p:spPr>
          <a:xfrm>
            <a:off x="3701525" y="1319900"/>
            <a:ext cx="0" cy="3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</a:t>
            </a:r>
            <a:r>
              <a:rPr lang="en-US"/>
              <a:t>in Java</a:t>
            </a:r>
            <a:endParaRPr/>
          </a:p>
        </p:txBody>
      </p:sp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Declaring a Variable to Refer to an Array</a:t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864027" y="1572925"/>
            <a:ext cx="79290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declares an array of integers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 Grammar: the array's type, [],  and the array's name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int[] anArray; // Size is not part of its type. so [] is empty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//You can also place the brackets after the array's name: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US" sz="1500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rPr>
              <a:t>// But this form is discouraged.</a:t>
            </a:r>
            <a:br>
              <a:rPr lang="en-US" sz="1500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rPr>
              <a:t>        // The brackets identify the array type and should appear with the type designation.</a:t>
            </a: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float anArrayOfFloats</a:t>
            </a:r>
            <a:r>
              <a:rPr lang="en-US" sz="1500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rPr>
              <a:t>[]</a:t>
            </a: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;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</a:t>
            </a:r>
            <a:r>
              <a:rPr lang="en-US"/>
              <a:t>in Java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Creating, Initializing, and Accessing an Array</a:t>
            </a:r>
            <a:endParaRPr/>
          </a:p>
        </p:txBody>
      </p:sp>
      <p:sp>
        <p:nvSpPr>
          <p:cNvPr id="322" name="Google Shape;322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51"/>
          <p:cNvSpPr txBox="1"/>
          <p:nvPr/>
        </p:nvSpPr>
        <p:spPr>
          <a:xfrm>
            <a:off x="864027" y="1572925"/>
            <a:ext cx="79290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create an array of integers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anArray = new int[10]; // Without this, compiler prints an error: 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// ArrayDemo.java:4: Variable anArray may not have been initialized.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The next few lines assign values to each element of the array: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anArray[0] = 100; // initialize first element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anArray[1] = 200; // initialize second element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anArray[2] = 300; // and so forth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//Each array element is accessed by its numerical index: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System.out.println("Element 1 at index 0: " + anArray[0]);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System.out.println("Element 2 at index 1: " + anArray[1]);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// Alternatively, you can use the shortcut syntax to create and initialize an array: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int[] anArray = { 100, 200, 300, 400, 500, 600,                // the length of the array is determined by 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700, 800, 900, 1000  }                            // the number of values provided between braces and separated by commas</a:t>
            </a: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};  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</a:t>
            </a:r>
            <a:r>
              <a:rPr lang="en-US"/>
              <a:t>in Java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Multidimensional Array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by using two or more sets of brackets, such as String[][] names.</a:t>
            </a:r>
            <a:endParaRPr/>
          </a:p>
        </p:txBody>
      </p:sp>
      <p:sp>
        <p:nvSpPr>
          <p:cNvPr id="331" name="Google Shape;331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52"/>
          <p:cNvSpPr txBox="1"/>
          <p:nvPr/>
        </p:nvSpPr>
        <p:spPr>
          <a:xfrm>
            <a:off x="864025" y="1877725"/>
            <a:ext cx="79290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MultiDimArrayDemonstrator {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String[][] names = {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{"Mr. ", "Mrs. ", "Ms. "},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{"Smith", "Jones"}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};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// Mr. Smith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System.out.println(names[0][0] + names[1][0]);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// Ms. Jones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System.out.println(names[0][2] + names[1][1]);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// You can use the built-in length property to determine the size of any array.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//The following code prints the array's size to standard output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System.out.println(names.length + " " + names[0].length);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b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in Java</a:t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Copying Arrays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'System' class </a:t>
            </a:r>
            <a:r>
              <a:rPr lang="en-US"/>
              <a:t>has an arraycopy method that you can use to efficiently copy data from one array into another:</a:t>
            </a:r>
            <a:br>
              <a:rPr lang="en-US"/>
            </a:br>
            <a:r>
              <a:rPr lang="en-US" sz="1300"/>
              <a:t>public static void arraycopy(Object src, int srcPos, Object dest, int destPos, int length);</a:t>
            </a:r>
            <a:endParaRPr sz="1300"/>
          </a:p>
        </p:txBody>
      </p:sp>
      <p:sp>
        <p:nvSpPr>
          <p:cNvPr id="340" name="Google Shape;340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53"/>
          <p:cNvSpPr txBox="1"/>
          <p:nvPr/>
        </p:nvSpPr>
        <p:spPr>
          <a:xfrm>
            <a:off x="1245025" y="2563525"/>
            <a:ext cx="67008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ArrayCopyDemo {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char[] copyFrom = { 'd', 'e', 'c', 'a', 'f', 'f', 'e',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    'i', 'n', 'a', 't', 'e', 'd' };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char[] copyTo = new char[7];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System.arraycopy(copyFrom, 2, copyTo, 0, 7);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System.out.println(new String(copyTo));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in Java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 Manipulations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For your convenience, Java SE provides several methods for performing array manipulations (common tasks, such as copying, sorting and searching arrays) in the </a:t>
            </a:r>
            <a:r>
              <a:rPr lang="en-US">
                <a:solidFill>
                  <a:srgbClr val="FFF2CC"/>
                </a:solidFill>
              </a:rPr>
              <a:t>java.util.Arrays class</a:t>
            </a:r>
            <a:r>
              <a:rPr lang="en-US"/>
              <a:t>.</a:t>
            </a:r>
            <a:endParaRPr sz="1300"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54"/>
          <p:cNvSpPr txBox="1"/>
          <p:nvPr/>
        </p:nvSpPr>
        <p:spPr>
          <a:xfrm>
            <a:off x="1245025" y="2563525"/>
            <a:ext cx="74736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lass ArrayCopyOfDemo {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      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char[] copyFrom = {'d', 'e', 'c', 'a', 'f', 'f', 'e',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'i', 'n', 'a', 't', 'e', 'd'};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// the initial index, 2, of the range to be copied, inclusively, 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// while the third parameter, 9, is the final index of the range to be copied, exclusively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char[] copyTo = java.util.Arrays.copyOfRange(copyFrom, 2, 9);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System.out.println(new String(copyTo));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b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in Java</a:t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 Manipulations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Some other useful operations provided by methods in the java.util.Arrays class: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Searching an array for a specific value to get the index at which it is placed (the '</a:t>
            </a:r>
            <a:r>
              <a:rPr lang="en-US" u="sng"/>
              <a:t>binarySearch</a:t>
            </a:r>
            <a:r>
              <a:rPr lang="en-US"/>
              <a:t>' method).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Comparing two arrays to determine if they are equal or not (the '</a:t>
            </a:r>
            <a:r>
              <a:rPr lang="en-US" u="sng"/>
              <a:t>equals</a:t>
            </a:r>
            <a:r>
              <a:rPr lang="en-US"/>
              <a:t>' method).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Filling an array to place a specific value at each index (the '</a:t>
            </a:r>
            <a:r>
              <a:rPr lang="en-US" u="sng"/>
              <a:t>fill</a:t>
            </a:r>
            <a:r>
              <a:rPr lang="en-US"/>
              <a:t>' method).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Sorting an array into ascending order. This can be done either sequentially, using the '</a:t>
            </a:r>
            <a:r>
              <a:rPr lang="en-US" u="sng"/>
              <a:t>sort</a:t>
            </a:r>
            <a:r>
              <a:rPr lang="en-US"/>
              <a:t>' method, or concurrently, using the '</a:t>
            </a:r>
            <a:r>
              <a:rPr lang="en-US" u="sng"/>
              <a:t>parallelSort</a:t>
            </a:r>
            <a:r>
              <a:rPr lang="en-US"/>
              <a:t>' method introduced in Java SE 8. Parallel sorting of large arrays on multiprocessor systems is faster than sequential array sorting.</a:t>
            </a:r>
            <a:endParaRPr sz="1300"/>
          </a:p>
        </p:txBody>
      </p:sp>
      <p:sp>
        <p:nvSpPr>
          <p:cNvPr id="358" name="Google Shape;358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56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6" name="Google Shape;366;p56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{33064EC6-856D-4802-B073-E5B53BE93C83}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372" name="Google Shape;372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7"/>
          <p:cNvSpPr txBox="1"/>
          <p:nvPr/>
        </p:nvSpPr>
        <p:spPr>
          <a:xfrm>
            <a:off x="1147075" y="1073675"/>
            <a:ext cx="78195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TODOs for L08-2: Language Basics </a:t>
            </a:r>
            <a:r>
              <a:rPr lang="en-US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(Operators,  Expressions,  Statements, and Blocks)</a:t>
            </a:r>
            <a:endParaRPr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Read: </a:t>
            </a:r>
            <a:r>
              <a:rPr lang="en-US" sz="17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https://docs.oracle.com/javase/tutorial/java/nutsandbolts/operators.html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https://docs.oracle.com/javase/tutorial/java/nutsandbolts/index.html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Variables in Java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in Java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https://docs.oracle.com/javase/tutorial/java/nutsandbolts/index.html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Variables in Java</a:t>
            </a:r>
            <a:endParaRPr>
              <a:solidFill>
                <a:srgbClr val="FFF2CC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Arrays in 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Objects have </a:t>
            </a:r>
            <a:r>
              <a:rPr lang="en-US" u="sng">
                <a:solidFill>
                  <a:srgbClr val="FFF2CC"/>
                </a:solidFill>
              </a:rPr>
              <a:t>states</a:t>
            </a:r>
            <a:r>
              <a:rPr lang="en-US">
                <a:solidFill>
                  <a:srgbClr val="FFF2CC"/>
                </a:solidFill>
              </a:rPr>
              <a:t> </a:t>
            </a:r>
            <a:r>
              <a:rPr lang="en-US"/>
              <a:t>and we call states as '</a:t>
            </a:r>
            <a:r>
              <a:rPr b="1" lang="en-US" u="sng">
                <a:solidFill>
                  <a:srgbClr val="FFF2CC"/>
                </a:solidFill>
              </a:rPr>
              <a:t>fields</a:t>
            </a:r>
            <a:r>
              <a:rPr lang="en-US"/>
              <a:t>' in Java code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also use the term, "variables".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Let's discuss the relationship between fields and variables and variable naming rules, conventions, basic data types (primitive types, </a:t>
            </a:r>
            <a:r>
              <a:rPr lang="en-US"/>
              <a:t>character</a:t>
            </a:r>
            <a:r>
              <a:rPr lang="en-US"/>
              <a:t> strings, and arrays), </a:t>
            </a:r>
            <a:r>
              <a:rPr lang="en-US"/>
              <a:t>default</a:t>
            </a:r>
            <a:r>
              <a:rPr lang="en-US"/>
              <a:t> </a:t>
            </a:r>
            <a:r>
              <a:rPr lang="en-US"/>
              <a:t>values</a:t>
            </a:r>
            <a:r>
              <a:rPr lang="en-US"/>
              <a:t>, and literals.</a:t>
            </a:r>
            <a:endParaRPr/>
          </a:p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Objects has states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Some questions you may wonder?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What are the rules and </a:t>
            </a:r>
            <a:r>
              <a:rPr lang="en-US">
                <a:solidFill>
                  <a:srgbClr val="FFF2CC"/>
                </a:solidFill>
              </a:rPr>
              <a:t>conventions </a:t>
            </a:r>
            <a:r>
              <a:rPr lang="en-US"/>
              <a:t>for naming a field?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Besides int, what </a:t>
            </a:r>
            <a:r>
              <a:rPr lang="en-US">
                <a:solidFill>
                  <a:srgbClr val="FFF2CC"/>
                </a:solidFill>
              </a:rPr>
              <a:t>other data types</a:t>
            </a:r>
            <a:r>
              <a:rPr lang="en-US"/>
              <a:t> are there?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Do fields </a:t>
            </a:r>
            <a:r>
              <a:rPr lang="en-US">
                <a:solidFill>
                  <a:srgbClr val="FFF2CC"/>
                </a:solidFill>
              </a:rPr>
              <a:t>have to be initialized</a:t>
            </a:r>
            <a:r>
              <a:rPr lang="en-US"/>
              <a:t> when they are declared?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Are fields assigned </a:t>
            </a:r>
            <a:r>
              <a:rPr lang="en-US">
                <a:solidFill>
                  <a:srgbClr val="FFF2CC"/>
                </a:solidFill>
              </a:rPr>
              <a:t>a default value</a:t>
            </a:r>
            <a:r>
              <a:rPr lang="en-US"/>
              <a:t> if they are not explicitly initialized?</a:t>
            </a:r>
            <a:br>
              <a:rPr lang="en-US"/>
            </a:br>
            <a:endParaRPr/>
          </a:p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798991" y="1479688"/>
            <a:ext cx="8102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public</a:t>
            </a:r>
            <a:r>
              <a:rPr lang="en-US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Bicycle {</a:t>
            </a:r>
            <a:b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lang="en-US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// Grammar: [modifier] [data type] [field name];</a:t>
            </a: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b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private int cadence;</a:t>
            </a:r>
            <a:b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private </a:t>
            </a: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 speed;</a:t>
            </a:r>
            <a:b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private </a:t>
            </a: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 gear;</a:t>
            </a:r>
            <a:br>
              <a:rPr lang="en-US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...</a:t>
            </a:r>
            <a:b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"Fields" vs. Variables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Are they same or not?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●"/>
            </a:pPr>
            <a:r>
              <a:rPr lang="en-US">
                <a:solidFill>
                  <a:schemeClr val="accent5"/>
                </a:solidFill>
              </a:rPr>
              <a:t>Kinds of variables in Java</a:t>
            </a:r>
            <a:endParaRPr>
              <a:solidFill>
                <a:schemeClr val="accent5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Instance Variables (Non-static fields)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Class Variables (Static fields)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Local Variables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700"/>
            </a:br>
            <a:br>
              <a:rPr lang="en-US" sz="1700"/>
            </a:br>
            <a:r>
              <a:rPr lang="en-US" sz="1700" u="sng">
                <a:solidFill>
                  <a:schemeClr val="hlink"/>
                </a:solidFill>
                <a:hlinkClick r:id="rId3"/>
              </a:rPr>
              <a:t>https://docs.oracle.com/javase/tutorial/java/nutsandbolts/variables.html</a:t>
            </a:r>
            <a:r>
              <a:rPr lang="en-US" sz="1700"/>
              <a:t> </a:t>
            </a:r>
            <a:br>
              <a:rPr lang="en-US"/>
            </a:br>
            <a:endParaRPr/>
          </a:p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Avoid naming </a:t>
            </a:r>
            <a:r>
              <a:rPr lang="en-US"/>
              <a:t>conflicts</a:t>
            </a:r>
            <a:r>
              <a:rPr lang="en-US"/>
              <a:t> between instance and local variables</a:t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'this' keyword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'this' represents a current instance.</a:t>
            </a:r>
            <a:endParaRPr/>
          </a:p>
        </p:txBody>
      </p:sp>
      <p:sp>
        <p:nvSpPr>
          <p:cNvPr id="190" name="Google Shape;190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Naming for variables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Case-sensitive, unlimited length of Unicode letters and digits, beginning with a letter, $, or _.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But </a:t>
            </a:r>
            <a:r>
              <a:rPr lang="en-US" u="sng">
                <a:solidFill>
                  <a:srgbClr val="FFF2CC"/>
                </a:solidFill>
              </a:rPr>
              <a:t>begin with a letter</a:t>
            </a:r>
            <a:r>
              <a:rPr lang="en-US"/>
              <a:t> (convention)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White space is not permitted.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</a:t>
            </a:r>
            <a:r>
              <a:rPr lang="en-US"/>
              <a:t>ubsequent characters may be letters, digits, dollar signs, or underscore characters.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Use full words instead of cryptic abbreviations. e.g., gear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For only one word, spell that word in all lowercase letters.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For more than one word, capitalize the first letter of each subsequent word. e.g., gearRatio, currentGear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For constant: e.g., static final int NUM_GEARS = 6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