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7104050" cy="102346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6F897-3222-489F-AADA-CDC4BC960A53}">
  <a:tblStyle styleId="{A6B6F897-3222-489F-AADA-CDC4BC960A5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45ed91191_0_2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45ed91191_0_2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45ed91191_0_2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5ed91191_0_5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5ed91191_0_5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45ed91191_0_5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5ed91191_0_1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5ed91191_0_1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45ed91191_0_1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c94c8d8c_0_2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c94c8d8c_0_2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4c94c8d8c_0_2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0d3632d4_0_7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0d3632d4_0_7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50d3632d4_0_7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0d3632d4_0_8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0d3632d4_0_8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50d3632d4_0_8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50d3632d4_0_9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50d3632d4_0_9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50d3632d4_0_9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0d3632d4_0_9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0d3632d4_0_9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50d3632d4_0_9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5ed91191_0_6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5ed91191_0_6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45ed91191_0_6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5ed91191_0_7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5ed91191_0_7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45ed91191_0_7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cbf1b019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fcbf1b019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50d3632d4_0_11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50d3632d4_0_11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50d3632d4_0_11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5ed91191_0_14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5ed91191_0_14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45ed91191_0_14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5ed91191_0_16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5ed91191_0_16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545ed91191_0_16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45ed91191_0_16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45ed91191_0_16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45ed91191_0_16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0d3632d4_0_12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50d3632d4_0_12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50d3632d4_0_12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5ed91191_0_14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5ed91191_0_14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545ed91191_0_14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45ed91191_0_17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45ed91191_0_17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545ed91191_0_17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45ed91191_0_15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45ed91191_0_15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45ed91191_0_15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5ed91191_0_18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5ed91191_0_18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545ed91191_0_18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0d3632d4_0_13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0d3632d4_0_13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550d3632d4_0_13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e60df48e_0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e60df48e_0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1e60df48e_0_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5ed91191_0_19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5ed91191_0_19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545ed91191_0_19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5ed91191_0_20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5ed91191_0_20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545ed91191_0_20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5ed91191_0_23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5ed91191_0_23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545ed91191_0_23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50d3632d4_0_14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50d3632d4_0_14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550d3632d4_0_14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50d3632d4_0_15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50d3632d4_0_15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550d3632d4_0_15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50d3632d4_0_16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50d3632d4_0_16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550d3632d4_0_16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50d3632d4_0_17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50d3632d4_0_17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550d3632d4_0_17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45ed91191_0_19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45ed91191_0_19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545ed91191_0_19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5ed91191_0_21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5ed91191_0_21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545ed91191_0_21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84177863_0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5484177863_0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c94c8d8c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c94c8d8c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4c94c8d8c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50d3632d4_0_8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50d3632d4_0_8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5ed91191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5ed91191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45ed91191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c94c8d8c_0_1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c94c8d8c_0_1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4c94c8d8c_0_1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5ed91191_0_2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5ed91191_0_2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45ed91191_0_2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5ed91191_0_3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5ed91191_0_3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there is only one following statement, opening and closing braces can be omitted</a:t>
            </a:r>
            <a:endParaRPr/>
          </a:p>
        </p:txBody>
      </p:sp>
      <p:sp>
        <p:nvSpPr>
          <p:cNvPr id="181" name="Google Shape;181;g545ed91191_0_3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5ed91191_0_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5ed91191_0_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45ed91191_0_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tutorial/displayCode.html?code=https://docs.oracle.com/javase/tutorial/java/nutsandbolts/examples/IfElseDemo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oracle.com/javase/tutorial/java/javaOO/enum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oracle.com/javase/tutorial/displayCode.html?code=https://docs.oracle.com/javase/tutorial/java/nutsandbolts/examples/StringSwitchDemo.java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oracle.com/javase/tutorial/displayCode.html?code=https://docs.oracle.com/javase/tutorial/java/nutsandbolts/examples/ForDemo.jav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tutorial/java/nutsandbolts/flow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</a:t>
            </a:r>
            <a:r>
              <a:rPr lang="en-US" sz="2500"/>
              <a:t>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2CC"/>
                </a:solidFill>
              </a:rPr>
              <a:t>Language Basics </a:t>
            </a:r>
            <a:r>
              <a:rPr lang="en-US" sz="2800">
                <a:solidFill>
                  <a:srgbClr val="FFF2CC"/>
                </a:solidFill>
              </a:rPr>
              <a:t>(Control Flow Statements)</a:t>
            </a:r>
            <a:endParaRPr sz="1300">
              <a:solidFill>
                <a:srgbClr val="FFF2CC"/>
              </a:solidFill>
            </a:endParaRPr>
          </a:p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If-then-else statement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Provide a secondary path of execution when if clause is false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/>
              <a:t>class Bicycle {</a:t>
            </a:r>
            <a:br>
              <a:rPr lang="en-US" sz="1500"/>
            </a:br>
            <a:r>
              <a:rPr lang="en-US" sz="1500"/>
              <a:t>	…</a:t>
            </a:r>
            <a:br>
              <a:rPr lang="en-US" sz="1500"/>
            </a:br>
            <a:r>
              <a:rPr lang="en-US" sz="1500"/>
              <a:t>	void applyBrakes() {</a:t>
            </a:r>
            <a:br>
              <a:rPr lang="en-US" sz="1500"/>
            </a:br>
            <a:r>
              <a:rPr lang="en-US" sz="1500"/>
              <a:t>		if (</a:t>
            </a:r>
            <a:r>
              <a:rPr lang="en-US" sz="1500">
                <a:solidFill>
                  <a:srgbClr val="F4CCCC"/>
                </a:solidFill>
              </a:rPr>
              <a:t>isMoving</a:t>
            </a:r>
            <a:r>
              <a:rPr lang="en-US" sz="1500"/>
              <a:t>) {				</a:t>
            </a:r>
            <a:br>
              <a:rPr lang="en-US" sz="1500"/>
            </a:br>
            <a:r>
              <a:rPr lang="en-US" sz="1500"/>
              <a:t>			currentSpeed--;</a:t>
            </a:r>
            <a:br>
              <a:rPr lang="en-US" sz="1500"/>
            </a:br>
            <a:r>
              <a:rPr lang="en-US" sz="1500"/>
              <a:t>		} else {</a:t>
            </a:r>
            <a:br>
              <a:rPr lang="en-US" sz="1500"/>
            </a:br>
            <a:r>
              <a:rPr lang="en-US" sz="1500"/>
              <a:t>			System.err.println(“The bicycle has already stopped!”);</a:t>
            </a:r>
            <a:br>
              <a:rPr lang="en-US" sz="1500"/>
            </a:br>
            <a:r>
              <a:rPr lang="en-US" sz="1500"/>
              <a:t>		}</a:t>
            </a:r>
            <a:br>
              <a:rPr lang="en-US" sz="1500"/>
            </a:br>
            <a:r>
              <a:rPr lang="en-US" sz="1500"/>
              <a:t>	}</a:t>
            </a:r>
            <a:br>
              <a:rPr lang="en-US" sz="1500"/>
            </a:br>
            <a:r>
              <a:rPr lang="en-US" sz="1500"/>
              <a:t>	…</a:t>
            </a:r>
            <a:br>
              <a:rPr lang="en-US" sz="1500"/>
            </a:br>
            <a:r>
              <a:rPr lang="en-US" sz="1500"/>
              <a:t>}</a:t>
            </a:r>
            <a:endParaRPr/>
          </a:p>
        </p:txBody>
      </p:sp>
      <p:sp>
        <p:nvSpPr>
          <p:cNvPr id="201" name="Google Shape;201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If-then-else Statement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Another example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Grading Program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If evaluated as grade :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Score &gt;= 90 : A /  80&lt;= Score &lt; 90 : B / 70 &lt;= Score &lt; 80 : C 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If evaluated as pass or fail :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Score &gt;= 90 : PD / Score =&gt; 70 : Pass / Score &lt; 70 : Fail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https://docs.oracle.com/javase/tutorial/displayCode.html?code=https://docs.oracle.com/javase/tutorial/java/nutsandbolts/examples/IfElseDemo.java</a:t>
            </a:r>
            <a:r>
              <a:rPr lang="en-US" sz="1900"/>
              <a:t> </a:t>
            </a:r>
            <a:endParaRPr sz="1900"/>
          </a:p>
        </p:txBody>
      </p:sp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Making Statements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If-then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If-then-else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Switch Statement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Provides various possible paths.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Works with some primitive data types (</a:t>
            </a:r>
            <a:r>
              <a:rPr lang="en-US">
                <a:solidFill>
                  <a:srgbClr val="FFFFFF"/>
                </a:solidFill>
              </a:rPr>
              <a:t>byte, short, char, </a:t>
            </a:r>
            <a:r>
              <a:rPr lang="en-US"/>
              <a:t>and </a:t>
            </a:r>
            <a:r>
              <a:rPr lang="en-US">
                <a:solidFill>
                  <a:srgbClr val="FFFFFF"/>
                </a:solidFill>
              </a:rPr>
              <a:t>int</a:t>
            </a:r>
            <a:r>
              <a:rPr lang="en-US"/>
              <a:t>), but also with enumerated types (</a:t>
            </a:r>
            <a:r>
              <a:rPr lang="en-US">
                <a:solidFill>
                  <a:srgbClr val="F3F3F3"/>
                </a:solidFill>
              </a:rPr>
              <a:t>Enum</a:t>
            </a:r>
            <a:r>
              <a:rPr lang="en-US"/>
              <a:t> type) just as string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700"/>
              <a:t>* enum type: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https://docs.oracle.com/javase/tutorial/java/javaOO/enum.html</a:t>
            </a:r>
            <a:r>
              <a:rPr lang="en-US" sz="1700"/>
              <a:t> </a:t>
            </a:r>
            <a:endParaRPr sz="1700"/>
          </a:p>
        </p:txBody>
      </p:sp>
      <p:sp>
        <p:nvSpPr>
          <p:cNvPr id="225" name="Google Shape;225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</a:t>
            </a:r>
            <a:endParaRPr/>
          </a:p>
        </p:txBody>
      </p:sp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947250" y="981550"/>
            <a:ext cx="31389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SwitchDemo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month = 8;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String monthString;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switch (month)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1:  monthString = "January";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2:  monthString = "February";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3:  monthString = "March";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4:  monthString = "April";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5:  monthString = "May";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6:  monthString = "June";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4528650" y="981550"/>
            <a:ext cx="36540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7:  monthString = "July";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8:  monthString = "August";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9:  monthString = "September";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10: monthString = "October";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11: monthString = "November";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12: monthString = "December";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default: monthString = "Invalid month";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System.out.println(monthString);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5" name="Google Shape;235;p41"/>
          <p:cNvCxnSpPr/>
          <p:nvPr/>
        </p:nvCxnSpPr>
        <p:spPr>
          <a:xfrm>
            <a:off x="4320200" y="816475"/>
            <a:ext cx="0" cy="4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body of a switch statement (=switch block)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statement in the switch block can be labeled with </a:t>
            </a:r>
            <a:r>
              <a:rPr lang="en-US" u="sng"/>
              <a:t>one or more cases</a:t>
            </a:r>
            <a:r>
              <a:rPr lang="en-US"/>
              <a:t> or </a:t>
            </a:r>
            <a:r>
              <a:rPr lang="en-US" u="sng"/>
              <a:t>default case</a:t>
            </a:r>
            <a:r>
              <a:rPr lang="en-US"/>
              <a:t>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</a:t>
            </a:r>
            <a:r>
              <a:rPr i="1" lang="en-US"/>
              <a:t>break </a:t>
            </a:r>
            <a:r>
              <a:rPr lang="en-US"/>
              <a:t>statement terminates the enclosing switch statement, without it a program flows to following switch block.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Fall through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Decision making statements can be nested in switch statement</a:t>
            </a:r>
            <a:endParaRPr/>
          </a:p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</a:t>
            </a:r>
            <a:endParaRPr/>
          </a:p>
        </p:txBody>
      </p:sp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43"/>
          <p:cNvSpPr txBox="1"/>
          <p:nvPr/>
        </p:nvSpPr>
        <p:spPr>
          <a:xfrm>
            <a:off x="629575" y="981550"/>
            <a:ext cx="34566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SwitchDemoFallThrough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java.util.ArrayList&lt;String&gt; futureMonths =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new java.util.ArrayList&lt;String&gt;();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month = 8;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switch (month)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1:  futureMonths.add("January");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2:  futureMonths.add("February");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3:  futureMonths.add("March");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4:  futureMonths.add("April");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5:  futureMonths.add("May");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6:  futureMonths.add("June");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7:  futureMonths.add("July");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4528650" y="981550"/>
            <a:ext cx="37326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case 8:  futureMonths.add("August");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9:  futureMonths.add("September");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10: futureMonths.add("October");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11: futureMonths.add("November");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case 12: futureMonths.add("December");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default: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if (futureMonths.isEmpty())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System.out.println("Invalid month number");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 else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for (String monthName : futureMonths)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System.out.println(monthName);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53" name="Google Shape;253;p43"/>
          <p:cNvCxnSpPr/>
          <p:nvPr/>
        </p:nvCxnSpPr>
        <p:spPr>
          <a:xfrm>
            <a:off x="4320200" y="816475"/>
            <a:ext cx="0" cy="4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3"/>
          <p:cNvCxnSpPr/>
          <p:nvPr/>
        </p:nvCxnSpPr>
        <p:spPr>
          <a:xfrm>
            <a:off x="8403275" y="1122850"/>
            <a:ext cx="8400" cy="9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43"/>
          <p:cNvSpPr txBox="1"/>
          <p:nvPr/>
        </p:nvSpPr>
        <p:spPr>
          <a:xfrm>
            <a:off x="7896225" y="755675"/>
            <a:ext cx="113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Fall through</a:t>
            </a:r>
            <a:endParaRPr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i="1" lang="en-US"/>
              <a:t>default </a:t>
            </a:r>
            <a:r>
              <a:rPr lang="en-US"/>
              <a:t>section handles all values that are not explicitly handled by one of the case sections.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Decision making statements can be nested in switch statement</a:t>
            </a:r>
            <a:endParaRPr/>
          </a:p>
        </p:txBody>
      </p:sp>
      <p:sp>
        <p:nvSpPr>
          <p:cNvPr id="263" name="Google Shape;263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Switch Statement vs. if-then-else statements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Which to use?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Totally depends on a programmer 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Factors to consider : readability, expression to be tested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Switch statement evaluates only a single data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if-then-else evaluates based on range of data</a:t>
            </a:r>
            <a:endParaRPr/>
          </a:p>
        </p:txBody>
      </p:sp>
      <p:sp>
        <p:nvSpPr>
          <p:cNvPr id="271" name="Google Shape;271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statement: Demo2</a:t>
            </a:r>
            <a:endParaRPr/>
          </a:p>
        </p:txBody>
      </p:sp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459775" y="1649125"/>
            <a:ext cx="31851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SwitchDemo2 {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int month = 2;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int year = 2000;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int numDays = 0;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switch (month) {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case 1: case 3: case 5: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case 7: case 8: case 10: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case 12: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numDays = 31;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break;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case 4: case 6: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case 9: case 11: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numDays = 30;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break;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3996972" y="1692450"/>
            <a:ext cx="5078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case 2: // for leap month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if (((year % 4 == 0) &amp;&amp; 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!(year % 100 == 0))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|| (year % 400 == 0))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numDays = 29;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else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numDays = 28;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break;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default: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System.out.println("Invalid month.");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break;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System.out.println("Number of Days = "  + numDays);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1" name="Google Shape;281;p46"/>
          <p:cNvCxnSpPr/>
          <p:nvPr/>
        </p:nvCxnSpPr>
        <p:spPr>
          <a:xfrm>
            <a:off x="3701525" y="1624700"/>
            <a:ext cx="0" cy="3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statement can have multiple </a:t>
            </a:r>
            <a:r>
              <a:rPr i="1" lang="en-US"/>
              <a:t>case</a:t>
            </a:r>
            <a:r>
              <a:rPr lang="en-US"/>
              <a:t> labels.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7" name="Google Shape;137;p29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{A6B6F897-3222-489F-AADA-CDC4BC960A53}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statement: Strings in Switch </a:t>
            </a:r>
            <a:r>
              <a:rPr lang="en-US" sz="2100"/>
              <a:t>(From Java SE 7)</a:t>
            </a:r>
            <a:endParaRPr sz="2100"/>
          </a:p>
        </p:txBody>
      </p:sp>
      <p:sp>
        <p:nvSpPr>
          <p:cNvPr id="289" name="Google Shape;289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11700" y="1152475"/>
            <a:ext cx="8520600" cy="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Y</a:t>
            </a:r>
            <a:r>
              <a:rPr lang="en-US"/>
              <a:t>ou can use a String object in the </a:t>
            </a:r>
            <a:r>
              <a:rPr i="1" lang="en-US"/>
              <a:t>switch</a:t>
            </a:r>
            <a:r>
              <a:rPr lang="en-US"/>
              <a:t> </a:t>
            </a:r>
            <a:r>
              <a:rPr lang="en-US"/>
              <a:t>statement</a:t>
            </a:r>
            <a:r>
              <a:rPr lang="en-US"/>
              <a:t> expression</a:t>
            </a:r>
            <a:r>
              <a:rPr lang="en-US"/>
              <a:t>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Example code: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https://docs.oracle.com/javase/tutorial/displayCode.html?code=https://docs.oracle.com/javase/tutorial/java/nutsandbolts/examples/StringSwitchDemo.java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Looping</a:t>
            </a:r>
            <a:r>
              <a:rPr lang="en-US"/>
              <a:t> Statements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While statement</a:t>
            </a:r>
            <a:endParaRPr>
              <a:solidFill>
                <a:srgbClr val="FFF2CC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Do-while</a:t>
            </a:r>
            <a:r>
              <a:rPr lang="en-US"/>
              <a:t>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 Statement</a:t>
            </a:r>
            <a:endParaRPr/>
          </a:p>
        </p:txBody>
      </p:sp>
      <p:sp>
        <p:nvSpPr>
          <p:cNvPr id="298" name="Google Shape;29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statement 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Continually executes a block of statements while</a:t>
            </a:r>
            <a:r>
              <a:rPr lang="en-US"/>
              <a:t> a</a:t>
            </a:r>
            <a:r>
              <a:rPr lang="en-US"/>
              <a:t> particular condition is </a:t>
            </a:r>
            <a:r>
              <a:rPr i="1" lang="en-US"/>
              <a:t>true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while (expression)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statement(s)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Expression returns boolean value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While a statement continually evaluates expression, codes in statement blocks are executed until expression returns </a:t>
            </a:r>
            <a:r>
              <a:rPr i="1" lang="en-US"/>
              <a:t>false.</a:t>
            </a:r>
            <a:endParaRPr i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Infinite loop can be also intended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statement </a:t>
            </a:r>
            <a:endParaRPr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WhileDemo</a:t>
            </a:r>
            <a:br>
              <a:rPr lang="en-US" sz="1500"/>
            </a:br>
            <a:r>
              <a:rPr lang="en-US" sz="1500">
                <a:solidFill>
                  <a:srgbClr val="FFFFFF"/>
                </a:solidFill>
              </a:rPr>
              <a:t>class WhileDemo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public static void main (String [] args )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int count = 1;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while (count &lt; 11)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	System.out.println(“Count is : ” + count);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	count++;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14" name="Google Shape;314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statement 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Infinite</a:t>
            </a:r>
            <a:r>
              <a:rPr lang="en-US"/>
              <a:t> loop using while</a:t>
            </a:r>
            <a:br>
              <a:rPr lang="en-US" sz="1500"/>
            </a:br>
            <a:r>
              <a:rPr lang="en-US" sz="1500">
                <a:solidFill>
                  <a:srgbClr val="FFFFFF"/>
                </a:solidFill>
              </a:rPr>
              <a:t>while (true){</a:t>
            </a:r>
            <a:endParaRPr sz="15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    // your code goes here. You can use break with if statements.</a:t>
            </a:r>
            <a:endParaRPr sz="15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22" name="Google Shape;322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Looping Statements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While</a:t>
            </a:r>
            <a:r>
              <a:rPr lang="en-US"/>
              <a:t>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Do-while Statement</a:t>
            </a:r>
            <a:endParaRPr>
              <a:solidFill>
                <a:srgbClr val="FFF2CC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 Statement</a:t>
            </a:r>
            <a:endParaRPr/>
          </a:p>
        </p:txBody>
      </p:sp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Do-</a:t>
            </a:r>
            <a:r>
              <a:rPr lang="en-US"/>
              <a:t>While statement 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Do-While statement evaluates its expression at the bottom of the loop.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Statement within 'do' blocks is executed at least once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class DoWhileDemo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public static void main (String [] args)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int count = 1;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do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	System.out.println(“Count is  :  ” + count);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	count++;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} while (count &lt; 11);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/>
              <a:t>	</a:t>
            </a:r>
            <a:endParaRPr sz="1500"/>
          </a:p>
        </p:txBody>
      </p:sp>
      <p:sp>
        <p:nvSpPr>
          <p:cNvPr id="338" name="Google Shape;338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Looping Statements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While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Do-while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For Statement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</a:t>
            </a:r>
            <a:r>
              <a:rPr lang="en-US"/>
              <a:t> statement </a:t>
            </a:r>
            <a:endParaRPr/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Provides a compact way to iterate over a range of values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Loop continues until a particular condition is satisfied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General form consists of three parts to evaluate true or false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initialization expression: executes once as the loop begins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termination expression: when it evaluates to false, the loop terminates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incremental expression: executed after each iteration through the loop. (supports to increment or </a:t>
            </a:r>
            <a:r>
              <a:rPr lang="en-US"/>
              <a:t>decrement</a:t>
            </a:r>
            <a:r>
              <a:rPr lang="en-US"/>
              <a:t> a value)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FFFFFF"/>
                </a:solidFill>
              </a:rPr>
              <a:t>for (initialization; termination;  increment) {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   statement(s)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}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sz="1200" u="sng">
                <a:solidFill>
                  <a:schemeClr val="hlink"/>
                </a:solidFill>
                <a:hlinkClick r:id="rId3"/>
              </a:rPr>
              <a:t>https://docs.oracle.com/javase/tutorial/displayCode.html?code=https://docs.oracle.com/javase/tutorial/java/nutsandbolts/examples/ForDemo.java</a:t>
            </a:r>
            <a:r>
              <a:rPr lang="en-U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54" name="Google Shape;354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statement 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Three expressions of the for loop are optional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Infinite</a:t>
            </a:r>
            <a:r>
              <a:rPr lang="en-US"/>
              <a:t> loop can be created as follows:</a:t>
            </a:r>
            <a:br>
              <a:rPr lang="en-US"/>
            </a:br>
            <a:br>
              <a:rPr lang="en-US"/>
            </a:br>
            <a:r>
              <a:rPr lang="en-US" sz="1800">
                <a:solidFill>
                  <a:srgbClr val="FFFFFF"/>
                </a:solidFill>
              </a:rPr>
              <a:t>// infinite loop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for( ; ; ) {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      // your code goes here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2" name="Google Shape;362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https://docs.oracle.com/javase/tutorial/java/nutsandbolts/flow.html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Control Flow Statements in Java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Enhanced</a:t>
            </a:r>
            <a:r>
              <a:rPr lang="en-US"/>
              <a:t> </a:t>
            </a:r>
            <a:r>
              <a:rPr lang="en-US"/>
              <a:t>For statement </a:t>
            </a:r>
            <a:endParaRPr/>
          </a:p>
        </p:txBody>
      </p:sp>
      <p:sp>
        <p:nvSpPr>
          <p:cNvPr id="369" name="Google Shape;36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 statement can be also used in different form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through Collections and Arrays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class EnhancedForDemo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public static void main(String [] args)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int [] numbers = 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	{1, 2, 3, 4, 5, 6, 7, 8, 9, 10};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for (int item : numbers)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	System.out.println(“Count is :  ” + item);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70" name="Google Shape;370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57"/>
          <p:cNvSpPr txBox="1"/>
          <p:nvPr/>
        </p:nvSpPr>
        <p:spPr>
          <a:xfrm>
            <a:off x="3877650" y="4200325"/>
            <a:ext cx="480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Use this form if possible!!</a:t>
            </a:r>
            <a:endParaRPr sz="17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Branching Statements</a:t>
            </a:r>
            <a:endParaRPr/>
          </a:p>
        </p:txBody>
      </p:sp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Break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Continue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 Statement</a:t>
            </a:r>
            <a:endParaRPr/>
          </a:p>
        </p:txBody>
      </p:sp>
      <p:sp>
        <p:nvSpPr>
          <p:cNvPr id="379" name="Google Shape;379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</a:t>
            </a:r>
            <a:r>
              <a:rPr lang="en-US"/>
              <a:t>Statement / Continue Statement</a:t>
            </a:r>
            <a:endParaRPr/>
          </a:p>
        </p:txBody>
      </p:sp>
      <p:sp>
        <p:nvSpPr>
          <p:cNvPr id="386" name="Google Shape;38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Break statement has two forms 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labeled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terminates an outer statement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unlabeled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terminates innermost switch, loop statements</a:t>
            </a:r>
            <a:br>
              <a:rPr lang="en-US"/>
            </a:b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Continue statement skips the current iteration of a loop (the the end of the innermost loop's body).</a:t>
            </a:r>
            <a:endParaRPr/>
          </a:p>
        </p:txBody>
      </p:sp>
      <p:sp>
        <p:nvSpPr>
          <p:cNvPr id="387" name="Google Shape;387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/>
              <a:t>Break Statement</a:t>
            </a:r>
            <a:endParaRPr/>
          </a:p>
        </p:txBody>
      </p:sp>
      <p:sp>
        <p:nvSpPr>
          <p:cNvPr id="394" name="Google Shape;394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60"/>
          <p:cNvSpPr txBox="1"/>
          <p:nvPr/>
        </p:nvSpPr>
        <p:spPr>
          <a:xfrm>
            <a:off x="629575" y="1514950"/>
            <a:ext cx="34566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BreakDemo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int[] arrayOfInts =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{ 32, 87, 3, 589,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12, 1076, 2000,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8, 622, 127 };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searchfor = 12;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i;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boolean foundIt = false;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6" name="Google Shape;396;p60"/>
          <p:cNvSpPr txBox="1"/>
          <p:nvPr/>
        </p:nvSpPr>
        <p:spPr>
          <a:xfrm>
            <a:off x="4528650" y="1514950"/>
            <a:ext cx="44091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for (i = 0; i &lt; arrayOfInts.length; i++)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if (arrayOfInts[i] == searchfor)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foundIt = true;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break;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if (foundIt)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System.out.println("Found " + searchfor + " at index " + i);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 else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System.out.println(searchfor + " not in the array");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7" name="Google Shape;397;p60"/>
          <p:cNvCxnSpPr/>
          <p:nvPr/>
        </p:nvCxnSpPr>
        <p:spPr>
          <a:xfrm>
            <a:off x="4320200" y="816475"/>
            <a:ext cx="0" cy="4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Example2: </a:t>
            </a:r>
            <a:r>
              <a:rPr lang="en-US"/>
              <a:t>Break Statement</a:t>
            </a:r>
            <a:endParaRPr/>
          </a:p>
        </p:txBody>
      </p:sp>
      <p:sp>
        <p:nvSpPr>
          <p:cNvPr id="404" name="Google Shape;404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61"/>
          <p:cNvSpPr txBox="1"/>
          <p:nvPr/>
        </p:nvSpPr>
        <p:spPr>
          <a:xfrm>
            <a:off x="629575" y="1057750"/>
            <a:ext cx="34566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BreakWithLabelDemo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int[][] arrayOfInts = {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{ 32, 87, 3, 589 },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{ 12, 1076, 2000, 8 },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{ 622, 127, 77, 955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searchfor = 12;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i;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j = 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boolean foundIt = false;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6" name="Google Shape;406;p61"/>
          <p:cNvSpPr txBox="1"/>
          <p:nvPr/>
        </p:nvSpPr>
        <p:spPr>
          <a:xfrm>
            <a:off x="4528650" y="829150"/>
            <a:ext cx="44091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search: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for (i = 0; i &lt; arrayOfInts.length; i++)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for (j = 0; j &lt; arrayOfInts[i].length;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j++)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if (arrayOfInts[i][j] == searchfor)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foundIt = true;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break search;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if (foundIt)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System.out.println("Found " + searchfor + " at " + i + ", " + j);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 else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System.out.println(searchfor + " not in the array");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07" name="Google Shape;407;p61"/>
          <p:cNvCxnSpPr/>
          <p:nvPr/>
        </p:nvCxnSpPr>
        <p:spPr>
          <a:xfrm>
            <a:off x="4320200" y="816475"/>
            <a:ext cx="0" cy="4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/>
              <a:t>Continue Statement</a:t>
            </a:r>
            <a:endParaRPr/>
          </a:p>
        </p:txBody>
      </p:sp>
      <p:sp>
        <p:nvSpPr>
          <p:cNvPr id="414" name="Google Shape;414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62"/>
          <p:cNvSpPr txBox="1"/>
          <p:nvPr/>
        </p:nvSpPr>
        <p:spPr>
          <a:xfrm>
            <a:off x="1543975" y="829150"/>
            <a:ext cx="68553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ContinueDemo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String searchMe = "peter piper picked a " + "peck of pickled peppers";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max = searchMe.length();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numPs = 0;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for (int i = 0; i &lt; max; i++)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// interested only in p's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if (searchMe.charAt(i) != 'p')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continue;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// process p's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numPs++;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System.out.println("Found " + numPs + " p's in the string.");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Example2: Continue Statement</a:t>
            </a:r>
            <a:endParaRPr/>
          </a:p>
        </p:txBody>
      </p:sp>
      <p:sp>
        <p:nvSpPr>
          <p:cNvPr id="422" name="Google Shape;422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63"/>
          <p:cNvSpPr txBox="1"/>
          <p:nvPr/>
        </p:nvSpPr>
        <p:spPr>
          <a:xfrm>
            <a:off x="212075" y="1057750"/>
            <a:ext cx="40746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ContinueWithLabelDemo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String searchMe = "Look for a substring in me";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String substring = "sub";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boolean foundIt = false;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max = searchMe.length() -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substring.length();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4" name="Google Shape;424;p63"/>
          <p:cNvSpPr txBox="1"/>
          <p:nvPr/>
        </p:nvSpPr>
        <p:spPr>
          <a:xfrm>
            <a:off x="4319150" y="600550"/>
            <a:ext cx="51279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test:</a:t>
            </a:r>
            <a:endParaRPr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for (int i = 0; i &lt;= max; i++)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int n = substring.length();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int j = i;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int k = 0;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while (n-- != 0)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if (searchMe.charAt(j++) != substring.charAt(k++))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continue test;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foundIt = true;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break test;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System.out.println(foundIt ? "Found it" : "Didn't find it");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25" name="Google Shape;425;p63"/>
          <p:cNvCxnSpPr/>
          <p:nvPr/>
        </p:nvCxnSpPr>
        <p:spPr>
          <a:xfrm>
            <a:off x="4320200" y="816475"/>
            <a:ext cx="0" cy="4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Branching</a:t>
            </a:r>
            <a:r>
              <a:rPr lang="en-US"/>
              <a:t> Statements</a:t>
            </a:r>
            <a:endParaRPr/>
          </a:p>
        </p:txBody>
      </p:sp>
      <p:sp>
        <p:nvSpPr>
          <p:cNvPr id="432" name="Google Shape;43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Break </a:t>
            </a:r>
            <a:r>
              <a:rPr lang="en-US"/>
              <a:t>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Continue</a:t>
            </a:r>
            <a:r>
              <a:rPr lang="en-US"/>
              <a:t>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Return</a:t>
            </a:r>
            <a:r>
              <a:rPr lang="en-US">
                <a:solidFill>
                  <a:srgbClr val="FFF2CC"/>
                </a:solidFill>
              </a:rPr>
              <a:t> Statement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433" name="Google Shape;433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</a:t>
            </a:r>
            <a:r>
              <a:rPr lang="en-US"/>
              <a:t> Statement</a:t>
            </a:r>
            <a:endParaRPr/>
          </a:p>
        </p:txBody>
      </p:sp>
      <p:sp>
        <p:nvSpPr>
          <p:cNvPr id="440" name="Google Shape;44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Exits from the current method and control flow returns to where the method was invoked.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 forms exist 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Returns value: </a:t>
            </a:r>
            <a:r>
              <a:rPr lang="en-US" u="sng"/>
              <a:t>data type between the returned value and the method's declared return value must match</a:t>
            </a:r>
            <a:r>
              <a:rPr lang="en-US"/>
              <a:t>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e.g., return ++count;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Does not return value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e.g., return;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a method is declared void, use the form of return that does not return a value.</a:t>
            </a:r>
            <a:endParaRPr/>
          </a:p>
        </p:txBody>
      </p:sp>
      <p:sp>
        <p:nvSpPr>
          <p:cNvPr id="441" name="Google Shape;441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66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448" name="Google Shape;448;p6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9" name="Google Shape;449;p66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{A6B6F897-3222-489F-AADA-CDC4BC960A53}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Flow Statements in Java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source code is executed from top to bottom in the order that statements appear.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Control flow statements changes execution flow by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Decision making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Looping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Branching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Helps </a:t>
            </a:r>
            <a:r>
              <a:rPr b="1" i="1" lang="en-US">
                <a:solidFill>
                  <a:srgbClr val="FFFFFF"/>
                </a:solidFill>
              </a:rPr>
              <a:t>conditionally </a:t>
            </a:r>
            <a:r>
              <a:rPr lang="en-US"/>
              <a:t>executing particular blocks of codes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455" name="Google Shape;455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6" name="Google Shape;45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7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TODOs for L09: Numbers and Strings</a:t>
            </a:r>
            <a:br>
              <a:rPr lang="en-US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Read: 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https://docs.oracle.com/javase/tutorial/java/data/index.html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Read: 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Chapter 9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Flow Statements in Java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statement is mapped with a certain syntax in Java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Decision making statements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if</a:t>
            </a:r>
            <a:r>
              <a:rPr lang="en-US"/>
              <a:t>-then, if-then-else, switch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Looping statements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for, while, do-while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Branching statements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break, continue, return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Making Statements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If-then Statement</a:t>
            </a:r>
            <a:endParaRPr>
              <a:solidFill>
                <a:srgbClr val="FFF2CC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If-then-else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Switch Statement</a:t>
            </a:r>
            <a:endParaRPr/>
          </a:p>
        </p:txBody>
      </p:sp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If-then Statement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most basic form of control flow statements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Execute a certain section of code </a:t>
            </a:r>
            <a:r>
              <a:rPr i="1" lang="en-US"/>
              <a:t>only if</a:t>
            </a:r>
            <a:r>
              <a:rPr lang="en-US"/>
              <a:t> the evaluated condition is true.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>
                <a:solidFill>
                  <a:srgbClr val="FFFFFF"/>
                </a:solidFill>
              </a:rPr>
              <a:t>class Bicycle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…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</a:t>
            </a:r>
            <a:r>
              <a:rPr lang="en-US" sz="1500">
                <a:solidFill>
                  <a:srgbClr val="FFFFFF"/>
                </a:solidFill>
              </a:rPr>
              <a:t>void applyBrakes() {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if (isMoving) {				// </a:t>
            </a:r>
            <a:r>
              <a:rPr lang="en-US" sz="1500">
                <a:solidFill>
                  <a:srgbClr val="FFFFFF"/>
                </a:solidFill>
              </a:rPr>
              <a:t>isMoving : condition to be evaluated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	currentSpeed--;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	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}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	…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If-then Statement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void applyBrakes() {</a:t>
            </a:r>
            <a:br>
              <a:rPr lang="en-US" sz="1500"/>
            </a:br>
            <a:r>
              <a:rPr lang="en-US" sz="1500"/>
              <a:t>	if (</a:t>
            </a:r>
            <a:r>
              <a:rPr lang="en-US" sz="1500">
                <a:solidFill>
                  <a:srgbClr val="F4CCCC"/>
                </a:solidFill>
              </a:rPr>
              <a:t>isMoving</a:t>
            </a:r>
            <a:r>
              <a:rPr lang="en-US" sz="1500"/>
              <a:t>) {</a:t>
            </a:r>
            <a:br>
              <a:rPr lang="en-US" sz="1500"/>
            </a:br>
            <a:r>
              <a:rPr lang="en-US" sz="1500"/>
              <a:t>		currentSpeed--;</a:t>
            </a:r>
            <a:br>
              <a:rPr lang="en-US" sz="1500"/>
            </a:br>
            <a:r>
              <a:rPr lang="en-US" sz="1500"/>
              <a:t>	}</a:t>
            </a:r>
            <a:br>
              <a:rPr lang="en-US" sz="1500"/>
            </a:br>
            <a:r>
              <a:rPr lang="en-US" sz="1500"/>
              <a:t>}</a:t>
            </a:r>
            <a:endParaRPr sz="15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the condition is </a:t>
            </a:r>
            <a:r>
              <a:rPr i="1" lang="en-US"/>
              <a:t>true</a:t>
            </a:r>
            <a:r>
              <a:rPr lang="en-US"/>
              <a:t>, </a:t>
            </a:r>
            <a:r>
              <a:rPr i="1" lang="en-US"/>
              <a:t>currentSpeed</a:t>
            </a:r>
            <a:r>
              <a:rPr lang="en-US"/>
              <a:t> will be reduced.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the condition is </a:t>
            </a:r>
            <a:r>
              <a:rPr i="1" lang="en-US"/>
              <a:t>false</a:t>
            </a:r>
            <a:r>
              <a:rPr lang="en-US"/>
              <a:t>, execution flow skips the if-then block.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Making Statements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If-then Statement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If-then-else Statement</a:t>
            </a:r>
            <a:endParaRPr>
              <a:solidFill>
                <a:srgbClr val="FFF2CC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Switch Statement</a:t>
            </a:r>
            <a:endParaRPr/>
          </a:p>
        </p:txBody>
      </p:sp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