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Lst>
  <p:sldSz cy="5143500" cx="9144000"/>
  <p:notesSz cx="7104050" cy="10234600"/>
  <p:embeddedFontLst>
    <p:embeddedFont>
      <p:font typeface="Average"/>
      <p:regular r:id="rId115"/>
    </p:embeddedFont>
    <p:embeddedFont>
      <p:font typeface="Oswald"/>
      <p:regular r:id="rId116"/>
      <p:bold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11773A-4B76-4E6E-8501-C69A4709AA74}">
  <a:tblStyle styleId="{F611773A-4B76-4E6E-8501-C69A4709AA7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7" Type="http://schemas.openxmlformats.org/officeDocument/2006/relationships/font" Target="fonts/Oswald-bold.fntdata"/><Relationship Id="rId116" Type="http://schemas.openxmlformats.org/officeDocument/2006/relationships/font" Target="fonts/Oswald-regular.fntdata"/><Relationship Id="rId115" Type="http://schemas.openxmlformats.org/officeDocument/2006/relationships/font" Target="fonts/Average-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4024312" y="0"/>
            <a:ext cx="3078162" cy="511175"/>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4837" cy="460533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1850"/>
            <a:ext cx="3078162" cy="511175"/>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4024312" y="9721850"/>
            <a:ext cx="3078162"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f2f7750b8_0_74: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2f7750b8_0_74: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5fd2f70e2_0_5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5fd2f70e2_0_5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55fd2f70e2_0_5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55fd2f70e2_0_114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fd2f70e2_0_114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g55fd2f70e2_0_114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55fd2f70e2_0_117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fd2f70e2_0_117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g55fd2f70e2_0_117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5fd2f70e2_0_115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fd2f70e2_0_115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55fd2f70e2_0_115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55fd2f70e2_0_118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fd2f70e2_0_118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55fd2f70e2_0_118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55fd2f70e2_0_121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fd2f70e2_0_121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55fd2f70e2_0_121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55fd2f70e2_0_122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fd2f70e2_0_122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55fd2f70e2_0_122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55fd2f70e2_0_123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fd2f70e2_0_123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55fd2f70e2_0_123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6a851e6c6f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g26a851e6c6f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4fca9b9b52_0_181:notes"/>
          <p:cNvSpPr/>
          <p:nvPr>
            <p:ph idx="2" type="sldImg"/>
          </p:nvPr>
        </p:nvSpPr>
        <p:spPr>
          <a:xfrm>
            <a:off x="394980" y="767595"/>
            <a:ext cx="6314700" cy="38379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4fca9b9b52_0_181:notes"/>
          <p:cNvSpPr txBox="1"/>
          <p:nvPr>
            <p:ph idx="1" type="body"/>
          </p:nvPr>
        </p:nvSpPr>
        <p:spPr>
          <a:xfrm>
            <a:off x="710405" y="4861435"/>
            <a:ext cx="5683200" cy="4605600"/>
          </a:xfrm>
          <a:prstGeom prst="rect">
            <a:avLst/>
          </a:prstGeom>
          <a:noFill/>
          <a:ln>
            <a:noFill/>
          </a:ln>
        </p:spPr>
        <p:txBody>
          <a:bodyPr anchorCtr="0" anchor="ctr" bIns="97250" lIns="97250" spcFirstLastPara="1" rIns="97250" wrap="square" tIns="97250">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55fd2f70e2_0_7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fd2f70e2_0_7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55fd2f70e2_0_7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5fd2f70e2_0_9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5fd2f70e2_0_9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55fd2f70e2_0_9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59c96dd9b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59c96dd9b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59c96dd9b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5fd2f70e2_0_10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fd2f70e2_0_10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55fd2f70e2_0_10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5fd2f70e2_0_11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fd2f70e2_0_11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55fd2f70e2_0_11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5fd2f70e2_0_12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5fd2f70e2_0_12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55fd2f70e2_0_12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5fd2f70e2_0_14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5fd2f70e2_0_14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55fd2f70e2_0_14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59c96dd9b_0_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59c96dd9b_0_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559c96dd9b_0_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5fd2f70e2_0_15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5fd2f70e2_0_15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55fd2f70e2_0_15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a851e6c6f_0_6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6a851e6c6f_0_6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5fd2f70e2_0_16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5fd2f70e2_0_16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55fd2f70e2_0_16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55fd2f70e2_0_17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5fd2f70e2_0_17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55fd2f70e2_0_17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5fd2f70e2_0_18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5fd2f70e2_0_18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55fd2f70e2_0_18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5fd2f70e2_0_19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5fd2f70e2_0_19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55fd2f70e2_0_19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5fd2f70e2_0_21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5fd2f70e2_0_21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55fd2f70e2_0_21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5fd2f70e2_0_22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5fd2f70e2_0_22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55fd2f70e2_0_22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5fd2f70e2_0_24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5fd2f70e2_0_24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55fd2f70e2_0_24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5fd2f70e2_0_25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5fd2f70e2_0_25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55fd2f70e2_0_25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5fd2f70e2_0_26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5fd2f70e2_0_26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55fd2f70e2_0_26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55fd2f70e2_0_27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5fd2f70e2_0_27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55fd2f70e2_0_27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5fd2f70e2_0_119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5fd2f70e2_0_119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55fd2f70e2_0_119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5fd2f70e2_0_29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5fd2f70e2_0_29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55fd2f70e2_0_29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5fd2f70e2_0_30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5fd2f70e2_0_30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55fd2f70e2_0_30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5fd2f70e2_0_31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5fd2f70e2_0_31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55fd2f70e2_0_31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5fd2f70e2_0_32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5fd2f70e2_0_32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55fd2f70e2_0_32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55fd2f70e2_0_34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5fd2f70e2_0_34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55fd2f70e2_0_34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242f491cf_0_10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242f491cf_0_10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d242f491cf_0_10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242f491cf_0_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242f491cf_0_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d242f491cf_0_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242f491cf_0_1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242f491cf_0_1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d242f491cf_0_1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242f491cf_0_2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242f491cf_0_2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d242f491cf_0_2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242f491cf_0_2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242f491cf_0_2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d242f491cf_0_2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7cd08d669_44_10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cd08d669_44_10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57cd08d669_44_10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242f491cf_0_3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242f491cf_0_3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d242f491cf_0_3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242f491cf_0_4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d242f491cf_0_4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d242f491cf_0_4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242f491cf_0_4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242f491cf_0_4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d242f491cf_0_4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242f491cf_0_5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242f491cf_0_5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d242f491cf_0_5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242f491cf_0_6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242f491cf_0_6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d242f491cf_0_6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242f491cf_0_7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242f491cf_0_7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d242f491cf_0_7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d242f491cf_0_7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d242f491cf_0_7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d242f491cf_0_7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242f491cf_0_8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d242f491cf_0_8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d242f491cf_0_8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242f491cf_0_9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242f491cf_0_9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d242f491cf_0_9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55fd2f70e2_0_52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5fd2f70e2_0_52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55fd2f70e2_0_52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55848a796d_0_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848a796d_0_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55848a796d_0_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55fd2f70e2_0_53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55fd2f70e2_0_53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55fd2f70e2_0_53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55fd2f70e2_0_54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55fd2f70e2_0_54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55fd2f70e2_0_54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5fd2f70e2_0_56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5fd2f70e2_0_56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55fd2f70e2_0_56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5fd2f70e2_0_57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fd2f70e2_0_57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55fd2f70e2_0_57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55fd2f70e2_0_58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fd2f70e2_0_58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55fd2f70e2_0_58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5fd2f70e2_0_60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fd2f70e2_0_60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55fd2f70e2_0_60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5fd2f70e2_0_61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fd2f70e2_0_61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55fd2f70e2_0_61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c503595902_0_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c503595902_0_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c503595902_0_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5fd2f70e2_0_119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5fd2f70e2_0_119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55fd2f70e2_0_119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55fd2f70e2_0_64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5fd2f70e2_0_64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55fd2f70e2_0_64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5f802164c_1_1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5f802164c_1_1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55f802164c_1_1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5fd2f70e2_0_65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5fd2f70e2_0_65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55fd2f70e2_0_65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55fd2f70e2_0_66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55fd2f70e2_0_66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g55fd2f70e2_0_66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55fd2f70e2_0_67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55fd2f70e2_0_67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55fd2f70e2_0_67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55fd2f70e2_0_69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5fd2f70e2_0_69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55fd2f70e2_0_69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55fd2f70e2_0_70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5fd2f70e2_0_70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g55fd2f70e2_0_70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55fd2f70e2_0_71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5fd2f70e2_0_71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55fd2f70e2_0_71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55fd2f70e2_0_72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5fd2f70e2_0_72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g55fd2f70e2_0_72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55fd2f70e2_0_74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55fd2f70e2_0_74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55fd2f70e2_0_74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55fd2f70e2_0_75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5fd2f70e2_0_75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g55fd2f70e2_0_75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55fd2f70e2_0_762: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55fd2f70e2_0_762: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55fd2f70e2_0_762: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5f802164c_1_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5f802164c_1_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55f802164c_1_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55fd2f70e2_0_77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55fd2f70e2_0_77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55fd2f70e2_0_77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55fd2f70e2_0_78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55fd2f70e2_0_78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g55fd2f70e2_0_78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55fd2f70e2_0_79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55fd2f70e2_0_79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55fd2f70e2_0_79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55fd2f70e2_0_80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55fd2f70e2_0_80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55fd2f70e2_0_80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55fd2f70e2_0_82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55fd2f70e2_0_82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g55fd2f70e2_0_82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55fd2f70e2_0_82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55fd2f70e2_0_82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55fd2f70e2_0_82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55fd2f70e2_0_84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55fd2f70e2_0_84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55fd2f70e2_0_84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55fd2f70e2_0_85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55fd2f70e2_0_85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55fd2f70e2_0_85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55fd2f70e2_0_86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55fd2f70e2_0_86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55fd2f70e2_0_86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55fd2f70e2_0_876: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55fd2f70e2_0_876: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g55fd2f70e2_0_876: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5fd2f70e2_0_2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5fd2f70e2_0_2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55fd2f70e2_0_2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55fd2f70e2_0_88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55fd2f70e2_0_88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55fd2f70e2_0_88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55fd2f70e2_0_90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5fd2f70e2_0_90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55fd2f70e2_0_90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55fd2f70e2_0_935: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55fd2f70e2_0_935: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55fd2f70e2_0_935: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55fd2f70e2_0_94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55fd2f70e2_0_94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55fd2f70e2_0_94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55fd2f70e2_0_95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5fd2f70e2_0_95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g55fd2f70e2_0_95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55fd2f70e2_0_96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55fd2f70e2_0_96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55fd2f70e2_0_96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55fd2f70e2_0_97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55fd2f70e2_0_97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55fd2f70e2_0_97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55fd2f70e2_0_99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55fd2f70e2_0_99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g55fd2f70e2_0_99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55fd2f70e2_0_100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55fd2f70e2_0_100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55fd2f70e2_0_100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55fd2f70e2_0_1017: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55fd2f70e2_0_1017: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55fd2f70e2_0_1017: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5fd2f70e2_0_3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5fd2f70e2_0_3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55fd2f70e2_0_3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55fd2f70e2_0_102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55fd2f70e2_0_102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g55fd2f70e2_0_102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55fd2f70e2_0_1040: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55fd2f70e2_0_1040: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g55fd2f70e2_0_1040: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55fd2f70e2_0_105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55fd2f70e2_0_105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g55fd2f70e2_0_105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55fd2f70e2_0_1061: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55fd2f70e2_0_1061: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g55fd2f70e2_0_1061: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55fd2f70e2_0_106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55fd2f70e2_0_106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g55fd2f70e2_0_106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55fd2f70e2_0_107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55fd2f70e2_0_107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g55fd2f70e2_0_107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55fd2f70e2_0_1103: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55fd2f70e2_0_1103: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g55fd2f70e2_0_1103: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5fd2f70e2_0_1114: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fd2f70e2_0_1114: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g55fd2f70e2_0_1114: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55fd2f70e2_0_1129: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fd2f70e2_0_1129: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g55fd2f70e2_0_1129: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55fd2f70e2_0_1138:notes"/>
          <p:cNvSpPr/>
          <p:nvPr>
            <p:ph idx="2" type="sldImg"/>
          </p:nvPr>
        </p:nvSpPr>
        <p:spPr>
          <a:xfrm>
            <a:off x="141023" y="768350"/>
            <a:ext cx="6822000" cy="3837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fd2f70e2_0_1138:notes"/>
          <p:cNvSpPr txBox="1"/>
          <p:nvPr>
            <p:ph idx="1" type="body"/>
          </p:nvPr>
        </p:nvSpPr>
        <p:spPr>
          <a:xfrm>
            <a:off x="709612" y="4860925"/>
            <a:ext cx="56847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g55fd2f70e2_0_1138:notes"/>
          <p:cNvSpPr txBox="1"/>
          <p:nvPr>
            <p:ph idx="12" type="sldNum"/>
          </p:nvPr>
        </p:nvSpPr>
        <p:spPr>
          <a:xfrm>
            <a:off x="4024312" y="9721850"/>
            <a:ext cx="30783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4350279" y="2855377"/>
            <a:ext cx="443589" cy="105632"/>
            <a:chOff x="4137525" y="2915950"/>
            <a:chExt cx="869100" cy="207000"/>
          </a:xfrm>
        </p:grpSpPr>
        <p:sp>
          <p:nvSpPr>
            <p:cNvPr id="15" name="Google Shape;15;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SzPts val="3000"/>
              <a:buNone/>
              <a:defRPr b="1" i="0" sz="3200" u="none" cap="none" strike="noStrike">
                <a:solidFill>
                  <a:schemeClr val="dk2"/>
                </a:solidFill>
                <a:latin typeface="Arial"/>
                <a:ea typeface="Arial"/>
                <a:cs typeface="Arial"/>
                <a:sym typeface="Arial"/>
              </a:defRPr>
            </a:lvl2pPr>
            <a:lvl3pPr lvl="2" marR="0" rtl="0" algn="l">
              <a:spcBef>
                <a:spcPts val="0"/>
              </a:spcBef>
              <a:spcAft>
                <a:spcPts val="0"/>
              </a:spcAft>
              <a:buSzPts val="3000"/>
              <a:buNone/>
              <a:defRPr b="1" i="0" sz="3200" u="none" cap="none" strike="noStrike">
                <a:solidFill>
                  <a:schemeClr val="dk2"/>
                </a:solidFill>
                <a:latin typeface="Arial"/>
                <a:ea typeface="Arial"/>
                <a:cs typeface="Arial"/>
                <a:sym typeface="Arial"/>
              </a:defRPr>
            </a:lvl3pPr>
            <a:lvl4pPr lvl="3" marR="0" rtl="0" algn="l">
              <a:spcBef>
                <a:spcPts val="0"/>
              </a:spcBef>
              <a:spcAft>
                <a:spcPts val="0"/>
              </a:spcAft>
              <a:buSzPts val="3000"/>
              <a:buNone/>
              <a:defRPr b="1" i="0" sz="3200" u="none" cap="none" strike="noStrike">
                <a:solidFill>
                  <a:schemeClr val="dk2"/>
                </a:solidFill>
                <a:latin typeface="Arial"/>
                <a:ea typeface="Arial"/>
                <a:cs typeface="Arial"/>
                <a:sym typeface="Arial"/>
              </a:defRPr>
            </a:lvl4pPr>
            <a:lvl5pPr lvl="4" marR="0" rtl="0" algn="l">
              <a:spcBef>
                <a:spcPts val="0"/>
              </a:spcBef>
              <a:spcAft>
                <a:spcPts val="0"/>
              </a:spcAft>
              <a:buSzPts val="3000"/>
              <a:buNone/>
              <a:defRPr b="1" i="0" sz="3200" u="none" cap="none" strike="noStrike">
                <a:solidFill>
                  <a:schemeClr val="dk2"/>
                </a:solidFill>
                <a:latin typeface="Arial"/>
                <a:ea typeface="Arial"/>
                <a:cs typeface="Arial"/>
                <a:sym typeface="Arial"/>
              </a:defRPr>
            </a:lvl5pPr>
            <a:lvl6pPr lvl="5" marR="0" rtl="0" algn="l">
              <a:spcBef>
                <a:spcPts val="0"/>
              </a:spcBef>
              <a:spcAft>
                <a:spcPts val="0"/>
              </a:spcAft>
              <a:buSzPts val="3000"/>
              <a:buNone/>
              <a:defRPr b="1" i="0" sz="3200" u="none" cap="none" strike="noStrike">
                <a:solidFill>
                  <a:schemeClr val="dk2"/>
                </a:solidFill>
                <a:latin typeface="Arial"/>
                <a:ea typeface="Arial"/>
                <a:cs typeface="Arial"/>
                <a:sym typeface="Arial"/>
              </a:defRPr>
            </a:lvl6pPr>
            <a:lvl7pPr lvl="6" marR="0" rtl="0" algn="l">
              <a:spcBef>
                <a:spcPts val="0"/>
              </a:spcBef>
              <a:spcAft>
                <a:spcPts val="0"/>
              </a:spcAft>
              <a:buSzPts val="3000"/>
              <a:buNone/>
              <a:defRPr b="1" i="0" sz="3200" u="none" cap="none" strike="noStrike">
                <a:solidFill>
                  <a:schemeClr val="dk2"/>
                </a:solidFill>
                <a:latin typeface="Arial"/>
                <a:ea typeface="Arial"/>
                <a:cs typeface="Arial"/>
                <a:sym typeface="Arial"/>
              </a:defRPr>
            </a:lvl7pPr>
            <a:lvl8pPr lvl="7" marR="0" rtl="0" algn="l">
              <a:spcBef>
                <a:spcPts val="0"/>
              </a:spcBef>
              <a:spcAft>
                <a:spcPts val="0"/>
              </a:spcAft>
              <a:buSzPts val="3000"/>
              <a:buNone/>
              <a:defRPr b="1" i="0" sz="3200" u="none" cap="none" strike="noStrike">
                <a:solidFill>
                  <a:schemeClr val="dk2"/>
                </a:solidFill>
                <a:latin typeface="Arial"/>
                <a:ea typeface="Arial"/>
                <a:cs typeface="Arial"/>
                <a:sym typeface="Arial"/>
              </a:defRPr>
            </a:lvl8pPr>
            <a:lvl9pPr lvl="8" marR="0" rtl="0" algn="l">
              <a:spcBef>
                <a:spcPts val="0"/>
              </a:spcBef>
              <a:spcAft>
                <a:spcPts val="0"/>
              </a:spcAft>
              <a:buSzPts val="3000"/>
              <a:buNone/>
              <a:defRPr b="1" i="0" sz="3200" u="none" cap="none" strike="noStrike">
                <a:solidFill>
                  <a:schemeClr val="dk2"/>
                </a:solidFill>
                <a:latin typeface="Arial"/>
                <a:ea typeface="Arial"/>
                <a:cs typeface="Arial"/>
                <a:sym typeface="Arial"/>
              </a:defRPr>
            </a:lvl9pPr>
          </a:lstStyle>
          <a:p/>
        </p:txBody>
      </p:sp>
      <p:sp>
        <p:nvSpPr>
          <p:cNvPr id="61" name="Google Shape;61;p13"/>
          <p:cNvSpPr txBox="1"/>
          <p:nvPr>
            <p:ph idx="1" type="body"/>
          </p:nvPr>
        </p:nvSpPr>
        <p:spPr>
          <a:xfrm>
            <a:off x="533400" y="857250"/>
            <a:ext cx="8153400" cy="3543300"/>
          </a:xfrm>
          <a:prstGeom prst="rect">
            <a:avLst/>
          </a:prstGeom>
          <a:noFill/>
          <a:ln>
            <a:noFill/>
          </a:ln>
        </p:spPr>
        <p:txBody>
          <a:bodyPr anchorCtr="0" anchor="t" bIns="91425" lIns="91425" spcFirstLastPara="1" rIns="91425" wrap="square" tIns="91425">
            <a:noAutofit/>
          </a:bodyPr>
          <a:lstStyle>
            <a:lvl1pPr indent="-350520" lvl="0" marL="457200" marR="0" rtl="0" algn="l">
              <a:spcBef>
                <a:spcPts val="480"/>
              </a:spcBef>
              <a:spcAft>
                <a:spcPts val="0"/>
              </a:spcAft>
              <a:buSzPts val="1920"/>
              <a:buFont typeface="Noto Sans Symbols"/>
              <a:buChar char="■"/>
              <a:defRPr b="0" i="0" sz="2400" u="none" cap="none" strike="noStrike">
                <a:latin typeface="Arial"/>
                <a:ea typeface="Arial"/>
                <a:cs typeface="Arial"/>
                <a:sym typeface="Arial"/>
              </a:defRPr>
            </a:lvl1pPr>
            <a:lvl2pPr indent="-330200" lvl="1" marL="914400" marR="0" rtl="0" algn="l">
              <a:spcBef>
                <a:spcPts val="400"/>
              </a:spcBef>
              <a:spcAft>
                <a:spcPts val="0"/>
              </a:spcAft>
              <a:buSzPts val="1600"/>
              <a:buFont typeface="Noto Sans Symbols"/>
              <a:buChar char="■"/>
              <a:defRPr b="0" i="0" sz="2000" u="none" cap="none" strike="noStrike">
                <a:latin typeface="Arial"/>
                <a:ea typeface="Arial"/>
                <a:cs typeface="Arial"/>
                <a:sym typeface="Arial"/>
              </a:defRPr>
            </a:lvl2pPr>
            <a:lvl3pPr indent="-302894" lvl="2" marL="1371600" marR="0" rtl="0" algn="l">
              <a:spcBef>
                <a:spcPts val="360"/>
              </a:spcBef>
              <a:spcAft>
                <a:spcPts val="0"/>
              </a:spcAft>
              <a:buSzPts val="1170"/>
              <a:buFont typeface="Noto Sans Symbols"/>
              <a:buChar char="□"/>
              <a:defRPr b="0" i="0" sz="1800" u="none" cap="none" strike="noStrike">
                <a:latin typeface="Arial"/>
                <a:ea typeface="Arial"/>
                <a:cs typeface="Arial"/>
                <a:sym typeface="Arial"/>
              </a:defRPr>
            </a:lvl3pPr>
            <a:lvl4pPr indent="-299719" lvl="3" marL="1828800" marR="0" rtl="0" algn="l">
              <a:spcBef>
                <a:spcPts val="320"/>
              </a:spcBef>
              <a:spcAft>
                <a:spcPts val="0"/>
              </a:spcAft>
              <a:buSzPts val="1120"/>
              <a:buFont typeface="Noto Sans Symbols"/>
              <a:buChar char="□"/>
              <a:defRPr b="0" i="0" sz="1600" u="none" cap="none" strike="noStrike">
                <a:latin typeface="Arial"/>
                <a:ea typeface="Arial"/>
                <a:cs typeface="Arial"/>
                <a:sym typeface="Arial"/>
              </a:defRPr>
            </a:lvl4pPr>
            <a:lvl5pPr indent="-299720" lvl="4" marL="22860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5pPr>
            <a:lvl6pPr indent="-299720" lvl="5" marL="27432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6pPr>
            <a:lvl7pPr indent="-299720" lvl="6" marL="32004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7pPr>
            <a:lvl8pPr indent="-299720" lvl="7" marL="36576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8pPr>
            <a:lvl9pPr indent="-299720" lvl="8" marL="4114800" marR="0" rtl="0" algn="l">
              <a:spcBef>
                <a:spcPts val="280"/>
              </a:spcBef>
              <a:spcAft>
                <a:spcPts val="0"/>
              </a:spcAft>
              <a:buSzPts val="1120"/>
              <a:buFont typeface="Noto Sans Symbols"/>
              <a:buChar char="□"/>
              <a:defRPr b="0" i="0" sz="1400" u="none" cap="none" strike="noStrike">
                <a:latin typeface="Arial"/>
                <a:ea typeface="Arial"/>
                <a:cs typeface="Arial"/>
                <a:sym typeface="Arial"/>
              </a:defRPr>
            </a:lvl9pPr>
          </a:lstStyle>
          <a:p/>
        </p:txBody>
      </p:sp>
      <p:sp>
        <p:nvSpPr>
          <p:cNvPr id="62" name="Google Shape;62;p13"/>
          <p:cNvSpPr txBox="1"/>
          <p:nvPr>
            <p:ph idx="12" type="sldNum"/>
          </p:nvPr>
        </p:nvSpPr>
        <p:spPr>
          <a:xfrm>
            <a:off x="8439200" y="4914900"/>
            <a:ext cx="2697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3" name="Google Shape;63;p13"/>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64" name="Shape 64"/>
        <p:cNvGrpSpPr/>
        <p:nvPr/>
      </p:nvGrpSpPr>
      <p:grpSpPr>
        <a:xfrm>
          <a:off x="0" y="0"/>
          <a:ext cx="0" cy="0"/>
          <a:chOff x="0" y="0"/>
          <a:chExt cx="0" cy="0"/>
        </a:xfrm>
      </p:grpSpPr>
      <p:sp>
        <p:nvSpPr>
          <p:cNvPr id="65" name="Google Shape;65;p14"/>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2pPr>
            <a:lvl3pPr lvl="2"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3pPr>
            <a:lvl4pPr lvl="3"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4pPr>
            <a:lvl5pPr lvl="4"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5pPr>
            <a:lvl6pPr lvl="5"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6pPr>
            <a:lvl7pPr lvl="6"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7pPr>
            <a:lvl8pPr lvl="7"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8pPr>
            <a:lvl9pPr lvl="8"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9pPr>
          </a:lstStyle>
          <a:p/>
        </p:txBody>
      </p:sp>
      <p:sp>
        <p:nvSpPr>
          <p:cNvPr id="66" name="Google Shape;66;p14"/>
          <p:cNvSpPr txBox="1"/>
          <p:nvPr>
            <p:ph idx="12" type="sldNum"/>
          </p:nvPr>
        </p:nvSpPr>
        <p:spPr>
          <a:xfrm>
            <a:off x="6804025" y="4914900"/>
            <a:ext cx="19050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67" name="Google Shape;67;p14"/>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grpSp>
        <p:nvGrpSpPr>
          <p:cNvPr id="73" name="Google Shape;73;p16"/>
          <p:cNvGrpSpPr/>
          <p:nvPr/>
        </p:nvGrpSpPr>
        <p:grpSpPr>
          <a:xfrm>
            <a:off x="4350279" y="2855377"/>
            <a:ext cx="443589" cy="105632"/>
            <a:chOff x="4137525" y="2915950"/>
            <a:chExt cx="869100" cy="207000"/>
          </a:xfrm>
        </p:grpSpPr>
        <p:sp>
          <p:nvSpPr>
            <p:cNvPr id="74" name="Google Shape;74;p16"/>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8" name="Google Shape;78;p1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 name="Google Shape;79;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5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6" name="Google Shape;8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9" name="Google Shape;89;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1" name="Google Shape;91;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 name="Google Shape;94;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8" name="Google Shape;9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9" name="Shape 99"/>
        <p:cNvGrpSpPr/>
        <p:nvPr/>
      </p:nvGrpSpPr>
      <p:grpSpPr>
        <a:xfrm>
          <a:off x="0" y="0"/>
          <a:ext cx="0" cy="0"/>
          <a:chOff x="0" y="0"/>
          <a:chExt cx="0" cy="0"/>
        </a:xfrm>
      </p:grpSpPr>
      <p:sp>
        <p:nvSpPr>
          <p:cNvPr id="100" name="Google Shape;100;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1" name="Google Shape;101;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5" name="Google Shape;105;p2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07" name="Google Shape;107;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8" name="Google Shape;10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111" name="Google Shape;111;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25"/>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2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18" name="Shape 118"/>
        <p:cNvGrpSpPr/>
        <p:nvPr/>
      </p:nvGrpSpPr>
      <p:grpSpPr>
        <a:xfrm>
          <a:off x="0" y="0"/>
          <a:ext cx="0" cy="0"/>
          <a:chOff x="0" y="0"/>
          <a:chExt cx="0" cy="0"/>
        </a:xfrm>
      </p:grpSpPr>
      <p:sp>
        <p:nvSpPr>
          <p:cNvPr id="119" name="Google Shape;119;p27"/>
          <p:cNvSpPr txBox="1"/>
          <p:nvPr>
            <p:ph type="title"/>
          </p:nvPr>
        </p:nvSpPr>
        <p:spPr>
          <a:xfrm>
            <a:off x="628650" y="273846"/>
            <a:ext cx="7886700" cy="994200"/>
          </a:xfrm>
          <a:prstGeom prst="rect">
            <a:avLst/>
          </a:prstGeom>
          <a:noFill/>
          <a:ln>
            <a:noFill/>
          </a:ln>
        </p:spPr>
        <p:txBody>
          <a:bodyPr anchorCtr="0" anchor="ctr" bIns="91425" lIns="91425" spcFirstLastPara="1" rIns="91425" wrap="square" tIns="91425">
            <a:noAutofit/>
          </a:bodyPr>
          <a:lstStyle>
            <a:lvl1pPr lvl="0" marR="0" rtl="0" algn="ctr">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120" name="Google Shape;120;p27"/>
          <p:cNvSpPr txBox="1"/>
          <p:nvPr>
            <p:ph idx="1" type="body"/>
          </p:nvPr>
        </p:nvSpPr>
        <p:spPr>
          <a:xfrm>
            <a:off x="628650" y="1369219"/>
            <a:ext cx="7886700" cy="32634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16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1600"/>
              </a:spcBef>
              <a:spcAft>
                <a:spcPts val="160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1" name="Google Shape;121;p27"/>
          <p:cNvSpPr txBox="1"/>
          <p:nvPr>
            <p:ph idx="10" type="dt"/>
          </p:nvPr>
        </p:nvSpPr>
        <p:spPr>
          <a:xfrm>
            <a:off x="628650" y="4767265"/>
            <a:ext cx="2057400" cy="2739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7"/>
          <p:cNvSpPr txBox="1"/>
          <p:nvPr>
            <p:ph idx="11" type="ftr"/>
          </p:nvPr>
        </p:nvSpPr>
        <p:spPr>
          <a:xfrm>
            <a:off x="3028950" y="4767265"/>
            <a:ext cx="3086100" cy="2739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9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7"/>
          <p:cNvSpPr txBox="1"/>
          <p:nvPr>
            <p:ph idx="12" type="sldNum"/>
          </p:nvPr>
        </p:nvSpPr>
        <p:spPr>
          <a:xfrm>
            <a:off x="6457950" y="4767265"/>
            <a:ext cx="16263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00">
                <a:solidFill>
                  <a:schemeClr val="dk1"/>
                </a:solidFill>
                <a:latin typeface="Calibri"/>
                <a:ea typeface="Calibri"/>
                <a:cs typeface="Calibri"/>
                <a:sym typeface="Calibri"/>
              </a:defRPr>
            </a:lvl1pPr>
            <a:lvl2pPr indent="0" lvl="1" marL="0" marR="0" rtl="0" algn="r">
              <a:spcBef>
                <a:spcPts val="0"/>
              </a:spcBef>
              <a:buNone/>
              <a:defRPr sz="1000">
                <a:solidFill>
                  <a:schemeClr val="dk1"/>
                </a:solidFill>
                <a:latin typeface="Calibri"/>
                <a:ea typeface="Calibri"/>
                <a:cs typeface="Calibri"/>
                <a:sym typeface="Calibri"/>
              </a:defRPr>
            </a:lvl2pPr>
            <a:lvl3pPr indent="0" lvl="2" marL="0" marR="0" rtl="0" algn="r">
              <a:spcBef>
                <a:spcPts val="0"/>
              </a:spcBef>
              <a:buNone/>
              <a:defRPr sz="1000">
                <a:solidFill>
                  <a:schemeClr val="dk1"/>
                </a:solidFill>
                <a:latin typeface="Calibri"/>
                <a:ea typeface="Calibri"/>
                <a:cs typeface="Calibri"/>
                <a:sym typeface="Calibri"/>
              </a:defRPr>
            </a:lvl3pPr>
            <a:lvl4pPr indent="0" lvl="3" marL="0" marR="0" rtl="0" algn="r">
              <a:spcBef>
                <a:spcPts val="0"/>
              </a:spcBef>
              <a:buNone/>
              <a:defRPr sz="1000">
                <a:solidFill>
                  <a:schemeClr val="dk1"/>
                </a:solidFill>
                <a:latin typeface="Calibri"/>
                <a:ea typeface="Calibri"/>
                <a:cs typeface="Calibri"/>
                <a:sym typeface="Calibri"/>
              </a:defRPr>
            </a:lvl4pPr>
            <a:lvl5pPr indent="0" lvl="4" marL="0" marR="0" rtl="0" algn="r">
              <a:spcBef>
                <a:spcPts val="0"/>
              </a:spcBef>
              <a:buNone/>
              <a:defRPr sz="1000">
                <a:solidFill>
                  <a:schemeClr val="dk1"/>
                </a:solidFill>
                <a:latin typeface="Calibri"/>
                <a:ea typeface="Calibri"/>
                <a:cs typeface="Calibri"/>
                <a:sym typeface="Calibri"/>
              </a:defRPr>
            </a:lvl5pPr>
            <a:lvl6pPr indent="0" lvl="5" marL="0" marR="0" rtl="0" algn="r">
              <a:spcBef>
                <a:spcPts val="0"/>
              </a:spcBef>
              <a:buNone/>
              <a:defRPr sz="1000">
                <a:solidFill>
                  <a:schemeClr val="dk1"/>
                </a:solidFill>
                <a:latin typeface="Calibri"/>
                <a:ea typeface="Calibri"/>
                <a:cs typeface="Calibri"/>
                <a:sym typeface="Calibri"/>
              </a:defRPr>
            </a:lvl6pPr>
            <a:lvl7pPr indent="0" lvl="6" marL="0" marR="0" rtl="0" algn="r">
              <a:spcBef>
                <a:spcPts val="0"/>
              </a:spcBef>
              <a:buNone/>
              <a:defRPr sz="1000">
                <a:solidFill>
                  <a:schemeClr val="dk1"/>
                </a:solidFill>
                <a:latin typeface="Calibri"/>
                <a:ea typeface="Calibri"/>
                <a:cs typeface="Calibri"/>
                <a:sym typeface="Calibri"/>
              </a:defRPr>
            </a:lvl7pPr>
            <a:lvl8pPr indent="0" lvl="7" marL="0" marR="0" rtl="0" algn="r">
              <a:spcBef>
                <a:spcPts val="0"/>
              </a:spcBef>
              <a:buNone/>
              <a:defRPr sz="1000">
                <a:solidFill>
                  <a:schemeClr val="dk1"/>
                </a:solidFill>
                <a:latin typeface="Calibri"/>
                <a:ea typeface="Calibri"/>
                <a:cs typeface="Calibri"/>
                <a:sym typeface="Calibri"/>
              </a:defRPr>
            </a:lvl8pPr>
            <a:lvl9pPr indent="0" lvl="8" marL="0" marR="0" rtl="0" algn="r">
              <a:spcBef>
                <a:spcPts val="0"/>
              </a:spcBef>
              <a:buNone/>
              <a:defRPr sz="10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124" name="Shape 124"/>
        <p:cNvGrpSpPr/>
        <p:nvPr/>
      </p:nvGrpSpPr>
      <p:grpSpPr>
        <a:xfrm>
          <a:off x="0" y="0"/>
          <a:ext cx="0" cy="0"/>
          <a:chOff x="0" y="0"/>
          <a:chExt cx="0" cy="0"/>
        </a:xfrm>
      </p:grpSpPr>
      <p:sp>
        <p:nvSpPr>
          <p:cNvPr id="125" name="Google Shape;125;p28"/>
          <p:cNvSpPr txBox="1"/>
          <p:nvPr>
            <p:ph type="title"/>
          </p:nvPr>
        </p:nvSpPr>
        <p:spPr>
          <a:xfrm>
            <a:off x="533400" y="214313"/>
            <a:ext cx="7010400" cy="5715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1pPr>
            <a:lvl2pPr lvl="1"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2pPr>
            <a:lvl3pPr lvl="2"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3pPr>
            <a:lvl4pPr lvl="3"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4pPr>
            <a:lvl5pPr lvl="4"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5pPr>
            <a:lvl6pPr lvl="5"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6pPr>
            <a:lvl7pPr lvl="6"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7pPr>
            <a:lvl8pPr lvl="7"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8pPr>
            <a:lvl9pPr lvl="8" marR="0" rtl="0" algn="l">
              <a:spcBef>
                <a:spcPts val="0"/>
              </a:spcBef>
              <a:spcAft>
                <a:spcPts val="0"/>
              </a:spcAft>
              <a:buClr>
                <a:srgbClr val="FFFFFF"/>
              </a:buClr>
              <a:buSzPts val="3000"/>
              <a:buNone/>
              <a:defRPr b="1" i="0" sz="3200" u="none" cap="none" strike="noStrike">
                <a:solidFill>
                  <a:srgbClr val="FFFFFF"/>
                </a:solidFill>
                <a:latin typeface="Arial"/>
                <a:ea typeface="Arial"/>
                <a:cs typeface="Arial"/>
                <a:sym typeface="Arial"/>
              </a:defRPr>
            </a:lvl9pPr>
          </a:lstStyle>
          <a:p/>
        </p:txBody>
      </p:sp>
      <p:sp>
        <p:nvSpPr>
          <p:cNvPr id="126" name="Google Shape;126;p28"/>
          <p:cNvSpPr txBox="1"/>
          <p:nvPr>
            <p:ph idx="12" type="sldNum"/>
          </p:nvPr>
        </p:nvSpPr>
        <p:spPr>
          <a:xfrm>
            <a:off x="6804025" y="4914900"/>
            <a:ext cx="1905000" cy="2286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000"/>
              <a:buFont typeface="Arial"/>
              <a:buNone/>
              <a:defRPr b="0" i="0" sz="10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
        <p:nvSpPr>
          <p:cNvPr id="127" name="Google Shape;127;p28"/>
          <p:cNvSpPr txBox="1"/>
          <p:nvPr>
            <p:ph idx="10" type="dt"/>
          </p:nvPr>
        </p:nvSpPr>
        <p:spPr>
          <a:xfrm>
            <a:off x="3962400" y="4914900"/>
            <a:ext cx="1219200" cy="228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b="1" i="0" sz="4000" u="none">
                <a:solidFill>
                  <a:schemeClr val="dk1"/>
                </a:solidFill>
                <a:latin typeface="Trebuchet MS"/>
                <a:ea typeface="Trebuchet MS"/>
                <a:cs typeface="Trebuchet MS"/>
                <a:sym typeface="Trebuchet MS"/>
              </a:defRPr>
            </a:lvl1pPr>
            <a:lvl2pPr lvl="1"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2pPr>
            <a:lvl3pPr lvl="2"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3pPr>
            <a:lvl4pPr lvl="3"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4pPr>
            <a:lvl5pPr lvl="4"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5pPr>
            <a:lvl6pPr lvl="5"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6pPr>
            <a:lvl7pPr lvl="6"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7pPr>
            <a:lvl8pPr lvl="7"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8pPr>
            <a:lvl9pPr lvl="8" marR="0" rtl="0" algn="ctr">
              <a:lnSpc>
                <a:spcPct val="100000"/>
              </a:lnSpc>
              <a:spcBef>
                <a:spcPts val="0"/>
              </a:spcBef>
              <a:spcAft>
                <a:spcPts val="0"/>
              </a:spcAft>
              <a:buSzPts val="1400"/>
              <a:buNone/>
              <a:defRPr b="1" i="0" sz="4000" u="none" cap="none" strike="noStrike">
                <a:solidFill>
                  <a:schemeClr val="dk1"/>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sz="2100"/>
            </a:lvl1pPr>
            <a:lvl2pPr indent="-336550" lvl="1" marL="914400">
              <a:spcBef>
                <a:spcPts val="1600"/>
              </a:spcBef>
              <a:spcAft>
                <a:spcPts val="0"/>
              </a:spcAft>
              <a:buSzPts val="1700"/>
              <a:buChar char="○"/>
              <a:defRPr sz="1700"/>
            </a:lvl2pPr>
            <a:lvl3pPr indent="-336550" lvl="2" marL="1371600">
              <a:spcBef>
                <a:spcPts val="1600"/>
              </a:spcBef>
              <a:spcAft>
                <a:spcPts val="0"/>
              </a:spcAft>
              <a:buSzPts val="1700"/>
              <a:buChar char="■"/>
              <a:defRPr sz="1700"/>
            </a:lvl3pPr>
            <a:lvl4pPr indent="-336550" lvl="3" marL="1828800">
              <a:spcBef>
                <a:spcPts val="1600"/>
              </a:spcBef>
              <a:spcAft>
                <a:spcPts val="0"/>
              </a:spcAft>
              <a:buSzPts val="1700"/>
              <a:buChar char="●"/>
              <a:defRPr sz="1700"/>
            </a:lvl4pPr>
            <a:lvl5pPr indent="-336550" lvl="4" marL="2286000">
              <a:spcBef>
                <a:spcPts val="1600"/>
              </a:spcBef>
              <a:spcAft>
                <a:spcPts val="0"/>
              </a:spcAft>
              <a:buSzPts val="1700"/>
              <a:buChar char="○"/>
              <a:defRPr sz="1700"/>
            </a:lvl5pPr>
            <a:lvl6pPr indent="-336550" lvl="5" marL="2743200">
              <a:spcBef>
                <a:spcPts val="1600"/>
              </a:spcBef>
              <a:spcAft>
                <a:spcPts val="0"/>
              </a:spcAft>
              <a:buSzPts val="1700"/>
              <a:buChar char="■"/>
              <a:defRPr sz="1700"/>
            </a:lvl6pPr>
            <a:lvl7pPr indent="-336550" lvl="6" marL="3200400">
              <a:spcBef>
                <a:spcPts val="1600"/>
              </a:spcBef>
              <a:spcAft>
                <a:spcPts val="0"/>
              </a:spcAft>
              <a:buSzPts val="1700"/>
              <a:buChar char="●"/>
              <a:defRPr sz="1700"/>
            </a:lvl7pPr>
            <a:lvl8pPr indent="-336550" lvl="7" marL="3657600">
              <a:spcBef>
                <a:spcPts val="1600"/>
              </a:spcBef>
              <a:spcAft>
                <a:spcPts val="0"/>
              </a:spcAft>
              <a:buSzPts val="1700"/>
              <a:buChar char="○"/>
              <a:defRPr sz="1700"/>
            </a:lvl8pPr>
            <a:lvl9pPr indent="-336550" lvl="8" marL="4114800">
              <a:spcBef>
                <a:spcPts val="1600"/>
              </a:spcBef>
              <a:spcAft>
                <a:spcPts val="1600"/>
              </a:spcAft>
              <a:buSzPts val="1700"/>
              <a:buChar char="■"/>
              <a:defRPr sz="1700"/>
            </a:lvl9pPr>
          </a:lstStyle>
          <a:p/>
        </p:txBody>
      </p:sp>
      <p:sp>
        <p:nvSpPr>
          <p:cNvPr id="27" name="Google Shape;27;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2" name="Google Shape;42;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9" name="Google Shape;49;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2" name="Google Shape;52;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12" name="Google Shape;12;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71" name="Google Shape;71;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https://docs.oracle.com/javase/tutorial/java/data/autoboxing.html"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8.xml"/><Relationship Id="rId3" Type="http://schemas.openxmlformats.org/officeDocument/2006/relationships/hyperlink" Target="mailto:jcnam@handong.edu" TargetMode="External"/><Relationship Id="rId4" Type="http://schemas.openxmlformats.org/officeDocument/2006/relationships/hyperlink" Target="https://lifove.github.io" TargetMode="External"/><Relationship Id="rId5" Type="http://schemas.openxmlformats.org/officeDocument/2006/relationships/image" Target="../media/image4.png"/><Relationship Id="rId6" Type="http://schemas.openxmlformats.org/officeDocument/2006/relationships/hyperlink" Target="https://docs.oracle.com/javase/tutorial/java/IandI/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oracle.com/javase/9/docs/api/java/io/PrintStream.html" TargetMode="External"/><Relationship Id="rId4" Type="http://schemas.openxmlformats.org/officeDocument/2006/relationships/hyperlink" Target="https://docs.oracle.com/javase/9/docs/api/java/text/Decimal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tackoverflow.com/questions/31981136/difference-between-n-and-n-for-printing-a-new-line-in-jav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oracle.com/javase/tutorial/java/data/index.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ocs.oracle.com/javase/tutorial/java/data/index.ht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oracle.com/javase/9/docs/api/java/lang/Number.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https://docs.oracle.com/javase/tutorial/java/data/manipstrings.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s://stackoverflow.com/questions/17489250/how-can-a-string-be-initialized-usin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stackoverflow.com/questions/22439177/why-stringbuilder-is-much-faster-than-string"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sz="2500"/>
              <a:t>ECE20016-01/</a:t>
            </a:r>
            <a:r>
              <a:rPr lang="en-US" sz="2500"/>
              <a:t>ITP20003 Java Programming</a:t>
            </a:r>
            <a:br>
              <a:rPr lang="en-US" sz="3800">
                <a:solidFill>
                  <a:srgbClr val="FFF2CC"/>
                </a:solidFill>
              </a:rPr>
            </a:br>
            <a:r>
              <a:rPr lang="en-US" sz="3800">
                <a:solidFill>
                  <a:srgbClr val="FFF2CC"/>
                </a:solidFill>
              </a:rPr>
              <a:t>Java Programming Practice 1</a:t>
            </a:r>
            <a:endParaRPr sz="3800">
              <a:solidFill>
                <a:srgbClr val="FFF2CC"/>
              </a:solidFill>
            </a:endParaRPr>
          </a:p>
          <a:p>
            <a:pPr indent="0" lvl="0" marL="0" rtl="0" algn="ctr">
              <a:spcBef>
                <a:spcPts val="0"/>
              </a:spcBef>
              <a:spcAft>
                <a:spcPts val="0"/>
              </a:spcAft>
              <a:buNone/>
            </a:pPr>
            <a:r>
              <a:rPr lang="en-US" sz="2800">
                <a:solidFill>
                  <a:srgbClr val="FFF2CC"/>
                </a:solidFill>
              </a:rPr>
              <a:t>(Numbers and Strings)</a:t>
            </a:r>
            <a:endParaRPr sz="300">
              <a:solidFill>
                <a:srgbClr val="FFF2CC"/>
              </a:solidFill>
            </a:endParaRPr>
          </a:p>
        </p:txBody>
      </p:sp>
      <p:sp>
        <p:nvSpPr>
          <p:cNvPr id="133" name="Google Shape;133;p29"/>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US"/>
              <a:t>JC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Method Implemented by all Subclasses of Number</a:t>
            </a:r>
            <a:endParaRPr/>
          </a:p>
        </p:txBody>
      </p:sp>
      <p:sp>
        <p:nvSpPr>
          <p:cNvPr id="205" name="Google Shape;205;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6" name="Google Shape;206;p38"/>
          <p:cNvGraphicFramePr/>
          <p:nvPr/>
        </p:nvGraphicFramePr>
        <p:xfrm>
          <a:off x="476663" y="1437675"/>
          <a:ext cx="3000000" cy="3000000"/>
        </p:xfrm>
        <a:graphic>
          <a:graphicData uri="http://schemas.openxmlformats.org/drawingml/2006/table">
            <a:tbl>
              <a:tblPr>
                <a:noFill/>
                <a:tableStyleId>{F611773A-4B76-4E6E-8501-C69A4709AA74}</a:tableStyleId>
              </a:tblPr>
              <a:tblGrid>
                <a:gridCol w="2817150"/>
                <a:gridCol w="5373525"/>
              </a:tblGrid>
              <a:tr h="64152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2374875">
                <a:tc>
                  <a:txBody>
                    <a:bodyPr/>
                    <a:lstStyle/>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byte byteValue()</a:t>
                      </a:r>
                      <a:endParaRPr sz="17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short shortValue()</a:t>
                      </a:r>
                      <a:endParaRPr sz="17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int intValue()</a:t>
                      </a:r>
                      <a:endParaRPr sz="17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long longValue()</a:t>
                      </a:r>
                      <a:endParaRPr sz="17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float floatValue()</a:t>
                      </a:r>
                      <a:endParaRPr sz="17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double doubleValue()</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solidFill>
                            <a:srgbClr val="CCCCCC"/>
                          </a:solidFill>
                          <a:latin typeface="Average"/>
                          <a:ea typeface="Average"/>
                          <a:cs typeface="Average"/>
                          <a:sym typeface="Average"/>
                        </a:rPr>
                        <a:t>Converts the value of this </a:t>
                      </a:r>
                      <a:r>
                        <a:rPr lang="en-US" sz="1700">
                          <a:solidFill>
                            <a:srgbClr val="FFF2CC"/>
                          </a:solidFill>
                          <a:latin typeface="Average"/>
                          <a:ea typeface="Average"/>
                          <a:cs typeface="Average"/>
                          <a:sym typeface="Average"/>
                        </a:rPr>
                        <a:t>Number object to the primitive data type</a:t>
                      </a:r>
                      <a:r>
                        <a:rPr lang="en-US" sz="1700">
                          <a:solidFill>
                            <a:srgbClr val="CCCCCC"/>
                          </a:solidFill>
                          <a:latin typeface="Average"/>
                          <a:ea typeface="Average"/>
                          <a:cs typeface="Average"/>
                          <a:sym typeface="Average"/>
                        </a:rPr>
                        <a:t> returned.</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Various StringBuilder Methods</a:t>
            </a:r>
            <a:endParaRPr/>
          </a:p>
        </p:txBody>
      </p:sp>
      <p:sp>
        <p:nvSpPr>
          <p:cNvPr id="937" name="Google Shape;937;p1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38" name="Google Shape;938;p128"/>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5282350"/>
                <a:gridCol w="28609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StringBuilder append(boolean b)</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append(char c)</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append(char[] str)</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append(char[] str, int offset, int len)</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append(double d)</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append(float f)</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append(int i)</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append(long lng)</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append(Object obj)</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append(String s)</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Appends the argument to this string builder. The data is converted to a string before the append operation takes place.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Various StringBuilder Methods</a:t>
            </a:r>
            <a:endParaRPr/>
          </a:p>
        </p:txBody>
      </p:sp>
      <p:sp>
        <p:nvSpPr>
          <p:cNvPr id="945" name="Google Shape;945;p1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46" name="Google Shape;946;p129"/>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5763625"/>
                <a:gridCol w="23797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StringBuilder insert(int offset, boolean b)</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char c)</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char[] str)</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index, char[] str, int offset, int len)</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double d)</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float f)</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int i)</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long lng)</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Object obj)</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StringBuilder insert(int offset, String s)</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Inserts the second argument into the string builder. The first integer argument indicates the index before which the data is to be inserted. The data is converted to a string before the insert operation takes place.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Various StringBuilder Methods</a:t>
            </a:r>
            <a:endParaRPr/>
          </a:p>
        </p:txBody>
      </p:sp>
      <p:sp>
        <p:nvSpPr>
          <p:cNvPr id="953" name="Google Shape;953;p1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54" name="Google Shape;954;p130"/>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3678100"/>
                <a:gridCol w="446522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StringBuilder delete(int start, int end)</a:t>
                      </a:r>
                      <a:endParaRPr>
                        <a:solidFill>
                          <a:srgbClr val="CCCCCC"/>
                        </a:solidFill>
                      </a:endParaRPr>
                    </a:p>
                    <a:p>
                      <a:pPr indent="0" lvl="0" marL="0" rtl="0" algn="ctr">
                        <a:lnSpc>
                          <a:spcPct val="115000"/>
                        </a:lnSpc>
                        <a:spcBef>
                          <a:spcPts val="0"/>
                        </a:spcBef>
                        <a:spcAft>
                          <a:spcPts val="0"/>
                        </a:spcAft>
                        <a:buNone/>
                      </a:pPr>
                      <a:r>
                        <a:rPr lang="en-US">
                          <a:solidFill>
                            <a:srgbClr val="CCCCCC"/>
                          </a:solidFill>
                        </a:rPr>
                        <a:t>StringBuilder deleteCharAt(int index)</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The first method deletes the subsequence from start to end-1 (inclusive) in the StringBuilder's char sequence. The second method deletes the character located at index.</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StringBuilder replace(int start, int end, String s)</a:t>
                      </a:r>
                      <a:endParaRPr>
                        <a:solidFill>
                          <a:srgbClr val="CCCCCC"/>
                        </a:solidFill>
                      </a:endParaRPr>
                    </a:p>
                    <a:p>
                      <a:pPr indent="0" lvl="0" marL="0" rtl="0" algn="ctr">
                        <a:lnSpc>
                          <a:spcPct val="115000"/>
                        </a:lnSpc>
                        <a:spcBef>
                          <a:spcPts val="0"/>
                        </a:spcBef>
                        <a:spcAft>
                          <a:spcPts val="0"/>
                        </a:spcAft>
                        <a:buNone/>
                      </a:pPr>
                      <a:r>
                        <a:rPr lang="en-US">
                          <a:solidFill>
                            <a:srgbClr val="CCCCCC"/>
                          </a:solidFill>
                        </a:rPr>
                        <a:t>void setCharAt(int index, char c)</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Replaces the specified character(s) in this string builder.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StringBuilder reverse()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Reverses the sequence of characters in this string builder.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String toString()</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Returns a string that contains the character sequence in the builder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sz="1800"/>
          </a:p>
        </p:txBody>
      </p:sp>
      <p:sp>
        <p:nvSpPr>
          <p:cNvPr id="961" name="Google Shape;961;p1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962" name="Google Shape;962;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Numbers</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Characters</a:t>
            </a:r>
            <a:endParaRPr>
              <a:solidFill>
                <a:srgbClr val="CCCCCC"/>
              </a:solidFill>
            </a:endParaRPr>
          </a:p>
          <a:p>
            <a:pPr indent="-361950" lvl="0" marL="457200" marR="0" rtl="0" algn="l">
              <a:lnSpc>
                <a:spcPct val="115000"/>
              </a:lnSpc>
              <a:spcBef>
                <a:spcPts val="1600"/>
              </a:spcBef>
              <a:spcAft>
                <a:spcPts val="0"/>
              </a:spcAft>
              <a:buClr>
                <a:srgbClr val="CCCCCC"/>
              </a:buClr>
              <a:buSzPts val="2100"/>
              <a:buChar char="●"/>
            </a:pPr>
            <a:r>
              <a:rPr lang="en-US">
                <a:solidFill>
                  <a:srgbClr val="CCCCCC"/>
                </a:solidFill>
              </a:rPr>
              <a:t>Strings</a:t>
            </a:r>
            <a:endParaRPr>
              <a:solidFill>
                <a:srgbClr val="CCCCCC"/>
              </a:solidFill>
            </a:endParaRPr>
          </a:p>
          <a:p>
            <a:pPr indent="-361950" lvl="0" marL="457200" marR="0" rtl="0" algn="l">
              <a:lnSpc>
                <a:spcPct val="115000"/>
              </a:lnSpc>
              <a:spcBef>
                <a:spcPts val="0"/>
              </a:spcBef>
              <a:spcAft>
                <a:spcPts val="0"/>
              </a:spcAft>
              <a:buClr>
                <a:srgbClr val="FFF2CC"/>
              </a:buClr>
              <a:buSzPts val="2100"/>
              <a:buChar char="●"/>
            </a:pPr>
            <a:r>
              <a:rPr lang="en-US">
                <a:solidFill>
                  <a:srgbClr val="FFF2CC"/>
                </a:solidFill>
              </a:rPr>
              <a:t>Autoboxing and Unboxing</a:t>
            </a:r>
            <a:endParaRPr>
              <a:solidFill>
                <a:srgbClr val="FFF2CC"/>
              </a:solidFill>
            </a:endParaRPr>
          </a:p>
          <a:p>
            <a:pPr indent="-336550" lvl="1" marL="914400" marR="0" rtl="0" algn="l">
              <a:lnSpc>
                <a:spcPct val="115000"/>
              </a:lnSpc>
              <a:spcBef>
                <a:spcPts val="0"/>
              </a:spcBef>
              <a:spcAft>
                <a:spcPts val="0"/>
              </a:spcAft>
              <a:buClr>
                <a:srgbClr val="FFE599"/>
              </a:buClr>
              <a:buSzPts val="1700"/>
              <a:buChar char="○"/>
            </a:pPr>
            <a:r>
              <a:rPr lang="en-US" u="sng">
                <a:solidFill>
                  <a:schemeClr val="hlink"/>
                </a:solidFill>
                <a:latin typeface="Arial"/>
                <a:ea typeface="Arial"/>
                <a:cs typeface="Arial"/>
                <a:sym typeface="Arial"/>
                <a:hlinkClick r:id="rId3"/>
              </a:rPr>
              <a:t>https://docs.oracle.com/javase/tutorial/java/data/autoboxing.html</a:t>
            </a:r>
            <a:r>
              <a:rPr lang="en-US">
                <a:solidFill>
                  <a:srgbClr val="FFE599"/>
                </a:solidFill>
                <a:latin typeface="Arial"/>
                <a:ea typeface="Arial"/>
                <a:cs typeface="Arial"/>
                <a:sym typeface="Arial"/>
              </a:rPr>
              <a:t> </a:t>
            </a:r>
            <a:endParaRPr>
              <a:solidFill>
                <a:srgbClr val="FFE599"/>
              </a:solidFill>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sz="1700"/>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Autoboxing and Unboxing</a:t>
            </a:r>
            <a:endParaRPr/>
          </a:p>
        </p:txBody>
      </p:sp>
      <p:sp>
        <p:nvSpPr>
          <p:cNvPr id="969" name="Google Shape;969;p1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970" name="Google Shape;970;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Autoboxing is the automatic conversion that the Java compiler makes between the primitive types and their corresponding object wrapper classes</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For example, converting an int to an Integer, a double to a Double, and so on. If the conversion goes the other way, this is called unboxing</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Autoboxing and Unboxing</a:t>
            </a:r>
            <a:endParaRPr/>
          </a:p>
        </p:txBody>
      </p:sp>
      <p:sp>
        <p:nvSpPr>
          <p:cNvPr id="977" name="Google Shape;977;p1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978" name="Google Shape;978;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Converting a primitive value (an int, for example) into an object of the corresponding wrapper class (Integer) is called autoboxing.</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The Java compiler applies autoboxing when a primitive value is:</a:t>
            </a:r>
            <a:endParaRPr>
              <a:solidFill>
                <a:srgbClr val="CCCCCC"/>
              </a:solidFill>
              <a:latin typeface="Arial"/>
              <a:ea typeface="Arial"/>
              <a:cs typeface="Arial"/>
              <a:sym typeface="Arial"/>
            </a:endParaRPr>
          </a:p>
          <a:p>
            <a:pPr indent="-336550" lvl="2" marL="13716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Passed as a parameter to a method that expects an object of the corresponding wrapper class.</a:t>
            </a:r>
            <a:endParaRPr>
              <a:solidFill>
                <a:srgbClr val="CCCCCC"/>
              </a:solidFill>
              <a:latin typeface="Arial"/>
              <a:ea typeface="Arial"/>
              <a:cs typeface="Arial"/>
              <a:sym typeface="Arial"/>
            </a:endParaRPr>
          </a:p>
          <a:p>
            <a:pPr indent="-336550" lvl="2" marL="13716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Assigned to a variable of the corresponding wrapper class.</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34"/>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Primitive types and Their Corresponding Wrapper Classes</a:t>
            </a:r>
            <a:endParaRPr/>
          </a:p>
        </p:txBody>
      </p:sp>
      <p:sp>
        <p:nvSpPr>
          <p:cNvPr id="985" name="Google Shape;985;p1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86" name="Google Shape;986;p134"/>
          <p:cNvGraphicFramePr/>
          <p:nvPr/>
        </p:nvGraphicFramePr>
        <p:xfrm>
          <a:off x="1502750" y="935625"/>
          <a:ext cx="3000000" cy="3000000"/>
        </p:xfrm>
        <a:graphic>
          <a:graphicData uri="http://schemas.openxmlformats.org/drawingml/2006/table">
            <a:tbl>
              <a:tblPr>
                <a:noFill/>
                <a:tableStyleId>{F611773A-4B76-4E6E-8501-C69A4709AA74}</a:tableStyleId>
              </a:tblPr>
              <a:tblGrid>
                <a:gridCol w="2784025"/>
                <a:gridCol w="3354475"/>
              </a:tblGrid>
              <a:tr h="486400">
                <a:tc>
                  <a:txBody>
                    <a:bodyPr/>
                    <a:lstStyle/>
                    <a:p>
                      <a:pPr indent="0" lvl="0" marL="0" rtl="0" algn="ctr">
                        <a:lnSpc>
                          <a:spcPct val="115000"/>
                        </a:lnSpc>
                        <a:spcBef>
                          <a:spcPts val="0"/>
                        </a:spcBef>
                        <a:spcAft>
                          <a:spcPts val="0"/>
                        </a:spcAft>
                        <a:buNone/>
                      </a:pPr>
                      <a:r>
                        <a:rPr b="1" lang="en-US" sz="1700">
                          <a:solidFill>
                            <a:srgbClr val="CCCCCC"/>
                          </a:solidFill>
                          <a:latin typeface="Average"/>
                          <a:ea typeface="Average"/>
                          <a:cs typeface="Average"/>
                          <a:sym typeface="Average"/>
                        </a:rPr>
                        <a:t>Primitive type</a:t>
                      </a:r>
                      <a:endParaRPr b="1"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700">
                          <a:solidFill>
                            <a:srgbClr val="CCCCCC"/>
                          </a:solidFill>
                          <a:latin typeface="Average"/>
                          <a:ea typeface="Average"/>
                          <a:cs typeface="Average"/>
                          <a:sym typeface="Average"/>
                        </a:rPr>
                        <a:t>Wrapper class</a:t>
                      </a:r>
                      <a:endParaRPr b="1"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boolean</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Boolean</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byte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Byte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char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Character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float</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Float</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int </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Integer</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long</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Long</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short</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Short</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37950">
                <a:tc>
                  <a:txBody>
                    <a:bodyPr/>
                    <a:lstStyle/>
                    <a:p>
                      <a:pPr indent="0" lvl="0" marL="0" rtl="0" algn="ctr">
                        <a:lnSpc>
                          <a:spcPct val="115000"/>
                        </a:lnSpc>
                        <a:spcBef>
                          <a:spcPts val="0"/>
                        </a:spcBef>
                        <a:spcAft>
                          <a:spcPts val="0"/>
                        </a:spcAft>
                        <a:buNone/>
                      </a:pPr>
                      <a:r>
                        <a:rPr lang="en-US">
                          <a:solidFill>
                            <a:srgbClr val="CCCCCC"/>
                          </a:solidFill>
                        </a:rPr>
                        <a:t>double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Double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35"/>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992" name="Google Shape;992;p135"/>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993" name="Google Shape;993;p135"/>
          <p:cNvGraphicFramePr/>
          <p:nvPr/>
        </p:nvGraphicFramePr>
        <p:xfrm>
          <a:off x="1403350" y="777478"/>
          <a:ext cx="3000000" cy="3000000"/>
        </p:xfrm>
        <a:graphic>
          <a:graphicData uri="http://schemas.openxmlformats.org/drawingml/2006/table">
            <a:tbl>
              <a:tblPr>
                <a:noFill/>
                <a:tableStyleId>{F611773A-4B76-4E6E-8501-C69A4709AA74}</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strike="sngStrike">
                          <a:solidFill>
                            <a:schemeClr val="accent3"/>
                          </a:solidFill>
                        </a:rPr>
                        <a:t>String and Number classes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Arrays, Recursion</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Inheritance, Polymorphism, and Interfaces Abstract data type and Interfaces</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994" name="Google Shape;994;p135"/>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Clr>
                <a:srgbClr val="FFFFFF"/>
              </a:buClr>
              <a:buSzPts val="1000"/>
              <a:buFont typeface="Arial"/>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US"/>
              <a:t>JC Nam, </a:t>
            </a:r>
            <a:r>
              <a:rPr lang="en-US" u="sng">
                <a:solidFill>
                  <a:schemeClr val="hlink"/>
                </a:solidFill>
                <a:hlinkClick r:id="rId3"/>
              </a:rPr>
              <a:t>jcnam@handong.edu</a:t>
            </a:r>
            <a:r>
              <a:rPr lang="en-US"/>
              <a:t>, </a:t>
            </a:r>
            <a:r>
              <a:rPr lang="en-US" u="sng">
                <a:solidFill>
                  <a:schemeClr val="hlink"/>
                </a:solidFill>
                <a:hlinkClick r:id="rId4"/>
              </a:rPr>
              <a:t>https://lifove.github.io</a:t>
            </a:r>
            <a:r>
              <a:rPr lang="en-US"/>
              <a:t> </a:t>
            </a:r>
            <a:endParaRPr/>
          </a:p>
        </p:txBody>
      </p:sp>
      <p:sp>
        <p:nvSpPr>
          <p:cNvPr id="1000" name="Google Shape;1000;p1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t>‹#›</a:t>
            </a:fld>
            <a:endParaRPr/>
          </a:p>
        </p:txBody>
      </p:sp>
      <p:pic>
        <p:nvPicPr>
          <p:cNvPr id="1001" name="Google Shape;1001;p136"/>
          <p:cNvPicPr preferRelativeResize="0"/>
          <p:nvPr/>
        </p:nvPicPr>
        <p:blipFill>
          <a:blip r:embed="rId5">
            <a:alphaModFix/>
          </a:blip>
          <a:stretch>
            <a:fillRect/>
          </a:stretch>
        </p:blipFill>
        <p:spPr>
          <a:xfrm>
            <a:off x="736350" y="4355413"/>
            <a:ext cx="334525" cy="355425"/>
          </a:xfrm>
          <a:prstGeom prst="rect">
            <a:avLst/>
          </a:prstGeom>
          <a:noFill/>
          <a:ln>
            <a:noFill/>
          </a:ln>
        </p:spPr>
      </p:pic>
      <p:sp>
        <p:nvSpPr>
          <p:cNvPr id="1002" name="Google Shape;1002;p136"/>
          <p:cNvSpPr txBox="1"/>
          <p:nvPr/>
        </p:nvSpPr>
        <p:spPr>
          <a:xfrm>
            <a:off x="1147075" y="1073675"/>
            <a:ext cx="7819500" cy="17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FFFFFF"/>
                </a:solidFill>
                <a:latin typeface="Oswald"/>
                <a:ea typeface="Oswald"/>
                <a:cs typeface="Oswald"/>
                <a:sym typeface="Oswald"/>
              </a:rPr>
              <a:t>L11-12: Recursion</a:t>
            </a:r>
            <a:endParaRPr sz="2200">
              <a:solidFill>
                <a:srgbClr val="FFFFFF"/>
              </a:solidFill>
              <a:latin typeface="Oswald"/>
              <a:ea typeface="Oswald"/>
              <a:cs typeface="Oswald"/>
              <a:sym typeface="Oswald"/>
            </a:endParaRPr>
          </a:p>
          <a:p>
            <a:pPr indent="0" lvl="0" marL="0" rtl="0" algn="l">
              <a:spcBef>
                <a:spcPts val="0"/>
              </a:spcBef>
              <a:spcAft>
                <a:spcPts val="0"/>
              </a:spcAft>
              <a:buNone/>
            </a:pPr>
            <a:r>
              <a:rPr lang="en-US" sz="2200">
                <a:solidFill>
                  <a:srgbClr val="FFFFFF"/>
                </a:solidFill>
                <a:latin typeface="Oswald"/>
                <a:ea typeface="Oswald"/>
                <a:cs typeface="Oswald"/>
                <a:sym typeface="Oswald"/>
              </a:rPr>
              <a:t>L13-14: Interfaces and Inheritance</a:t>
            </a:r>
            <a:endParaRPr sz="2200">
              <a:solidFill>
                <a:srgbClr val="FFFFFF"/>
              </a:solidFill>
              <a:latin typeface="Oswald"/>
              <a:ea typeface="Oswald"/>
              <a:cs typeface="Oswald"/>
              <a:sym typeface="Oswald"/>
            </a:endParaRPr>
          </a:p>
          <a:p>
            <a:pPr indent="0" lvl="0" marL="0" rtl="0" algn="l">
              <a:spcBef>
                <a:spcPts val="0"/>
              </a:spcBef>
              <a:spcAft>
                <a:spcPts val="0"/>
              </a:spcAft>
              <a:buNone/>
            </a:pPr>
            <a:r>
              <a:rPr lang="en-US" sz="1600" u="sng">
                <a:solidFill>
                  <a:schemeClr val="hlink"/>
                </a:solidFill>
                <a:latin typeface="Oswald"/>
                <a:ea typeface="Oswald"/>
                <a:cs typeface="Oswald"/>
                <a:sym typeface="Oswald"/>
                <a:hlinkClick r:id="rId6"/>
              </a:rPr>
              <a:t>https://docs.oracle.com/javase/tutorial/java/IandI/index.html</a:t>
            </a:r>
            <a:r>
              <a:rPr lang="en-US" sz="1600">
                <a:solidFill>
                  <a:srgbClr val="FFFFFF"/>
                </a:solidFill>
                <a:latin typeface="Oswald"/>
                <a:ea typeface="Oswald"/>
                <a:cs typeface="Oswald"/>
                <a:sym typeface="Oswald"/>
              </a:rPr>
              <a:t> </a:t>
            </a:r>
            <a:endParaRPr sz="1600">
              <a:solidFill>
                <a:srgbClr val="FFFFFF"/>
              </a:solidFill>
              <a:latin typeface="Oswald"/>
              <a:ea typeface="Oswald"/>
              <a:cs typeface="Oswald"/>
              <a:sym typeface="Oswald"/>
            </a:endParaRPr>
          </a:p>
          <a:p>
            <a:pPr indent="0" lvl="0" marL="0" rtl="0" algn="l">
              <a:spcBef>
                <a:spcPts val="0"/>
              </a:spcBef>
              <a:spcAft>
                <a:spcPts val="0"/>
              </a:spcAft>
              <a:buNone/>
            </a:pPr>
            <a:r>
              <a:rPr lang="en-US" sz="1600">
                <a:solidFill>
                  <a:srgbClr val="FFFFFF"/>
                </a:solidFill>
                <a:latin typeface="Oswald"/>
                <a:ea typeface="Oswald"/>
                <a:cs typeface="Oswald"/>
                <a:sym typeface="Oswald"/>
              </a:rPr>
              <a:t>Textbook: Ch 11. Inheritance and Polymorphism</a:t>
            </a:r>
            <a:br>
              <a:rPr lang="en-US" sz="1600">
                <a:solidFill>
                  <a:srgbClr val="FFFFFF"/>
                </a:solidFill>
                <a:latin typeface="Oswald"/>
                <a:ea typeface="Oswald"/>
                <a:cs typeface="Oswald"/>
                <a:sym typeface="Oswald"/>
              </a:rPr>
            </a:br>
            <a:r>
              <a:rPr lang="en-US" sz="1600">
                <a:solidFill>
                  <a:srgbClr val="FFFFFF"/>
                </a:solidFill>
                <a:latin typeface="Oswald"/>
                <a:ea typeface="Oswald"/>
                <a:cs typeface="Oswald"/>
                <a:sym typeface="Oswald"/>
              </a:rPr>
              <a:t>                Ch 13. Abstract Classes and Interfaces</a:t>
            </a:r>
            <a:endParaRPr sz="1600">
              <a:solidFill>
                <a:srgbClr val="FFFFF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Method Implemented by all Subclasses of Number</a:t>
            </a:r>
            <a:endParaRPr/>
          </a:p>
        </p:txBody>
      </p:sp>
      <p:sp>
        <p:nvSpPr>
          <p:cNvPr id="213" name="Google Shape;213;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4" name="Google Shape;214;p39"/>
          <p:cNvGraphicFramePr/>
          <p:nvPr/>
        </p:nvGraphicFramePr>
        <p:xfrm>
          <a:off x="476663" y="1437675"/>
          <a:ext cx="3000000" cy="3000000"/>
        </p:xfrm>
        <a:graphic>
          <a:graphicData uri="http://schemas.openxmlformats.org/drawingml/2006/table">
            <a:tbl>
              <a:tblPr>
                <a:noFill/>
                <a:tableStyleId>{F611773A-4B76-4E6E-8501-C69A4709AA74}</a:tableStyleId>
              </a:tblPr>
              <a:tblGrid>
                <a:gridCol w="5388500"/>
                <a:gridCol w="2802175"/>
              </a:tblGrid>
              <a:tr h="64152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2374875">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compareTo(Byte anotherByte)</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compareTo(Double anotherDouble)</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compareTo(Float anotherFloat)</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compareTo(Integer anotherInteger)</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compareTo(Long anotherLong)</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int compareTo(Short anotherShort)</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95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FFF2CC"/>
                          </a:solidFill>
                          <a:latin typeface="Average"/>
                          <a:ea typeface="Average"/>
                          <a:cs typeface="Average"/>
                          <a:sym typeface="Average"/>
                        </a:rPr>
                        <a:t>Compares this Number object</a:t>
                      </a:r>
                      <a:r>
                        <a:rPr lang="en-US" sz="2100">
                          <a:solidFill>
                            <a:srgbClr val="CCCCCC"/>
                          </a:solidFill>
                          <a:latin typeface="Average"/>
                          <a:ea typeface="Average"/>
                          <a:cs typeface="Average"/>
                          <a:sym typeface="Average"/>
                        </a:rPr>
                        <a:t> to the argument.</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Method Implemented by all Subclasses of Number</a:t>
            </a:r>
            <a:endParaRPr/>
          </a:p>
        </p:txBody>
      </p:sp>
      <p:sp>
        <p:nvSpPr>
          <p:cNvPr id="221" name="Google Shape;221;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2" name="Google Shape;222;p40"/>
          <p:cNvGraphicFramePr/>
          <p:nvPr/>
        </p:nvGraphicFramePr>
        <p:xfrm>
          <a:off x="476663" y="1437675"/>
          <a:ext cx="3000000" cy="3000000"/>
        </p:xfrm>
        <a:graphic>
          <a:graphicData uri="http://schemas.openxmlformats.org/drawingml/2006/table">
            <a:tbl>
              <a:tblPr>
                <a:noFill/>
                <a:tableStyleId>{F611773A-4B76-4E6E-8501-C69A4709AA74}</a:tableStyleId>
              </a:tblPr>
              <a:tblGrid>
                <a:gridCol w="3444300"/>
                <a:gridCol w="4746375"/>
              </a:tblGrid>
              <a:tr h="64152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2374875">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boolean equals(Object obj)</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The methods </a:t>
                      </a:r>
                      <a:r>
                        <a:rPr lang="en-US" sz="2100">
                          <a:solidFill>
                            <a:srgbClr val="FFF2CC"/>
                          </a:solidFill>
                          <a:latin typeface="Average"/>
                          <a:ea typeface="Average"/>
                          <a:cs typeface="Average"/>
                          <a:sym typeface="Average"/>
                        </a:rPr>
                        <a:t>return true</a:t>
                      </a:r>
                      <a:r>
                        <a:rPr lang="en-US" sz="2100">
                          <a:solidFill>
                            <a:srgbClr val="CCCCCC"/>
                          </a:solidFill>
                          <a:latin typeface="Average"/>
                          <a:ea typeface="Average"/>
                          <a:cs typeface="Average"/>
                          <a:sym typeface="Average"/>
                        </a:rPr>
                        <a:t> if the argument is </a:t>
                      </a:r>
                      <a:r>
                        <a:rPr lang="en-US" sz="2100">
                          <a:solidFill>
                            <a:srgbClr val="FFF2CC"/>
                          </a:solidFill>
                          <a:latin typeface="Average"/>
                          <a:ea typeface="Average"/>
                          <a:cs typeface="Average"/>
                          <a:sym typeface="Average"/>
                        </a:rPr>
                        <a:t>not null</a:t>
                      </a:r>
                      <a:r>
                        <a:rPr lang="en-US" sz="2100">
                          <a:solidFill>
                            <a:srgbClr val="CCCCCC"/>
                          </a:solidFill>
                          <a:latin typeface="Average"/>
                          <a:ea typeface="Average"/>
                          <a:cs typeface="Average"/>
                          <a:sym typeface="Average"/>
                        </a:rPr>
                        <a:t> and is an object of the </a:t>
                      </a:r>
                      <a:r>
                        <a:rPr lang="en-US" sz="2100">
                          <a:solidFill>
                            <a:srgbClr val="FFF2CC"/>
                          </a:solidFill>
                          <a:latin typeface="Average"/>
                          <a:ea typeface="Average"/>
                          <a:cs typeface="Average"/>
                          <a:sym typeface="Average"/>
                        </a:rPr>
                        <a:t>same type</a:t>
                      </a:r>
                      <a:r>
                        <a:rPr lang="en-US" sz="2100">
                          <a:solidFill>
                            <a:srgbClr val="CCCCCC"/>
                          </a:solidFill>
                          <a:latin typeface="Average"/>
                          <a:ea typeface="Average"/>
                          <a:cs typeface="Average"/>
                          <a:sym typeface="Average"/>
                        </a:rPr>
                        <a:t> and with the</a:t>
                      </a:r>
                      <a:r>
                        <a:rPr lang="en-US" sz="2100">
                          <a:solidFill>
                            <a:srgbClr val="FFF2CC"/>
                          </a:solidFill>
                          <a:latin typeface="Average"/>
                          <a:ea typeface="Average"/>
                          <a:cs typeface="Average"/>
                          <a:sym typeface="Average"/>
                        </a:rPr>
                        <a:t> same numeric value</a:t>
                      </a:r>
                      <a:r>
                        <a:rPr lang="en-US" sz="2100">
                          <a:solidFill>
                            <a:srgbClr val="CCCCCC"/>
                          </a:solidFill>
                          <a:latin typeface="Average"/>
                          <a:ea typeface="Average"/>
                          <a:cs typeface="Average"/>
                          <a:sym typeface="Average"/>
                        </a:rPr>
                        <a:t>.</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Integer class methods</a:t>
            </a:r>
            <a:endParaRPr/>
          </a:p>
        </p:txBody>
      </p:sp>
      <p:sp>
        <p:nvSpPr>
          <p:cNvPr id="229" name="Google Shape;229;p4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2CC"/>
                </a:solidFill>
              </a:rPr>
              <a:t>Integer </a:t>
            </a:r>
            <a:r>
              <a:rPr lang="en-US"/>
              <a:t>Class’s Method</a:t>
            </a:r>
            <a:endParaRPr/>
          </a:p>
        </p:txBody>
      </p:sp>
      <p:sp>
        <p:nvSpPr>
          <p:cNvPr id="236" name="Google Shape;236;p4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7" name="Google Shape;237;p4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4999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66625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static Integer decode(String s)</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Decodes a string into an integer.</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Can accept string representations of decimal, octal, or hexadecimal numbers as input.</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9420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static int parseInt(String s)</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2100">
                          <a:solidFill>
                            <a:srgbClr val="CCCCCC"/>
                          </a:solidFill>
                          <a:latin typeface="Average"/>
                          <a:ea typeface="Average"/>
                          <a:cs typeface="Average"/>
                          <a:sym typeface="Average"/>
                        </a:rPr>
                        <a:t>Returns an integer (</a:t>
                      </a:r>
                      <a:r>
                        <a:rPr lang="en-US" sz="2100">
                          <a:solidFill>
                            <a:srgbClr val="CCCCCC"/>
                          </a:solidFill>
                          <a:latin typeface="Average"/>
                          <a:ea typeface="Average"/>
                          <a:cs typeface="Average"/>
                          <a:sym typeface="Average"/>
                        </a:rPr>
                        <a:t>decimal</a:t>
                      </a:r>
                      <a:r>
                        <a:rPr lang="en-US" sz="2100">
                          <a:solidFill>
                            <a:srgbClr val="CCCCCC"/>
                          </a:solidFill>
                          <a:latin typeface="Average"/>
                          <a:ea typeface="Average"/>
                          <a:cs typeface="Average"/>
                          <a:sym typeface="Average"/>
                        </a:rPr>
                        <a:t> only).</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Integer Class’s Method</a:t>
            </a:r>
            <a:endParaRPr/>
          </a:p>
        </p:txBody>
      </p:sp>
      <p:sp>
        <p:nvSpPr>
          <p:cNvPr id="244" name="Google Shape;244;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5" name="Google Shape;245;p43"/>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4999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666250">
                <a:tc>
                  <a:txBody>
                    <a:bodyPr/>
                    <a:lstStyle/>
                    <a:p>
                      <a:pPr indent="0" lvl="0" marL="0" rtl="0" algn="ctr">
                        <a:lnSpc>
                          <a:spcPct val="115000"/>
                        </a:lnSpc>
                        <a:spcBef>
                          <a:spcPts val="0"/>
                        </a:spcBef>
                        <a:spcAft>
                          <a:spcPts val="0"/>
                        </a:spcAft>
                        <a:buNone/>
                      </a:pPr>
                      <a:r>
                        <a:rPr lang="en-US" sz="1800">
                          <a:solidFill>
                            <a:srgbClr val="CCCCCC"/>
                          </a:solidFill>
                          <a:latin typeface="Average"/>
                          <a:ea typeface="Average"/>
                          <a:cs typeface="Average"/>
                          <a:sym typeface="Average"/>
                        </a:rPr>
                        <a:t>static int parseInt(String s, int radix)</a:t>
                      </a:r>
                      <a:endParaRPr sz="18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latin typeface="Average"/>
                          <a:ea typeface="Average"/>
                          <a:cs typeface="Average"/>
                          <a:sym typeface="Average"/>
                        </a:rPr>
                        <a:t>Returns an integer, given a string representation of decimal, binary, octal, or hexadecimal (radix equals 10, 2, 8, or 16 respectively) numbers as input.</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94200">
                <a:tc>
                  <a:txBody>
                    <a:bodyPr/>
                    <a:lstStyle/>
                    <a:p>
                      <a:pPr indent="0" lvl="0" marL="0" rtl="0" algn="ctr">
                        <a:lnSpc>
                          <a:spcPct val="115000"/>
                        </a:lnSpc>
                        <a:spcBef>
                          <a:spcPts val="0"/>
                        </a:spcBef>
                        <a:spcAft>
                          <a:spcPts val="0"/>
                        </a:spcAft>
                        <a:buNone/>
                      </a:pPr>
                      <a:r>
                        <a:rPr lang="en-US" sz="1800">
                          <a:solidFill>
                            <a:srgbClr val="CCCCCC"/>
                          </a:solidFill>
                          <a:latin typeface="Average"/>
                          <a:ea typeface="Average"/>
                          <a:cs typeface="Average"/>
                          <a:sym typeface="Average"/>
                        </a:rPr>
                        <a:t>String toString()</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CCCCCC"/>
                          </a:solidFill>
                          <a:latin typeface="Average"/>
                          <a:ea typeface="Average"/>
                          <a:cs typeface="Average"/>
                          <a:sym typeface="Average"/>
                        </a:rPr>
                        <a:t>Returns a String object representing the value of this Integer.</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Integer Class’s Method</a:t>
            </a:r>
            <a:endParaRPr/>
          </a:p>
        </p:txBody>
      </p:sp>
      <p:sp>
        <p:nvSpPr>
          <p:cNvPr id="252" name="Google Shape;252;p4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53" name="Google Shape;253;p44"/>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242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75575">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static String toString(int i)</a:t>
                      </a:r>
                      <a:endParaRPr sz="21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Returns a String object representing the specified integer.</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75575">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static Integer valueOf(int i)</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Returns an Integer object holding the value of the specified primitive.</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22690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static Integer valueOf(String s)</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Returns an Integer object holding the value of the specified string representation.</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Integer Class’s Method</a:t>
            </a:r>
            <a:endParaRPr/>
          </a:p>
        </p:txBody>
      </p:sp>
      <p:sp>
        <p:nvSpPr>
          <p:cNvPr id="260" name="Google Shape;260;p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1" name="Google Shape;261;p45"/>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4161000"/>
                <a:gridCol w="4029675"/>
              </a:tblGrid>
              <a:tr h="5242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75575">
                <a:tc>
                  <a:txBody>
                    <a:bodyPr/>
                    <a:lstStyle/>
                    <a:p>
                      <a:pPr indent="0" lvl="0" marL="0" rtl="0" algn="ctr">
                        <a:lnSpc>
                          <a:spcPct val="115000"/>
                        </a:lnSpc>
                        <a:spcBef>
                          <a:spcPts val="0"/>
                        </a:spcBef>
                        <a:spcAft>
                          <a:spcPts val="0"/>
                        </a:spcAft>
                        <a:buNone/>
                      </a:pPr>
                      <a:r>
                        <a:rPr lang="en-US" sz="1800">
                          <a:solidFill>
                            <a:srgbClr val="CCCCCC"/>
                          </a:solidFill>
                          <a:latin typeface="Average"/>
                          <a:ea typeface="Average"/>
                          <a:cs typeface="Average"/>
                          <a:sym typeface="Average"/>
                        </a:rPr>
                        <a:t>static Integer valueOf(String s, int radix)</a:t>
                      </a:r>
                      <a:endParaRPr sz="18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800">
                          <a:solidFill>
                            <a:srgbClr val="CCCCCC"/>
                          </a:solidFill>
                          <a:latin typeface="Average"/>
                          <a:ea typeface="Average"/>
                          <a:cs typeface="Average"/>
                          <a:sym typeface="Average"/>
                        </a:rPr>
                        <a:t>Returns an Integer object holding the integer value of the specified string representation, parsed with the value of radix. For example, </a:t>
                      </a:r>
                      <a:endParaRPr sz="1800">
                        <a:solidFill>
                          <a:srgbClr val="CCCCCC"/>
                        </a:solidFill>
                        <a:latin typeface="Average"/>
                        <a:ea typeface="Average"/>
                        <a:cs typeface="Average"/>
                        <a:sym typeface="Average"/>
                      </a:endParaRPr>
                    </a:p>
                    <a:p>
                      <a:pPr indent="0" lvl="0" marL="0" rtl="0" algn="l">
                        <a:lnSpc>
                          <a:spcPct val="115000"/>
                        </a:lnSpc>
                        <a:spcBef>
                          <a:spcPts val="0"/>
                        </a:spcBef>
                        <a:spcAft>
                          <a:spcPts val="0"/>
                        </a:spcAft>
                        <a:buNone/>
                      </a:pPr>
                      <a:r>
                        <a:rPr lang="en-US" sz="1800">
                          <a:solidFill>
                            <a:srgbClr val="CCCCCC"/>
                          </a:solidFill>
                          <a:latin typeface="Average"/>
                          <a:ea typeface="Average"/>
                          <a:cs typeface="Average"/>
                          <a:sym typeface="Average"/>
                        </a:rPr>
                        <a:t>if s = "333" and radix = 8, </a:t>
                      </a:r>
                      <a:endParaRPr sz="1800">
                        <a:solidFill>
                          <a:srgbClr val="CCCCCC"/>
                        </a:solidFill>
                        <a:latin typeface="Average"/>
                        <a:ea typeface="Average"/>
                        <a:cs typeface="Average"/>
                        <a:sym typeface="Average"/>
                      </a:endParaRPr>
                    </a:p>
                    <a:p>
                      <a:pPr indent="0" lvl="0" marL="0" rtl="0" algn="l">
                        <a:lnSpc>
                          <a:spcPct val="115000"/>
                        </a:lnSpc>
                        <a:spcBef>
                          <a:spcPts val="0"/>
                        </a:spcBef>
                        <a:spcAft>
                          <a:spcPts val="0"/>
                        </a:spcAft>
                        <a:buNone/>
                      </a:pPr>
                      <a:r>
                        <a:rPr lang="en-US" sz="1800">
                          <a:solidFill>
                            <a:srgbClr val="CCCCCC"/>
                          </a:solidFill>
                          <a:latin typeface="Average"/>
                          <a:ea typeface="Average"/>
                          <a:cs typeface="Average"/>
                          <a:sym typeface="Average"/>
                        </a:rPr>
                        <a:t>the method returns the base-ten integer equivalent of the octal number 333.</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Formatting</a:t>
            </a:r>
            <a:endParaRPr/>
          </a:p>
        </p:txBody>
      </p:sp>
      <p:sp>
        <p:nvSpPr>
          <p:cNvPr id="268" name="Google Shape;268;p4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Formatting Numeric Print Output</a:t>
            </a:r>
            <a:endParaRPr/>
          </a:p>
        </p:txBody>
      </p:sp>
      <p:sp>
        <p:nvSpPr>
          <p:cNvPr id="275" name="Google Shape;27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Earlier you saw the use of the print and println methods for printing strings to standard output (System.out)</a:t>
            </a:r>
            <a:endParaRPr>
              <a:solidFill>
                <a:srgbClr val="FFF2CC"/>
              </a:solidFill>
            </a:endParaRPr>
          </a:p>
          <a:p>
            <a:pPr indent="-361950" lvl="0" marL="457200" rtl="0" algn="l">
              <a:spcBef>
                <a:spcPts val="0"/>
              </a:spcBef>
              <a:spcAft>
                <a:spcPts val="0"/>
              </a:spcAft>
              <a:buSzPts val="2100"/>
              <a:buChar char="●"/>
            </a:pPr>
            <a:r>
              <a:rPr lang="en-US"/>
              <a:t>The Java programming language has other methods, however, that allow you to exercise much more control over your print output when numbers are included.</a:t>
            </a:r>
            <a:endParaRPr/>
          </a:p>
          <a:p>
            <a:pPr indent="-361950" lvl="0" marL="457200" rtl="0" algn="l">
              <a:spcBef>
                <a:spcPts val="0"/>
              </a:spcBef>
              <a:spcAft>
                <a:spcPts val="0"/>
              </a:spcAft>
              <a:buSzPts val="2100"/>
              <a:buChar char="●"/>
            </a:pPr>
            <a:r>
              <a:rPr lang="en-US"/>
              <a:t>PrintStream: </a:t>
            </a:r>
            <a:r>
              <a:rPr lang="en-US" sz="1800" u="sng">
                <a:solidFill>
                  <a:schemeClr val="hlink"/>
                </a:solidFill>
                <a:hlinkClick r:id="rId3"/>
              </a:rPr>
              <a:t>https://docs.oracle.com/javase/9/docs/api/java/io/PrintStream.html</a:t>
            </a:r>
            <a:r>
              <a:rPr lang="en-US" sz="1800"/>
              <a:t> </a:t>
            </a:r>
            <a:endParaRPr sz="1800"/>
          </a:p>
          <a:p>
            <a:pPr indent="-336550" lvl="1" marL="914400" rtl="0" algn="l">
              <a:spcBef>
                <a:spcPts val="0"/>
              </a:spcBef>
              <a:spcAft>
                <a:spcPts val="0"/>
              </a:spcAft>
              <a:buClr>
                <a:srgbClr val="FFF2CC"/>
              </a:buClr>
              <a:buSzPts val="1700"/>
              <a:buChar char="○"/>
            </a:pPr>
            <a:r>
              <a:rPr lang="en-US">
                <a:solidFill>
                  <a:srgbClr val="FFF2CC"/>
                </a:solidFill>
              </a:rPr>
              <a:t>The </a:t>
            </a:r>
            <a:r>
              <a:rPr i="1" lang="en-US">
                <a:solidFill>
                  <a:srgbClr val="FFF2CC"/>
                </a:solidFill>
              </a:rPr>
              <a:t>printf </a:t>
            </a:r>
            <a:r>
              <a:rPr lang="en-US">
                <a:solidFill>
                  <a:srgbClr val="FFF2CC"/>
                </a:solidFill>
              </a:rPr>
              <a:t>and </a:t>
            </a:r>
            <a:r>
              <a:rPr i="1" lang="en-US">
                <a:solidFill>
                  <a:srgbClr val="FFF2CC"/>
                </a:solidFill>
              </a:rPr>
              <a:t>format </a:t>
            </a:r>
            <a:r>
              <a:rPr lang="en-US">
                <a:solidFill>
                  <a:srgbClr val="FFF2CC"/>
                </a:solidFill>
              </a:rPr>
              <a:t>Methods</a:t>
            </a:r>
            <a:endParaRPr>
              <a:solidFill>
                <a:srgbClr val="FFF2CC"/>
              </a:solidFill>
            </a:endParaRPr>
          </a:p>
          <a:p>
            <a:pPr indent="-361950" lvl="0" marL="457200" rtl="0" algn="l">
              <a:spcBef>
                <a:spcPts val="0"/>
              </a:spcBef>
              <a:spcAft>
                <a:spcPts val="0"/>
              </a:spcAft>
              <a:buClr>
                <a:srgbClr val="FFF2CC"/>
              </a:buClr>
              <a:buSzPts val="2100"/>
              <a:buChar char="●"/>
            </a:pPr>
            <a:r>
              <a:rPr lang="en-US">
                <a:solidFill>
                  <a:srgbClr val="FFF2CC"/>
                </a:solidFill>
              </a:rPr>
              <a:t>The </a:t>
            </a:r>
            <a:r>
              <a:rPr i="1" lang="en-US">
                <a:solidFill>
                  <a:srgbClr val="FFF2CC"/>
                </a:solidFill>
              </a:rPr>
              <a:t>DecimalFormat </a:t>
            </a:r>
            <a:r>
              <a:rPr lang="en-US">
                <a:solidFill>
                  <a:srgbClr val="FFF2CC"/>
                </a:solidFill>
              </a:rPr>
              <a:t>Class</a:t>
            </a:r>
            <a:endParaRPr>
              <a:solidFill>
                <a:srgbClr val="FFF2CC"/>
              </a:solidFill>
            </a:endParaRPr>
          </a:p>
          <a:p>
            <a:pPr indent="-336550" lvl="1" marL="914400" rtl="0" algn="l">
              <a:spcBef>
                <a:spcPts val="0"/>
              </a:spcBef>
              <a:spcAft>
                <a:spcPts val="0"/>
              </a:spcAft>
              <a:buClr>
                <a:srgbClr val="FFF2CC"/>
              </a:buClr>
              <a:buSzPts val="1700"/>
              <a:buChar char="○"/>
            </a:pPr>
            <a:r>
              <a:rPr lang="en-US" u="sng">
                <a:solidFill>
                  <a:schemeClr val="hlink"/>
                </a:solidFill>
                <a:hlinkClick r:id="rId4"/>
              </a:rPr>
              <a:t>https://docs.oracle.com/javase/9/docs/api/java/text/DecimalFormat.html</a:t>
            </a:r>
            <a:r>
              <a:rPr lang="en-US">
                <a:solidFill>
                  <a:srgbClr val="FFF2CC"/>
                </a:solidFill>
              </a:rPr>
              <a:t> </a:t>
            </a:r>
            <a:endParaRPr>
              <a:solidFill>
                <a:srgbClr val="FFF2CC"/>
              </a:solidFill>
            </a:endParaRPr>
          </a:p>
        </p:txBody>
      </p:sp>
      <p:sp>
        <p:nvSpPr>
          <p:cNvPr id="276" name="Google Shape;276;p4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533400" y="214313"/>
            <a:ext cx="7010400" cy="5715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2"/>
              </a:buClr>
              <a:buSzPts val="3200"/>
              <a:buFont typeface="Arial"/>
              <a:buNone/>
            </a:pPr>
            <a:r>
              <a:rPr b="1" i="0" lang="en-US" sz="3200" u="none" cap="none" strike="noStrike">
                <a:solidFill>
                  <a:srgbClr val="FFFFFF"/>
                </a:solidFill>
                <a:latin typeface="Arial"/>
                <a:ea typeface="Arial"/>
                <a:cs typeface="Arial"/>
                <a:sym typeface="Arial"/>
              </a:rPr>
              <a:t>Tentative Schedule</a:t>
            </a:r>
            <a:endParaRPr>
              <a:solidFill>
                <a:srgbClr val="FFFFFF"/>
              </a:solidFill>
            </a:endParaRPr>
          </a:p>
        </p:txBody>
      </p:sp>
      <p:sp>
        <p:nvSpPr>
          <p:cNvPr id="139" name="Google Shape;139;p30"/>
          <p:cNvSpPr txBox="1"/>
          <p:nvPr/>
        </p:nvSpPr>
        <p:spPr>
          <a:xfrm>
            <a:off x="138100" y="4624388"/>
            <a:ext cx="9049800" cy="2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This schedule can be modified according to the students’ performance and other reasons.</a:t>
            </a:r>
            <a:endParaRPr/>
          </a:p>
        </p:txBody>
      </p:sp>
      <p:graphicFrame>
        <p:nvGraphicFramePr>
          <p:cNvPr id="140" name="Google Shape;140;p30"/>
          <p:cNvGraphicFramePr/>
          <p:nvPr/>
        </p:nvGraphicFramePr>
        <p:xfrm>
          <a:off x="1403350" y="777478"/>
          <a:ext cx="3000000" cy="3000000"/>
        </p:xfrm>
        <a:graphic>
          <a:graphicData uri="http://schemas.openxmlformats.org/drawingml/2006/table">
            <a:tbl>
              <a:tblPr>
                <a:noFill/>
                <a:tableStyleId>{F611773A-4B76-4E6E-8501-C69A4709AA74}</a:tableStyleId>
              </a:tblPr>
              <a:tblGrid>
                <a:gridCol w="1320800"/>
                <a:gridCol w="5280025"/>
              </a:tblGrid>
              <a:tr h="21312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Weeks</a:t>
                      </a:r>
                      <a:endParaRPr sz="1100">
                        <a:solidFill>
                          <a:srgbClr val="FFFFFF"/>
                        </a:solidFill>
                      </a:endParaRPr>
                    </a:p>
                  </a:txBody>
                  <a:tcPr marT="7150" marB="0" marR="9525" marL="952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Topics</a:t>
                      </a:r>
                      <a:endParaRPr sz="1100">
                        <a:solidFill>
                          <a:srgbClr val="FFFFFF"/>
                        </a:solidFill>
                      </a:endParaRPr>
                    </a:p>
                  </a:txBody>
                  <a:tcPr marT="7150" marB="0" marR="9525" marL="952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Introduction Java Runtime environments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strike="sngStrike">
                          <a:solidFill>
                            <a:schemeClr val="accent3"/>
                          </a:solidFill>
                        </a:rPr>
                        <a:t>Object-orient concept Packages and objects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Class and its members</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strike="sngStrike">
                          <a:solidFill>
                            <a:schemeClr val="accent3"/>
                          </a:solidFill>
                        </a:rPr>
                        <a:t>Language Basics, Branching and Loop</a:t>
                      </a:r>
                      <a:endParaRPr sz="1100" strike="sngStrike">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String and Number classes</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Arrays, Recursion</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7</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chemeClr val="dk1"/>
                        </a:buClr>
                        <a:buSzPts val="1400"/>
                        <a:buFont typeface="Arial"/>
                        <a:buNone/>
                      </a:pPr>
                      <a:r>
                        <a:rPr b="1" lang="en-US">
                          <a:solidFill>
                            <a:schemeClr val="accent3"/>
                          </a:solidFill>
                        </a:rPr>
                        <a:t>Inheritance, Polymorphism, and Interfaces Abstract data type and Interfaces</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8</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Basic data structures ArrayList</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9</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accent3"/>
                          </a:solidFill>
                        </a:rPr>
                        <a:t>HashMap Midterm Exam</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10</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Exception Handling, Streams and File I/O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11</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b="1" lang="en-US">
                          <a:solidFill>
                            <a:schemeClr val="accent3"/>
                          </a:solidFill>
                        </a:rPr>
                        <a:t>Streams and File I/O (2), Java Programming practice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12</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66666"/>
                        </a:lnSpc>
                        <a:spcBef>
                          <a:spcPts val="0"/>
                        </a:spcBef>
                        <a:spcAft>
                          <a:spcPts val="0"/>
                        </a:spcAft>
                        <a:buClr>
                          <a:srgbClr val="000000"/>
                        </a:buClr>
                        <a:buSzPts val="1400"/>
                        <a:buFont typeface="Arial"/>
                        <a:buNone/>
                      </a:pPr>
                      <a:r>
                        <a:rPr b="1" lang="en-US">
                          <a:solidFill>
                            <a:schemeClr val="accent3"/>
                          </a:solidFill>
                        </a:rPr>
                        <a:t>Java Programming practice (2), Dynamic Data structure and Generics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13</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Dynamic Data structure and Generics (2) GUI and Event-driven Programming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48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14</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GUI and Event-driven Programming (2),  Concurrency (1)</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15</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lang="en-US">
                          <a:solidFill>
                            <a:schemeClr val="accent3"/>
                          </a:solidFill>
                        </a:rPr>
                        <a:t>Concurrency (2) , Summary</a:t>
                      </a:r>
                      <a:r>
                        <a:rPr b="1" lang="en-US" sz="1400">
                          <a:solidFill>
                            <a:schemeClr val="accent3"/>
                          </a:solidFill>
                        </a:rPr>
                        <a:t>	</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05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16</a:t>
                      </a:r>
                      <a:endParaRPr sz="1100">
                        <a:solidFill>
                          <a:schemeClr val="accent3"/>
                        </a:solidFill>
                      </a:endParaRPr>
                    </a:p>
                  </a:txBody>
                  <a:tcPr marT="0" marB="0" marR="68575" marL="68575" anchor="ctr">
                    <a:lnL cap="flat" cmpd="sng" w="12700">
                      <a:solidFill>
                        <a:schemeClr val="lt1"/>
                      </a:solidFill>
                      <a:prstDash val="solid"/>
                      <a:round/>
                      <a:headEnd len="sm" w="sm" type="none"/>
                      <a:tailEnd len="sm" w="sm" type="none"/>
                    </a:lnL>
                    <a:lnR cap="flat" cmpd="sng" w="1905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66666"/>
                        </a:lnSpc>
                        <a:spcBef>
                          <a:spcPts val="0"/>
                        </a:spcBef>
                        <a:spcAft>
                          <a:spcPts val="0"/>
                        </a:spcAft>
                        <a:buClr>
                          <a:srgbClr val="000000"/>
                        </a:buClr>
                        <a:buSzPts val="1400"/>
                        <a:buFont typeface="Arial"/>
                        <a:buNone/>
                      </a:pPr>
                      <a:r>
                        <a:rPr b="1" i="0" lang="en-US" sz="1400" u="none" cap="none" strike="noStrike">
                          <a:solidFill>
                            <a:schemeClr val="accent3"/>
                          </a:solidFill>
                          <a:latin typeface="Arial"/>
                          <a:ea typeface="Arial"/>
                          <a:cs typeface="Arial"/>
                          <a:sym typeface="Arial"/>
                        </a:rPr>
                        <a:t>Final</a:t>
                      </a:r>
                      <a:endParaRPr sz="1100">
                        <a:solidFill>
                          <a:schemeClr val="accent3"/>
                        </a:solidFill>
                      </a:endParaRPr>
                    </a:p>
                  </a:txBody>
                  <a:tcPr marT="0" marB="0" marR="68575" marL="68575" anchor="ctr">
                    <a:lnL cap="flat" cmpd="sng" w="19050">
                      <a:solidFill>
                        <a:srgbClr val="FFFFFF"/>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141" name="Google Shape;141;p30"/>
          <p:cNvSpPr txBox="1"/>
          <p:nvPr>
            <p:ph idx="12" type="sldNum"/>
          </p:nvPr>
        </p:nvSpPr>
        <p:spPr>
          <a:xfrm>
            <a:off x="6804025" y="4914900"/>
            <a:ext cx="1905000" cy="228600"/>
          </a:xfrm>
          <a:prstGeom prst="rect">
            <a:avLst/>
          </a:prstGeom>
        </p:spPr>
        <p:txBody>
          <a:bodyPr anchorCtr="0" anchor="t" bIns="46025" lIns="92075" spcFirstLastPara="1" rIns="92075" wrap="square" tIns="46025">
            <a:noAutofit/>
          </a:bodyPr>
          <a:lstStyle/>
          <a:p>
            <a:pPr indent="0" lvl="0" marL="0" rtl="0" algn="r">
              <a:spcBef>
                <a:spcPts val="0"/>
              </a:spcBef>
              <a:spcAft>
                <a:spcPts val="0"/>
              </a:spcAft>
              <a:buNone/>
            </a:pPr>
            <a:fld id="{00000000-1234-1234-1234-123412341234}" type="slidenum">
              <a:rPr lang="en-US"/>
              <a:t>‹#›</a:t>
            </a:fld>
            <a:endParaRPr>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t>
            </a:r>
            <a:r>
              <a:rPr i="1" lang="en-US"/>
              <a:t>printf </a:t>
            </a:r>
            <a:r>
              <a:rPr lang="en-US"/>
              <a:t>and </a:t>
            </a:r>
            <a:r>
              <a:rPr i="1" lang="en-US"/>
              <a:t>format </a:t>
            </a:r>
            <a:r>
              <a:rPr lang="en-US"/>
              <a:t>Methods</a:t>
            </a:r>
            <a:endParaRPr/>
          </a:p>
        </p:txBody>
      </p:sp>
      <p:sp>
        <p:nvSpPr>
          <p:cNvPr id="283" name="Google Shape;28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The </a:t>
            </a:r>
            <a:r>
              <a:rPr i="1" lang="en-US"/>
              <a:t>java.io</a:t>
            </a:r>
            <a:r>
              <a:rPr lang="en-US"/>
              <a:t> package includes a PrintStream class that has two formatting methods</a:t>
            </a:r>
            <a:endParaRPr>
              <a:solidFill>
                <a:srgbClr val="FFF2CC"/>
              </a:solidFill>
            </a:endParaRPr>
          </a:p>
          <a:p>
            <a:pPr indent="-361950" lvl="0" marL="457200" rtl="0" algn="l">
              <a:spcBef>
                <a:spcPts val="0"/>
              </a:spcBef>
              <a:spcAft>
                <a:spcPts val="0"/>
              </a:spcAft>
              <a:buSzPts val="2100"/>
              <a:buChar char="●"/>
            </a:pPr>
            <a:r>
              <a:rPr lang="en-US"/>
              <a:t>These methods, </a:t>
            </a:r>
            <a:r>
              <a:rPr i="1" lang="en-US"/>
              <a:t>format </a:t>
            </a:r>
            <a:r>
              <a:rPr lang="en-US"/>
              <a:t>and </a:t>
            </a:r>
            <a:r>
              <a:rPr i="1" lang="en-US"/>
              <a:t>printf</a:t>
            </a:r>
            <a:r>
              <a:rPr lang="en-US"/>
              <a:t>, are equivalent to one another</a:t>
            </a:r>
            <a:endParaRPr/>
          </a:p>
          <a:p>
            <a:pPr indent="-361950" lvl="0" marL="457200" rtl="0" algn="l">
              <a:spcBef>
                <a:spcPts val="0"/>
              </a:spcBef>
              <a:spcAft>
                <a:spcPts val="0"/>
              </a:spcAft>
              <a:buClr>
                <a:srgbClr val="CCCCCC"/>
              </a:buClr>
              <a:buSzPts val="2100"/>
              <a:buChar char="●"/>
            </a:pPr>
            <a:r>
              <a:rPr lang="en-US">
                <a:solidFill>
                  <a:srgbClr val="CCCCCC"/>
                </a:solidFill>
              </a:rPr>
              <a:t>The familiar </a:t>
            </a:r>
            <a:r>
              <a:rPr i="1" lang="en-US">
                <a:solidFill>
                  <a:srgbClr val="CCCCCC"/>
                </a:solidFill>
              </a:rPr>
              <a:t>System.out</a:t>
            </a:r>
            <a:r>
              <a:rPr lang="en-US">
                <a:solidFill>
                  <a:srgbClr val="CCCCCC"/>
                </a:solidFill>
              </a:rPr>
              <a:t> that you have been using happens to be a </a:t>
            </a:r>
            <a:r>
              <a:rPr i="1" lang="en-US">
                <a:solidFill>
                  <a:srgbClr val="CCCCCC"/>
                </a:solidFill>
              </a:rPr>
              <a:t>PrintStream </a:t>
            </a:r>
            <a:r>
              <a:rPr lang="en-US">
                <a:solidFill>
                  <a:srgbClr val="CCCCCC"/>
                </a:solidFill>
              </a:rPr>
              <a:t>object</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you can use </a:t>
            </a:r>
            <a:r>
              <a:rPr i="1" lang="en-US">
                <a:solidFill>
                  <a:srgbClr val="CCCCCC"/>
                </a:solidFill>
              </a:rPr>
              <a:t>format </a:t>
            </a:r>
            <a:r>
              <a:rPr lang="en-US">
                <a:solidFill>
                  <a:srgbClr val="CCCCCC"/>
                </a:solidFill>
              </a:rPr>
              <a:t>or </a:t>
            </a:r>
            <a:r>
              <a:rPr i="1" lang="en-US">
                <a:solidFill>
                  <a:srgbClr val="CCCCCC"/>
                </a:solidFill>
              </a:rPr>
              <a:t>printf </a:t>
            </a:r>
            <a:r>
              <a:rPr lang="en-US">
                <a:solidFill>
                  <a:srgbClr val="CCCCCC"/>
                </a:solidFill>
              </a:rPr>
              <a:t>anywhere in your code where you have previously been using </a:t>
            </a:r>
            <a:r>
              <a:rPr i="1" lang="en-US">
                <a:solidFill>
                  <a:srgbClr val="CCCCCC"/>
                </a:solidFill>
              </a:rPr>
              <a:t>print </a:t>
            </a:r>
            <a:r>
              <a:rPr lang="en-US">
                <a:solidFill>
                  <a:srgbClr val="CCCCCC"/>
                </a:solidFill>
              </a:rPr>
              <a:t>or </a:t>
            </a:r>
            <a:r>
              <a:rPr i="1" lang="en-US">
                <a:solidFill>
                  <a:srgbClr val="CCCCCC"/>
                </a:solidFill>
              </a:rPr>
              <a:t>println.</a:t>
            </a:r>
            <a:endParaRPr i="1">
              <a:solidFill>
                <a:srgbClr val="CCCCCC"/>
              </a:solidFill>
            </a:endParaRPr>
          </a:p>
        </p:txBody>
      </p:sp>
      <p:sp>
        <p:nvSpPr>
          <p:cNvPr id="284" name="Google Shape;284;p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printf and Format Methods</a:t>
            </a:r>
            <a:endParaRPr/>
          </a:p>
        </p:txBody>
      </p:sp>
      <p:sp>
        <p:nvSpPr>
          <p:cNvPr id="291" name="Google Shape;29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The syntax for these two java.io.PrintStream methods is the same:</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public PrintStream format(String format, Object... args)</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System.out.format("The value of " + "the float variable is " + "%f, while the value of the " + "integer variable is %d, "</a:t>
            </a:r>
            <a:r>
              <a:rPr lang="en-US">
                <a:solidFill>
                  <a:srgbClr val="CCCCCC"/>
                </a:solidFill>
              </a:rPr>
              <a:t> + </a:t>
            </a:r>
            <a:r>
              <a:rPr lang="en-US">
                <a:solidFill>
                  <a:srgbClr val="CCCCCC"/>
                </a:solidFill>
              </a:rPr>
              <a:t>"and the string is %s", floatVar, intVar, stringVar);</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The first parameter, format, is a format string specifying how the objects in the second parameter, args, are to be formatted.</a:t>
            </a:r>
            <a:endParaRPr>
              <a:solidFill>
                <a:srgbClr val="CCCCCC"/>
              </a:solidFill>
            </a:endParaRPr>
          </a:p>
        </p:txBody>
      </p:sp>
      <p:sp>
        <p:nvSpPr>
          <p:cNvPr id="292" name="Google Shape;292;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printf and Format Methods</a:t>
            </a:r>
            <a:endParaRPr/>
          </a:p>
        </p:txBody>
      </p:sp>
      <p:sp>
        <p:nvSpPr>
          <p:cNvPr id="299" name="Google Shape;29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format string contains plain text as well as format </a:t>
            </a:r>
            <a:r>
              <a:rPr lang="en-US">
                <a:solidFill>
                  <a:srgbClr val="FFF2CC"/>
                </a:solidFill>
              </a:rPr>
              <a:t>specifiers</a:t>
            </a:r>
            <a:endParaRPr>
              <a:solidFill>
                <a:srgbClr val="FFF2CC"/>
              </a:solidFill>
            </a:endParaRPr>
          </a:p>
          <a:p>
            <a:pPr indent="-336550" lvl="1" marL="914400" marR="0" rtl="0" algn="l">
              <a:lnSpc>
                <a:spcPct val="115000"/>
              </a:lnSpc>
              <a:spcBef>
                <a:spcPts val="0"/>
              </a:spcBef>
              <a:spcAft>
                <a:spcPts val="0"/>
              </a:spcAft>
              <a:buClr>
                <a:srgbClr val="CCCCCC"/>
              </a:buClr>
              <a:buSzPts val="1700"/>
              <a:buChar char="○"/>
            </a:pPr>
            <a:r>
              <a:rPr lang="en-US" sz="2100">
                <a:solidFill>
                  <a:srgbClr val="CCCCCC"/>
                </a:solidFill>
              </a:rPr>
              <a:t>special characters that format the arguments of Object... args</a:t>
            </a:r>
            <a:endParaRPr sz="2100">
              <a:solidFill>
                <a:srgbClr val="CCCCCC"/>
              </a:solidFill>
            </a:endParaRPr>
          </a:p>
          <a:p>
            <a:pPr indent="-361950" lvl="1" marL="914400" marR="0" rtl="0" algn="l">
              <a:lnSpc>
                <a:spcPct val="115000"/>
              </a:lnSpc>
              <a:spcBef>
                <a:spcPts val="0"/>
              </a:spcBef>
              <a:spcAft>
                <a:spcPts val="0"/>
              </a:spcAft>
              <a:buClr>
                <a:srgbClr val="CCCCCC"/>
              </a:buClr>
              <a:buSzPts val="2100"/>
              <a:buChar char="○"/>
            </a:pPr>
            <a:r>
              <a:rPr lang="en-US" sz="2100">
                <a:solidFill>
                  <a:srgbClr val="CCCCCC"/>
                </a:solidFill>
              </a:rPr>
              <a:t>The notation Object... args is called </a:t>
            </a:r>
            <a:r>
              <a:rPr lang="en-US" sz="2100">
                <a:solidFill>
                  <a:srgbClr val="FFF2CC"/>
                </a:solidFill>
              </a:rPr>
              <a:t>varargs</a:t>
            </a:r>
            <a:r>
              <a:rPr lang="en-US" sz="2100">
                <a:solidFill>
                  <a:srgbClr val="CCCCCC"/>
                </a:solidFill>
              </a:rPr>
              <a:t>, which means that the number of arguments may vary.</a:t>
            </a:r>
            <a:endParaRPr sz="2100">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Format specifiers begin with a percent sign (%) and end with a </a:t>
            </a:r>
            <a:r>
              <a:rPr lang="en-US">
                <a:solidFill>
                  <a:srgbClr val="FFF2CC"/>
                </a:solidFill>
              </a:rPr>
              <a:t>converter</a:t>
            </a:r>
            <a:endParaRPr>
              <a:solidFill>
                <a:srgbClr val="FFF2CC"/>
              </a:solidFill>
            </a:endParaRPr>
          </a:p>
          <a:p>
            <a:pPr indent="-336550" lvl="1" marL="914400" rtl="0" algn="l">
              <a:spcBef>
                <a:spcPts val="0"/>
              </a:spcBef>
              <a:spcAft>
                <a:spcPts val="0"/>
              </a:spcAft>
              <a:buClr>
                <a:srgbClr val="CCCCCC"/>
              </a:buClr>
              <a:buSzPts val="1700"/>
              <a:buChar char="○"/>
            </a:pPr>
            <a:r>
              <a:rPr lang="en-US" sz="2100">
                <a:solidFill>
                  <a:srgbClr val="CCCCCC"/>
                </a:solidFill>
                <a:latin typeface="Arial"/>
                <a:ea typeface="Arial"/>
                <a:cs typeface="Arial"/>
                <a:sym typeface="Arial"/>
              </a:rPr>
              <a:t>The converter is a character indicating the type of argument to be formatted</a:t>
            </a:r>
            <a:endParaRPr>
              <a:solidFill>
                <a:srgbClr val="CCCCCC"/>
              </a:solidFill>
            </a:endParaRPr>
          </a:p>
        </p:txBody>
      </p:sp>
      <p:sp>
        <p:nvSpPr>
          <p:cNvPr id="300" name="Google Shape;300;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printf and Format Methods</a:t>
            </a:r>
            <a:endParaRPr/>
          </a:p>
        </p:txBody>
      </p:sp>
      <p:sp>
        <p:nvSpPr>
          <p:cNvPr id="307" name="Google Shape;30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verage"/>
              <a:buChar char="●"/>
            </a:pPr>
            <a:r>
              <a:rPr lang="en-US">
                <a:solidFill>
                  <a:srgbClr val="CCCCCC"/>
                </a:solidFill>
              </a:rPr>
              <a:t>Basic Example</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int i = 461012;</a:t>
            </a:r>
            <a:endParaRPr>
              <a:solidFill>
                <a:srgbClr val="CCCCCC"/>
              </a:solidFill>
            </a:endParaRPr>
          </a:p>
          <a:p>
            <a:pPr indent="0" lvl="0" marL="914400" marR="0" rtl="0" algn="l">
              <a:lnSpc>
                <a:spcPct val="115000"/>
              </a:lnSpc>
              <a:spcBef>
                <a:spcPts val="0"/>
              </a:spcBef>
              <a:spcAft>
                <a:spcPts val="0"/>
              </a:spcAft>
              <a:buNone/>
            </a:pPr>
            <a:r>
              <a:rPr lang="en-US" sz="1700">
                <a:solidFill>
                  <a:srgbClr val="CCCCCC"/>
                </a:solidFill>
              </a:rPr>
              <a:t>System.out.format("The value of i is: %d%n", i);</a:t>
            </a:r>
            <a:endParaRPr sz="1700">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The output is: The value of i is: 461012</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printf and format methods are overloaded. Each has a version with the following syntax:</a:t>
            </a:r>
            <a:endParaRPr>
              <a:solidFill>
                <a:srgbClr val="CCCCCC"/>
              </a:solidFil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public PrintStream format(Locale l, String format, Object... args)</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To print numbers in the French system (where a comma is used in place of the decimal place in the English representation of floating point numbers),</a:t>
            </a:r>
            <a:endParaRPr>
              <a:solidFill>
                <a:srgbClr val="CCCCCC"/>
              </a:solidFill>
            </a:endParaRPr>
          </a:p>
          <a:p>
            <a:pPr indent="0" lvl="0" marL="914400" marR="0" rtl="0" algn="l">
              <a:lnSpc>
                <a:spcPct val="115000"/>
              </a:lnSpc>
              <a:spcBef>
                <a:spcPts val="0"/>
              </a:spcBef>
              <a:spcAft>
                <a:spcPts val="0"/>
              </a:spcAft>
              <a:buNone/>
            </a:pPr>
            <a:r>
              <a:t/>
            </a:r>
            <a:endParaRPr>
              <a:solidFill>
                <a:srgbClr val="CCCCCC"/>
              </a:solidFill>
            </a:endParaRPr>
          </a:p>
        </p:txBody>
      </p:sp>
      <p:sp>
        <p:nvSpPr>
          <p:cNvPr id="308" name="Google Shape;308;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15" name="Google Shape;315;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6" name="Google Shape;316;p5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242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Converter</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000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d</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A decimal integer</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4015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f</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A float.</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226900">
                <a:tc>
                  <a:txBody>
                    <a:bodyPr/>
                    <a:lstStyle/>
                    <a:p>
                      <a:pPr indent="0" lvl="0" marL="0" rtl="0" algn="ctr">
                        <a:lnSpc>
                          <a:spcPct val="115000"/>
                        </a:lnSpc>
                        <a:spcBef>
                          <a:spcPts val="0"/>
                        </a:spcBef>
                        <a:spcAft>
                          <a:spcPts val="0"/>
                        </a:spcAft>
                        <a:buNone/>
                      </a:pPr>
                      <a:r>
                        <a:rPr lang="en-US" sz="2100">
                          <a:solidFill>
                            <a:srgbClr val="CCCCCC"/>
                          </a:solidFill>
                          <a:latin typeface="Average"/>
                          <a:ea typeface="Average"/>
                          <a:cs typeface="Average"/>
                          <a:sym typeface="Average"/>
                        </a:rPr>
                        <a:t>n</a:t>
                      </a:r>
                      <a:endParaRPr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A new line character appropriate </a:t>
                      </a:r>
                      <a:endParaRPr sz="2100">
                        <a:solidFill>
                          <a:srgbClr val="CCCCCC"/>
                        </a:solidFill>
                      </a:endParaRPr>
                    </a:p>
                    <a:p>
                      <a:pPr indent="0" lvl="0" marL="0" rtl="0" algn="ctr">
                        <a:lnSpc>
                          <a:spcPct val="115000"/>
                        </a:lnSpc>
                        <a:spcBef>
                          <a:spcPts val="0"/>
                        </a:spcBef>
                        <a:spcAft>
                          <a:spcPts val="0"/>
                        </a:spcAft>
                        <a:buNone/>
                      </a:pPr>
                      <a:r>
                        <a:rPr lang="en-US" sz="2100">
                          <a:solidFill>
                            <a:srgbClr val="CCCCCC"/>
                          </a:solidFill>
                        </a:rPr>
                        <a:t>to the platform running the application. </a:t>
                      </a:r>
                      <a:r>
                        <a:rPr lang="en-US" sz="2100">
                          <a:solidFill>
                            <a:srgbClr val="FFF2CC"/>
                          </a:solidFill>
                        </a:rPr>
                        <a:t>You should always use %n</a:t>
                      </a:r>
                      <a:r>
                        <a:rPr lang="en-US" sz="2100">
                          <a:solidFill>
                            <a:srgbClr val="CCCCCC"/>
                          </a:solidFill>
                        </a:rPr>
                        <a:t>, rather than \n.</a:t>
                      </a:r>
                      <a:br>
                        <a:rPr lang="en-US" sz="2100">
                          <a:solidFill>
                            <a:srgbClr val="CCCCCC"/>
                          </a:solidFill>
                        </a:rPr>
                      </a:br>
                      <a:r>
                        <a:rPr lang="en-US" sz="1200" u="sng">
                          <a:solidFill>
                            <a:schemeClr val="hlink"/>
                          </a:solidFill>
                          <a:hlinkClick r:id="rId3"/>
                        </a:rPr>
                        <a:t>https://stackoverflow.com/questions/31981136/difference-between-n-and-n-for-printing-a-new-line-in-java</a:t>
                      </a:r>
                      <a:r>
                        <a:rPr lang="en-US" sz="1200">
                          <a:solidFill>
                            <a:srgbClr val="CCCCCC"/>
                          </a:solidFill>
                        </a:rPr>
                        <a:t> </a:t>
                      </a:r>
                      <a:endParaRPr sz="12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23" name="Google Shape;323;p5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4" name="Google Shape;324;p53"/>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Converter</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1900">
                          <a:solidFill>
                            <a:srgbClr val="CCCCCC"/>
                          </a:solidFill>
                        </a:rPr>
                        <a:t>tB</a:t>
                      </a:r>
                      <a:endParaRPr sz="19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solidFill>
                            <a:srgbClr val="CCCCCC"/>
                          </a:solidFill>
                        </a:rPr>
                        <a:t>A date &amp; time conversion—locale-specific </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full name of month.</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1900">
                          <a:solidFill>
                            <a:srgbClr val="CCCCCC"/>
                          </a:solidFill>
                        </a:rPr>
                        <a:t>td, te</a:t>
                      </a:r>
                      <a:endParaRPr sz="19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solidFill>
                            <a:srgbClr val="CCCCCC"/>
                          </a:solidFill>
                        </a:rPr>
                        <a:t>A date &amp; time conversion—2-digit day of month. td has leading </a:t>
                      </a:r>
                      <a:r>
                        <a:rPr lang="en-US" sz="1700">
                          <a:solidFill>
                            <a:srgbClr val="CCCCCC"/>
                          </a:solidFill>
                        </a:rPr>
                        <a:t>zeros</a:t>
                      </a:r>
                      <a:r>
                        <a:rPr lang="en-US" sz="1700">
                          <a:solidFill>
                            <a:srgbClr val="CCCCCC"/>
                          </a:solidFill>
                        </a:rPr>
                        <a:t> as needed, </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te does not.</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145800">
                <a:tc>
                  <a:txBody>
                    <a:bodyPr/>
                    <a:lstStyle/>
                    <a:p>
                      <a:pPr indent="0" lvl="0" marL="0" rtl="0" algn="ctr">
                        <a:lnSpc>
                          <a:spcPct val="115000"/>
                        </a:lnSpc>
                        <a:spcBef>
                          <a:spcPts val="0"/>
                        </a:spcBef>
                        <a:spcAft>
                          <a:spcPts val="0"/>
                        </a:spcAft>
                        <a:buNone/>
                      </a:pPr>
                      <a:r>
                        <a:rPr lang="en-US" sz="1900">
                          <a:solidFill>
                            <a:srgbClr val="CCCCCC"/>
                          </a:solidFill>
                        </a:rPr>
                        <a:t>ty, tY</a:t>
                      </a:r>
                      <a:endParaRPr sz="19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700">
                          <a:solidFill>
                            <a:srgbClr val="CCCCCC"/>
                          </a:solidFill>
                        </a:rPr>
                        <a:t>A date &amp; time conversion—ty = 2-digit year, tY = 4-digit year.</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31" name="Google Shape;331;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32" name="Google Shape;332;p54"/>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Converter</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1800">
                          <a:solidFill>
                            <a:srgbClr val="CCCCCC"/>
                          </a:solidFill>
                        </a:rPr>
                        <a:t>tl</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 date &amp; time conversion—hour in 12-hour clock.</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1800">
                          <a:solidFill>
                            <a:srgbClr val="CCCCCC"/>
                          </a:solidFill>
                        </a:rPr>
                        <a:t>tM</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 date &amp; time conversion—minutes in 2 digits, with leading zeroes as necessary.</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145800">
                <a:tc>
                  <a:txBody>
                    <a:bodyPr/>
                    <a:lstStyle/>
                    <a:p>
                      <a:pPr indent="0" lvl="0" marL="0" rtl="0" algn="ctr">
                        <a:lnSpc>
                          <a:spcPct val="115000"/>
                        </a:lnSpc>
                        <a:spcBef>
                          <a:spcPts val="0"/>
                        </a:spcBef>
                        <a:spcAft>
                          <a:spcPts val="0"/>
                        </a:spcAft>
                        <a:buNone/>
                      </a:pPr>
                      <a:r>
                        <a:rPr lang="en-US" sz="1800">
                          <a:solidFill>
                            <a:srgbClr val="CCCCCC"/>
                          </a:solidFill>
                        </a:rPr>
                        <a:t>tp</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 date &amp; time conversion—locale-specific am/pm (lower case).</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39" name="Google Shape;339;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0" name="Google Shape;340;p55"/>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Converter</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2100">
                          <a:solidFill>
                            <a:srgbClr val="CCCCCC"/>
                          </a:solidFill>
                        </a:rPr>
                        <a:t>tm</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A date &amp; time conversion—months in 2 digits, with leading zeroes as necessary.</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100">
                          <a:solidFill>
                            <a:srgbClr val="CCCCCC"/>
                          </a:solidFill>
                        </a:rPr>
                        <a:t>tD</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A date &amp; time conversion</a:t>
                      </a:r>
                      <a:endParaRPr sz="2100">
                        <a:solidFill>
                          <a:srgbClr val="CCCCCC"/>
                        </a:solidFill>
                      </a:endParaRPr>
                    </a:p>
                    <a:p>
                      <a:pPr indent="0" lvl="0" marL="0" rtl="0" algn="ctr">
                        <a:lnSpc>
                          <a:spcPct val="115000"/>
                        </a:lnSpc>
                        <a:spcBef>
                          <a:spcPts val="0"/>
                        </a:spcBef>
                        <a:spcAft>
                          <a:spcPts val="0"/>
                        </a:spcAft>
                        <a:buNone/>
                      </a:pPr>
                      <a:r>
                        <a:rPr lang="en-US" sz="2100">
                          <a:solidFill>
                            <a:srgbClr val="CCCCCC"/>
                          </a:solidFill>
                        </a:rPr>
                        <a:t>—date as %tm%td%ty</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47" name="Google Shape;347;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8" name="Google Shape;348;p56"/>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Flag</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2100">
                          <a:solidFill>
                            <a:srgbClr val="CCCCCC"/>
                          </a:solidFill>
                        </a:rPr>
                        <a:t>08</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Eight characters in width, with leading zeroes as necessary.</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100">
                          <a:solidFill>
                            <a:srgbClr val="CCCCCC"/>
                          </a:solidFill>
                        </a:rPr>
                        <a:t>+</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Includes sign, whether </a:t>
                      </a:r>
                      <a:endParaRPr sz="2100">
                        <a:solidFill>
                          <a:srgbClr val="CCCCCC"/>
                        </a:solidFill>
                      </a:endParaRPr>
                    </a:p>
                    <a:p>
                      <a:pPr indent="0" lvl="0" marL="0" rtl="0" algn="ctr">
                        <a:lnSpc>
                          <a:spcPct val="115000"/>
                        </a:lnSpc>
                        <a:spcBef>
                          <a:spcPts val="0"/>
                        </a:spcBef>
                        <a:spcAft>
                          <a:spcPts val="0"/>
                        </a:spcAft>
                        <a:buNone/>
                      </a:pPr>
                      <a:r>
                        <a:rPr lang="en-US" sz="2100">
                          <a:solidFill>
                            <a:srgbClr val="CCCCCC"/>
                          </a:solidFill>
                        </a:rPr>
                        <a:t>positive or negative.</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100">
                          <a:solidFill>
                            <a:srgbClr val="CCCCCC"/>
                          </a:solidFill>
                        </a:rPr>
                        <a:t>,</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Includes locale-specific grouping characters.</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 Example of Converters and Flags</a:t>
            </a:r>
            <a:endParaRPr/>
          </a:p>
        </p:txBody>
      </p:sp>
      <p:sp>
        <p:nvSpPr>
          <p:cNvPr id="355" name="Google Shape;355;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56" name="Google Shape;356;p57"/>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845700"/>
                <a:gridCol w="434497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Flag</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2100">
                          <a:solidFill>
                            <a:srgbClr val="CCCCCC"/>
                          </a:solidFill>
                        </a:rPr>
                        <a:t>-</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Left-justified..</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100">
                          <a:solidFill>
                            <a:srgbClr val="CCCCCC"/>
                          </a:solidFill>
                        </a:rPr>
                        <a:t>.3</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Three places after decimal point.</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100">
                          <a:solidFill>
                            <a:srgbClr val="CCCCCC"/>
                          </a:solidFill>
                        </a:rPr>
                        <a:t>10.3</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solidFill>
                            <a:srgbClr val="CCCCCC"/>
                          </a:solidFill>
                        </a:rPr>
                        <a:t>Ten characters in width, right justified, with three places after decimal point.</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 </a:t>
            </a:r>
            <a:r>
              <a:rPr lang="en-US" sz="2500"/>
              <a:t>(</a:t>
            </a:r>
            <a:r>
              <a:rPr lang="en-US" sz="2500" u="sng">
                <a:solidFill>
                  <a:schemeClr val="hlink"/>
                </a:solidFill>
                <a:hlinkClick r:id="rId3"/>
              </a:rPr>
              <a:t>https://docs.oracle.com/javase/tutorial/java/data/index.html</a:t>
            </a:r>
            <a:r>
              <a:rPr lang="en-US" sz="2500"/>
              <a:t>)</a:t>
            </a:r>
            <a:endParaRPr sz="1300"/>
          </a:p>
        </p:txBody>
      </p:sp>
      <p:sp>
        <p:nvSpPr>
          <p:cNvPr id="148" name="Google Shape;148;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149" name="Google Shape;14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2CC"/>
              </a:buClr>
              <a:buSzPts val="2100"/>
              <a:buChar char="●"/>
            </a:pPr>
            <a:r>
              <a:rPr lang="en-US">
                <a:solidFill>
                  <a:srgbClr val="FFF2CC"/>
                </a:solidFill>
              </a:rPr>
              <a:t>Numbers</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Characters</a:t>
            </a:r>
            <a:endParaRPr>
              <a:solidFill>
                <a:srgbClr val="FFD966"/>
              </a:solidFill>
            </a:endParaRPr>
          </a:p>
          <a:p>
            <a:pPr indent="-361950" lvl="0" marL="457200" rtl="0" algn="l">
              <a:spcBef>
                <a:spcPts val="0"/>
              </a:spcBef>
              <a:spcAft>
                <a:spcPts val="0"/>
              </a:spcAft>
              <a:buClr>
                <a:srgbClr val="CCCCCC"/>
              </a:buClr>
              <a:buSzPts val="2100"/>
              <a:buChar char="●"/>
            </a:pPr>
            <a:r>
              <a:rPr lang="en-US">
                <a:solidFill>
                  <a:srgbClr val="CCCCCC"/>
                </a:solidFill>
              </a:rPr>
              <a:t>Strings</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Autoboxing and Unboxing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467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Code</a:t>
            </a:r>
            <a:endParaRPr/>
          </a:p>
        </p:txBody>
      </p:sp>
      <p:sp>
        <p:nvSpPr>
          <p:cNvPr id="363" name="Google Shape;363;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58"/>
          <p:cNvSpPr txBox="1"/>
          <p:nvPr/>
        </p:nvSpPr>
        <p:spPr>
          <a:xfrm>
            <a:off x="83100" y="1094150"/>
            <a:ext cx="4885200" cy="3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Average"/>
                <a:ea typeface="Average"/>
                <a:cs typeface="Average"/>
                <a:sym typeface="Average"/>
              </a:rPr>
              <a:t>public class TestFormat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public static void main(String[] args)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long n = 461012;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System.out.format("%d%n", n);      //  --&gt;  "461012"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System.out.format("%08d%n", n);    //  --&gt;  "00461012"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System.out.format("%+8d%n", n);    //  --&gt;  " +461012"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System.out.format("%,8d%n", n);    // --&gt;  " 461,012"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System.out.format("%+,8d%n%n", n); //  --&gt;  "+461,012"</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double pi = Math.PI;</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System.out.format("%f%n", pi);       // --&gt;  "3.141593"</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System.out.format("%.3f%n", pi);     // --&gt;  "3.142"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System.out.format("%10.3f%n", pi);   // --&gt;  "     3.142"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System.out.format("%-10.3f%n", pi);  // --&gt;  "3.142"</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System.out.format(Locale.FRANCE,</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"%-10.4f%n%n", pi); // --&gt;  "3,1416"</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p:txBody>
      </p:sp>
      <p:sp>
        <p:nvSpPr>
          <p:cNvPr id="365" name="Google Shape;365;p58"/>
          <p:cNvSpPr txBox="1"/>
          <p:nvPr/>
        </p:nvSpPr>
        <p:spPr>
          <a:xfrm>
            <a:off x="4657925" y="1094150"/>
            <a:ext cx="4767300" cy="3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Average"/>
                <a:ea typeface="Average"/>
                <a:cs typeface="Average"/>
                <a:sym typeface="Average"/>
              </a:rPr>
              <a:t>      Calendar c = Calendar.getInstance();</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System.out.format("%tB %te, %tY%n", c, c, c);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 --&gt;  e.g., "May 29, 2006"</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System.out.format("%tl:%tM %tp%n", c, c, c);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 --&gt;  e.g., "2:34 am"</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System.out.format("%tD%n", c);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 --&gt;  e.g., "05/29/06"</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    }</a:t>
            </a:r>
            <a:endParaRPr>
              <a:solidFill>
                <a:srgbClr val="FFFFFF"/>
              </a:solidFill>
              <a:latin typeface="Average"/>
              <a:ea typeface="Average"/>
              <a:cs typeface="Average"/>
              <a:sym typeface="Average"/>
            </a:endParaRPr>
          </a:p>
          <a:p>
            <a:pPr indent="0" lvl="0" marL="0" rtl="0" algn="l">
              <a:spcBef>
                <a:spcPts val="0"/>
              </a:spcBef>
              <a:spcAft>
                <a:spcPts val="0"/>
              </a:spcAft>
              <a:buNone/>
            </a:pPr>
            <a:r>
              <a:rPr lang="en-US">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a:p>
            <a:pPr indent="0" lvl="0" marL="0" rtl="0" algn="l">
              <a:spcBef>
                <a:spcPts val="0"/>
              </a:spcBef>
              <a:spcAft>
                <a:spcPts val="0"/>
              </a:spcAft>
              <a:buNone/>
            </a:pPr>
            <a:r>
              <a:t/>
            </a:r>
            <a:endParaRPr b="1">
              <a:solidFill>
                <a:srgbClr val="FFFFFF"/>
              </a:solidFill>
              <a:latin typeface="Average"/>
              <a:ea typeface="Average"/>
              <a:cs typeface="Average"/>
              <a:sym typeface="Average"/>
            </a:endParaRPr>
          </a:p>
        </p:txBody>
      </p:sp>
      <p:cxnSp>
        <p:nvCxnSpPr>
          <p:cNvPr id="366" name="Google Shape;366;p58"/>
          <p:cNvCxnSpPr/>
          <p:nvPr/>
        </p:nvCxnSpPr>
        <p:spPr>
          <a:xfrm>
            <a:off x="4594900" y="1162875"/>
            <a:ext cx="0" cy="3813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DecimalFormat Class</a:t>
            </a:r>
            <a:endParaRPr/>
          </a:p>
        </p:txBody>
      </p:sp>
      <p:sp>
        <p:nvSpPr>
          <p:cNvPr id="373" name="Google Shape;373;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You can use the </a:t>
            </a:r>
            <a:r>
              <a:rPr i="1" lang="en-US">
                <a:solidFill>
                  <a:srgbClr val="CCCCCC"/>
                </a:solidFill>
              </a:rPr>
              <a:t>java.text.DecimalFormat</a:t>
            </a:r>
            <a:r>
              <a:rPr lang="en-US">
                <a:solidFill>
                  <a:srgbClr val="CCCCCC"/>
                </a:solidFill>
              </a:rPr>
              <a:t> class to control the display of leading and trailing zeros, prefixes and suffixes, grouping (thousands) separators, and the decimal separator</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DecimalFormat offers a great deal of flexibility in the formatting of numbers, but it can make your code more complex</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DecimalFormat offers a great deal of flexibility in the formatting of numbers, but it can make your code more complex</a:t>
            </a:r>
            <a:endParaRPr>
              <a:solidFill>
                <a:srgbClr val="CCCCCC"/>
              </a:solidFill>
            </a:endParaRPr>
          </a:p>
        </p:txBody>
      </p:sp>
      <p:sp>
        <p:nvSpPr>
          <p:cNvPr id="374" name="Google Shape;374;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Decimal Format</a:t>
            </a:r>
            <a:endParaRPr/>
          </a:p>
        </p:txBody>
      </p:sp>
      <p:sp>
        <p:nvSpPr>
          <p:cNvPr id="381" name="Google Shape;381;p6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60"/>
          <p:cNvSpPr txBox="1"/>
          <p:nvPr/>
        </p:nvSpPr>
        <p:spPr>
          <a:xfrm>
            <a:off x="83100" y="1017950"/>
            <a:ext cx="4885200" cy="3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FFFFF"/>
                </a:solidFill>
              </a:rPr>
              <a:t>import java.text.*;</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public class DecimalFormatDemo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   static public void customFormat(String pattern, double value ) {</a:t>
            </a:r>
            <a:endParaRPr sz="1200">
              <a:solidFill>
                <a:srgbClr val="FFFFFF"/>
              </a:solidFill>
            </a:endParaRPr>
          </a:p>
          <a:p>
            <a:pPr indent="0" lvl="0" marL="0" rtl="0" algn="l">
              <a:spcBef>
                <a:spcPts val="0"/>
              </a:spcBef>
              <a:spcAft>
                <a:spcPts val="0"/>
              </a:spcAft>
              <a:buNone/>
            </a:pPr>
            <a:r>
              <a:rPr lang="en-US" sz="1200">
                <a:solidFill>
                  <a:srgbClr val="FFFFFF"/>
                </a:solidFill>
              </a:rPr>
              <a:t>      DecimalFormat myFormatter = new DecimalFormat(pattern);</a:t>
            </a:r>
            <a:endParaRPr sz="1200">
              <a:solidFill>
                <a:srgbClr val="FFFFFF"/>
              </a:solidFill>
            </a:endParaRPr>
          </a:p>
          <a:p>
            <a:pPr indent="0" lvl="0" marL="0" rtl="0" algn="l">
              <a:spcBef>
                <a:spcPts val="0"/>
              </a:spcBef>
              <a:spcAft>
                <a:spcPts val="0"/>
              </a:spcAft>
              <a:buNone/>
            </a:pPr>
            <a:r>
              <a:rPr lang="en-US" sz="1200">
                <a:solidFill>
                  <a:srgbClr val="FFFFFF"/>
                </a:solidFill>
              </a:rPr>
              <a:t>      String output = myFormatter.format(value);</a:t>
            </a:r>
            <a:endParaRPr sz="1200">
              <a:solidFill>
                <a:srgbClr val="FFFFFF"/>
              </a:solidFill>
            </a:endParaRPr>
          </a:p>
          <a:p>
            <a:pPr indent="0" lvl="0" marL="0" rtl="0" algn="l">
              <a:spcBef>
                <a:spcPts val="0"/>
              </a:spcBef>
              <a:spcAft>
                <a:spcPts val="0"/>
              </a:spcAft>
              <a:buNone/>
            </a:pPr>
            <a:r>
              <a:rPr lang="en-US" sz="1200">
                <a:solidFill>
                  <a:srgbClr val="FFFFFF"/>
                </a:solidFill>
              </a:rPr>
              <a:t>      System.out.println(value + "  " + pattern + "  " + output);</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   static public void main(String[] args) {</a:t>
            </a:r>
            <a:endParaRPr sz="1200">
              <a:solidFill>
                <a:srgbClr val="FFFFFF"/>
              </a:solidFill>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rPr lang="en-US" sz="1200">
                <a:solidFill>
                  <a:srgbClr val="FFFFFF"/>
                </a:solidFill>
              </a:rPr>
              <a:t>      customFormat("###,###.###", 123456.789);</a:t>
            </a:r>
            <a:endParaRPr sz="1200">
              <a:solidFill>
                <a:srgbClr val="FFFFFF"/>
              </a:solidFill>
            </a:endParaRPr>
          </a:p>
          <a:p>
            <a:pPr indent="0" lvl="0" marL="0" rtl="0" algn="l">
              <a:spcBef>
                <a:spcPts val="0"/>
              </a:spcBef>
              <a:spcAft>
                <a:spcPts val="0"/>
              </a:spcAft>
              <a:buNone/>
            </a:pPr>
            <a:r>
              <a:rPr lang="en-US" sz="1200">
                <a:solidFill>
                  <a:srgbClr val="FFFFFF"/>
                </a:solidFill>
              </a:rPr>
              <a:t>      customFormat("###.##", 123456.789);</a:t>
            </a:r>
            <a:endParaRPr sz="1200">
              <a:solidFill>
                <a:srgbClr val="FFFFFF"/>
              </a:solidFill>
            </a:endParaRPr>
          </a:p>
          <a:p>
            <a:pPr indent="0" lvl="0" marL="0" rtl="0" algn="l">
              <a:spcBef>
                <a:spcPts val="0"/>
              </a:spcBef>
              <a:spcAft>
                <a:spcPts val="0"/>
              </a:spcAft>
              <a:buNone/>
            </a:pPr>
            <a:r>
              <a:rPr lang="en-US" sz="1200">
                <a:solidFill>
                  <a:srgbClr val="FFFFFF"/>
                </a:solidFill>
              </a:rPr>
              <a:t>      customFormat("000000.000", 123.78);</a:t>
            </a:r>
            <a:endParaRPr sz="1200">
              <a:solidFill>
                <a:srgbClr val="FFFFFF"/>
              </a:solidFill>
            </a:endParaRPr>
          </a:p>
          <a:p>
            <a:pPr indent="0" lvl="0" marL="0" rtl="0" algn="l">
              <a:spcBef>
                <a:spcPts val="0"/>
              </a:spcBef>
              <a:spcAft>
                <a:spcPts val="0"/>
              </a:spcAft>
              <a:buNone/>
            </a:pPr>
            <a:r>
              <a:rPr lang="en-US" sz="1200">
                <a:solidFill>
                  <a:srgbClr val="FFFFFF"/>
                </a:solidFill>
              </a:rPr>
              <a:t>      customFormat("$###,###.###", 12345.67);  </a:t>
            </a:r>
            <a:endParaRPr sz="1200">
              <a:solidFill>
                <a:srgbClr val="FFFFFF"/>
              </a:solidFill>
            </a:endParaRPr>
          </a:p>
          <a:p>
            <a:pPr indent="0" lvl="0" marL="0" rtl="0" algn="l">
              <a:spcBef>
                <a:spcPts val="0"/>
              </a:spcBef>
              <a:spcAft>
                <a:spcPts val="0"/>
              </a:spcAft>
              <a:buNone/>
            </a:pPr>
            <a:r>
              <a:rPr lang="en-US" sz="1200">
                <a:solidFill>
                  <a:srgbClr val="FFFFFF"/>
                </a:solidFill>
              </a:rPr>
              <a:t>   }</a:t>
            </a:r>
            <a:endParaRPr sz="1200">
              <a:solidFill>
                <a:srgbClr val="FFFFFF"/>
              </a:solidFill>
            </a:endParaRPr>
          </a:p>
          <a:p>
            <a:pPr indent="0" lvl="0" marL="0" rtl="0" algn="l">
              <a:spcBef>
                <a:spcPts val="0"/>
              </a:spcBef>
              <a:spcAft>
                <a:spcPts val="0"/>
              </a:spcAft>
              <a:buNone/>
            </a:pPr>
            <a:r>
              <a:rPr lang="en-US" sz="1200">
                <a:solidFill>
                  <a:srgbClr val="FFFFFF"/>
                </a:solidFill>
              </a:rPr>
              <a:t>}</a:t>
            </a:r>
            <a:endParaRPr sz="1200">
              <a:solidFill>
                <a:srgbClr val="FFFFFF"/>
              </a:solidFill>
            </a:endParaRPr>
          </a:p>
          <a:p>
            <a:pPr indent="0" lvl="0" marL="0" rtl="0" algn="l">
              <a:spcBef>
                <a:spcPts val="0"/>
              </a:spcBef>
              <a:spcAft>
                <a:spcPts val="0"/>
              </a:spcAft>
              <a:buNone/>
            </a:pPr>
            <a:r>
              <a:t/>
            </a:r>
            <a:endParaRPr sz="1200">
              <a:solidFill>
                <a:srgbClr val="FFFFFF"/>
              </a:solidFill>
              <a:latin typeface="Average"/>
              <a:ea typeface="Average"/>
              <a:cs typeface="Average"/>
              <a:sym typeface="Average"/>
            </a:endParaRPr>
          </a:p>
          <a:p>
            <a:pPr indent="0" lvl="0" marL="0" rtl="0" algn="l">
              <a:spcBef>
                <a:spcPts val="0"/>
              </a:spcBef>
              <a:spcAft>
                <a:spcPts val="0"/>
              </a:spcAft>
              <a:buNone/>
            </a:pPr>
            <a:r>
              <a:t/>
            </a:r>
            <a:endParaRPr sz="1200">
              <a:solidFill>
                <a:srgbClr val="FFFFFF"/>
              </a:solidFill>
            </a:endParaRPr>
          </a:p>
          <a:p>
            <a:pPr indent="0" lvl="0" marL="0" rtl="0" algn="l">
              <a:spcBef>
                <a:spcPts val="0"/>
              </a:spcBef>
              <a:spcAft>
                <a:spcPts val="0"/>
              </a:spcAft>
              <a:buNone/>
            </a:pPr>
            <a:r>
              <a:t/>
            </a:r>
            <a:endParaRPr b="1" sz="1200">
              <a:solidFill>
                <a:srgbClr val="FFFFFF"/>
              </a:solidFill>
              <a:latin typeface="Average"/>
              <a:ea typeface="Average"/>
              <a:cs typeface="Average"/>
              <a:sym typeface="Average"/>
            </a:endParaRPr>
          </a:p>
          <a:p>
            <a:pPr indent="0" lvl="0" marL="0" rtl="0" algn="l">
              <a:spcBef>
                <a:spcPts val="0"/>
              </a:spcBef>
              <a:spcAft>
                <a:spcPts val="0"/>
              </a:spcAft>
              <a:buNone/>
            </a:pPr>
            <a:r>
              <a:t/>
            </a:r>
            <a:endParaRPr b="1" sz="1200">
              <a:solidFill>
                <a:srgbClr val="FFFFFF"/>
              </a:solidFill>
              <a:latin typeface="Average"/>
              <a:ea typeface="Average"/>
              <a:cs typeface="Average"/>
              <a:sym typeface="Average"/>
            </a:endParaRPr>
          </a:p>
          <a:p>
            <a:pPr indent="0" lvl="0" marL="0" rtl="0" algn="l">
              <a:spcBef>
                <a:spcPts val="0"/>
              </a:spcBef>
              <a:spcAft>
                <a:spcPts val="0"/>
              </a:spcAft>
              <a:buNone/>
            </a:pPr>
            <a:r>
              <a:t/>
            </a:r>
            <a:endParaRPr b="1" sz="1200">
              <a:solidFill>
                <a:srgbClr val="FFFFFF"/>
              </a:solidFill>
              <a:latin typeface="Average"/>
              <a:ea typeface="Average"/>
              <a:cs typeface="Average"/>
              <a:sym typeface="Average"/>
            </a:endParaRPr>
          </a:p>
        </p:txBody>
      </p:sp>
      <p:sp>
        <p:nvSpPr>
          <p:cNvPr id="383" name="Google Shape;383;p60"/>
          <p:cNvSpPr txBox="1"/>
          <p:nvPr/>
        </p:nvSpPr>
        <p:spPr>
          <a:xfrm>
            <a:off x="5094975" y="1017950"/>
            <a:ext cx="3977700" cy="3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The output is:</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123456.789  ###,###.###  123,456.789</a:t>
            </a:r>
            <a:endParaRPr>
              <a:solidFill>
                <a:srgbClr val="CCCCCC"/>
              </a:solidFill>
            </a:endParaRPr>
          </a:p>
          <a:p>
            <a:pPr indent="0" lvl="0" marL="0" rtl="0" algn="l">
              <a:spcBef>
                <a:spcPts val="0"/>
              </a:spcBef>
              <a:spcAft>
                <a:spcPts val="0"/>
              </a:spcAft>
              <a:buNone/>
            </a:pPr>
            <a:r>
              <a:rPr lang="en-US">
                <a:solidFill>
                  <a:srgbClr val="CCCCCC"/>
                </a:solidFill>
              </a:rPr>
              <a:t>123456.789  ###.##  123456.79</a:t>
            </a:r>
            <a:endParaRPr>
              <a:solidFill>
                <a:srgbClr val="CCCCCC"/>
              </a:solidFill>
            </a:endParaRPr>
          </a:p>
          <a:p>
            <a:pPr indent="0" lvl="0" marL="0" rtl="0" algn="l">
              <a:spcBef>
                <a:spcPts val="0"/>
              </a:spcBef>
              <a:spcAft>
                <a:spcPts val="0"/>
              </a:spcAft>
              <a:buNone/>
            </a:pPr>
            <a:r>
              <a:rPr lang="en-US">
                <a:solidFill>
                  <a:srgbClr val="CCCCCC"/>
                </a:solidFill>
              </a:rPr>
              <a:t>123.78  000000.000  000123.780</a:t>
            </a:r>
            <a:endParaRPr>
              <a:solidFill>
                <a:srgbClr val="CCCCCC"/>
              </a:solidFill>
            </a:endParaRPr>
          </a:p>
          <a:p>
            <a:pPr indent="0" lvl="0" marL="0" rtl="0" algn="l">
              <a:spcBef>
                <a:spcPts val="0"/>
              </a:spcBef>
              <a:spcAft>
                <a:spcPts val="0"/>
              </a:spcAft>
              <a:buNone/>
            </a:pPr>
            <a:r>
              <a:rPr lang="en-US">
                <a:solidFill>
                  <a:srgbClr val="CCCCCC"/>
                </a:solidFill>
              </a:rPr>
              <a:t>12345.67  $###,###.###  $12,345.67</a:t>
            </a:r>
            <a:endParaRPr>
              <a:solidFill>
                <a:srgbClr val="CCCCCC"/>
              </a:solidFill>
              <a:latin typeface="Average"/>
              <a:ea typeface="Average"/>
              <a:cs typeface="Average"/>
              <a:sym typeface="Average"/>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b="1">
              <a:solidFill>
                <a:srgbClr val="CCCCCC"/>
              </a:solidFill>
              <a:latin typeface="Average"/>
              <a:ea typeface="Average"/>
              <a:cs typeface="Average"/>
              <a:sym typeface="Average"/>
            </a:endParaRPr>
          </a:p>
          <a:p>
            <a:pPr indent="0" lvl="0" marL="0" rtl="0" algn="l">
              <a:spcBef>
                <a:spcPts val="0"/>
              </a:spcBef>
              <a:spcAft>
                <a:spcPts val="0"/>
              </a:spcAft>
              <a:buNone/>
            </a:pPr>
            <a:r>
              <a:t/>
            </a:r>
            <a:endParaRPr b="1">
              <a:solidFill>
                <a:srgbClr val="CCCCCC"/>
              </a:solidFill>
              <a:latin typeface="Average"/>
              <a:ea typeface="Average"/>
              <a:cs typeface="Average"/>
              <a:sym typeface="Average"/>
            </a:endParaRPr>
          </a:p>
          <a:p>
            <a:pPr indent="0" lvl="0" marL="0" rtl="0" algn="l">
              <a:spcBef>
                <a:spcPts val="0"/>
              </a:spcBef>
              <a:spcAft>
                <a:spcPts val="0"/>
              </a:spcAft>
              <a:buNone/>
            </a:pPr>
            <a:r>
              <a:t/>
            </a:r>
            <a:endParaRPr b="1">
              <a:solidFill>
                <a:srgbClr val="CCCCCC"/>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Decimal Format</a:t>
            </a:r>
            <a:endParaRPr/>
          </a:p>
        </p:txBody>
      </p:sp>
      <p:sp>
        <p:nvSpPr>
          <p:cNvPr id="390" name="Google Shape;390;p6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1" name="Google Shape;391;p61"/>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1467625"/>
                <a:gridCol w="1490625"/>
                <a:gridCol w="1536400"/>
                <a:gridCol w="369602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Value</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Pattern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Output</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1800">
                          <a:solidFill>
                            <a:srgbClr val="CCCCCC"/>
                          </a:solidFill>
                        </a:rPr>
                        <a:t>123456.789</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123,456.789</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CCCCCC"/>
                          </a:solidFill>
                        </a:rPr>
                        <a:t>The </a:t>
                      </a:r>
                      <a:r>
                        <a:rPr lang="en-US" sz="1800">
                          <a:solidFill>
                            <a:schemeClr val="accent5"/>
                          </a:solidFill>
                        </a:rPr>
                        <a:t>pound sign (#) denotes a digit</a:t>
                      </a:r>
                      <a:r>
                        <a:rPr lang="en-US" sz="1800">
                          <a:solidFill>
                            <a:srgbClr val="CCCCCC"/>
                          </a:solidFill>
                        </a:rPr>
                        <a:t>, the comma is a placeholder for the grouping separator, and the period is a placeholder for the decimal separator.</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1800">
                          <a:solidFill>
                            <a:srgbClr val="CCCCCC"/>
                          </a:solidFill>
                        </a:rPr>
                        <a:t>123456.789</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123456.79</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rgbClr val="CCCCCC"/>
                          </a:solidFill>
                        </a:rPr>
                        <a:t>The value has three digits to the right of the decimal point, but the pattern has only two. The format method handles this by rounding up.</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Decimal Format</a:t>
            </a:r>
            <a:endParaRPr/>
          </a:p>
        </p:txBody>
      </p:sp>
      <p:sp>
        <p:nvSpPr>
          <p:cNvPr id="398" name="Google Shape;398;p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9" name="Google Shape;399;p6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1467625"/>
                <a:gridCol w="1490625"/>
                <a:gridCol w="1536400"/>
                <a:gridCol w="3696025"/>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Value</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Pattern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Output</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Explanation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1800">
                          <a:solidFill>
                            <a:srgbClr val="CCCCCC"/>
                          </a:solidFill>
                        </a:rPr>
                        <a:t>123.78</a:t>
                      </a:r>
                      <a:endParaRPr sz="18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000000.000</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000123.780</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CCCCCC"/>
                          </a:solidFill>
                        </a:rPr>
                        <a:t>The pattern specifies leading and trailing zeros, because the 0 character is used instead of the pound sign (#).</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1800">
                          <a:solidFill>
                            <a:srgbClr val="CCCCCC"/>
                          </a:solidFill>
                        </a:rPr>
                        <a:t>12345.67</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800">
                          <a:solidFill>
                            <a:srgbClr val="CCCCCC"/>
                          </a:solidFill>
                        </a:rPr>
                        <a:t>$12,345.67</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rgbClr val="CCCCCC"/>
                          </a:solidFill>
                        </a:rPr>
                        <a:t>The first character in the pattern is the dollar sign ($). Note that it immediately precedes the leftmost digit in the formatted output.</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Math class</a:t>
            </a:r>
            <a:endParaRPr/>
          </a:p>
        </p:txBody>
      </p:sp>
      <p:sp>
        <p:nvSpPr>
          <p:cNvPr id="406" name="Google Shape;406;p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Beyond Basic Arithmetic</a:t>
            </a:r>
            <a:endParaRPr/>
          </a:p>
        </p:txBody>
      </p:sp>
      <p:sp>
        <p:nvSpPr>
          <p:cNvPr id="413" name="Google Shape;413;p6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14" name="Google Shape;41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The </a:t>
            </a:r>
            <a:r>
              <a:rPr i="1" lang="en-US">
                <a:solidFill>
                  <a:srgbClr val="CCCCCC"/>
                </a:solidFill>
              </a:rPr>
              <a:t>Math </a:t>
            </a:r>
            <a:r>
              <a:rPr lang="en-US">
                <a:solidFill>
                  <a:srgbClr val="CCCCCC"/>
                </a:solidFill>
              </a:rPr>
              <a:t>class in the </a:t>
            </a:r>
            <a:r>
              <a:rPr i="1" lang="en-US" u="sng">
                <a:solidFill>
                  <a:srgbClr val="CCCCCC"/>
                </a:solidFill>
              </a:rPr>
              <a:t>java.lang</a:t>
            </a:r>
            <a:r>
              <a:rPr lang="en-US">
                <a:solidFill>
                  <a:srgbClr val="CCCCCC"/>
                </a:solidFill>
              </a:rPr>
              <a:t> package provides methods and constants for doing more advanced mathematical computation.</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The methods in the Math class are all static, so you call them directly from the class, like this:</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latin typeface="Arial"/>
                <a:ea typeface="Arial"/>
                <a:cs typeface="Arial"/>
                <a:sym typeface="Arial"/>
              </a:rPr>
              <a:t>Math.cos(angle);</a:t>
            </a:r>
            <a:endParaRPr>
              <a:solidFill>
                <a:srgbClr val="CCCCCC"/>
              </a:solidFil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Constants and Basic Methods</a:t>
            </a:r>
            <a:endParaRPr/>
          </a:p>
        </p:txBody>
      </p:sp>
      <p:sp>
        <p:nvSpPr>
          <p:cNvPr id="421" name="Google Shape;421;p6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Math class includes two constants:</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Math.E, which is the base of natural logarithms, and</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Math.PI, which is the ratio of the circumference of a circle to its diameter.</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Math class also includes </a:t>
            </a:r>
            <a:r>
              <a:rPr lang="en-US">
                <a:solidFill>
                  <a:schemeClr val="accent5"/>
                </a:solidFill>
              </a:rPr>
              <a:t>more than 40 static methods</a:t>
            </a:r>
            <a:r>
              <a:rPr lang="en-US">
                <a:solidFill>
                  <a:srgbClr val="CCCCCC"/>
                </a:solidFill>
              </a:rPr>
              <a:t>. The following table lists a number of the basic methods.</a:t>
            </a:r>
            <a:endParaRPr>
              <a:solidFill>
                <a:srgbClr val="CCCCCC"/>
              </a:solidFil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Basic Math Methods</a:t>
            </a:r>
            <a:endParaRPr/>
          </a:p>
        </p:txBody>
      </p:sp>
      <p:sp>
        <p:nvSpPr>
          <p:cNvPr id="429" name="Google Shape;429;p6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30" name="Google Shape;430;p66"/>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910375"/>
                <a:gridCol w="5232950"/>
              </a:tblGrid>
              <a:tr h="51770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761025">
                <a:tc>
                  <a:txBody>
                    <a:bodyPr/>
                    <a:lstStyle/>
                    <a:p>
                      <a:pPr indent="0" lvl="0" marL="0" rtl="0" algn="ctr">
                        <a:lnSpc>
                          <a:spcPct val="115000"/>
                        </a:lnSpc>
                        <a:spcBef>
                          <a:spcPts val="0"/>
                        </a:spcBef>
                        <a:spcAft>
                          <a:spcPts val="0"/>
                        </a:spcAft>
                        <a:buNone/>
                      </a:pPr>
                      <a:r>
                        <a:rPr lang="en-US" sz="2000">
                          <a:solidFill>
                            <a:srgbClr val="CCCCCC"/>
                          </a:solidFill>
                          <a:latin typeface="Average"/>
                          <a:ea typeface="Average"/>
                          <a:cs typeface="Average"/>
                          <a:sym typeface="Average"/>
                        </a:rPr>
                        <a:t>double abs(double d)</a:t>
                      </a:r>
                      <a:endParaRPr sz="20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000">
                          <a:solidFill>
                            <a:srgbClr val="CCCCCC"/>
                          </a:solidFill>
                          <a:latin typeface="Average"/>
                          <a:ea typeface="Average"/>
                          <a:cs typeface="Average"/>
                          <a:sym typeface="Average"/>
                        </a:rPr>
                        <a:t>float abs(float f)</a:t>
                      </a:r>
                      <a:endParaRPr sz="20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000">
                          <a:solidFill>
                            <a:srgbClr val="CCCCCC"/>
                          </a:solidFill>
                          <a:latin typeface="Average"/>
                          <a:ea typeface="Average"/>
                          <a:cs typeface="Average"/>
                          <a:sym typeface="Average"/>
                        </a:rPr>
                        <a:t>int abs(int i)</a:t>
                      </a:r>
                      <a:endParaRPr sz="2000">
                        <a:solidFill>
                          <a:srgbClr val="CCCCCC"/>
                        </a:solidFill>
                        <a:latin typeface="Average"/>
                        <a:ea typeface="Average"/>
                        <a:cs typeface="Average"/>
                        <a:sym typeface="Average"/>
                      </a:endParaRPr>
                    </a:p>
                    <a:p>
                      <a:pPr indent="0" lvl="0" marL="0" rtl="0" algn="ctr">
                        <a:lnSpc>
                          <a:spcPct val="115000"/>
                        </a:lnSpc>
                        <a:spcBef>
                          <a:spcPts val="0"/>
                        </a:spcBef>
                        <a:spcAft>
                          <a:spcPts val="0"/>
                        </a:spcAft>
                        <a:buNone/>
                      </a:pPr>
                      <a:r>
                        <a:rPr lang="en-US" sz="2000">
                          <a:solidFill>
                            <a:srgbClr val="CCCCCC"/>
                          </a:solidFill>
                          <a:latin typeface="Average"/>
                          <a:ea typeface="Average"/>
                          <a:cs typeface="Average"/>
                          <a:sym typeface="Average"/>
                        </a:rPr>
                        <a:t>long abs(long lng)</a:t>
                      </a:r>
                      <a:endParaRPr sz="20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CCCCCC"/>
                          </a:solidFill>
                        </a:rPr>
                        <a:t>Returns the absolute value of the argument.</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463100">
                <a:tc>
                  <a:txBody>
                    <a:bodyPr/>
                    <a:lstStyle/>
                    <a:p>
                      <a:pPr indent="0" lvl="0" marL="0" rtl="0" algn="ctr">
                        <a:lnSpc>
                          <a:spcPct val="115000"/>
                        </a:lnSpc>
                        <a:spcBef>
                          <a:spcPts val="0"/>
                        </a:spcBef>
                        <a:spcAft>
                          <a:spcPts val="0"/>
                        </a:spcAft>
                        <a:buNone/>
                      </a:pPr>
                      <a:r>
                        <a:rPr lang="en-US" sz="2000">
                          <a:solidFill>
                            <a:srgbClr val="CCCCCC"/>
                          </a:solidFill>
                        </a:rPr>
                        <a:t>double ceil(double d)</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000">
                          <a:solidFill>
                            <a:srgbClr val="CCCCCC"/>
                          </a:solidFill>
                        </a:rPr>
                        <a:t>Returns the smallest integer that is greater than or equal to the argument. Returned as a double.</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Basic Math Methods</a:t>
            </a:r>
            <a:endParaRPr/>
          </a:p>
        </p:txBody>
      </p:sp>
      <p:sp>
        <p:nvSpPr>
          <p:cNvPr id="437" name="Google Shape;437;p6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38" name="Google Shape;438;p67"/>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910375"/>
                <a:gridCol w="5232950"/>
              </a:tblGrid>
              <a:tr h="6909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438900">
                <a:tc>
                  <a:txBody>
                    <a:bodyPr/>
                    <a:lstStyle/>
                    <a:p>
                      <a:pPr indent="0" lvl="0" marL="0" rtl="0" algn="ctr">
                        <a:lnSpc>
                          <a:spcPct val="115000"/>
                        </a:lnSpc>
                        <a:spcBef>
                          <a:spcPts val="0"/>
                        </a:spcBef>
                        <a:spcAft>
                          <a:spcPts val="0"/>
                        </a:spcAft>
                        <a:buNone/>
                      </a:pPr>
                      <a:r>
                        <a:rPr lang="en-US" sz="2100">
                          <a:solidFill>
                            <a:srgbClr val="CCCCCC"/>
                          </a:solidFill>
                        </a:rPr>
                        <a:t>double floor(double d)</a:t>
                      </a:r>
                      <a:endParaRPr sz="20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CCCCCC"/>
                          </a:solidFill>
                        </a:rPr>
                        <a:t>Returns the largest integer that is less than or equal to the argument. Returned as a double.</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35250">
                <a:tc>
                  <a:txBody>
                    <a:bodyPr/>
                    <a:lstStyle/>
                    <a:p>
                      <a:pPr indent="0" lvl="0" marL="0" rtl="0" algn="ctr">
                        <a:lnSpc>
                          <a:spcPct val="115000"/>
                        </a:lnSpc>
                        <a:spcBef>
                          <a:spcPts val="0"/>
                        </a:spcBef>
                        <a:spcAft>
                          <a:spcPts val="0"/>
                        </a:spcAft>
                        <a:buNone/>
                      </a:pPr>
                      <a:r>
                        <a:rPr lang="en-US" sz="2100">
                          <a:solidFill>
                            <a:srgbClr val="CCCCCC"/>
                          </a:solidFill>
                        </a:rPr>
                        <a:t>double rint(double d)</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CCCCCC"/>
                          </a:solidFill>
                        </a:rPr>
                        <a:t>Returns the integer that is closest in value to the argument. </a:t>
                      </a:r>
                      <a:r>
                        <a:rPr lang="en-US" sz="2100">
                          <a:solidFill>
                            <a:schemeClr val="accent5"/>
                          </a:solidFill>
                        </a:rPr>
                        <a:t>Returned as a double</a:t>
                      </a:r>
                      <a:r>
                        <a:rPr lang="en-US" sz="2100">
                          <a:solidFill>
                            <a:srgbClr val="CCCCCC"/>
                          </a:solidFill>
                        </a:rPr>
                        <a:t>.</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Number class and its sub</a:t>
            </a:r>
            <a:r>
              <a:rPr lang="en-US"/>
              <a:t>classes</a:t>
            </a:r>
            <a:endParaRPr/>
          </a:p>
        </p:txBody>
      </p:sp>
      <p:sp>
        <p:nvSpPr>
          <p:cNvPr id="156" name="Google Shape;156;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Basic Math Methods</a:t>
            </a:r>
            <a:endParaRPr/>
          </a:p>
        </p:txBody>
      </p:sp>
      <p:sp>
        <p:nvSpPr>
          <p:cNvPr id="445" name="Google Shape;445;p6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46" name="Google Shape;446;p68"/>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4239575"/>
                <a:gridCol w="3903750"/>
              </a:tblGrid>
              <a:tr h="690950">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26400">
                <a:tc>
                  <a:txBody>
                    <a:bodyPr/>
                    <a:lstStyle/>
                    <a:p>
                      <a:pPr indent="0" lvl="0" marL="0" rtl="0" algn="ctr">
                        <a:lnSpc>
                          <a:spcPct val="115000"/>
                        </a:lnSpc>
                        <a:spcBef>
                          <a:spcPts val="0"/>
                        </a:spcBef>
                        <a:spcAft>
                          <a:spcPts val="0"/>
                        </a:spcAft>
                        <a:buNone/>
                      </a:pPr>
                      <a:r>
                        <a:rPr lang="en-US" sz="2100">
                          <a:solidFill>
                            <a:srgbClr val="CCCCCC"/>
                          </a:solidFill>
                        </a:rPr>
                        <a:t>long round(double d)</a:t>
                      </a:r>
                      <a:endParaRPr sz="2100">
                        <a:solidFill>
                          <a:srgbClr val="CCCCCC"/>
                        </a:solidFill>
                      </a:endParaRPr>
                    </a:p>
                    <a:p>
                      <a:pPr indent="0" lvl="0" marL="0" rtl="0" algn="ctr">
                        <a:lnSpc>
                          <a:spcPct val="115000"/>
                        </a:lnSpc>
                        <a:spcBef>
                          <a:spcPts val="0"/>
                        </a:spcBef>
                        <a:spcAft>
                          <a:spcPts val="0"/>
                        </a:spcAft>
                        <a:buNone/>
                      </a:pPr>
                      <a:r>
                        <a:rPr lang="en-US" sz="2100">
                          <a:solidFill>
                            <a:srgbClr val="CCCCCC"/>
                          </a:solidFill>
                        </a:rPr>
                        <a:t>int round(float f)</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CCCCCC"/>
                          </a:solidFill>
                        </a:rPr>
                        <a:t>Returns the closest long or int, as indicated by the method's return type, to the argument.</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1035250">
                <a:tc>
                  <a:txBody>
                    <a:bodyPr/>
                    <a:lstStyle/>
                    <a:p>
                      <a:pPr indent="0" lvl="0" marL="0" rtl="0" algn="ctr">
                        <a:lnSpc>
                          <a:spcPct val="115000"/>
                        </a:lnSpc>
                        <a:spcBef>
                          <a:spcPts val="0"/>
                        </a:spcBef>
                        <a:spcAft>
                          <a:spcPts val="0"/>
                        </a:spcAft>
                        <a:buNone/>
                      </a:pPr>
                      <a:r>
                        <a:rPr lang="en-US" sz="1700">
                          <a:solidFill>
                            <a:srgbClr val="CCCCCC"/>
                          </a:solidFill>
                        </a:rPr>
                        <a:t>double min(double arg1, double arg2)</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float min(float arg1, float arg2)</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int min(int arg1, int arg2)</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long min(long arg1, long arg2)</a:t>
                      </a:r>
                      <a:endParaRPr sz="21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CCCCCC"/>
                          </a:solidFill>
                        </a:rPr>
                        <a:t>Returns the smaller of the two arguments.</a:t>
                      </a:r>
                      <a:endParaRPr sz="20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 of Basic Math Methods</a:t>
            </a:r>
            <a:endParaRPr/>
          </a:p>
        </p:txBody>
      </p:sp>
      <p:sp>
        <p:nvSpPr>
          <p:cNvPr id="453" name="Google Shape;453;p6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69"/>
          <p:cNvSpPr txBox="1"/>
          <p:nvPr/>
        </p:nvSpPr>
        <p:spPr>
          <a:xfrm>
            <a:off x="387900" y="1170350"/>
            <a:ext cx="4403400" cy="3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public class BasicMathDemo {</a:t>
            </a:r>
            <a:endParaRPr sz="1100">
              <a:solidFill>
                <a:srgbClr val="FFFFFF"/>
              </a:solidFill>
            </a:endParaRPr>
          </a:p>
          <a:p>
            <a:pPr indent="0" lvl="0" marL="0" rtl="0" algn="l">
              <a:spcBef>
                <a:spcPts val="0"/>
              </a:spcBef>
              <a:spcAft>
                <a:spcPts val="0"/>
              </a:spcAft>
              <a:buNone/>
            </a:pPr>
            <a:r>
              <a:rPr lang="en-US" sz="1100">
                <a:solidFill>
                  <a:srgbClr val="FFFFFF"/>
                </a:solidFill>
              </a:rPr>
              <a:t>    public static void main(String[] args) {</a:t>
            </a:r>
            <a:endParaRPr sz="1100">
              <a:solidFill>
                <a:srgbClr val="FFFFFF"/>
              </a:solidFill>
            </a:endParaRPr>
          </a:p>
          <a:p>
            <a:pPr indent="0" lvl="0" marL="0" rtl="0" algn="l">
              <a:spcBef>
                <a:spcPts val="0"/>
              </a:spcBef>
              <a:spcAft>
                <a:spcPts val="0"/>
              </a:spcAft>
              <a:buNone/>
            </a:pPr>
            <a:r>
              <a:rPr lang="en-US" sz="1100">
                <a:solidFill>
                  <a:srgbClr val="FFFFFF"/>
                </a:solidFill>
              </a:rPr>
              <a:t>        double a = -191.635;</a:t>
            </a:r>
            <a:endParaRPr sz="1100">
              <a:solidFill>
                <a:srgbClr val="FFFFFF"/>
              </a:solidFill>
            </a:endParaRPr>
          </a:p>
          <a:p>
            <a:pPr indent="0" lvl="0" marL="0" rtl="0" algn="l">
              <a:spcBef>
                <a:spcPts val="0"/>
              </a:spcBef>
              <a:spcAft>
                <a:spcPts val="0"/>
              </a:spcAft>
              <a:buNone/>
            </a:pPr>
            <a:r>
              <a:rPr lang="en-US" sz="1100">
                <a:solidFill>
                  <a:srgbClr val="FFFFFF"/>
                </a:solidFill>
              </a:rPr>
              <a:t>        double b = 43.74;</a:t>
            </a:r>
            <a:endParaRPr sz="1100">
              <a:solidFill>
                <a:srgbClr val="FFFFFF"/>
              </a:solidFill>
            </a:endParaRPr>
          </a:p>
          <a:p>
            <a:pPr indent="0" lvl="0" marL="0" rtl="0" algn="l">
              <a:spcBef>
                <a:spcPts val="0"/>
              </a:spcBef>
              <a:spcAft>
                <a:spcPts val="0"/>
              </a:spcAft>
              <a:buNone/>
            </a:pPr>
            <a:r>
              <a:rPr lang="en-US" sz="1100">
                <a:solidFill>
                  <a:srgbClr val="FFFFFF"/>
                </a:solidFill>
              </a:rPr>
              <a:t>        int c = 16, d = 45;</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System.out.printf("The absolute value " + "of %.3f is %.3f%n", </a:t>
            </a:r>
            <a:endParaRPr sz="1100">
              <a:solidFill>
                <a:srgbClr val="FFFFFF"/>
              </a:solidFill>
            </a:endParaRPr>
          </a:p>
          <a:p>
            <a:pPr indent="0" lvl="0" marL="0" rtl="0" algn="l">
              <a:spcBef>
                <a:spcPts val="0"/>
              </a:spcBef>
              <a:spcAft>
                <a:spcPts val="0"/>
              </a:spcAft>
              <a:buNone/>
            </a:pPr>
            <a:r>
              <a:rPr lang="en-US" sz="1100">
                <a:solidFill>
                  <a:srgbClr val="FFFFFF"/>
                </a:solidFill>
              </a:rPr>
              <a:t>                          a, Math.abs(a));</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System.out.printf("The ceiling of " + "%.2f is %.0f%n", </a:t>
            </a:r>
            <a:endParaRPr sz="1100">
              <a:solidFill>
                <a:srgbClr val="FFFFFF"/>
              </a:solidFill>
            </a:endParaRPr>
          </a:p>
          <a:p>
            <a:pPr indent="0" lvl="0" marL="0" rtl="0" algn="l">
              <a:spcBef>
                <a:spcPts val="0"/>
              </a:spcBef>
              <a:spcAft>
                <a:spcPts val="0"/>
              </a:spcAft>
              <a:buNone/>
            </a:pPr>
            <a:r>
              <a:rPr lang="en-US" sz="1100">
                <a:solidFill>
                  <a:srgbClr val="FFFFFF"/>
                </a:solidFill>
              </a:rPr>
              <a:t>                          b, Math.ceil(b));</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System.out.printf("The floor of " + "%.2f is %.0f%n", </a:t>
            </a:r>
            <a:endParaRPr sz="1100">
              <a:solidFill>
                <a:srgbClr val="FFFFFF"/>
              </a:solidFill>
            </a:endParaRPr>
          </a:p>
          <a:p>
            <a:pPr indent="0" lvl="0" marL="0" rtl="0" algn="l">
              <a:spcBef>
                <a:spcPts val="0"/>
              </a:spcBef>
              <a:spcAft>
                <a:spcPts val="0"/>
              </a:spcAft>
              <a:buNone/>
            </a:pPr>
            <a:r>
              <a:rPr lang="en-US" sz="1100">
                <a:solidFill>
                  <a:srgbClr val="FFFFFF"/>
                </a:solidFill>
              </a:rPr>
              <a:t>                          b, Math.floor(b));</a:t>
            </a:r>
            <a:endParaRPr sz="1100">
              <a:solidFill>
                <a:srgbClr val="FFFFFF"/>
              </a:solidFill>
            </a:endParaRPr>
          </a:p>
        </p:txBody>
      </p:sp>
      <p:sp>
        <p:nvSpPr>
          <p:cNvPr id="455" name="Google Shape;455;p69"/>
          <p:cNvSpPr txBox="1"/>
          <p:nvPr/>
        </p:nvSpPr>
        <p:spPr>
          <a:xfrm>
            <a:off x="4902000" y="1170125"/>
            <a:ext cx="4082700" cy="39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 System.out.printf("The rint of %.2f " + "is %.0f%n", </a:t>
            </a:r>
            <a:endParaRPr sz="1100">
              <a:solidFill>
                <a:srgbClr val="FFFFFF"/>
              </a:solidFill>
            </a:endParaRPr>
          </a:p>
          <a:p>
            <a:pPr indent="0" lvl="0" marL="0" rtl="0" algn="l">
              <a:spcBef>
                <a:spcPts val="0"/>
              </a:spcBef>
              <a:spcAft>
                <a:spcPts val="0"/>
              </a:spcAft>
              <a:buNone/>
            </a:pPr>
            <a:r>
              <a:rPr lang="en-US" sz="1100">
                <a:solidFill>
                  <a:srgbClr val="FFFFFF"/>
                </a:solidFill>
              </a:rPr>
              <a:t>                          b, Math.rint(b));</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System.out.printf("The max of %d and " + "%d is %d%n",</a:t>
            </a:r>
            <a:endParaRPr sz="1100">
              <a:solidFill>
                <a:srgbClr val="FFFFFF"/>
              </a:solidFill>
            </a:endParaRPr>
          </a:p>
          <a:p>
            <a:pPr indent="0" lvl="0" marL="0" rtl="0" algn="l">
              <a:spcBef>
                <a:spcPts val="0"/>
              </a:spcBef>
              <a:spcAft>
                <a:spcPts val="0"/>
              </a:spcAft>
              <a:buNone/>
            </a:pPr>
            <a:r>
              <a:rPr lang="en-US" sz="1100">
                <a:solidFill>
                  <a:srgbClr val="FFFFFF"/>
                </a:solidFill>
              </a:rPr>
              <a:t>                          c, d, Math.max(c, d));</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System.out.printf("The min of of %d " + "and %d is %d%n",</a:t>
            </a:r>
            <a:endParaRPr sz="1100">
              <a:solidFill>
                <a:srgbClr val="FFFFFF"/>
              </a:solidFill>
            </a:endParaRPr>
          </a:p>
          <a:p>
            <a:pPr indent="0" lvl="0" marL="0" rtl="0" algn="l">
              <a:spcBef>
                <a:spcPts val="0"/>
              </a:spcBef>
              <a:spcAft>
                <a:spcPts val="0"/>
              </a:spcAft>
              <a:buNone/>
            </a:pPr>
            <a:r>
              <a:rPr lang="en-US" sz="1100">
                <a:solidFill>
                  <a:srgbClr val="FFFFFF"/>
                </a:solidFill>
              </a:rPr>
              <a:t>                          c, d, Math.min(c, d));</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a:t>
            </a:r>
            <a:endParaRPr sz="1100">
              <a:solidFill>
                <a:srgbClr val="FFFFFF"/>
              </a:solidFill>
            </a:endParaRPr>
          </a:p>
          <a:p>
            <a:pPr indent="0" lvl="0" marL="0" rtl="0" algn="l">
              <a:spcBef>
                <a:spcPts val="0"/>
              </a:spcBef>
              <a:spcAft>
                <a:spcPts val="0"/>
              </a:spcAft>
              <a:buNone/>
            </a:pPr>
            <a:r>
              <a:t/>
            </a:r>
            <a:endParaRPr sz="1100">
              <a:solidFill>
                <a:srgbClr val="CCCCCC"/>
              </a:solidFill>
            </a:endParaRPr>
          </a:p>
          <a:p>
            <a:pPr indent="0" lvl="0" marL="0" rtl="0" algn="l">
              <a:spcBef>
                <a:spcPts val="0"/>
              </a:spcBef>
              <a:spcAft>
                <a:spcPts val="0"/>
              </a:spcAft>
              <a:buNone/>
            </a:pPr>
            <a:r>
              <a:t/>
            </a:r>
            <a:endParaRPr sz="1100">
              <a:solidFill>
                <a:srgbClr val="CCCCCC"/>
              </a:solidFill>
            </a:endParaRPr>
          </a:p>
          <a:p>
            <a:pPr indent="0" lvl="0" marL="0" rtl="0" algn="l">
              <a:spcBef>
                <a:spcPts val="0"/>
              </a:spcBef>
              <a:spcAft>
                <a:spcPts val="0"/>
              </a:spcAft>
              <a:buNone/>
            </a:pPr>
            <a:r>
              <a:rPr lang="en-US" sz="1100" u="sng">
                <a:solidFill>
                  <a:schemeClr val="hlink"/>
                </a:solidFill>
                <a:hlinkClick r:id="rId3"/>
              </a:rPr>
              <a:t>https://docs.oracle.com/javase/tutorial/java/data/index.htm</a:t>
            </a:r>
            <a:r>
              <a:rPr lang="en-US" sz="1100">
                <a:solidFill>
                  <a:srgbClr val="CCCCCC"/>
                </a:solidFill>
              </a:rPr>
              <a:t> l</a:t>
            </a:r>
            <a:endParaRPr sz="1100">
              <a:solidFill>
                <a:srgbClr val="CCCCCC"/>
              </a:solidFill>
            </a:endParaRPr>
          </a:p>
          <a:p>
            <a:pPr indent="0" lvl="0" marL="0" rtl="0" algn="l">
              <a:spcBef>
                <a:spcPts val="0"/>
              </a:spcBef>
              <a:spcAft>
                <a:spcPts val="0"/>
              </a:spcAft>
              <a:buNone/>
            </a:pPr>
            <a:r>
              <a:t/>
            </a:r>
            <a:endParaRPr sz="1100">
              <a:solidFill>
                <a:srgbClr val="CCCCCC"/>
              </a:solidFill>
            </a:endParaRPr>
          </a:p>
          <a:p>
            <a:pPr indent="0" lvl="0" marL="0" rtl="0" algn="l">
              <a:spcBef>
                <a:spcPts val="0"/>
              </a:spcBef>
              <a:spcAft>
                <a:spcPts val="0"/>
              </a:spcAft>
              <a:buNone/>
            </a:pPr>
            <a:r>
              <a:t/>
            </a:r>
            <a:endParaRPr sz="1100">
              <a:solidFill>
                <a:srgbClr val="CCCC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Exponential and Logarithmic Methods</a:t>
            </a:r>
            <a:endParaRPr/>
          </a:p>
        </p:txBody>
      </p:sp>
      <p:sp>
        <p:nvSpPr>
          <p:cNvPr id="462" name="Google Shape;462;p7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63" name="Google Shape;463;p70"/>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620825"/>
                <a:gridCol w="4522500"/>
              </a:tblGrid>
              <a:tr h="5670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exp(double d)</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base of the natural logarithms, e, to the power of the argument.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log(double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natural logarithm of the argument.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634750">
                <a:tc>
                  <a:txBody>
                    <a:bodyPr/>
                    <a:lstStyle/>
                    <a:p>
                      <a:pPr indent="0" lvl="0" marL="0" rtl="0" algn="ctr">
                        <a:lnSpc>
                          <a:spcPct val="115000"/>
                        </a:lnSpc>
                        <a:spcBef>
                          <a:spcPts val="0"/>
                        </a:spcBef>
                        <a:spcAft>
                          <a:spcPts val="0"/>
                        </a:spcAft>
                        <a:buNone/>
                      </a:pPr>
                      <a:r>
                        <a:rPr lang="en-US" sz="1700">
                          <a:solidFill>
                            <a:srgbClr val="CCCCCC"/>
                          </a:solidFill>
                        </a:rPr>
                        <a:t>double pow(double base, double exponent)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value of the first argument raised to the power of the second argument.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49650">
                <a:tc>
                  <a:txBody>
                    <a:bodyPr/>
                    <a:lstStyle/>
                    <a:p>
                      <a:pPr indent="0" lvl="0" marL="0" rtl="0" algn="ctr">
                        <a:lnSpc>
                          <a:spcPct val="115000"/>
                        </a:lnSpc>
                        <a:spcBef>
                          <a:spcPts val="0"/>
                        </a:spcBef>
                        <a:spcAft>
                          <a:spcPts val="0"/>
                        </a:spcAft>
                        <a:buNone/>
                      </a:pPr>
                      <a:r>
                        <a:rPr lang="en-US" sz="1700">
                          <a:solidFill>
                            <a:srgbClr val="CCCCCC"/>
                          </a:solidFill>
                        </a:rPr>
                        <a:t>double sqrt(double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square root of the argument.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Exponential and Logarithmic Methods</a:t>
            </a:r>
            <a:endParaRPr/>
          </a:p>
        </p:txBody>
      </p:sp>
      <p:sp>
        <p:nvSpPr>
          <p:cNvPr id="470" name="Google Shape;470;p7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71"/>
          <p:cNvSpPr txBox="1"/>
          <p:nvPr/>
        </p:nvSpPr>
        <p:spPr>
          <a:xfrm>
            <a:off x="204550" y="1170350"/>
            <a:ext cx="4648500" cy="3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CCCC"/>
                </a:solidFill>
              </a:rPr>
              <a:t>public class ExponentialDemo {</a:t>
            </a:r>
            <a:endParaRPr>
              <a:solidFill>
                <a:srgbClr val="CCCCCC"/>
              </a:solidFill>
            </a:endParaRPr>
          </a:p>
          <a:p>
            <a:pPr indent="0" lvl="0" marL="0" rtl="0" algn="l">
              <a:spcBef>
                <a:spcPts val="0"/>
              </a:spcBef>
              <a:spcAft>
                <a:spcPts val="0"/>
              </a:spcAft>
              <a:buNone/>
            </a:pPr>
            <a:r>
              <a:rPr lang="en-US">
                <a:solidFill>
                  <a:srgbClr val="CCCCCC"/>
                </a:solidFill>
              </a:rPr>
              <a:t>    public static void main(String[] args) {</a:t>
            </a:r>
            <a:endParaRPr>
              <a:solidFill>
                <a:srgbClr val="CCCCCC"/>
              </a:solidFill>
            </a:endParaRPr>
          </a:p>
          <a:p>
            <a:pPr indent="0" lvl="0" marL="0" rtl="0" algn="l">
              <a:spcBef>
                <a:spcPts val="0"/>
              </a:spcBef>
              <a:spcAft>
                <a:spcPts val="0"/>
              </a:spcAft>
              <a:buNone/>
            </a:pPr>
            <a:r>
              <a:rPr lang="en-US">
                <a:solidFill>
                  <a:srgbClr val="CCCCCC"/>
                </a:solidFill>
              </a:rPr>
              <a:t>        double x = 11.635;</a:t>
            </a:r>
            <a:endParaRPr>
              <a:solidFill>
                <a:srgbClr val="CCCCCC"/>
              </a:solidFill>
            </a:endParaRPr>
          </a:p>
          <a:p>
            <a:pPr indent="0" lvl="0" marL="0" rtl="0" algn="l">
              <a:spcBef>
                <a:spcPts val="0"/>
              </a:spcBef>
              <a:spcAft>
                <a:spcPts val="0"/>
              </a:spcAft>
              <a:buNone/>
            </a:pPr>
            <a:r>
              <a:rPr lang="en-US">
                <a:solidFill>
                  <a:srgbClr val="CCCCCC"/>
                </a:solidFill>
              </a:rPr>
              <a:t>        double y = 2.76;</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System.out.printf("The value of " + "e is %.4f%n",</a:t>
            </a:r>
            <a:endParaRPr>
              <a:solidFill>
                <a:srgbClr val="CCCCCC"/>
              </a:solidFill>
            </a:endParaRPr>
          </a:p>
          <a:p>
            <a:pPr indent="0" lvl="0" marL="0" rtl="0" algn="l">
              <a:spcBef>
                <a:spcPts val="0"/>
              </a:spcBef>
              <a:spcAft>
                <a:spcPts val="0"/>
              </a:spcAft>
              <a:buNone/>
            </a:pPr>
            <a:r>
              <a:rPr lang="en-US">
                <a:solidFill>
                  <a:srgbClr val="CCCCCC"/>
                </a:solidFill>
              </a:rPr>
              <a:t>                          Math.E);</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System.out.printf("exp(%.3f) " + "is %.3f%n",</a:t>
            </a:r>
            <a:endParaRPr>
              <a:solidFill>
                <a:srgbClr val="CCCCCC"/>
              </a:solidFill>
            </a:endParaRPr>
          </a:p>
          <a:p>
            <a:pPr indent="0" lvl="0" marL="0" rtl="0" algn="l">
              <a:spcBef>
                <a:spcPts val="0"/>
              </a:spcBef>
              <a:spcAft>
                <a:spcPts val="0"/>
              </a:spcAft>
              <a:buNone/>
            </a:pPr>
            <a:r>
              <a:rPr lang="en-US">
                <a:solidFill>
                  <a:srgbClr val="CCCCCC"/>
                </a:solidFill>
              </a:rPr>
              <a:t>                          x, Math.exp(x));</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System.out.printf("log(%.3f) is " + "%.3f%n",</a:t>
            </a:r>
            <a:endParaRPr>
              <a:solidFill>
                <a:srgbClr val="CCCCCC"/>
              </a:solidFill>
            </a:endParaRPr>
          </a:p>
          <a:p>
            <a:pPr indent="0" lvl="0" marL="0" rtl="0" algn="l">
              <a:spcBef>
                <a:spcPts val="0"/>
              </a:spcBef>
              <a:spcAft>
                <a:spcPts val="0"/>
              </a:spcAft>
              <a:buNone/>
            </a:pPr>
            <a:r>
              <a:rPr lang="en-US">
                <a:solidFill>
                  <a:srgbClr val="CCCCCC"/>
                </a:solidFill>
              </a:rPr>
              <a:t>                          x, Math.log(x));</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a:t>
            </a:r>
            <a:endParaRPr>
              <a:solidFill>
                <a:srgbClr val="CCCCCC"/>
              </a:solidFill>
            </a:endParaRPr>
          </a:p>
        </p:txBody>
      </p:sp>
      <p:sp>
        <p:nvSpPr>
          <p:cNvPr id="472" name="Google Shape;472;p71"/>
          <p:cNvSpPr txBox="1"/>
          <p:nvPr/>
        </p:nvSpPr>
        <p:spPr>
          <a:xfrm>
            <a:off x="4657450" y="1265450"/>
            <a:ext cx="4381500" cy="3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CCCC"/>
                </a:solidFill>
              </a:rPr>
              <a:t>System.out.printf("pow(%.3f, %.3f) " + "is %.3f%n",</a:t>
            </a:r>
            <a:endParaRPr>
              <a:solidFill>
                <a:srgbClr val="CCCCCC"/>
              </a:solidFill>
            </a:endParaRPr>
          </a:p>
          <a:p>
            <a:pPr indent="0" lvl="0" marL="0" rtl="0" algn="l">
              <a:spcBef>
                <a:spcPts val="0"/>
              </a:spcBef>
              <a:spcAft>
                <a:spcPts val="0"/>
              </a:spcAft>
              <a:buNone/>
            </a:pPr>
            <a:r>
              <a:rPr lang="en-US">
                <a:solidFill>
                  <a:srgbClr val="CCCCCC"/>
                </a:solidFill>
              </a:rPr>
              <a:t>                          x, y, Math.pow(x, y));</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System.out.printf("sqrt(%.3f) is " + "%.3f%n",</a:t>
            </a:r>
            <a:endParaRPr>
              <a:solidFill>
                <a:srgbClr val="CCCCCC"/>
              </a:solidFill>
            </a:endParaRPr>
          </a:p>
          <a:p>
            <a:pPr indent="0" lvl="0" marL="0" rtl="0" algn="l">
              <a:spcBef>
                <a:spcPts val="0"/>
              </a:spcBef>
              <a:spcAft>
                <a:spcPts val="0"/>
              </a:spcAft>
              <a:buNone/>
            </a:pPr>
            <a:r>
              <a:rPr lang="en-US">
                <a:solidFill>
                  <a:srgbClr val="CCCCCC"/>
                </a:solidFill>
              </a:rPr>
              <a:t>                          x, Math.sqrt(x));</a:t>
            </a:r>
            <a:endParaRPr>
              <a:solidFill>
                <a:srgbClr val="CCCCCC"/>
              </a:solidFill>
            </a:endParaRPr>
          </a:p>
          <a:p>
            <a:pPr indent="0" lvl="0" marL="0" rtl="0" algn="l">
              <a:spcBef>
                <a:spcPts val="0"/>
              </a:spcBef>
              <a:spcAft>
                <a:spcPts val="0"/>
              </a:spcAft>
              <a:buNone/>
            </a:pPr>
            <a:r>
              <a:rPr lang="en-US">
                <a:solidFill>
                  <a:srgbClr val="CCCCCC"/>
                </a:solidFill>
              </a:rPr>
              <a:t>    }</a:t>
            </a:r>
            <a:endParaRPr>
              <a:solidFill>
                <a:srgbClr val="CCCCCC"/>
              </a:solidFill>
            </a:endParaRPr>
          </a:p>
          <a:p>
            <a:pPr indent="0" lvl="0" marL="0" rtl="0" algn="l">
              <a:spcBef>
                <a:spcPts val="0"/>
              </a:spcBef>
              <a:spcAft>
                <a:spcPts val="0"/>
              </a:spcAft>
              <a:buNone/>
            </a:pPr>
            <a:r>
              <a:rPr lang="en-US">
                <a:solidFill>
                  <a:srgbClr val="CCCCCC"/>
                </a:solidFill>
              </a:rPr>
              <a:t>}</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b="1" lang="en-US">
                <a:solidFill>
                  <a:srgbClr val="CCCCCC"/>
                </a:solidFill>
              </a:rPr>
              <a:t>Output:</a:t>
            </a:r>
            <a:endParaRPr b="1">
              <a:solidFill>
                <a:srgbClr val="CCCCCC"/>
              </a:solidFill>
            </a:endParaRPr>
          </a:p>
          <a:p>
            <a:pPr indent="0" lvl="0" marL="0" rtl="0" algn="l">
              <a:spcBef>
                <a:spcPts val="0"/>
              </a:spcBef>
              <a:spcAft>
                <a:spcPts val="0"/>
              </a:spcAft>
              <a:buNone/>
            </a:pPr>
            <a:r>
              <a:rPr b="1" lang="en-US" sz="1500">
                <a:solidFill>
                  <a:srgbClr val="CCCCCC"/>
                </a:solidFill>
              </a:rPr>
              <a:t>The value of e is 2.7183</a:t>
            </a:r>
            <a:endParaRPr b="1" sz="1500">
              <a:solidFill>
                <a:srgbClr val="CCCCCC"/>
              </a:solidFill>
            </a:endParaRPr>
          </a:p>
          <a:p>
            <a:pPr indent="0" lvl="0" marL="0" rtl="0" algn="l">
              <a:spcBef>
                <a:spcPts val="0"/>
              </a:spcBef>
              <a:spcAft>
                <a:spcPts val="0"/>
              </a:spcAft>
              <a:buNone/>
            </a:pPr>
            <a:r>
              <a:rPr b="1" lang="en-US" sz="1500">
                <a:solidFill>
                  <a:srgbClr val="CCCCCC"/>
                </a:solidFill>
              </a:rPr>
              <a:t>exp(11.635) is 112983.831</a:t>
            </a:r>
            <a:endParaRPr b="1" sz="1500">
              <a:solidFill>
                <a:srgbClr val="CCCCCC"/>
              </a:solidFill>
            </a:endParaRPr>
          </a:p>
          <a:p>
            <a:pPr indent="0" lvl="0" marL="0" rtl="0" algn="l">
              <a:spcBef>
                <a:spcPts val="0"/>
              </a:spcBef>
              <a:spcAft>
                <a:spcPts val="0"/>
              </a:spcAft>
              <a:buNone/>
            </a:pPr>
            <a:r>
              <a:rPr b="1" lang="en-US" sz="1500">
                <a:solidFill>
                  <a:srgbClr val="CCCCCC"/>
                </a:solidFill>
              </a:rPr>
              <a:t>log(11.635) is 2.454</a:t>
            </a:r>
            <a:endParaRPr b="1" sz="1500">
              <a:solidFill>
                <a:srgbClr val="CCCCCC"/>
              </a:solidFill>
            </a:endParaRPr>
          </a:p>
          <a:p>
            <a:pPr indent="0" lvl="0" marL="0" rtl="0" algn="l">
              <a:spcBef>
                <a:spcPts val="0"/>
              </a:spcBef>
              <a:spcAft>
                <a:spcPts val="0"/>
              </a:spcAft>
              <a:buNone/>
            </a:pPr>
            <a:r>
              <a:rPr b="1" lang="en-US" sz="1500">
                <a:solidFill>
                  <a:srgbClr val="CCCCCC"/>
                </a:solidFill>
              </a:rPr>
              <a:t>pow(11.635, 2.760) is 874.008</a:t>
            </a:r>
            <a:endParaRPr b="1" sz="1500">
              <a:solidFill>
                <a:srgbClr val="CCCCCC"/>
              </a:solidFill>
            </a:endParaRPr>
          </a:p>
          <a:p>
            <a:pPr indent="0" lvl="0" marL="0" rtl="0" algn="l">
              <a:spcBef>
                <a:spcPts val="0"/>
              </a:spcBef>
              <a:spcAft>
                <a:spcPts val="0"/>
              </a:spcAft>
              <a:buNone/>
            </a:pPr>
            <a:r>
              <a:rPr b="1" lang="en-US" sz="1500">
                <a:solidFill>
                  <a:srgbClr val="CCCCCC"/>
                </a:solidFill>
              </a:rPr>
              <a:t>sqrt(11.635) is 3.411</a:t>
            </a:r>
            <a:endParaRPr b="1" sz="1500">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Trigonometric Methods</a:t>
            </a:r>
            <a:endParaRPr/>
          </a:p>
        </p:txBody>
      </p:sp>
      <p:sp>
        <p:nvSpPr>
          <p:cNvPr id="479" name="Google Shape;479;p7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80" name="Google Shape;480;p7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620825"/>
                <a:gridCol w="4522500"/>
              </a:tblGrid>
              <a:tr h="5670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sin(double d)</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sine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cos(double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cosine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634750">
                <a:tc>
                  <a:txBody>
                    <a:bodyPr/>
                    <a:lstStyle/>
                    <a:p>
                      <a:pPr indent="0" lvl="0" marL="0" rtl="0" algn="ctr">
                        <a:lnSpc>
                          <a:spcPct val="115000"/>
                        </a:lnSpc>
                        <a:spcBef>
                          <a:spcPts val="0"/>
                        </a:spcBef>
                        <a:spcAft>
                          <a:spcPts val="0"/>
                        </a:spcAft>
                        <a:buNone/>
                      </a:pPr>
                      <a:r>
                        <a:rPr lang="en-US" sz="1700">
                          <a:solidFill>
                            <a:srgbClr val="CCCCCC"/>
                          </a:solidFill>
                        </a:rPr>
                        <a:t>double tan(double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tangent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49650">
                <a:tc>
                  <a:txBody>
                    <a:bodyPr/>
                    <a:lstStyle/>
                    <a:p>
                      <a:pPr indent="0" lvl="0" marL="0" rtl="0" algn="ctr">
                        <a:lnSpc>
                          <a:spcPct val="115000"/>
                        </a:lnSpc>
                        <a:spcBef>
                          <a:spcPts val="0"/>
                        </a:spcBef>
                        <a:spcAft>
                          <a:spcPts val="0"/>
                        </a:spcAft>
                        <a:buNone/>
                      </a:pPr>
                      <a:r>
                        <a:rPr lang="en-US" sz="1700">
                          <a:solidFill>
                            <a:srgbClr val="CCCCCC"/>
                          </a:solidFill>
                        </a:rPr>
                        <a:t>double asin(double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arcsine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Trigonometric Methods</a:t>
            </a:r>
            <a:endParaRPr/>
          </a:p>
        </p:txBody>
      </p:sp>
      <p:sp>
        <p:nvSpPr>
          <p:cNvPr id="487" name="Google Shape;487;p7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88" name="Google Shape;488;p73"/>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3620825"/>
                <a:gridCol w="4522500"/>
              </a:tblGrid>
              <a:tr h="5670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acos(double d)</a:t>
                      </a:r>
                      <a:endParaRPr sz="17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arccosine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72200">
                <a:tc>
                  <a:txBody>
                    <a:bodyPr/>
                    <a:lstStyle/>
                    <a:p>
                      <a:pPr indent="0" lvl="0" marL="0" rtl="0" algn="ctr">
                        <a:lnSpc>
                          <a:spcPct val="115000"/>
                        </a:lnSpc>
                        <a:spcBef>
                          <a:spcPts val="0"/>
                        </a:spcBef>
                        <a:spcAft>
                          <a:spcPts val="0"/>
                        </a:spcAft>
                        <a:buNone/>
                      </a:pPr>
                      <a:r>
                        <a:rPr lang="en-US" sz="1700">
                          <a:solidFill>
                            <a:srgbClr val="CCCCCC"/>
                          </a:solidFill>
                        </a:rPr>
                        <a:t>double atan(double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the arctangent of the specified double value.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634750">
                <a:tc>
                  <a:txBody>
                    <a:bodyPr/>
                    <a:lstStyle/>
                    <a:p>
                      <a:pPr indent="0" lvl="0" marL="0" rtl="0" algn="ctr">
                        <a:lnSpc>
                          <a:spcPct val="115000"/>
                        </a:lnSpc>
                        <a:spcBef>
                          <a:spcPts val="0"/>
                        </a:spcBef>
                        <a:spcAft>
                          <a:spcPts val="0"/>
                        </a:spcAft>
                        <a:buNone/>
                      </a:pPr>
                      <a:r>
                        <a:rPr lang="en-US" sz="1700">
                          <a:solidFill>
                            <a:srgbClr val="CCCCCC"/>
                          </a:solidFill>
                        </a:rPr>
                        <a:t>double atan2(double y, double x)</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Converts rectangular coordinates (x, y) to polar coordinate (r, theta) and returns theta.</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849650">
                <a:tc>
                  <a:txBody>
                    <a:bodyPr/>
                    <a:lstStyle/>
                    <a:p>
                      <a:pPr indent="0" lvl="0" marL="0" rtl="0" algn="ctr">
                        <a:lnSpc>
                          <a:spcPct val="115000"/>
                        </a:lnSpc>
                        <a:spcBef>
                          <a:spcPts val="0"/>
                        </a:spcBef>
                        <a:spcAft>
                          <a:spcPts val="0"/>
                        </a:spcAft>
                        <a:buNone/>
                      </a:pPr>
                      <a:r>
                        <a:rPr lang="en-US" sz="1700">
                          <a:solidFill>
                            <a:srgbClr val="CCCCCC"/>
                          </a:solidFill>
                        </a:rPr>
                        <a:t>double toDegrees(double d)</a:t>
                      </a:r>
                      <a:endParaRPr sz="1700">
                        <a:solidFill>
                          <a:srgbClr val="CCCCCC"/>
                        </a:solidFill>
                      </a:endParaRPr>
                    </a:p>
                    <a:p>
                      <a:pPr indent="0" lvl="0" marL="0" rtl="0" algn="ctr">
                        <a:lnSpc>
                          <a:spcPct val="115000"/>
                        </a:lnSpc>
                        <a:spcBef>
                          <a:spcPts val="0"/>
                        </a:spcBef>
                        <a:spcAft>
                          <a:spcPts val="0"/>
                        </a:spcAft>
                        <a:buNone/>
                      </a:pPr>
                      <a:r>
                        <a:rPr lang="en-US" sz="1700">
                          <a:solidFill>
                            <a:srgbClr val="CCCCCC"/>
                          </a:solidFill>
                        </a:rPr>
                        <a:t>double toRadians(double d)</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Converts the argument to degrees or radians.</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Trigonometric Methods</a:t>
            </a:r>
            <a:endParaRPr/>
          </a:p>
        </p:txBody>
      </p:sp>
      <p:sp>
        <p:nvSpPr>
          <p:cNvPr id="495" name="Google Shape;495;p7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74"/>
          <p:cNvSpPr txBox="1"/>
          <p:nvPr/>
        </p:nvSpPr>
        <p:spPr>
          <a:xfrm>
            <a:off x="52150" y="1170350"/>
            <a:ext cx="4648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public class TrigonometricDemo {</a:t>
            </a:r>
            <a:endParaRPr sz="1100">
              <a:solidFill>
                <a:srgbClr val="FFFFFF"/>
              </a:solidFill>
            </a:endParaRPr>
          </a:p>
          <a:p>
            <a:pPr indent="0" lvl="0" marL="0" rtl="0" algn="l">
              <a:spcBef>
                <a:spcPts val="0"/>
              </a:spcBef>
              <a:spcAft>
                <a:spcPts val="0"/>
              </a:spcAft>
              <a:buNone/>
            </a:pPr>
            <a:r>
              <a:rPr lang="en-US" sz="1100">
                <a:solidFill>
                  <a:srgbClr val="FFFFFF"/>
                </a:solidFill>
              </a:rPr>
              <a:t>    public static void main(String[] args) {</a:t>
            </a:r>
            <a:endParaRPr sz="1100">
              <a:solidFill>
                <a:srgbClr val="FFFFFF"/>
              </a:solidFill>
            </a:endParaRPr>
          </a:p>
          <a:p>
            <a:pPr indent="0" lvl="0" marL="0" rtl="0" algn="l">
              <a:spcBef>
                <a:spcPts val="0"/>
              </a:spcBef>
              <a:spcAft>
                <a:spcPts val="0"/>
              </a:spcAft>
              <a:buNone/>
            </a:pPr>
            <a:r>
              <a:rPr lang="en-US" sz="1100">
                <a:solidFill>
                  <a:srgbClr val="FFFFFF"/>
                </a:solidFill>
              </a:rPr>
              <a:t>        double degrees = 45.0;</a:t>
            </a:r>
            <a:endParaRPr sz="1100">
              <a:solidFill>
                <a:srgbClr val="FFFFFF"/>
              </a:solidFill>
            </a:endParaRPr>
          </a:p>
          <a:p>
            <a:pPr indent="0" lvl="0" marL="0" rtl="0" algn="l">
              <a:spcBef>
                <a:spcPts val="0"/>
              </a:spcBef>
              <a:spcAft>
                <a:spcPts val="0"/>
              </a:spcAft>
              <a:buNone/>
            </a:pPr>
            <a:r>
              <a:rPr lang="en-US" sz="1100">
                <a:solidFill>
                  <a:srgbClr val="FFFFFF"/>
                </a:solidFill>
              </a:rPr>
              <a:t>        double radians = Math.toRadians(degrees);</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value of pi " + "is %.4f%n",</a:t>
            </a:r>
            <a:endParaRPr sz="1100">
              <a:solidFill>
                <a:srgbClr val="FFFFFF"/>
              </a:solidFill>
            </a:endParaRPr>
          </a:p>
          <a:p>
            <a:pPr indent="0" lvl="0" marL="0" rtl="0" algn="l">
              <a:spcBef>
                <a:spcPts val="0"/>
              </a:spcBef>
              <a:spcAft>
                <a:spcPts val="0"/>
              </a:spcAft>
              <a:buNone/>
            </a:pPr>
            <a:r>
              <a:rPr lang="en-US" sz="1100">
                <a:solidFill>
                  <a:srgbClr val="FFFFFF"/>
                </a:solidFill>
              </a:rPr>
              <a:t>                           Math.PI);</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sine of %.1f " + "degrees is %.4f%n",</a:t>
            </a:r>
            <a:endParaRPr sz="1100">
              <a:solidFill>
                <a:srgbClr val="FFFFFF"/>
              </a:solidFill>
            </a:endParaRPr>
          </a:p>
          <a:p>
            <a:pPr indent="0" lvl="0" marL="0" rtl="0" algn="l">
              <a:spcBef>
                <a:spcPts val="0"/>
              </a:spcBef>
              <a:spcAft>
                <a:spcPts val="0"/>
              </a:spcAft>
              <a:buNone/>
            </a:pPr>
            <a:r>
              <a:rPr lang="en-US" sz="1100">
                <a:solidFill>
                  <a:srgbClr val="FFFFFF"/>
                </a:solidFill>
              </a:rPr>
              <a:t>                          degrees, Math.sin(radians));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cosine of %.1f " + "degrees is %.4f%n",</a:t>
            </a:r>
            <a:endParaRPr sz="1100">
              <a:solidFill>
                <a:srgbClr val="FFFFFF"/>
              </a:solidFill>
            </a:endParaRPr>
          </a:p>
          <a:p>
            <a:pPr indent="0" lvl="0" marL="0" rtl="0" algn="l">
              <a:spcBef>
                <a:spcPts val="0"/>
              </a:spcBef>
              <a:spcAft>
                <a:spcPts val="0"/>
              </a:spcAft>
              <a:buNone/>
            </a:pPr>
            <a:r>
              <a:rPr lang="en-US" sz="1100">
                <a:solidFill>
                  <a:srgbClr val="FFFFFF"/>
                </a:solidFill>
              </a:rPr>
              <a:t>                          degrees, Math.cos(radians));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tangent of %.1f " + "degrees is %.4f%n",</a:t>
            </a:r>
            <a:endParaRPr sz="1100">
              <a:solidFill>
                <a:srgbClr val="FFFFFF"/>
              </a:solidFill>
            </a:endParaRPr>
          </a:p>
          <a:p>
            <a:pPr indent="0" lvl="0" marL="0" rtl="0" algn="l">
              <a:spcBef>
                <a:spcPts val="0"/>
              </a:spcBef>
              <a:spcAft>
                <a:spcPts val="0"/>
              </a:spcAft>
              <a:buNone/>
            </a:pPr>
            <a:r>
              <a:rPr lang="en-US" sz="1100">
                <a:solidFill>
                  <a:srgbClr val="FFFFFF"/>
                </a:solidFill>
              </a:rPr>
              <a:t>                          degrees, Math.tan(radians));</a:t>
            </a:r>
            <a:endParaRPr sz="1100">
              <a:solidFill>
                <a:srgbClr val="FFFFFF"/>
              </a:solidFill>
            </a:endParaRPr>
          </a:p>
        </p:txBody>
      </p:sp>
      <p:sp>
        <p:nvSpPr>
          <p:cNvPr id="497" name="Google Shape;497;p74"/>
          <p:cNvSpPr txBox="1"/>
          <p:nvPr/>
        </p:nvSpPr>
        <p:spPr>
          <a:xfrm>
            <a:off x="4468275" y="1265450"/>
            <a:ext cx="4808400" cy="3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System.out.format("The arcsine of %.4f " + "is %.4f degrees %n", </a:t>
            </a:r>
            <a:endParaRPr sz="1100">
              <a:solidFill>
                <a:srgbClr val="FFFFFF"/>
              </a:solidFill>
            </a:endParaRPr>
          </a:p>
          <a:p>
            <a:pPr indent="0" lvl="0" marL="0" rtl="0" algn="l">
              <a:spcBef>
                <a:spcPts val="0"/>
              </a:spcBef>
              <a:spcAft>
                <a:spcPts val="0"/>
              </a:spcAft>
              <a:buNone/>
            </a:pPr>
            <a:r>
              <a:rPr lang="en-US" sz="1100">
                <a:solidFill>
                  <a:srgbClr val="FFFFFF"/>
                </a:solidFill>
              </a:rPr>
              <a:t>                          Math.sin(radians), </a:t>
            </a:r>
            <a:endParaRPr sz="1100">
              <a:solidFill>
                <a:srgbClr val="FFFFFF"/>
              </a:solidFill>
            </a:endParaRPr>
          </a:p>
          <a:p>
            <a:pPr indent="0" lvl="0" marL="0" rtl="0" algn="l">
              <a:spcBef>
                <a:spcPts val="0"/>
              </a:spcBef>
              <a:spcAft>
                <a:spcPts val="0"/>
              </a:spcAft>
              <a:buNone/>
            </a:pPr>
            <a:r>
              <a:rPr lang="en-US" sz="1100">
                <a:solidFill>
                  <a:srgbClr val="FFFFFF"/>
                </a:solidFill>
              </a:rPr>
              <a:t>                          Math.toDegrees(Math.asin(Math.sin(radians))));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arccosine of %.4f " + "is %.4f degrees %n", </a:t>
            </a:r>
            <a:endParaRPr sz="1100">
              <a:solidFill>
                <a:srgbClr val="FFFFFF"/>
              </a:solidFill>
            </a:endParaRPr>
          </a:p>
          <a:p>
            <a:pPr indent="0" lvl="0" marL="0" rtl="0" algn="l">
              <a:spcBef>
                <a:spcPts val="0"/>
              </a:spcBef>
              <a:spcAft>
                <a:spcPts val="0"/>
              </a:spcAft>
              <a:buNone/>
            </a:pPr>
            <a:r>
              <a:rPr lang="en-US" sz="1100">
                <a:solidFill>
                  <a:srgbClr val="FFFFFF"/>
                </a:solidFill>
              </a:rPr>
              <a:t>                          Math.cos(radians),  </a:t>
            </a:r>
            <a:endParaRPr sz="1100">
              <a:solidFill>
                <a:srgbClr val="FFFFFF"/>
              </a:solidFill>
            </a:endParaRPr>
          </a:p>
          <a:p>
            <a:pPr indent="0" lvl="0" marL="0" rtl="0" algn="l">
              <a:spcBef>
                <a:spcPts val="0"/>
              </a:spcBef>
              <a:spcAft>
                <a:spcPts val="0"/>
              </a:spcAft>
              <a:buNone/>
            </a:pPr>
            <a:r>
              <a:rPr lang="en-US" sz="1100">
                <a:solidFill>
                  <a:srgbClr val="FFFFFF"/>
                </a:solidFill>
              </a:rPr>
              <a:t>                          Math.toDegrees(Math.acos(Math.cos(radians))));</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US" sz="1100">
                <a:solidFill>
                  <a:srgbClr val="FFFFFF"/>
                </a:solidFill>
              </a:rPr>
              <a:t>        System.out.format("The arctangent of %.4f " + "is %.4f degrees %n", </a:t>
            </a:r>
            <a:endParaRPr sz="1100">
              <a:solidFill>
                <a:srgbClr val="FFFFFF"/>
              </a:solidFill>
            </a:endParaRPr>
          </a:p>
          <a:p>
            <a:pPr indent="0" lvl="0" marL="0" rtl="0" algn="l">
              <a:spcBef>
                <a:spcPts val="0"/>
              </a:spcBef>
              <a:spcAft>
                <a:spcPts val="0"/>
              </a:spcAft>
              <a:buNone/>
            </a:pPr>
            <a:r>
              <a:rPr lang="en-US" sz="1100">
                <a:solidFill>
                  <a:srgbClr val="FFFFFF"/>
                </a:solidFill>
              </a:rPr>
              <a:t>                          Math.tan(radians), </a:t>
            </a:r>
            <a:endParaRPr sz="1100">
              <a:solidFill>
                <a:srgbClr val="FFFFFF"/>
              </a:solidFill>
            </a:endParaRPr>
          </a:p>
          <a:p>
            <a:pPr indent="0" lvl="0" marL="0" rtl="0" algn="l">
              <a:spcBef>
                <a:spcPts val="0"/>
              </a:spcBef>
              <a:spcAft>
                <a:spcPts val="0"/>
              </a:spcAft>
              <a:buNone/>
            </a:pPr>
            <a:r>
              <a:rPr lang="en-US" sz="1100">
                <a:solidFill>
                  <a:srgbClr val="FFFFFF"/>
                </a:solidFill>
              </a:rPr>
              <a:t>                          Math.toDegrees(Math.atan(Math.tan(radians))));</a:t>
            </a:r>
            <a:endParaRPr sz="1100">
              <a:solidFill>
                <a:srgbClr val="FFFFFF"/>
              </a:solidFill>
            </a:endParaRPr>
          </a:p>
          <a:p>
            <a:pPr indent="0" lvl="0" marL="0" rtl="0" algn="l">
              <a:spcBef>
                <a:spcPts val="0"/>
              </a:spcBef>
              <a:spcAft>
                <a:spcPts val="0"/>
              </a:spcAft>
              <a:buNone/>
            </a:pPr>
            <a:r>
              <a:rPr lang="en-US" sz="1100">
                <a:solidFill>
                  <a:srgbClr val="FFFFFF"/>
                </a:solidFill>
              </a:rPr>
              <a:t>    }</a:t>
            </a:r>
            <a:endParaRPr sz="1100">
              <a:solidFill>
                <a:srgbClr val="FFFFFF"/>
              </a:solidFill>
            </a:endParaRPr>
          </a:p>
          <a:p>
            <a:pPr indent="0" lvl="0" marL="0" rtl="0" algn="l">
              <a:spcBef>
                <a:spcPts val="0"/>
              </a:spcBef>
              <a:spcAft>
                <a:spcPts val="0"/>
              </a:spcAft>
              <a:buNone/>
            </a:pPr>
            <a:r>
              <a:rPr lang="en-US" sz="1100">
                <a:solidFill>
                  <a:srgbClr val="FFFFFF"/>
                </a:solidFill>
              </a:rPr>
              <a:t>}</a:t>
            </a:r>
            <a:endParaRPr sz="1100">
              <a:solidFill>
                <a:srgbClr val="FFFFFF"/>
              </a:solidFill>
            </a:endParaRPr>
          </a:p>
        </p:txBody>
      </p:sp>
      <p:cxnSp>
        <p:nvCxnSpPr>
          <p:cNvPr id="498" name="Google Shape;498;p74"/>
          <p:cNvCxnSpPr/>
          <p:nvPr/>
        </p:nvCxnSpPr>
        <p:spPr>
          <a:xfrm>
            <a:off x="4496625" y="886150"/>
            <a:ext cx="0" cy="3803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2CC"/>
                </a:solidFill>
              </a:rPr>
              <a:t>Random Numbers</a:t>
            </a:r>
            <a:endParaRPr>
              <a:solidFill>
                <a:srgbClr val="FFF2CC"/>
              </a:solidFill>
            </a:endParaRPr>
          </a:p>
        </p:txBody>
      </p:sp>
      <p:sp>
        <p:nvSpPr>
          <p:cNvPr id="505" name="Google Shape;505;p7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random() method returns a pseudo-randomly selected number between 0.0 and 1.0</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The range includes 0.0 but not 1.0. In other words: 0.0 &lt;= Math.random() &lt; 1.0</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 To get a number in a different range, you can perform arithmetic on the value returned by the random method</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For example, to generate an integer between 0 and 9, you would write:</a:t>
            </a:r>
            <a:endParaRPr>
              <a:solidFill>
                <a:srgbClr val="CCCCCC"/>
              </a:solidFill>
            </a:endParaRPr>
          </a:p>
          <a:p>
            <a:pPr indent="-336550" lvl="1" marL="914400" marR="0" rtl="0" algn="l">
              <a:lnSpc>
                <a:spcPct val="115000"/>
              </a:lnSpc>
              <a:spcBef>
                <a:spcPts val="0"/>
              </a:spcBef>
              <a:spcAft>
                <a:spcPts val="0"/>
              </a:spcAft>
              <a:buClr>
                <a:srgbClr val="FFFFFF"/>
              </a:buClr>
              <a:buSzPts val="1700"/>
              <a:buChar char="○"/>
            </a:pPr>
            <a:r>
              <a:rPr lang="en-US">
                <a:solidFill>
                  <a:srgbClr val="FFFFFF"/>
                </a:solidFill>
              </a:rPr>
              <a:t>int number = (int)(Math.random() * 10);</a:t>
            </a:r>
            <a:endParaRPr>
              <a:solidFill>
                <a:srgbClr val="FFFFFF"/>
              </a:solidFil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Random Numbers</a:t>
            </a:r>
            <a:endParaRPr/>
          </a:p>
        </p:txBody>
      </p:sp>
      <p:sp>
        <p:nvSpPr>
          <p:cNvPr id="513" name="Google Shape;513;p7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14" name="Google Shape;514;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verage"/>
              <a:buChar char="●"/>
            </a:pPr>
            <a:r>
              <a:rPr lang="en-US">
                <a:solidFill>
                  <a:srgbClr val="CCCCCC"/>
                </a:solidFill>
                <a:latin typeface="Arial"/>
                <a:ea typeface="Arial"/>
                <a:cs typeface="Arial"/>
                <a:sym typeface="Arial"/>
              </a:rPr>
              <a:t>By multiplying the value by 10, the range of possible values becomes 0.0 &lt;= number &lt; 10.0</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Using Math.random works well when you need to generate a single random number</a:t>
            </a:r>
            <a:endParaRPr>
              <a:solidFill>
                <a:srgbClr val="CCCCCC"/>
              </a:solidFill>
              <a:latin typeface="Arial"/>
              <a:ea typeface="Arial"/>
              <a:cs typeface="Arial"/>
              <a:sym typeface="Aria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sz="1800"/>
          </a:p>
        </p:txBody>
      </p:sp>
      <p:sp>
        <p:nvSpPr>
          <p:cNvPr id="521" name="Google Shape;521;p7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522" name="Google Shape;52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Numbers</a:t>
            </a:r>
            <a:endParaRPr>
              <a:solidFill>
                <a:srgbClr val="FFF2CC"/>
              </a:solidFill>
            </a:endParaRPr>
          </a:p>
          <a:p>
            <a:pPr indent="-361950" lvl="0" marL="457200" rtl="0" algn="l">
              <a:spcBef>
                <a:spcPts val="0"/>
              </a:spcBef>
              <a:spcAft>
                <a:spcPts val="0"/>
              </a:spcAft>
              <a:buClr>
                <a:srgbClr val="FFF2CC"/>
              </a:buClr>
              <a:buSzPts val="2100"/>
              <a:buChar char="●"/>
            </a:pPr>
            <a:r>
              <a:rPr lang="en-US">
                <a:solidFill>
                  <a:srgbClr val="FFF2CC"/>
                </a:solidFill>
              </a:rPr>
              <a:t>Characters</a:t>
            </a:r>
            <a:endParaRPr>
              <a:solidFill>
                <a:srgbClr val="FFF2CC"/>
              </a:solidFill>
            </a:endParaRPr>
          </a:p>
          <a:p>
            <a:pPr indent="-336550" lvl="1" marL="914400" rtl="0" algn="l">
              <a:spcBef>
                <a:spcPts val="1600"/>
              </a:spcBef>
              <a:spcAft>
                <a:spcPts val="0"/>
              </a:spcAft>
              <a:buClr>
                <a:srgbClr val="FFD966"/>
              </a:buClr>
              <a:buSzPts val="1700"/>
              <a:buChar char="○"/>
            </a:pPr>
            <a:r>
              <a:rPr lang="en-US">
                <a:solidFill>
                  <a:srgbClr val="FFD966"/>
                </a:solidFill>
              </a:rPr>
              <a:t>https://docs.oracle.com/javase/tutorial/java/data/characters.html</a:t>
            </a:r>
            <a:endParaRPr>
              <a:solidFill>
                <a:srgbClr val="FFD966"/>
              </a:solidFill>
            </a:endParaRPr>
          </a:p>
          <a:p>
            <a:pPr indent="-361950" lvl="0" marL="457200" marR="0" rtl="0" algn="l">
              <a:lnSpc>
                <a:spcPct val="115000"/>
              </a:lnSpc>
              <a:spcBef>
                <a:spcPts val="1600"/>
              </a:spcBef>
              <a:spcAft>
                <a:spcPts val="0"/>
              </a:spcAft>
              <a:buSzPts val="2100"/>
              <a:buChar char="●"/>
            </a:pPr>
            <a:r>
              <a:rPr lang="en-US"/>
              <a:t>Strings</a:t>
            </a:r>
            <a:endParaRPr/>
          </a:p>
          <a:p>
            <a:pPr indent="-361950" lvl="0" marL="457200" marR="0" rtl="0" algn="l">
              <a:lnSpc>
                <a:spcPct val="115000"/>
              </a:lnSpc>
              <a:spcBef>
                <a:spcPts val="0"/>
              </a:spcBef>
              <a:spcAft>
                <a:spcPts val="0"/>
              </a:spcAft>
              <a:buSzPts val="2100"/>
              <a:buChar char="●"/>
            </a:pPr>
            <a:r>
              <a:rPr lang="en-US"/>
              <a:t>Autoboxing and Unboxing</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t/>
            </a:r>
            <a:endParaRPr sz="1700"/>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Numbers (What to learn)</a:t>
            </a:r>
            <a:endParaRPr/>
          </a:p>
        </p:txBody>
      </p:sp>
      <p:sp>
        <p:nvSpPr>
          <p:cNvPr id="163" name="Google Shape;16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A</a:t>
            </a:r>
            <a:r>
              <a:rPr lang="en-US"/>
              <a:t> discussion of the </a:t>
            </a:r>
            <a:r>
              <a:rPr lang="en-US">
                <a:solidFill>
                  <a:srgbClr val="FFF2CC"/>
                </a:solidFill>
              </a:rPr>
              <a:t>Number class</a:t>
            </a:r>
            <a:r>
              <a:rPr lang="en-US"/>
              <a:t> (in the java.lang package) and its subclasses. </a:t>
            </a:r>
            <a:r>
              <a:rPr lang="en-US" sz="1800"/>
              <a:t>(</a:t>
            </a:r>
            <a:r>
              <a:rPr lang="en-US" sz="1800" u="sng">
                <a:solidFill>
                  <a:schemeClr val="hlink"/>
                </a:solidFill>
                <a:hlinkClick r:id="rId3"/>
              </a:rPr>
              <a:t>https://docs.oracle.com/javase/9/docs/api/java/lang/Number.html</a:t>
            </a:r>
            <a:r>
              <a:rPr lang="en-US" sz="1800"/>
              <a:t>)</a:t>
            </a:r>
            <a:endParaRPr sz="1800"/>
          </a:p>
          <a:p>
            <a:pPr indent="-361950" lvl="0" marL="457200" rtl="0" algn="l">
              <a:spcBef>
                <a:spcPts val="0"/>
              </a:spcBef>
              <a:spcAft>
                <a:spcPts val="0"/>
              </a:spcAft>
              <a:buSzPts val="2100"/>
              <a:buChar char="●"/>
            </a:pPr>
            <a:r>
              <a:rPr lang="en-US">
                <a:solidFill>
                  <a:srgbClr val="FFF2CC"/>
                </a:solidFill>
              </a:rPr>
              <a:t>PrintStream and DecimalFormat</a:t>
            </a:r>
            <a:r>
              <a:rPr lang="en-US"/>
              <a:t> classes, which provide methods for writing formatted numerical output.</a:t>
            </a:r>
            <a:endParaRPr/>
          </a:p>
          <a:p>
            <a:pPr indent="-361950" lvl="0" marL="457200" rtl="0" algn="l">
              <a:spcBef>
                <a:spcPts val="0"/>
              </a:spcBef>
              <a:spcAft>
                <a:spcPts val="0"/>
              </a:spcAft>
              <a:buSzPts val="2100"/>
              <a:buChar char="●"/>
            </a:pPr>
            <a:r>
              <a:rPr lang="en-US"/>
              <a:t>Other classes you might need to work with numbers, such as </a:t>
            </a:r>
            <a:r>
              <a:rPr lang="en-US">
                <a:solidFill>
                  <a:srgbClr val="CCCCCC"/>
                </a:solidFill>
              </a:rPr>
              <a:t>formatting or </a:t>
            </a:r>
            <a:r>
              <a:rPr lang="en-US" u="sng">
                <a:solidFill>
                  <a:srgbClr val="CCCCCC"/>
                </a:solidFill>
              </a:rPr>
              <a:t>using mathematical functions to </a:t>
            </a:r>
            <a:r>
              <a:rPr lang="en-US" u="sng">
                <a:solidFill>
                  <a:srgbClr val="FFF2CC"/>
                </a:solidFill>
              </a:rPr>
              <a:t>complement </a:t>
            </a:r>
            <a:r>
              <a:rPr lang="en-US" u="sng">
                <a:solidFill>
                  <a:srgbClr val="CCCCCC"/>
                </a:solidFill>
              </a:rPr>
              <a:t>the operators built into the language,</a:t>
            </a:r>
            <a:r>
              <a:rPr lang="en-US" u="sng"/>
              <a:t> using Math class</a:t>
            </a:r>
            <a:r>
              <a:rPr lang="en-US">
                <a:solidFill>
                  <a:srgbClr val="FFF2CC"/>
                </a:solidFill>
              </a:rPr>
              <a:t>.</a:t>
            </a:r>
            <a:endParaRPr>
              <a:solidFill>
                <a:srgbClr val="FFF2CC"/>
              </a:solidFill>
            </a:endParaRPr>
          </a:p>
          <a:p>
            <a:pPr indent="0" lvl="0" marL="457200" rtl="0" algn="l">
              <a:spcBef>
                <a:spcPts val="0"/>
              </a:spcBef>
              <a:spcAft>
                <a:spcPts val="0"/>
              </a:spcAft>
              <a:buNone/>
            </a:pPr>
            <a:r>
              <a:t/>
            </a:r>
            <a:endParaRPr/>
          </a:p>
        </p:txBody>
      </p:sp>
      <p:sp>
        <p:nvSpPr>
          <p:cNvPr id="164" name="Google Shape;164;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Characters</a:t>
            </a:r>
            <a:endParaRPr/>
          </a:p>
        </p:txBody>
      </p:sp>
      <p:sp>
        <p:nvSpPr>
          <p:cNvPr id="529" name="Google Shape;529;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Most of the time, if you are using a single character value, you will use the primitive char type. For example:</a:t>
            </a:r>
            <a:endParaRPr>
              <a:solidFill>
                <a:srgbClr val="CCCCCC"/>
              </a:solidFill>
            </a:endParaRPr>
          </a:p>
          <a:p>
            <a:pPr indent="0" lvl="0" marL="914400" rtl="0" algn="l">
              <a:spcBef>
                <a:spcPts val="0"/>
              </a:spcBef>
              <a:spcAft>
                <a:spcPts val="0"/>
              </a:spcAft>
              <a:buNone/>
            </a:pPr>
            <a:r>
              <a:rPr lang="en-US" sz="1700">
                <a:solidFill>
                  <a:srgbClr val="CCCCCC"/>
                </a:solidFill>
              </a:rPr>
              <a:t>char ch = 'a'; </a:t>
            </a:r>
            <a:endParaRPr sz="1700">
              <a:solidFill>
                <a:srgbClr val="CCCCCC"/>
              </a:solidFill>
            </a:endParaRPr>
          </a:p>
          <a:p>
            <a:pPr indent="0" lvl="0" marL="914400" rtl="0" algn="l">
              <a:spcBef>
                <a:spcPts val="0"/>
              </a:spcBef>
              <a:spcAft>
                <a:spcPts val="0"/>
              </a:spcAft>
              <a:buNone/>
            </a:pPr>
            <a:r>
              <a:rPr lang="en-US" sz="1700">
                <a:solidFill>
                  <a:srgbClr val="CCCCCC"/>
                </a:solidFill>
              </a:rPr>
              <a:t>// Unicode for uppercase Greek omega character</a:t>
            </a:r>
            <a:endParaRPr sz="1700">
              <a:solidFill>
                <a:srgbClr val="CCCCCC"/>
              </a:solidFill>
            </a:endParaRPr>
          </a:p>
          <a:p>
            <a:pPr indent="0" lvl="0" marL="914400" rtl="0" algn="l">
              <a:spcBef>
                <a:spcPts val="0"/>
              </a:spcBef>
              <a:spcAft>
                <a:spcPts val="0"/>
              </a:spcAft>
              <a:buNone/>
            </a:pPr>
            <a:r>
              <a:rPr lang="en-US" sz="1700">
                <a:solidFill>
                  <a:srgbClr val="CCCCCC"/>
                </a:solidFill>
              </a:rPr>
              <a:t>char uniChar = '\u03A9';</a:t>
            </a:r>
            <a:endParaRPr sz="1700">
              <a:solidFill>
                <a:srgbClr val="CCCCCC"/>
              </a:solidFill>
            </a:endParaRPr>
          </a:p>
          <a:p>
            <a:pPr indent="0" lvl="0" marL="914400" rtl="0" algn="l">
              <a:spcBef>
                <a:spcPts val="0"/>
              </a:spcBef>
              <a:spcAft>
                <a:spcPts val="0"/>
              </a:spcAft>
              <a:buNone/>
            </a:pPr>
            <a:r>
              <a:rPr lang="en-US" sz="1700">
                <a:solidFill>
                  <a:srgbClr val="CCCCCC"/>
                </a:solidFill>
              </a:rPr>
              <a:t>// an array of chars</a:t>
            </a:r>
            <a:endParaRPr sz="1700">
              <a:solidFill>
                <a:srgbClr val="CCCCCC"/>
              </a:solidFill>
            </a:endParaRPr>
          </a:p>
          <a:p>
            <a:pPr indent="0" lvl="0" marL="914400" rtl="0" algn="l">
              <a:spcBef>
                <a:spcPts val="0"/>
              </a:spcBef>
              <a:spcAft>
                <a:spcPts val="0"/>
              </a:spcAft>
              <a:buNone/>
            </a:pPr>
            <a:r>
              <a:rPr lang="en-US" sz="1700">
                <a:solidFill>
                  <a:srgbClr val="CCCCCC"/>
                </a:solidFill>
              </a:rPr>
              <a:t>char[] charArray = { 'a', 'b', 'c', 'd', 'e' };</a:t>
            </a:r>
            <a:endParaRPr/>
          </a:p>
        </p:txBody>
      </p:sp>
      <p:sp>
        <p:nvSpPr>
          <p:cNvPr id="530" name="Google Shape;530;p7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Characters</a:t>
            </a:r>
            <a:endParaRPr/>
          </a:p>
        </p:txBody>
      </p:sp>
      <p:sp>
        <p:nvSpPr>
          <p:cNvPr id="537" name="Google Shape;537;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There are times, however, when you need to use a char as an object—for example, as a method argument where an object is expected</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The Java programming language provides a wrapper class that "wraps" the char in a </a:t>
            </a:r>
            <a:r>
              <a:rPr b="1" lang="en-US" u="sng">
                <a:solidFill>
                  <a:srgbClr val="CCCCCC"/>
                </a:solidFill>
              </a:rPr>
              <a:t>Character</a:t>
            </a:r>
            <a:r>
              <a:rPr lang="en-US">
                <a:solidFill>
                  <a:srgbClr val="CCCCCC"/>
                </a:solidFill>
              </a:rPr>
              <a:t> object for this purpose</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An object of type Character contains a single field, whose type is char</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This Character class also offers a number of useful class (i.e., static) methods for manipulating characters.</a:t>
            </a:r>
            <a:endParaRPr>
              <a:solidFill>
                <a:srgbClr val="CCCCCC"/>
              </a:solidFill>
            </a:endParaRPr>
          </a:p>
        </p:txBody>
      </p:sp>
      <p:sp>
        <p:nvSpPr>
          <p:cNvPr id="538" name="Google Shape;538;p7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Characters</a:t>
            </a:r>
            <a:endParaRPr/>
          </a:p>
        </p:txBody>
      </p:sp>
      <p:sp>
        <p:nvSpPr>
          <p:cNvPr id="545" name="Google Shape;545;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You can create a Character object with the Character constructor:</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Character ch = new Character('a');</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The Java compiler will also create a Character object for you under some circumstances</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For example, if you pass a primitive char into a method that expects an object, the compiler automatically converts the char to a Character for you</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This feature is called autoboxing—or unboxing, if the conversion goes the other way</a:t>
            </a:r>
            <a:endParaRPr>
              <a:solidFill>
                <a:srgbClr val="CCCCCC"/>
              </a:solidFill>
            </a:endParaRPr>
          </a:p>
        </p:txBody>
      </p:sp>
      <p:sp>
        <p:nvSpPr>
          <p:cNvPr id="546" name="Google Shape;546;p8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Useful Methods In The Character Class</a:t>
            </a:r>
            <a:endParaRPr/>
          </a:p>
        </p:txBody>
      </p:sp>
      <p:sp>
        <p:nvSpPr>
          <p:cNvPr id="553" name="Google Shape;553;p8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54" name="Google Shape;554;p81"/>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boolean isLetter(char ch)</a:t>
                      </a:r>
                      <a:endParaRPr>
                        <a:solidFill>
                          <a:srgbClr val="CCCCCC"/>
                        </a:solidFill>
                      </a:endParaRPr>
                    </a:p>
                    <a:p>
                      <a:pPr indent="0" lvl="0" marL="0" rtl="0" algn="ctr">
                        <a:lnSpc>
                          <a:spcPct val="115000"/>
                        </a:lnSpc>
                        <a:spcBef>
                          <a:spcPts val="0"/>
                        </a:spcBef>
                        <a:spcAft>
                          <a:spcPts val="0"/>
                        </a:spcAft>
                        <a:buNone/>
                      </a:pPr>
                      <a:r>
                        <a:rPr lang="en-US">
                          <a:solidFill>
                            <a:srgbClr val="CCCCCC"/>
                          </a:solidFill>
                        </a:rPr>
                        <a:t>boolean isDigit(char ch)</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Determines whether the specified char value is a letter or a digit, respectively.</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a:solidFill>
                            <a:srgbClr val="CCCCCC"/>
                          </a:solidFill>
                        </a:rPr>
                        <a:t>boolean isWhitespace(char ch)</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Determines whether the specified char value is white space.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boolean isUpperCase(char ch)</a:t>
                      </a:r>
                      <a:endParaRPr>
                        <a:solidFill>
                          <a:srgbClr val="CCCCCC"/>
                        </a:solidFill>
                      </a:endParaRPr>
                    </a:p>
                    <a:p>
                      <a:pPr indent="0" lvl="0" marL="0" rtl="0" algn="ctr">
                        <a:lnSpc>
                          <a:spcPct val="115000"/>
                        </a:lnSpc>
                        <a:spcBef>
                          <a:spcPts val="0"/>
                        </a:spcBef>
                        <a:spcAft>
                          <a:spcPts val="0"/>
                        </a:spcAft>
                        <a:buNone/>
                      </a:pPr>
                      <a:r>
                        <a:rPr lang="en-US">
                          <a:solidFill>
                            <a:srgbClr val="CCCCCC"/>
                          </a:solidFill>
                        </a:rPr>
                        <a:t>boolean isLowerCase(char ch)</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Determines whether the specified char value is uppercase or lowercase, respectively.</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char toUpperCase(char ch)</a:t>
                      </a:r>
                      <a:endParaRPr>
                        <a:solidFill>
                          <a:srgbClr val="CCCCCC"/>
                        </a:solidFill>
                      </a:endParaRPr>
                    </a:p>
                    <a:p>
                      <a:pPr indent="0" lvl="0" marL="0" rtl="0" algn="ctr">
                        <a:lnSpc>
                          <a:spcPct val="115000"/>
                        </a:lnSpc>
                        <a:spcBef>
                          <a:spcPts val="0"/>
                        </a:spcBef>
                        <a:spcAft>
                          <a:spcPts val="0"/>
                        </a:spcAft>
                        <a:buNone/>
                      </a:pPr>
                      <a:r>
                        <a:rPr lang="en-US">
                          <a:solidFill>
                            <a:srgbClr val="CCCCCC"/>
                          </a:solidFill>
                        </a:rPr>
                        <a:t>char toLowerCase(char ch)</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Returns the uppercase or lowercase form of the specified char value.</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699350">
                <a:tc>
                  <a:txBody>
                    <a:bodyPr/>
                    <a:lstStyle/>
                    <a:p>
                      <a:pPr indent="0" lvl="0" marL="0" rtl="0" algn="ctr">
                        <a:lnSpc>
                          <a:spcPct val="115000"/>
                        </a:lnSpc>
                        <a:spcBef>
                          <a:spcPts val="0"/>
                        </a:spcBef>
                        <a:spcAft>
                          <a:spcPts val="0"/>
                        </a:spcAft>
                        <a:buNone/>
                      </a:pPr>
                      <a:r>
                        <a:rPr lang="en-US">
                          <a:solidFill>
                            <a:srgbClr val="CCCCCC"/>
                          </a:solidFill>
                        </a:rPr>
                        <a:t>toString(char ch)</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Returns a String object representing the specified character value — that is, a one-character string.</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Escape Sequences</a:t>
            </a:r>
            <a:endParaRPr/>
          </a:p>
        </p:txBody>
      </p:sp>
      <p:sp>
        <p:nvSpPr>
          <p:cNvPr id="561" name="Google Shape;561;p8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62" name="Google Shape;562;p8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Escape Sequence</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tab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700">
                          <a:solidFill>
                            <a:srgbClr val="CCCCCC"/>
                          </a:solidFill>
                        </a:rPr>
                        <a:t>\b</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backspace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\n</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newline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\r</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carriage return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699350">
                <a:tc>
                  <a:txBody>
                    <a:bodyPr/>
                    <a:lstStyle/>
                    <a:p>
                      <a:pPr indent="0" lvl="0" marL="0" rtl="0" algn="ctr">
                        <a:lnSpc>
                          <a:spcPct val="115000"/>
                        </a:lnSpc>
                        <a:spcBef>
                          <a:spcPts val="0"/>
                        </a:spcBef>
                        <a:spcAft>
                          <a:spcPts val="0"/>
                        </a:spcAft>
                        <a:buNone/>
                      </a:pPr>
                      <a:r>
                        <a:rPr lang="en-US" sz="1700">
                          <a:solidFill>
                            <a:srgbClr val="CCCCCC"/>
                          </a:solidFill>
                        </a:rPr>
                        <a:t>\f</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form feed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Escape Sequences</a:t>
            </a:r>
            <a:endParaRPr/>
          </a:p>
        </p:txBody>
      </p:sp>
      <p:sp>
        <p:nvSpPr>
          <p:cNvPr id="569" name="Google Shape;569;p8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70" name="Google Shape;570;p83"/>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Escape Sequence</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single quote character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700">
                          <a:solidFill>
                            <a:srgbClr val="CCCCCC"/>
                          </a:solidFill>
                        </a:rPr>
                        <a: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double quote character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Insert a backslash character in the text at this point.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Escape Sequences</a:t>
            </a:r>
            <a:endParaRPr/>
          </a:p>
        </p:txBody>
      </p:sp>
      <p:sp>
        <p:nvSpPr>
          <p:cNvPr id="577" name="Google Shape;577;p8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78" name="Google Shape;57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When an escape sequence is encountered in a print statement, the compiler interprets it accordingly.</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CCCCCC"/>
                </a:solidFill>
              </a:rPr>
              <a:t>if you want to put quotes within quotes you must use the escape sequence, \", on the interior quotes. To print the sentence</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She said "Hello!" to me.</a:t>
            </a:r>
            <a:endParaRPr>
              <a:solidFill>
                <a:srgbClr val="CCCCCC"/>
              </a:solidFill>
            </a:endParaRPr>
          </a:p>
          <a:p>
            <a:pPr indent="-336550" lvl="1" marL="914400" rtl="0" algn="l">
              <a:spcBef>
                <a:spcPts val="0"/>
              </a:spcBef>
              <a:spcAft>
                <a:spcPts val="0"/>
              </a:spcAft>
              <a:buClr>
                <a:srgbClr val="FFFFFF"/>
              </a:buClr>
              <a:buSzPts val="1700"/>
              <a:buChar char="○"/>
            </a:pPr>
            <a:r>
              <a:rPr lang="en-US">
                <a:solidFill>
                  <a:srgbClr val="FFFFFF"/>
                </a:solidFill>
              </a:rPr>
              <a:t>System.out.println("She said \"Hello!\" to me.");</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L11</a:t>
            </a:r>
            <a:endParaRPr/>
          </a:p>
        </p:txBody>
      </p:sp>
      <p:sp>
        <p:nvSpPr>
          <p:cNvPr id="585" name="Google Shape;585;p8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Agenda</a:t>
            </a:r>
            <a:endParaRPr sz="1800"/>
          </a:p>
        </p:txBody>
      </p:sp>
      <p:sp>
        <p:nvSpPr>
          <p:cNvPr id="592" name="Google Shape;592;p8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US">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593" name="Google Shape;593;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Numbers</a:t>
            </a:r>
            <a:endParaRPr>
              <a:solidFill>
                <a:srgbClr val="FFF2CC"/>
              </a:solidFill>
            </a:endParaRPr>
          </a:p>
          <a:p>
            <a:pPr indent="-361950" lvl="0" marL="457200" rtl="0" algn="l">
              <a:spcBef>
                <a:spcPts val="0"/>
              </a:spcBef>
              <a:spcAft>
                <a:spcPts val="0"/>
              </a:spcAft>
              <a:buClr>
                <a:srgbClr val="CCCCCC"/>
              </a:buClr>
              <a:buSzPts val="2100"/>
              <a:buChar char="●"/>
            </a:pPr>
            <a:r>
              <a:rPr lang="en-US">
                <a:solidFill>
                  <a:srgbClr val="CCCCCC"/>
                </a:solidFill>
              </a:rPr>
              <a:t>Characters</a:t>
            </a:r>
            <a:endParaRPr>
              <a:solidFill>
                <a:srgbClr val="FFD966"/>
              </a:solidFill>
            </a:endParaRPr>
          </a:p>
          <a:p>
            <a:pPr indent="-361950" lvl="0" marL="457200" rtl="0" algn="l">
              <a:spcBef>
                <a:spcPts val="0"/>
              </a:spcBef>
              <a:spcAft>
                <a:spcPts val="0"/>
              </a:spcAft>
              <a:buClr>
                <a:srgbClr val="FFF2CC"/>
              </a:buClr>
              <a:buSzPts val="2100"/>
              <a:buChar char="●"/>
            </a:pPr>
            <a:r>
              <a:rPr lang="en-US">
                <a:solidFill>
                  <a:srgbClr val="FFF2CC"/>
                </a:solidFill>
              </a:rPr>
              <a:t>Strings</a:t>
            </a:r>
            <a:endParaRPr>
              <a:solidFill>
                <a:srgbClr val="FFF2CC"/>
              </a:solidFill>
            </a:endParaRPr>
          </a:p>
          <a:p>
            <a:pPr indent="-336550" lvl="1" marL="914400" rtl="0" algn="l">
              <a:spcBef>
                <a:spcPts val="0"/>
              </a:spcBef>
              <a:spcAft>
                <a:spcPts val="0"/>
              </a:spcAft>
              <a:buClr>
                <a:srgbClr val="FFE599"/>
              </a:buClr>
              <a:buSzPts val="1700"/>
              <a:buChar char="○"/>
            </a:pPr>
            <a:r>
              <a:rPr lang="en-US">
                <a:solidFill>
                  <a:srgbClr val="FFE599"/>
                </a:solidFill>
              </a:rPr>
              <a:t>https://docs.oracle.com/javase/tutorial/java/data/strings.html</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Autoboxing and Unboxing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Strings</a:t>
            </a:r>
            <a:endParaRPr/>
          </a:p>
        </p:txBody>
      </p:sp>
      <p:sp>
        <p:nvSpPr>
          <p:cNvPr id="600" name="Google Shape;600;p8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01" name="Google Shape;601;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Strings, which are widely used in Java programming, are a sequence of characters. In the Java programming language, strings are objects.</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Java platform provides the String class to create and manipulate strings.</a:t>
            </a:r>
            <a:endParaRPr>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numbers, we use primitive types</a:t>
            </a:r>
            <a:endParaRPr/>
          </a:p>
        </p:txBody>
      </p:sp>
      <p:sp>
        <p:nvSpPr>
          <p:cNvPr id="171" name="Google Shape;17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int i = 500;</a:t>
            </a:r>
            <a:br>
              <a:rPr lang="en-US">
                <a:solidFill>
                  <a:srgbClr val="FFFFFF"/>
                </a:solidFill>
              </a:rPr>
            </a:br>
            <a:r>
              <a:rPr lang="en-US">
                <a:solidFill>
                  <a:srgbClr val="FFFFFF"/>
                </a:solidFill>
              </a:rPr>
              <a:t>float gpa = 3.65f;</a:t>
            </a:r>
            <a:br>
              <a:rPr lang="en-US">
                <a:solidFill>
                  <a:srgbClr val="FFFFFF"/>
                </a:solidFill>
              </a:rPr>
            </a:br>
            <a:r>
              <a:rPr lang="en-US">
                <a:solidFill>
                  <a:srgbClr val="FFFFFF"/>
                </a:solidFill>
              </a:rPr>
              <a:t>byte mask = 0xff;</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72" name="Google Shape;172;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Creating </a:t>
            </a:r>
            <a:r>
              <a:rPr lang="en-US"/>
              <a:t>Strings</a:t>
            </a:r>
            <a:endParaRPr/>
          </a:p>
        </p:txBody>
      </p:sp>
      <p:sp>
        <p:nvSpPr>
          <p:cNvPr id="608" name="Google Shape;608;p8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09" name="Google Shape;609;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The most direct way to create a string is to write:</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String greeting = "Hello world!";</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In this case, "Hello world!" is a string literal—a series of characters in your code that is enclosed in double quotes</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Whenever it encounters a string literal in your code, the compiler creates a String object with its value—in this case, Hello world!.</a:t>
            </a:r>
            <a:endParaRPr>
              <a:solidFill>
                <a:srgbClr val="CCCCCC"/>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Creating Strings</a:t>
            </a:r>
            <a:endParaRPr/>
          </a:p>
        </p:txBody>
      </p:sp>
      <p:sp>
        <p:nvSpPr>
          <p:cNvPr id="616" name="Google Shape;616;p8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17" name="Google Shape;617;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As with any other object, you can create String objects by using the new keyword and a constructor</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String class has thirteen constructors that allow you to provide the initial value of the string using different sources, such as an array of characters:</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char[] helloArray = { 'h', 'e', 'l', 'l', 'o', '.' };</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String helloString = new String(helloArray);</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System.out.println(helloString);</a:t>
            </a:r>
            <a:endParaRPr>
              <a:solidFill>
                <a:srgbClr val="CCCCCC"/>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 Length</a:t>
            </a:r>
            <a:endParaRPr/>
          </a:p>
        </p:txBody>
      </p:sp>
      <p:sp>
        <p:nvSpPr>
          <p:cNvPr id="624" name="Google Shape;624;p9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25" name="Google Shape;625;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Methods used to obtain information about an object are known as accessor methods.</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One accessor method that you can use with strings is the length() method, which returns the number of characters contained in the string object.</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After the following two lines of code have been executed, len equals 17:</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String palindrome = "Dot saw I was Tod";</a:t>
            </a:r>
            <a:endParaRPr>
              <a:solidFill>
                <a:srgbClr val="CCCCCC"/>
              </a:solidFill>
            </a:endParaRPr>
          </a:p>
          <a:p>
            <a:pPr indent="0" lvl="0" marL="914400" marR="0" rtl="0" algn="l">
              <a:lnSpc>
                <a:spcPct val="115000"/>
              </a:lnSpc>
              <a:spcBef>
                <a:spcPts val="0"/>
              </a:spcBef>
              <a:spcAft>
                <a:spcPts val="0"/>
              </a:spcAft>
              <a:buNone/>
            </a:pPr>
            <a:r>
              <a:rPr lang="en-US" sz="1700">
                <a:solidFill>
                  <a:srgbClr val="CCCCCC"/>
                </a:solidFill>
              </a:rPr>
              <a:t>int len = palindrome.length();</a:t>
            </a:r>
            <a:endParaRPr sz="1700">
              <a:solidFill>
                <a:srgbClr val="CCCCCC"/>
              </a:solidFill>
            </a:endParaRPr>
          </a:p>
          <a:p>
            <a:pPr indent="0" lvl="0" marL="0" marR="0" rtl="0" algn="l">
              <a:lnSpc>
                <a:spcPct val="115000"/>
              </a:lnSpc>
              <a:spcBef>
                <a:spcPts val="0"/>
              </a:spcBef>
              <a:spcAft>
                <a:spcPts val="0"/>
              </a:spcAft>
              <a:buNone/>
            </a:pPr>
            <a:r>
              <a:t/>
            </a:r>
            <a:endParaRPr>
              <a:solidFill>
                <a:srgbClr val="CCCCCC"/>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 Length</a:t>
            </a:r>
            <a:endParaRPr/>
          </a:p>
        </p:txBody>
      </p:sp>
      <p:sp>
        <p:nvSpPr>
          <p:cNvPr id="632" name="Google Shape;632;p9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33" name="Google Shape;633;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A palindrome is a word or sentence that is symmetric—it is spelled the same forward and backward, ignoring case and punctuation</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Here is a short and inefficient program to reverse a palindrome string</a:t>
            </a:r>
            <a:endParaRPr>
              <a:solidFill>
                <a:srgbClr val="CCCCCC"/>
              </a:solidFill>
            </a:endParaRPr>
          </a:p>
          <a:p>
            <a:pPr indent="-361950" lvl="0" marL="457200" marR="0" rtl="0" algn="l">
              <a:lnSpc>
                <a:spcPct val="115000"/>
              </a:lnSpc>
              <a:spcBef>
                <a:spcPts val="0"/>
              </a:spcBef>
              <a:spcAft>
                <a:spcPts val="0"/>
              </a:spcAft>
              <a:buClr>
                <a:srgbClr val="CCCCCC"/>
              </a:buClr>
              <a:buSzPts val="2100"/>
              <a:buChar char="●"/>
            </a:pPr>
            <a:r>
              <a:rPr lang="en-US">
                <a:solidFill>
                  <a:srgbClr val="CCCCCC"/>
                </a:solidFill>
              </a:rPr>
              <a:t>It invokes the String method charAt(i), which returns the ith character in the string, counting from 0.</a:t>
            </a:r>
            <a:endParaRPr>
              <a:solidFill>
                <a:srgbClr val="CCCCCC"/>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 Length</a:t>
            </a:r>
            <a:endParaRPr/>
          </a:p>
        </p:txBody>
      </p:sp>
      <p:sp>
        <p:nvSpPr>
          <p:cNvPr id="640" name="Google Shape;640;p9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41" name="Google Shape;641;p92"/>
          <p:cNvSpPr txBox="1"/>
          <p:nvPr/>
        </p:nvSpPr>
        <p:spPr>
          <a:xfrm>
            <a:off x="204550" y="1170350"/>
            <a:ext cx="4648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CCCCCC"/>
                </a:solidFill>
              </a:rPr>
              <a:t>public class StringDemo {</a:t>
            </a:r>
            <a:endParaRPr sz="1600">
              <a:solidFill>
                <a:srgbClr val="CCCCCC"/>
              </a:solidFill>
            </a:endParaRPr>
          </a:p>
          <a:p>
            <a:pPr indent="0" lvl="0" marL="0" rtl="0" algn="l">
              <a:spcBef>
                <a:spcPts val="0"/>
              </a:spcBef>
              <a:spcAft>
                <a:spcPts val="0"/>
              </a:spcAft>
              <a:buNone/>
            </a:pPr>
            <a:r>
              <a:rPr lang="en-US" sz="1600">
                <a:solidFill>
                  <a:srgbClr val="CCCCCC"/>
                </a:solidFill>
              </a:rPr>
              <a:t>    public static void main(String[] args) {</a:t>
            </a:r>
            <a:endParaRPr sz="1600">
              <a:solidFill>
                <a:srgbClr val="CCCCCC"/>
              </a:solidFill>
            </a:endParaRPr>
          </a:p>
          <a:p>
            <a:pPr indent="0" lvl="0" marL="0" rtl="0" algn="l">
              <a:spcBef>
                <a:spcPts val="0"/>
              </a:spcBef>
              <a:spcAft>
                <a:spcPts val="0"/>
              </a:spcAft>
              <a:buNone/>
            </a:pPr>
            <a:r>
              <a:rPr lang="en-US" sz="1600">
                <a:solidFill>
                  <a:srgbClr val="CCCCCC"/>
                </a:solidFill>
              </a:rPr>
              <a:t>        String palindrome = "Dot saw I was Tod";</a:t>
            </a:r>
            <a:endParaRPr sz="1600">
              <a:solidFill>
                <a:srgbClr val="CCCCCC"/>
              </a:solidFill>
            </a:endParaRPr>
          </a:p>
          <a:p>
            <a:pPr indent="0" lvl="0" marL="0" rtl="0" algn="l">
              <a:spcBef>
                <a:spcPts val="0"/>
              </a:spcBef>
              <a:spcAft>
                <a:spcPts val="0"/>
              </a:spcAft>
              <a:buNone/>
            </a:pPr>
            <a:r>
              <a:rPr lang="en-US" sz="1600">
                <a:solidFill>
                  <a:srgbClr val="CCCCCC"/>
                </a:solidFill>
              </a:rPr>
              <a:t>        int len = palindrome.length();</a:t>
            </a:r>
            <a:endParaRPr sz="1600">
              <a:solidFill>
                <a:srgbClr val="CCCCCC"/>
              </a:solidFill>
            </a:endParaRPr>
          </a:p>
          <a:p>
            <a:pPr indent="0" lvl="0" marL="0" rtl="0" algn="l">
              <a:spcBef>
                <a:spcPts val="0"/>
              </a:spcBef>
              <a:spcAft>
                <a:spcPts val="0"/>
              </a:spcAft>
              <a:buNone/>
            </a:pPr>
            <a:r>
              <a:rPr lang="en-US" sz="1600">
                <a:solidFill>
                  <a:srgbClr val="CCCCCC"/>
                </a:solidFill>
              </a:rPr>
              <a:t>        char[] tempCharArray = new char[len];</a:t>
            </a:r>
            <a:endParaRPr sz="1600">
              <a:solidFill>
                <a:srgbClr val="CCCCCC"/>
              </a:solidFill>
            </a:endParaRPr>
          </a:p>
          <a:p>
            <a:pPr indent="0" lvl="0" marL="0" rtl="0" algn="l">
              <a:spcBef>
                <a:spcPts val="0"/>
              </a:spcBef>
              <a:spcAft>
                <a:spcPts val="0"/>
              </a:spcAft>
              <a:buNone/>
            </a:pPr>
            <a:r>
              <a:rPr lang="en-US" sz="1600">
                <a:solidFill>
                  <a:srgbClr val="CCCCCC"/>
                </a:solidFill>
              </a:rPr>
              <a:t>        char[] charArray = new char[len];</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 put original string in an </a:t>
            </a:r>
            <a:endParaRPr sz="1600">
              <a:solidFill>
                <a:srgbClr val="CCCCCC"/>
              </a:solidFill>
            </a:endParaRPr>
          </a:p>
          <a:p>
            <a:pPr indent="0" lvl="0" marL="0" rtl="0" algn="l">
              <a:spcBef>
                <a:spcPts val="0"/>
              </a:spcBef>
              <a:spcAft>
                <a:spcPts val="0"/>
              </a:spcAft>
              <a:buNone/>
            </a:pPr>
            <a:r>
              <a:rPr lang="en-US" sz="1600">
                <a:solidFill>
                  <a:srgbClr val="CCCCCC"/>
                </a:solidFill>
              </a:rPr>
              <a:t>        // array of chars</a:t>
            </a:r>
            <a:endParaRPr sz="1600">
              <a:solidFill>
                <a:srgbClr val="CCCCCC"/>
              </a:solidFill>
            </a:endParaRPr>
          </a:p>
          <a:p>
            <a:pPr indent="0" lvl="0" marL="0" rtl="0" algn="l">
              <a:spcBef>
                <a:spcPts val="0"/>
              </a:spcBef>
              <a:spcAft>
                <a:spcPts val="0"/>
              </a:spcAft>
              <a:buNone/>
            </a:pPr>
            <a:r>
              <a:rPr lang="en-US" sz="1600">
                <a:solidFill>
                  <a:srgbClr val="CCCCCC"/>
                </a:solidFill>
              </a:rPr>
              <a:t>        for (int i = 0; i &lt; len; i++) {</a:t>
            </a:r>
            <a:endParaRPr sz="1600">
              <a:solidFill>
                <a:srgbClr val="CCCCCC"/>
              </a:solidFill>
            </a:endParaRPr>
          </a:p>
          <a:p>
            <a:pPr indent="0" lvl="0" marL="0" rtl="0" algn="l">
              <a:spcBef>
                <a:spcPts val="0"/>
              </a:spcBef>
              <a:spcAft>
                <a:spcPts val="0"/>
              </a:spcAft>
              <a:buNone/>
            </a:pPr>
            <a:r>
              <a:rPr lang="en-US" sz="1600">
                <a:solidFill>
                  <a:srgbClr val="CCCCCC"/>
                </a:solidFill>
              </a:rPr>
              <a:t>            tempCharArray[i] = </a:t>
            </a:r>
            <a:endParaRPr sz="1600">
              <a:solidFill>
                <a:srgbClr val="CCCCCC"/>
              </a:solidFill>
            </a:endParaRPr>
          </a:p>
          <a:p>
            <a:pPr indent="0" lvl="0" marL="0" rtl="0" algn="l">
              <a:spcBef>
                <a:spcPts val="0"/>
              </a:spcBef>
              <a:spcAft>
                <a:spcPts val="0"/>
              </a:spcAft>
              <a:buNone/>
            </a:pPr>
            <a:r>
              <a:rPr lang="en-US" sz="1600">
                <a:solidFill>
                  <a:srgbClr val="CCCCCC"/>
                </a:solidFill>
              </a:rPr>
              <a:t>                palindrome.charAt(i);</a:t>
            </a:r>
            <a:endParaRPr sz="1600">
              <a:solidFill>
                <a:srgbClr val="CCCCCC"/>
              </a:solidFill>
            </a:endParaRPr>
          </a:p>
          <a:p>
            <a:pPr indent="0" lvl="0" marL="0" rtl="0" algn="l">
              <a:spcBef>
                <a:spcPts val="0"/>
              </a:spcBef>
              <a:spcAft>
                <a:spcPts val="0"/>
              </a:spcAft>
              <a:buNone/>
            </a:pPr>
            <a:r>
              <a:rPr lang="en-US" sz="1600">
                <a:solidFill>
                  <a:srgbClr val="CCCCCC"/>
                </a:solidFill>
              </a:rPr>
              <a:t>        } </a:t>
            </a:r>
            <a:endParaRPr sz="1600">
              <a:solidFill>
                <a:srgbClr val="CCCCCC"/>
              </a:solidFill>
            </a:endParaRPr>
          </a:p>
          <a:p>
            <a:pPr indent="0" lvl="0" marL="0" rtl="0" algn="l">
              <a:spcBef>
                <a:spcPts val="0"/>
              </a:spcBef>
              <a:spcAft>
                <a:spcPts val="0"/>
              </a:spcAft>
              <a:buNone/>
            </a:pPr>
            <a:r>
              <a:t/>
            </a:r>
            <a:endParaRPr sz="1200">
              <a:solidFill>
                <a:srgbClr val="CCCCCC"/>
              </a:solidFill>
            </a:endParaRPr>
          </a:p>
        </p:txBody>
      </p:sp>
      <p:sp>
        <p:nvSpPr>
          <p:cNvPr id="642" name="Google Shape;642;p92"/>
          <p:cNvSpPr txBox="1"/>
          <p:nvPr/>
        </p:nvSpPr>
        <p:spPr>
          <a:xfrm>
            <a:off x="4495500" y="1170350"/>
            <a:ext cx="4648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CCCCCC"/>
                </a:solidFill>
              </a:rPr>
              <a:t>// reverse array of chars</a:t>
            </a:r>
            <a:endParaRPr sz="1600">
              <a:solidFill>
                <a:srgbClr val="CCCCCC"/>
              </a:solidFill>
            </a:endParaRPr>
          </a:p>
          <a:p>
            <a:pPr indent="0" lvl="0" marL="0" rtl="0" algn="l">
              <a:spcBef>
                <a:spcPts val="0"/>
              </a:spcBef>
              <a:spcAft>
                <a:spcPts val="0"/>
              </a:spcAft>
              <a:buNone/>
            </a:pPr>
            <a:r>
              <a:rPr lang="en-US" sz="1600">
                <a:solidFill>
                  <a:srgbClr val="CCCCCC"/>
                </a:solidFill>
              </a:rPr>
              <a:t>        for (int j = 0; j &lt; len; j++) {</a:t>
            </a:r>
            <a:endParaRPr sz="1600">
              <a:solidFill>
                <a:srgbClr val="CCCCCC"/>
              </a:solidFill>
            </a:endParaRPr>
          </a:p>
          <a:p>
            <a:pPr indent="0" lvl="0" marL="0" rtl="0" algn="l">
              <a:spcBef>
                <a:spcPts val="0"/>
              </a:spcBef>
              <a:spcAft>
                <a:spcPts val="0"/>
              </a:spcAft>
              <a:buNone/>
            </a:pPr>
            <a:r>
              <a:rPr lang="en-US" sz="1600">
                <a:solidFill>
                  <a:srgbClr val="CCCCCC"/>
                </a:solidFill>
              </a:rPr>
              <a:t>            charArray[j] =</a:t>
            </a:r>
            <a:endParaRPr sz="1600">
              <a:solidFill>
                <a:srgbClr val="CCCCCC"/>
              </a:solidFill>
            </a:endParaRPr>
          </a:p>
          <a:p>
            <a:pPr indent="0" lvl="0" marL="0" rtl="0" algn="l">
              <a:spcBef>
                <a:spcPts val="0"/>
              </a:spcBef>
              <a:spcAft>
                <a:spcPts val="0"/>
              </a:spcAft>
              <a:buNone/>
            </a:pPr>
            <a:r>
              <a:rPr lang="en-US" sz="1600">
                <a:solidFill>
                  <a:srgbClr val="CCCCCC"/>
                </a:solidFill>
              </a:rPr>
              <a:t>                tempCharArray[len - 1 - j];</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String reversePalindrome =</a:t>
            </a:r>
            <a:endParaRPr sz="1600">
              <a:solidFill>
                <a:srgbClr val="CCCCCC"/>
              </a:solidFill>
            </a:endParaRPr>
          </a:p>
          <a:p>
            <a:pPr indent="0" lvl="0" marL="0" rtl="0" algn="l">
              <a:spcBef>
                <a:spcPts val="0"/>
              </a:spcBef>
              <a:spcAft>
                <a:spcPts val="0"/>
              </a:spcAft>
              <a:buNone/>
            </a:pPr>
            <a:r>
              <a:rPr lang="en-US" sz="1600">
                <a:solidFill>
                  <a:srgbClr val="CCCCCC"/>
                </a:solidFill>
              </a:rPr>
              <a:t>            new String(charArray);</a:t>
            </a:r>
            <a:endParaRPr sz="1600">
              <a:solidFill>
                <a:srgbClr val="CCCCCC"/>
              </a:solidFill>
            </a:endParaRPr>
          </a:p>
          <a:p>
            <a:pPr indent="0" lvl="0" marL="0" rtl="0" algn="l">
              <a:spcBef>
                <a:spcPts val="0"/>
              </a:spcBef>
              <a:spcAft>
                <a:spcPts val="0"/>
              </a:spcAft>
              <a:buNone/>
            </a:pPr>
            <a:r>
              <a:rPr lang="en-US" sz="1600">
                <a:solidFill>
                  <a:srgbClr val="CCCCCC"/>
                </a:solidFill>
              </a:rPr>
              <a:t>        System.out.println(reversePalindrome);</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a:t>
            </a:r>
            <a:endParaRPr sz="16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rPr b="1" lang="en-US" sz="1600">
                <a:solidFill>
                  <a:srgbClr val="CCCCCC"/>
                </a:solidFill>
              </a:rPr>
              <a:t>OUTPUT: doT saw I was toD</a:t>
            </a:r>
            <a:endParaRPr b="1" sz="16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t/>
            </a:r>
            <a:endParaRPr sz="1200">
              <a:solidFill>
                <a:srgbClr val="CCCCCC"/>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Concatenating Strings</a:t>
            </a:r>
            <a:endParaRPr/>
          </a:p>
        </p:txBody>
      </p:sp>
      <p:sp>
        <p:nvSpPr>
          <p:cNvPr id="649" name="Google Shape;649;p9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50" name="Google Shape;65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Char char="●"/>
            </a:pPr>
            <a:r>
              <a:rPr lang="en-US">
                <a:solidFill>
                  <a:srgbClr val="CCCCCC"/>
                </a:solidFill>
              </a:rPr>
              <a:t>The String class includes a method for concatenating two strings:</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string1.concat(string2); </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This returns a new string that is string1 with string2 added to it at the end</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You can also use the concat() method with string literals, as in:</a:t>
            </a:r>
            <a:endParaRPr>
              <a:solidFill>
                <a:srgbClr val="CCCCCC"/>
              </a:solidFill>
            </a:endParaRPr>
          </a:p>
          <a:p>
            <a:pPr indent="-336550" lvl="2" marL="1371600" marR="0" rtl="0" algn="l">
              <a:lnSpc>
                <a:spcPct val="115000"/>
              </a:lnSpc>
              <a:spcBef>
                <a:spcPts val="0"/>
              </a:spcBef>
              <a:spcAft>
                <a:spcPts val="0"/>
              </a:spcAft>
              <a:buClr>
                <a:srgbClr val="CCCCCC"/>
              </a:buClr>
              <a:buSzPts val="1700"/>
              <a:buChar char="■"/>
            </a:pPr>
            <a:r>
              <a:rPr lang="en-US">
                <a:solidFill>
                  <a:srgbClr val="CCCCCC"/>
                </a:solidFill>
              </a:rPr>
              <a:t>"My name is ".concat("Rumplestiltskin");</a:t>
            </a:r>
            <a:endParaRPr>
              <a:solidFill>
                <a:srgbClr val="CCCCCC"/>
              </a:solidFill>
            </a:endParaRPr>
          </a:p>
          <a:p>
            <a:pPr indent="-336550" lvl="1" marL="914400" marR="0" rtl="0" algn="l">
              <a:lnSpc>
                <a:spcPct val="115000"/>
              </a:lnSpc>
              <a:spcBef>
                <a:spcPts val="0"/>
              </a:spcBef>
              <a:spcAft>
                <a:spcPts val="0"/>
              </a:spcAft>
              <a:buClr>
                <a:srgbClr val="CCCCCC"/>
              </a:buClr>
              <a:buSzPts val="1700"/>
              <a:buChar char="○"/>
            </a:pPr>
            <a:r>
              <a:rPr lang="en-US">
                <a:solidFill>
                  <a:srgbClr val="CCCCCC"/>
                </a:solidFill>
              </a:rPr>
              <a:t>Strings are more commonly concatenated with the + operator, as in "Hello," + " world" + "!"</a:t>
            </a:r>
            <a:endParaRPr>
              <a:solidFill>
                <a:srgbClr val="CCCCCC"/>
              </a:solidFill>
            </a:endParaRPr>
          </a:p>
          <a:p>
            <a:pPr indent="-336550" lvl="2" marL="1371600" marR="0" rtl="0" algn="l">
              <a:lnSpc>
                <a:spcPct val="115000"/>
              </a:lnSpc>
              <a:spcBef>
                <a:spcPts val="0"/>
              </a:spcBef>
              <a:spcAft>
                <a:spcPts val="0"/>
              </a:spcAft>
              <a:buClr>
                <a:srgbClr val="CCCCCC"/>
              </a:buClr>
              <a:buSzPts val="1700"/>
              <a:buChar char="■"/>
            </a:pPr>
            <a:r>
              <a:rPr lang="en-US">
                <a:solidFill>
                  <a:srgbClr val="CCCCCC"/>
                </a:solidFill>
              </a:rPr>
              <a:t>which results in "Hello, world!"</a:t>
            </a:r>
            <a:endParaRPr>
              <a:solidFill>
                <a:srgbClr val="CCCCCC"/>
              </a:solidFill>
            </a:endParaRPr>
          </a:p>
          <a:p>
            <a:pPr indent="0" lvl="0" marL="0" marR="0" rtl="0" algn="l">
              <a:lnSpc>
                <a:spcPct val="115000"/>
              </a:lnSpc>
              <a:spcBef>
                <a:spcPts val="0"/>
              </a:spcBef>
              <a:spcAft>
                <a:spcPts val="0"/>
              </a:spcAft>
              <a:buNone/>
            </a:pPr>
            <a:r>
              <a:t/>
            </a:r>
            <a:endParaRPr>
              <a:solidFill>
                <a:srgbClr val="CCCCCC"/>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Concatenating Strings</a:t>
            </a:r>
            <a:endParaRPr/>
          </a:p>
        </p:txBody>
      </p:sp>
      <p:sp>
        <p:nvSpPr>
          <p:cNvPr id="657" name="Google Shape;657;p9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 operator is widely used in print statements. For example:</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string1 = "saw I was ";</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System.out.println("Dot " + string1 + "Tod");</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which prints Dot saw I was Tod</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Such a concatenation can be a mixture of any objects</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For each object that is not a String, its toString() method is called to convert it to a String</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Creating Format Strings</a:t>
            </a:r>
            <a:endParaRPr/>
          </a:p>
        </p:txBody>
      </p:sp>
      <p:sp>
        <p:nvSpPr>
          <p:cNvPr id="665" name="Google Shape;665;p9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66" name="Google Shape;66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You have seen the use of the printf() and format() methods to print output with formatted numbers</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has an equivalent class method, format(), that returns a String object rather than a PrintStream object.</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Using String's static format() method allows you to create a formatted string that you can reuse, as opposed to a one-time print statement</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Creating Format Strings</a:t>
            </a:r>
            <a:endParaRPr/>
          </a:p>
        </p:txBody>
      </p:sp>
      <p:sp>
        <p:nvSpPr>
          <p:cNvPr id="673" name="Google Shape;673;p9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74" name="Google Shape;674;p96"/>
          <p:cNvSpPr txBox="1"/>
          <p:nvPr/>
        </p:nvSpPr>
        <p:spPr>
          <a:xfrm>
            <a:off x="204550" y="11703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rgbClr val="CCCCCC"/>
                </a:solidFill>
              </a:rPr>
              <a:t>Instead of </a:t>
            </a:r>
            <a:endParaRPr b="1" sz="21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rPr lang="en-US" sz="1600">
                <a:solidFill>
                  <a:srgbClr val="CCCCCC"/>
                </a:solidFill>
              </a:rPr>
              <a:t>System.out.printf("The value of the float " +</a:t>
            </a:r>
            <a:endParaRPr sz="1600">
              <a:solidFill>
                <a:srgbClr val="CCCCCC"/>
              </a:solidFill>
            </a:endParaRPr>
          </a:p>
          <a:p>
            <a:pPr indent="0" lvl="0" marL="0" rtl="0" algn="l">
              <a:spcBef>
                <a:spcPts val="0"/>
              </a:spcBef>
              <a:spcAft>
                <a:spcPts val="0"/>
              </a:spcAft>
              <a:buNone/>
            </a:pPr>
            <a:r>
              <a:rPr lang="en-US" sz="1600">
                <a:solidFill>
                  <a:srgbClr val="CCCCCC"/>
                </a:solidFill>
              </a:rPr>
              <a:t>                  "variable is %f, while " +</a:t>
            </a:r>
            <a:endParaRPr sz="1600">
              <a:solidFill>
                <a:srgbClr val="CCCCCC"/>
              </a:solidFill>
            </a:endParaRPr>
          </a:p>
          <a:p>
            <a:pPr indent="0" lvl="0" marL="0" rtl="0" algn="l">
              <a:spcBef>
                <a:spcPts val="0"/>
              </a:spcBef>
              <a:spcAft>
                <a:spcPts val="0"/>
              </a:spcAft>
              <a:buNone/>
            </a:pPr>
            <a:r>
              <a:rPr lang="en-US" sz="1600">
                <a:solidFill>
                  <a:srgbClr val="CCCCCC"/>
                </a:solidFill>
              </a:rPr>
              <a:t>                  "the value of the " + </a:t>
            </a:r>
            <a:endParaRPr sz="1600">
              <a:solidFill>
                <a:srgbClr val="CCCCCC"/>
              </a:solidFill>
            </a:endParaRPr>
          </a:p>
          <a:p>
            <a:pPr indent="0" lvl="0" marL="0" rtl="0" algn="l">
              <a:spcBef>
                <a:spcPts val="0"/>
              </a:spcBef>
              <a:spcAft>
                <a:spcPts val="0"/>
              </a:spcAft>
              <a:buNone/>
            </a:pPr>
            <a:r>
              <a:rPr lang="en-US" sz="1600">
                <a:solidFill>
                  <a:srgbClr val="CCCCCC"/>
                </a:solidFill>
              </a:rPr>
              <a:t>                  "integer variable is %d, " +</a:t>
            </a:r>
            <a:endParaRPr sz="1600">
              <a:solidFill>
                <a:srgbClr val="CCCCCC"/>
              </a:solidFill>
            </a:endParaRPr>
          </a:p>
          <a:p>
            <a:pPr indent="0" lvl="0" marL="0" rtl="0" algn="l">
              <a:spcBef>
                <a:spcPts val="0"/>
              </a:spcBef>
              <a:spcAft>
                <a:spcPts val="0"/>
              </a:spcAft>
              <a:buNone/>
            </a:pPr>
            <a:r>
              <a:rPr lang="en-US" sz="1600">
                <a:solidFill>
                  <a:srgbClr val="CCCCCC"/>
                </a:solidFill>
              </a:rPr>
              <a:t>                  "and the string is %s", </a:t>
            </a:r>
            <a:endParaRPr sz="1600">
              <a:solidFill>
                <a:srgbClr val="CCCCCC"/>
              </a:solidFill>
            </a:endParaRPr>
          </a:p>
          <a:p>
            <a:pPr indent="0" lvl="0" marL="0" rtl="0" algn="l">
              <a:spcBef>
                <a:spcPts val="0"/>
              </a:spcBef>
              <a:spcAft>
                <a:spcPts val="0"/>
              </a:spcAft>
              <a:buNone/>
            </a:pPr>
            <a:r>
              <a:rPr lang="en-US" sz="1600">
                <a:solidFill>
                  <a:srgbClr val="CCCCCC"/>
                </a:solidFill>
              </a:rPr>
              <a:t>                  floatVar, intVar, stringVar); </a:t>
            </a:r>
            <a:endParaRPr sz="1600">
              <a:solidFill>
                <a:srgbClr val="CCCCCC"/>
              </a:solidFill>
            </a:endParaRPr>
          </a:p>
          <a:p>
            <a:pPr indent="0" lvl="0" marL="0" rtl="0" algn="l">
              <a:spcBef>
                <a:spcPts val="0"/>
              </a:spcBef>
              <a:spcAft>
                <a:spcPts val="0"/>
              </a:spcAft>
              <a:buNone/>
            </a:pPr>
            <a:r>
              <a:t/>
            </a:r>
            <a:endParaRPr sz="1600">
              <a:solidFill>
                <a:srgbClr val="CCCCCC"/>
              </a:solidFill>
            </a:endParaRPr>
          </a:p>
        </p:txBody>
      </p:sp>
      <p:sp>
        <p:nvSpPr>
          <p:cNvPr id="675" name="Google Shape;675;p96"/>
          <p:cNvSpPr txBox="1"/>
          <p:nvPr/>
        </p:nvSpPr>
        <p:spPr>
          <a:xfrm>
            <a:off x="4726800" y="11703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solidFill>
                  <a:srgbClr val="CCCCCC"/>
                </a:solidFill>
              </a:rPr>
              <a:t>We can write</a:t>
            </a:r>
            <a:endParaRPr b="1" sz="21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t/>
            </a:r>
            <a:endParaRPr sz="1600">
              <a:solidFill>
                <a:srgbClr val="CCCCCC"/>
              </a:solidFill>
            </a:endParaRPr>
          </a:p>
          <a:p>
            <a:pPr indent="0" lvl="0" marL="0" rtl="0" algn="l">
              <a:spcBef>
                <a:spcPts val="0"/>
              </a:spcBef>
              <a:spcAft>
                <a:spcPts val="0"/>
              </a:spcAft>
              <a:buNone/>
            </a:pPr>
            <a:r>
              <a:rPr lang="en-US" sz="1600">
                <a:solidFill>
                  <a:srgbClr val="CCCCCC"/>
                </a:solidFill>
              </a:rPr>
              <a:t>String fs;</a:t>
            </a:r>
            <a:endParaRPr sz="1600">
              <a:solidFill>
                <a:srgbClr val="CCCCCC"/>
              </a:solidFill>
            </a:endParaRPr>
          </a:p>
          <a:p>
            <a:pPr indent="0" lvl="0" marL="0" rtl="0" algn="l">
              <a:spcBef>
                <a:spcPts val="0"/>
              </a:spcBef>
              <a:spcAft>
                <a:spcPts val="0"/>
              </a:spcAft>
              <a:buNone/>
            </a:pPr>
            <a:r>
              <a:rPr lang="en-US" sz="1600">
                <a:solidFill>
                  <a:srgbClr val="CCCCCC"/>
                </a:solidFill>
              </a:rPr>
              <a:t>fs = String.format("The value of the float " +</a:t>
            </a:r>
            <a:endParaRPr sz="1600">
              <a:solidFill>
                <a:srgbClr val="CCCCCC"/>
              </a:solidFill>
            </a:endParaRPr>
          </a:p>
          <a:p>
            <a:pPr indent="0" lvl="0" marL="0" rtl="0" algn="l">
              <a:spcBef>
                <a:spcPts val="0"/>
              </a:spcBef>
              <a:spcAft>
                <a:spcPts val="0"/>
              </a:spcAft>
              <a:buNone/>
            </a:pPr>
            <a:r>
              <a:rPr lang="en-US" sz="1600">
                <a:solidFill>
                  <a:srgbClr val="CCCCCC"/>
                </a:solidFill>
              </a:rPr>
              <a:t>                   "variable is %f, while " +</a:t>
            </a:r>
            <a:endParaRPr sz="1600">
              <a:solidFill>
                <a:srgbClr val="CCCCCC"/>
              </a:solidFill>
            </a:endParaRPr>
          </a:p>
          <a:p>
            <a:pPr indent="0" lvl="0" marL="0" rtl="0" algn="l">
              <a:spcBef>
                <a:spcPts val="0"/>
              </a:spcBef>
              <a:spcAft>
                <a:spcPts val="0"/>
              </a:spcAft>
              <a:buNone/>
            </a:pPr>
            <a:r>
              <a:rPr lang="en-US" sz="1600">
                <a:solidFill>
                  <a:srgbClr val="CCCCCC"/>
                </a:solidFill>
              </a:rPr>
              <a:t>                   "the value of the " + </a:t>
            </a:r>
            <a:endParaRPr sz="1600">
              <a:solidFill>
                <a:srgbClr val="CCCCCC"/>
              </a:solidFill>
            </a:endParaRPr>
          </a:p>
          <a:p>
            <a:pPr indent="0" lvl="0" marL="0" rtl="0" algn="l">
              <a:spcBef>
                <a:spcPts val="0"/>
              </a:spcBef>
              <a:spcAft>
                <a:spcPts val="0"/>
              </a:spcAft>
              <a:buNone/>
            </a:pPr>
            <a:r>
              <a:rPr lang="en-US" sz="1600">
                <a:solidFill>
                  <a:srgbClr val="CCCCCC"/>
                </a:solidFill>
              </a:rPr>
              <a:t>                   "integer variable is %d, " +</a:t>
            </a:r>
            <a:endParaRPr sz="1600">
              <a:solidFill>
                <a:srgbClr val="CCCCCC"/>
              </a:solidFill>
            </a:endParaRPr>
          </a:p>
          <a:p>
            <a:pPr indent="0" lvl="0" marL="0" rtl="0" algn="l">
              <a:spcBef>
                <a:spcPts val="0"/>
              </a:spcBef>
              <a:spcAft>
                <a:spcPts val="0"/>
              </a:spcAft>
              <a:buNone/>
            </a:pPr>
            <a:r>
              <a:rPr lang="en-US" sz="1600">
                <a:solidFill>
                  <a:srgbClr val="CCCCCC"/>
                </a:solidFill>
              </a:rPr>
              <a:t>                   " and the string is %s",</a:t>
            </a:r>
            <a:endParaRPr sz="1600">
              <a:solidFill>
                <a:srgbClr val="CCCCCC"/>
              </a:solidFill>
            </a:endParaRPr>
          </a:p>
          <a:p>
            <a:pPr indent="0" lvl="0" marL="0" rtl="0" algn="l">
              <a:spcBef>
                <a:spcPts val="0"/>
              </a:spcBef>
              <a:spcAft>
                <a:spcPts val="0"/>
              </a:spcAft>
              <a:buNone/>
            </a:pPr>
            <a:r>
              <a:rPr lang="en-US" sz="1600">
                <a:solidFill>
                  <a:srgbClr val="CCCCCC"/>
                </a:solidFill>
              </a:rPr>
              <a:t>                   floatVar, intVar, stringVar);</a:t>
            </a:r>
            <a:endParaRPr sz="1600">
              <a:solidFill>
                <a:srgbClr val="CCCCCC"/>
              </a:solidFill>
            </a:endParaRPr>
          </a:p>
          <a:p>
            <a:pPr indent="0" lvl="0" marL="0" rtl="0" algn="l">
              <a:spcBef>
                <a:spcPts val="0"/>
              </a:spcBef>
              <a:spcAft>
                <a:spcPts val="0"/>
              </a:spcAft>
              <a:buNone/>
            </a:pPr>
            <a:r>
              <a:rPr lang="en-US" sz="1600">
                <a:solidFill>
                  <a:srgbClr val="CCCCCC"/>
                </a:solidFill>
              </a:rPr>
              <a:t>System.out.println(fs);</a:t>
            </a:r>
            <a:endParaRPr sz="1600">
              <a:solidFill>
                <a:srgbClr val="CCCCCC"/>
              </a:solidFill>
            </a:endParaRPr>
          </a:p>
          <a:p>
            <a:pPr indent="0" lvl="0" marL="0" rtl="0" algn="l">
              <a:spcBef>
                <a:spcPts val="0"/>
              </a:spcBef>
              <a:spcAft>
                <a:spcPts val="0"/>
              </a:spcAft>
              <a:buNone/>
            </a:pPr>
            <a:r>
              <a:t/>
            </a:r>
            <a:endParaRPr sz="1600">
              <a:solidFill>
                <a:srgbClr val="CCCCCC"/>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Converting Strings to Numbers</a:t>
            </a:r>
            <a:endParaRPr/>
          </a:p>
        </p:txBody>
      </p:sp>
      <p:sp>
        <p:nvSpPr>
          <p:cNvPr id="682" name="Google Shape;682;p9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83" name="Google Shape;683;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A program ends up with numeric data in a string object—a value entered by the user</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Number subclasses that wrap primitive numeric types ( Byte, Integer, Double, Float, Long, and Short) each provide a class method named</a:t>
            </a:r>
            <a:r>
              <a:rPr lang="en-US">
                <a:solidFill>
                  <a:srgbClr val="FFF2CC"/>
                </a:solidFill>
                <a:latin typeface="Arial"/>
                <a:ea typeface="Arial"/>
                <a:cs typeface="Arial"/>
                <a:sym typeface="Arial"/>
              </a:rPr>
              <a:t> valueOf</a:t>
            </a:r>
            <a:r>
              <a:rPr lang="en-US">
                <a:solidFill>
                  <a:srgbClr val="CCCCCC"/>
                </a:solidFill>
                <a:latin typeface="Arial"/>
                <a:ea typeface="Arial"/>
                <a:cs typeface="Arial"/>
                <a:sym typeface="Arial"/>
              </a:rPr>
              <a:t> that converts a string to an object of that type</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Number Classes</a:t>
            </a:r>
            <a:endParaRPr/>
          </a:p>
        </p:txBody>
      </p:sp>
      <p:sp>
        <p:nvSpPr>
          <p:cNvPr id="179" name="Google Shape;17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However, t</a:t>
            </a:r>
            <a:r>
              <a:rPr lang="en-US"/>
              <a:t>he Java platform provides </a:t>
            </a:r>
            <a:r>
              <a:rPr lang="en-US">
                <a:solidFill>
                  <a:srgbClr val="FFF2CC"/>
                </a:solidFill>
              </a:rPr>
              <a:t>wrapper classes</a:t>
            </a:r>
            <a:r>
              <a:rPr lang="en-US"/>
              <a:t> for each of the primitive data types</a:t>
            </a:r>
            <a:endParaRPr/>
          </a:p>
          <a:p>
            <a:pPr indent="-361950" lvl="0" marL="457200" rtl="0" algn="l">
              <a:spcBef>
                <a:spcPts val="0"/>
              </a:spcBef>
              <a:spcAft>
                <a:spcPts val="0"/>
              </a:spcAft>
              <a:buSzPts val="2100"/>
              <a:buChar char="●"/>
            </a:pPr>
            <a:r>
              <a:rPr lang="en-US"/>
              <a:t>These classes</a:t>
            </a:r>
            <a:r>
              <a:rPr lang="en-US">
                <a:solidFill>
                  <a:srgbClr val="FFF2CC"/>
                </a:solidFill>
              </a:rPr>
              <a:t> "wrap" </a:t>
            </a:r>
            <a:r>
              <a:rPr lang="en-US"/>
              <a:t>the primitive in an object</a:t>
            </a:r>
            <a:endParaRPr/>
          </a:p>
          <a:p>
            <a:pPr indent="-361950" lvl="0" marL="457200" rtl="0" algn="l">
              <a:spcBef>
                <a:spcPts val="0"/>
              </a:spcBef>
              <a:spcAft>
                <a:spcPts val="0"/>
              </a:spcAft>
              <a:buClr>
                <a:srgbClr val="CCCCCC"/>
              </a:buClr>
              <a:buSzPts val="2100"/>
              <a:buChar char="●"/>
            </a:pPr>
            <a:r>
              <a:rPr lang="en-US"/>
              <a:t>The wrapping is done by the compiler</a:t>
            </a:r>
            <a:endParaRPr/>
          </a:p>
          <a:p>
            <a:pPr indent="-336550" lvl="1" marL="914400" rtl="0" algn="l">
              <a:spcBef>
                <a:spcPts val="0"/>
              </a:spcBef>
              <a:spcAft>
                <a:spcPts val="0"/>
              </a:spcAft>
              <a:buClr>
                <a:srgbClr val="CCCCCC"/>
              </a:buClr>
              <a:buSzPts val="1700"/>
              <a:buChar char="○"/>
            </a:pPr>
            <a:r>
              <a:rPr lang="en-US">
                <a:solidFill>
                  <a:srgbClr val="CCCCCC"/>
                </a:solidFill>
              </a:rPr>
              <a:t>if you use a primitive where an object is expected, the compiler </a:t>
            </a:r>
            <a:r>
              <a:rPr lang="en-US">
                <a:solidFill>
                  <a:srgbClr val="FFF2CC"/>
                </a:solidFill>
              </a:rPr>
              <a:t>boxes</a:t>
            </a:r>
            <a:r>
              <a:rPr lang="en-US">
                <a:solidFill>
                  <a:srgbClr val="CCCCCC"/>
                </a:solidFill>
              </a:rPr>
              <a:t> the primitive in its wrapper class for you.</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 if you use a number object when a primitive is expected, the compiler </a:t>
            </a:r>
            <a:r>
              <a:rPr lang="en-US">
                <a:solidFill>
                  <a:srgbClr val="FFF2CC"/>
                </a:solidFill>
              </a:rPr>
              <a:t>unboxes</a:t>
            </a:r>
            <a:r>
              <a:rPr lang="en-US">
                <a:solidFill>
                  <a:srgbClr val="CCCCCC"/>
                </a:solidFill>
              </a:rPr>
              <a:t> the object for you</a:t>
            </a:r>
            <a:endParaRPr>
              <a:solidFill>
                <a:srgbClr val="CCCCCC"/>
              </a:solidFill>
            </a:endParaRPr>
          </a:p>
          <a:p>
            <a:pPr indent="0" lvl="0" marL="457200" rtl="0" algn="l">
              <a:spcBef>
                <a:spcPts val="0"/>
              </a:spcBef>
              <a:spcAft>
                <a:spcPts val="0"/>
              </a:spcAft>
              <a:buNone/>
            </a:pPr>
            <a:r>
              <a:t/>
            </a:r>
            <a:endParaRPr/>
          </a:p>
        </p:txBody>
      </p:sp>
      <p:sp>
        <p:nvSpPr>
          <p:cNvPr id="180" name="Google Shape;180;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Converting Between Numbers and Strings - Example</a:t>
            </a:r>
            <a:endParaRPr/>
          </a:p>
        </p:txBody>
      </p:sp>
      <p:sp>
        <p:nvSpPr>
          <p:cNvPr id="690" name="Google Shape;690;p9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91" name="Google Shape;691;p98"/>
          <p:cNvSpPr txBox="1"/>
          <p:nvPr/>
        </p:nvSpPr>
        <p:spPr>
          <a:xfrm>
            <a:off x="204550" y="11703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CCCC"/>
                </a:solidFill>
              </a:rPr>
              <a:t>public class ValueOfDemo {</a:t>
            </a:r>
            <a:endParaRPr>
              <a:solidFill>
                <a:srgbClr val="CCCCCC"/>
              </a:solidFill>
            </a:endParaRPr>
          </a:p>
          <a:p>
            <a:pPr indent="0" lvl="0" marL="0" rtl="0" algn="l">
              <a:spcBef>
                <a:spcPts val="0"/>
              </a:spcBef>
              <a:spcAft>
                <a:spcPts val="0"/>
              </a:spcAft>
              <a:buNone/>
            </a:pPr>
            <a:r>
              <a:rPr lang="en-US">
                <a:solidFill>
                  <a:srgbClr val="CCCCCC"/>
                </a:solidFill>
              </a:rPr>
              <a:t>    public static void main(String[] args)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 this program requires two </a:t>
            </a:r>
            <a:endParaRPr>
              <a:solidFill>
                <a:srgbClr val="CCCCCC"/>
              </a:solidFill>
            </a:endParaRPr>
          </a:p>
          <a:p>
            <a:pPr indent="0" lvl="0" marL="0" rtl="0" algn="l">
              <a:spcBef>
                <a:spcPts val="0"/>
              </a:spcBef>
              <a:spcAft>
                <a:spcPts val="0"/>
              </a:spcAft>
              <a:buNone/>
            </a:pPr>
            <a:r>
              <a:rPr lang="en-US">
                <a:solidFill>
                  <a:srgbClr val="CCCCCC"/>
                </a:solidFill>
              </a:rPr>
              <a:t>        // arguments on the command line </a:t>
            </a:r>
            <a:endParaRPr>
              <a:solidFill>
                <a:srgbClr val="CCCCCC"/>
              </a:solidFill>
            </a:endParaRPr>
          </a:p>
          <a:p>
            <a:pPr indent="0" lvl="0" marL="0" rtl="0" algn="l">
              <a:spcBef>
                <a:spcPts val="0"/>
              </a:spcBef>
              <a:spcAft>
                <a:spcPts val="0"/>
              </a:spcAft>
              <a:buNone/>
            </a:pPr>
            <a:r>
              <a:rPr lang="en-US">
                <a:solidFill>
                  <a:srgbClr val="CCCCCC"/>
                </a:solidFill>
              </a:rPr>
              <a:t>        if (args.length == 2) {</a:t>
            </a:r>
            <a:endParaRPr>
              <a:solidFill>
                <a:srgbClr val="CCCCCC"/>
              </a:solidFill>
            </a:endParaRPr>
          </a:p>
          <a:p>
            <a:pPr indent="0" lvl="0" marL="0" rtl="0" algn="l">
              <a:spcBef>
                <a:spcPts val="0"/>
              </a:spcBef>
              <a:spcAft>
                <a:spcPts val="0"/>
              </a:spcAft>
              <a:buNone/>
            </a:pPr>
            <a:r>
              <a:rPr lang="en-US">
                <a:solidFill>
                  <a:srgbClr val="CCCCCC"/>
                </a:solidFill>
              </a:rPr>
              <a:t>            // convert strings to numbers</a:t>
            </a:r>
            <a:endParaRPr>
              <a:solidFill>
                <a:srgbClr val="CCCCCC"/>
              </a:solidFill>
            </a:endParaRPr>
          </a:p>
          <a:p>
            <a:pPr indent="0" lvl="0" marL="0" rtl="0" algn="l">
              <a:spcBef>
                <a:spcPts val="0"/>
              </a:spcBef>
              <a:spcAft>
                <a:spcPts val="0"/>
              </a:spcAft>
              <a:buNone/>
            </a:pPr>
            <a:r>
              <a:rPr lang="en-US">
                <a:solidFill>
                  <a:srgbClr val="CCCCCC"/>
                </a:solidFill>
              </a:rPr>
              <a:t>            float a = (Float.valueOf(args[0])).floatValue(); </a:t>
            </a:r>
            <a:endParaRPr>
              <a:solidFill>
                <a:srgbClr val="CCCCCC"/>
              </a:solidFill>
            </a:endParaRPr>
          </a:p>
          <a:p>
            <a:pPr indent="0" lvl="0" marL="0" rtl="0" algn="l">
              <a:spcBef>
                <a:spcPts val="0"/>
              </a:spcBef>
              <a:spcAft>
                <a:spcPts val="0"/>
              </a:spcAft>
              <a:buNone/>
            </a:pPr>
            <a:r>
              <a:rPr lang="en-US">
                <a:solidFill>
                  <a:srgbClr val="CCCCCC"/>
                </a:solidFill>
              </a:rPr>
              <a:t>            float b = (Float.valueOf(args[1])).floatValue();</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            // do some arithmetic</a:t>
            </a:r>
            <a:endParaRPr>
              <a:solidFill>
                <a:srgbClr val="CCCCCC"/>
              </a:solidFill>
            </a:endParaRPr>
          </a:p>
          <a:p>
            <a:pPr indent="0" lvl="0" marL="0" rtl="0" algn="l">
              <a:spcBef>
                <a:spcPts val="0"/>
              </a:spcBef>
              <a:spcAft>
                <a:spcPts val="0"/>
              </a:spcAft>
              <a:buNone/>
            </a:pPr>
            <a:r>
              <a:rPr lang="en-US">
                <a:solidFill>
                  <a:srgbClr val="CCCCCC"/>
                </a:solidFill>
              </a:rPr>
              <a:t>            System.out.println("a + b = " +</a:t>
            </a:r>
            <a:endParaRPr>
              <a:solidFill>
                <a:srgbClr val="CCCCCC"/>
              </a:solidFill>
            </a:endParaRPr>
          </a:p>
          <a:p>
            <a:pPr indent="0" lvl="0" marL="0" rtl="0" algn="l">
              <a:spcBef>
                <a:spcPts val="0"/>
              </a:spcBef>
              <a:spcAft>
                <a:spcPts val="0"/>
              </a:spcAft>
              <a:buNone/>
            </a:pPr>
            <a:r>
              <a:rPr lang="en-US">
                <a:solidFill>
                  <a:srgbClr val="CCCCCC"/>
                </a:solidFill>
              </a:rPr>
              <a:t>                               (a + b));</a:t>
            </a:r>
            <a:endParaRPr>
              <a:solidFill>
                <a:srgbClr val="CCCCCC"/>
              </a:solidFill>
            </a:endParaRPr>
          </a:p>
          <a:p>
            <a:pPr indent="0" lvl="0" marL="0" rtl="0" algn="l">
              <a:spcBef>
                <a:spcPts val="0"/>
              </a:spcBef>
              <a:spcAft>
                <a:spcPts val="0"/>
              </a:spcAft>
              <a:buNone/>
            </a:pPr>
            <a:r>
              <a:rPr lang="en-US">
                <a:solidFill>
                  <a:srgbClr val="CCCCCC"/>
                </a:solidFill>
              </a:rPr>
              <a:t>            System.out.println("a - b = " +</a:t>
            </a:r>
            <a:endParaRPr>
              <a:solidFill>
                <a:srgbClr val="CCCCCC"/>
              </a:solidFill>
            </a:endParaRPr>
          </a:p>
          <a:p>
            <a:pPr indent="0" lvl="0" marL="0" rtl="0" algn="l">
              <a:spcBef>
                <a:spcPts val="0"/>
              </a:spcBef>
              <a:spcAft>
                <a:spcPts val="0"/>
              </a:spcAft>
              <a:buNone/>
            </a:pPr>
            <a:r>
              <a:rPr lang="en-US">
                <a:solidFill>
                  <a:srgbClr val="CCCCCC"/>
                </a:solidFill>
              </a:rPr>
              <a:t>                               (a - b));</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sp>
        <p:nvSpPr>
          <p:cNvPr id="692" name="Google Shape;692;p98"/>
          <p:cNvSpPr txBox="1"/>
          <p:nvPr/>
        </p:nvSpPr>
        <p:spPr>
          <a:xfrm>
            <a:off x="4726800" y="11703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CCCCCC"/>
                </a:solidFill>
              </a:rPr>
              <a:t>System.out.println("a * b = " +</a:t>
            </a:r>
            <a:endParaRPr>
              <a:solidFill>
                <a:srgbClr val="CCCCCC"/>
              </a:solidFill>
            </a:endParaRPr>
          </a:p>
          <a:p>
            <a:pPr indent="0" lvl="0" marL="0" rtl="0" algn="l">
              <a:spcBef>
                <a:spcPts val="0"/>
              </a:spcBef>
              <a:spcAft>
                <a:spcPts val="0"/>
              </a:spcAft>
              <a:buNone/>
            </a:pPr>
            <a:r>
              <a:rPr lang="en-US">
                <a:solidFill>
                  <a:srgbClr val="CCCCCC"/>
                </a:solidFill>
              </a:rPr>
              <a:t>                               (a * b));</a:t>
            </a:r>
            <a:endParaRPr>
              <a:solidFill>
                <a:srgbClr val="CCCCCC"/>
              </a:solidFill>
            </a:endParaRPr>
          </a:p>
          <a:p>
            <a:pPr indent="0" lvl="0" marL="0" rtl="0" algn="l">
              <a:spcBef>
                <a:spcPts val="0"/>
              </a:spcBef>
              <a:spcAft>
                <a:spcPts val="0"/>
              </a:spcAft>
              <a:buNone/>
            </a:pPr>
            <a:r>
              <a:rPr lang="en-US">
                <a:solidFill>
                  <a:srgbClr val="CCCCCC"/>
                </a:solidFill>
              </a:rPr>
              <a:t>            System.out.println("a / b = " +</a:t>
            </a:r>
            <a:endParaRPr>
              <a:solidFill>
                <a:srgbClr val="CCCCCC"/>
              </a:solidFill>
            </a:endParaRPr>
          </a:p>
          <a:p>
            <a:pPr indent="0" lvl="0" marL="0" rtl="0" algn="l">
              <a:spcBef>
                <a:spcPts val="0"/>
              </a:spcBef>
              <a:spcAft>
                <a:spcPts val="0"/>
              </a:spcAft>
              <a:buNone/>
            </a:pPr>
            <a:r>
              <a:rPr lang="en-US">
                <a:solidFill>
                  <a:srgbClr val="CCCCCC"/>
                </a:solidFill>
              </a:rPr>
              <a:t>                               (a / b));</a:t>
            </a:r>
            <a:endParaRPr>
              <a:solidFill>
                <a:srgbClr val="CCCCCC"/>
              </a:solidFill>
            </a:endParaRPr>
          </a:p>
          <a:p>
            <a:pPr indent="0" lvl="0" marL="0" rtl="0" algn="l">
              <a:spcBef>
                <a:spcPts val="0"/>
              </a:spcBef>
              <a:spcAft>
                <a:spcPts val="0"/>
              </a:spcAft>
              <a:buNone/>
            </a:pPr>
            <a:r>
              <a:rPr lang="en-US">
                <a:solidFill>
                  <a:srgbClr val="CCCCCC"/>
                </a:solidFill>
              </a:rPr>
              <a:t>            System.out.println("a % b = " +</a:t>
            </a:r>
            <a:endParaRPr>
              <a:solidFill>
                <a:srgbClr val="CCCCCC"/>
              </a:solidFill>
            </a:endParaRPr>
          </a:p>
          <a:p>
            <a:pPr indent="0" lvl="0" marL="0" rtl="0" algn="l">
              <a:spcBef>
                <a:spcPts val="0"/>
              </a:spcBef>
              <a:spcAft>
                <a:spcPts val="0"/>
              </a:spcAft>
              <a:buNone/>
            </a:pPr>
            <a:r>
              <a:rPr lang="en-US">
                <a:solidFill>
                  <a:srgbClr val="CCCCCC"/>
                </a:solidFill>
              </a:rPr>
              <a:t>                               (a % b));</a:t>
            </a:r>
            <a:endParaRPr>
              <a:solidFill>
                <a:srgbClr val="CCCCCC"/>
              </a:solidFill>
            </a:endParaRPr>
          </a:p>
          <a:p>
            <a:pPr indent="0" lvl="0" marL="0" rtl="0" algn="l">
              <a:spcBef>
                <a:spcPts val="0"/>
              </a:spcBef>
              <a:spcAft>
                <a:spcPts val="0"/>
              </a:spcAft>
              <a:buNone/>
            </a:pPr>
            <a:r>
              <a:rPr lang="en-US">
                <a:solidFill>
                  <a:srgbClr val="CCCCCC"/>
                </a:solidFill>
              </a:rPr>
              <a:t>        } else {</a:t>
            </a:r>
            <a:endParaRPr>
              <a:solidFill>
                <a:srgbClr val="CCCCCC"/>
              </a:solidFill>
            </a:endParaRPr>
          </a:p>
          <a:p>
            <a:pPr indent="0" lvl="0" marL="0" rtl="0" algn="l">
              <a:spcBef>
                <a:spcPts val="0"/>
              </a:spcBef>
              <a:spcAft>
                <a:spcPts val="0"/>
              </a:spcAft>
              <a:buNone/>
            </a:pPr>
            <a:r>
              <a:rPr lang="en-US">
                <a:solidFill>
                  <a:srgbClr val="CCCCCC"/>
                </a:solidFill>
              </a:rPr>
              <a:t>            System.out.println("This program " +</a:t>
            </a:r>
            <a:endParaRPr>
              <a:solidFill>
                <a:srgbClr val="CCCCCC"/>
              </a:solidFill>
            </a:endParaRPr>
          </a:p>
          <a:p>
            <a:pPr indent="0" lvl="0" marL="0" rtl="0" algn="l">
              <a:spcBef>
                <a:spcPts val="0"/>
              </a:spcBef>
              <a:spcAft>
                <a:spcPts val="0"/>
              </a:spcAft>
              <a:buNone/>
            </a:pPr>
            <a:r>
              <a:rPr lang="en-US">
                <a:solidFill>
                  <a:srgbClr val="CCCCCC"/>
                </a:solidFill>
              </a:rPr>
              <a:t>                "requires two command-line arguments.");}}}</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rPr lang="en-US">
                <a:solidFill>
                  <a:srgbClr val="CCCCCC"/>
                </a:solidFill>
              </a:rPr>
              <a:t>OUTPUT: </a:t>
            </a:r>
            <a:endParaRPr>
              <a:solidFill>
                <a:srgbClr val="CCCCCC"/>
              </a:solidFill>
            </a:endParaRPr>
          </a:p>
          <a:p>
            <a:pPr indent="0" lvl="0" marL="0" rtl="0" algn="l">
              <a:spcBef>
                <a:spcPts val="0"/>
              </a:spcBef>
              <a:spcAft>
                <a:spcPts val="0"/>
              </a:spcAft>
              <a:buNone/>
            </a:pPr>
            <a:r>
              <a:rPr lang="en-US">
                <a:solidFill>
                  <a:srgbClr val="CCCCCC"/>
                </a:solidFill>
              </a:rPr>
              <a:t>a + b = 91.7</a:t>
            </a:r>
            <a:endParaRPr>
              <a:solidFill>
                <a:srgbClr val="CCCCCC"/>
              </a:solidFill>
            </a:endParaRPr>
          </a:p>
          <a:p>
            <a:pPr indent="0" lvl="0" marL="0" rtl="0" algn="l">
              <a:spcBef>
                <a:spcPts val="0"/>
              </a:spcBef>
              <a:spcAft>
                <a:spcPts val="0"/>
              </a:spcAft>
              <a:buNone/>
            </a:pPr>
            <a:r>
              <a:rPr lang="en-US">
                <a:solidFill>
                  <a:srgbClr val="CCCCCC"/>
                </a:solidFill>
              </a:rPr>
              <a:t>a - b = -82.7</a:t>
            </a:r>
            <a:endParaRPr>
              <a:solidFill>
                <a:srgbClr val="CCCCCC"/>
              </a:solidFill>
            </a:endParaRPr>
          </a:p>
          <a:p>
            <a:pPr indent="0" lvl="0" marL="0" rtl="0" algn="l">
              <a:spcBef>
                <a:spcPts val="0"/>
              </a:spcBef>
              <a:spcAft>
                <a:spcPts val="0"/>
              </a:spcAft>
              <a:buNone/>
            </a:pPr>
            <a:r>
              <a:rPr lang="en-US">
                <a:solidFill>
                  <a:srgbClr val="CCCCCC"/>
                </a:solidFill>
              </a:rPr>
              <a:t>a * b = 392.4</a:t>
            </a:r>
            <a:endParaRPr>
              <a:solidFill>
                <a:srgbClr val="CCCCCC"/>
              </a:solidFill>
            </a:endParaRPr>
          </a:p>
          <a:p>
            <a:pPr indent="0" lvl="0" marL="0" rtl="0" algn="l">
              <a:spcBef>
                <a:spcPts val="0"/>
              </a:spcBef>
              <a:spcAft>
                <a:spcPts val="0"/>
              </a:spcAft>
              <a:buNone/>
            </a:pPr>
            <a:r>
              <a:rPr lang="en-US">
                <a:solidFill>
                  <a:srgbClr val="CCCCCC"/>
                </a:solidFill>
              </a:rPr>
              <a:t>a / b = 0.0516055</a:t>
            </a:r>
            <a:endParaRPr>
              <a:solidFill>
                <a:srgbClr val="CCCCCC"/>
              </a:solidFill>
            </a:endParaRPr>
          </a:p>
          <a:p>
            <a:pPr indent="0" lvl="0" marL="0" rtl="0" algn="l">
              <a:spcBef>
                <a:spcPts val="0"/>
              </a:spcBef>
              <a:spcAft>
                <a:spcPts val="0"/>
              </a:spcAft>
              <a:buNone/>
            </a:pPr>
            <a:r>
              <a:rPr lang="en-US">
                <a:solidFill>
                  <a:srgbClr val="CCCCCC"/>
                </a:solidFill>
              </a:rPr>
              <a:t>a % b = 4.5</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a:p>
            <a:pPr indent="0" lvl="0" marL="0" rtl="0" algn="l">
              <a:spcBef>
                <a:spcPts val="0"/>
              </a:spcBef>
              <a:spcAft>
                <a:spcPts val="0"/>
              </a:spcAft>
              <a:buNone/>
            </a:pPr>
            <a:r>
              <a:t/>
            </a:r>
            <a:endParaRPr>
              <a:solidFill>
                <a:srgbClr val="CCCCCC"/>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Converting Numbers to Strings</a:t>
            </a:r>
            <a:endParaRPr/>
          </a:p>
        </p:txBody>
      </p:sp>
      <p:sp>
        <p:nvSpPr>
          <p:cNvPr id="699" name="Google Shape;699;p9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Sometimes you need to convert a number to a string because you need to operate on the value in its string form</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There are several easy ways to convert a number to a string:</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int i;</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rPr lang="en-US" sz="1700">
                <a:solidFill>
                  <a:srgbClr val="CCCCCC"/>
                </a:solidFill>
                <a:latin typeface="Arial"/>
                <a:ea typeface="Arial"/>
                <a:cs typeface="Arial"/>
                <a:sym typeface="Arial"/>
              </a:rPr>
              <a:t>// Concatenate "i" with an empty string; conversion is handled for you.</a:t>
            </a:r>
            <a:br>
              <a:rPr lang="en-US" sz="1700">
                <a:solidFill>
                  <a:srgbClr val="CCCCCC"/>
                </a:solidFill>
                <a:latin typeface="Arial"/>
                <a:ea typeface="Arial"/>
                <a:cs typeface="Arial"/>
                <a:sym typeface="Arial"/>
              </a:rPr>
            </a:br>
            <a:r>
              <a:rPr lang="en-US" sz="1700">
                <a:solidFill>
                  <a:srgbClr val="CCCCCC"/>
                </a:solidFill>
                <a:latin typeface="Arial"/>
                <a:ea typeface="Arial"/>
                <a:cs typeface="Arial"/>
                <a:sym typeface="Arial"/>
              </a:rPr>
              <a:t>String s1 = "" + i;</a:t>
            </a:r>
            <a:endParaRPr sz="1700">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rPr lang="en-US">
                <a:solidFill>
                  <a:srgbClr val="CCCCCC"/>
                </a:solidFill>
                <a:latin typeface="Arial"/>
                <a:ea typeface="Arial"/>
                <a:cs typeface="Arial"/>
                <a:sym typeface="Arial"/>
              </a:rPr>
              <a:t>or</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 The valueOf class method.</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rPr lang="en-US" sz="1700">
                <a:solidFill>
                  <a:srgbClr val="CCCCCC"/>
                </a:solidFill>
                <a:latin typeface="Arial"/>
                <a:ea typeface="Arial"/>
                <a:cs typeface="Arial"/>
                <a:sym typeface="Arial"/>
              </a:rPr>
              <a:t>String s2 = String.valueOf(i);</a:t>
            </a:r>
            <a:endParaRPr sz="1700">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Converting Numbers to Strings</a:t>
            </a:r>
            <a:endParaRPr/>
          </a:p>
        </p:txBody>
      </p:sp>
      <p:sp>
        <p:nvSpPr>
          <p:cNvPr id="707" name="Google Shape;707;p10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08" name="Google Shape;708;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Each of the Number subclasses includes a class method, toString(), that will convert its primitive type to a string. For example:</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int i;</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double d;</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s3 = Integer.toString(i); </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s4 = Double.toString(d);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Converting Numbers to Strings -Example</a:t>
            </a:r>
            <a:endParaRPr/>
          </a:p>
        </p:txBody>
      </p:sp>
      <p:sp>
        <p:nvSpPr>
          <p:cNvPr id="715" name="Google Shape;715;p10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16" name="Google Shape;716;p101"/>
          <p:cNvSpPr txBox="1"/>
          <p:nvPr/>
        </p:nvSpPr>
        <p:spPr>
          <a:xfrm>
            <a:off x="204550" y="11703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CCCCCC"/>
                </a:solidFill>
              </a:rPr>
              <a:t>public class ToStringDemo {</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public static void main(String[] args) {</a:t>
            </a:r>
            <a:endParaRPr sz="1600">
              <a:solidFill>
                <a:srgbClr val="CCCCCC"/>
              </a:solidFill>
            </a:endParaRPr>
          </a:p>
          <a:p>
            <a:pPr indent="0" lvl="0" marL="0" rtl="0" algn="l">
              <a:spcBef>
                <a:spcPts val="0"/>
              </a:spcBef>
              <a:spcAft>
                <a:spcPts val="0"/>
              </a:spcAft>
              <a:buNone/>
            </a:pPr>
            <a:r>
              <a:rPr lang="en-US" sz="1600">
                <a:solidFill>
                  <a:srgbClr val="CCCCCC"/>
                </a:solidFill>
              </a:rPr>
              <a:t>        double d = 858.48;</a:t>
            </a:r>
            <a:endParaRPr sz="1600">
              <a:solidFill>
                <a:srgbClr val="CCCCCC"/>
              </a:solidFill>
            </a:endParaRPr>
          </a:p>
          <a:p>
            <a:pPr indent="0" lvl="0" marL="0" rtl="0" algn="l">
              <a:spcBef>
                <a:spcPts val="0"/>
              </a:spcBef>
              <a:spcAft>
                <a:spcPts val="0"/>
              </a:spcAft>
              <a:buNone/>
            </a:pPr>
            <a:r>
              <a:rPr lang="en-US" sz="1600">
                <a:solidFill>
                  <a:srgbClr val="CCCCCC"/>
                </a:solidFill>
              </a:rPr>
              <a:t>        String s = Double.toString(d);</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int dot = s.indexOf('.');</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        System.out.println(dot + " digits " +</a:t>
            </a:r>
            <a:endParaRPr sz="1600">
              <a:solidFill>
                <a:srgbClr val="CCCCCC"/>
              </a:solidFill>
            </a:endParaRPr>
          </a:p>
          <a:p>
            <a:pPr indent="0" lvl="0" marL="0" rtl="0" algn="l">
              <a:spcBef>
                <a:spcPts val="0"/>
              </a:spcBef>
              <a:spcAft>
                <a:spcPts val="0"/>
              </a:spcAft>
              <a:buNone/>
            </a:pPr>
            <a:r>
              <a:rPr lang="en-US" sz="1600">
                <a:solidFill>
                  <a:srgbClr val="CCCCCC"/>
                </a:solidFill>
              </a:rPr>
              <a:t>            "before decimal point.");</a:t>
            </a:r>
            <a:endParaRPr sz="1600">
              <a:solidFill>
                <a:srgbClr val="CCCCCC"/>
              </a:solidFill>
            </a:endParaRPr>
          </a:p>
          <a:p>
            <a:pPr indent="0" lvl="0" marL="0" rtl="0" algn="l">
              <a:spcBef>
                <a:spcPts val="0"/>
              </a:spcBef>
              <a:spcAft>
                <a:spcPts val="0"/>
              </a:spcAft>
              <a:buNone/>
            </a:pPr>
            <a:r>
              <a:rPr lang="en-US" sz="1600">
                <a:solidFill>
                  <a:srgbClr val="CCCCCC"/>
                </a:solidFill>
              </a:rPr>
              <a:t>        System.out.println( (s.length() - dot - 1) +</a:t>
            </a:r>
            <a:endParaRPr sz="1600">
              <a:solidFill>
                <a:srgbClr val="CCCCCC"/>
              </a:solidFill>
            </a:endParaRPr>
          </a:p>
          <a:p>
            <a:pPr indent="0" lvl="0" marL="0" rtl="0" algn="l">
              <a:spcBef>
                <a:spcPts val="0"/>
              </a:spcBef>
              <a:spcAft>
                <a:spcPts val="0"/>
              </a:spcAft>
              <a:buNone/>
            </a:pPr>
            <a:r>
              <a:rPr lang="en-US" sz="1600">
                <a:solidFill>
                  <a:srgbClr val="CCCCCC"/>
                </a:solidFill>
              </a:rPr>
              <a:t>            " digits after decimal point.");</a:t>
            </a:r>
            <a:endParaRPr sz="1600">
              <a:solidFill>
                <a:srgbClr val="CCCCCC"/>
              </a:solidFill>
            </a:endParaRPr>
          </a:p>
          <a:p>
            <a:pPr indent="0" lvl="0" marL="0" rtl="0" algn="l">
              <a:spcBef>
                <a:spcPts val="0"/>
              </a:spcBef>
              <a:spcAft>
                <a:spcPts val="0"/>
              </a:spcAft>
              <a:buNone/>
            </a:pPr>
            <a:r>
              <a:rPr lang="en-US" sz="1600">
                <a:solidFill>
                  <a:srgbClr val="CCCCCC"/>
                </a:solidFill>
              </a:rPr>
              <a:t>    }</a:t>
            </a:r>
            <a:endParaRPr sz="1600">
              <a:solidFill>
                <a:srgbClr val="CCCCCC"/>
              </a:solidFill>
            </a:endParaRPr>
          </a:p>
          <a:p>
            <a:pPr indent="0" lvl="0" marL="0" rtl="0" algn="l">
              <a:spcBef>
                <a:spcPts val="0"/>
              </a:spcBef>
              <a:spcAft>
                <a:spcPts val="0"/>
              </a:spcAft>
              <a:buNone/>
            </a:pPr>
            <a:r>
              <a:rPr lang="en-US" sz="1600">
                <a:solidFill>
                  <a:srgbClr val="CCCCCC"/>
                </a:solidFill>
              </a:rPr>
              <a:t>}</a:t>
            </a:r>
            <a:endParaRPr sz="1600">
              <a:solidFill>
                <a:srgbClr val="CCCCCC"/>
              </a:solidFill>
            </a:endParaRPr>
          </a:p>
          <a:p>
            <a:pPr indent="0" lvl="0" marL="0" rtl="0" algn="l">
              <a:spcBef>
                <a:spcPts val="0"/>
              </a:spcBef>
              <a:spcAft>
                <a:spcPts val="0"/>
              </a:spcAft>
              <a:buNone/>
            </a:pPr>
            <a:r>
              <a:t/>
            </a:r>
            <a:endParaRPr>
              <a:solidFill>
                <a:srgbClr val="CCCCCC"/>
              </a:solidFill>
            </a:endParaRPr>
          </a:p>
        </p:txBody>
      </p:sp>
      <p:sp>
        <p:nvSpPr>
          <p:cNvPr id="717" name="Google Shape;717;p101"/>
          <p:cNvSpPr txBox="1"/>
          <p:nvPr/>
        </p:nvSpPr>
        <p:spPr>
          <a:xfrm>
            <a:off x="4726800" y="1322750"/>
            <a:ext cx="4105500" cy="37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rgbClr val="CCCCCC"/>
              </a:solidFill>
            </a:endParaRPr>
          </a:p>
          <a:p>
            <a:pPr indent="0" lvl="0" marL="0" rtl="0" algn="l">
              <a:spcBef>
                <a:spcPts val="0"/>
              </a:spcBef>
              <a:spcAft>
                <a:spcPts val="0"/>
              </a:spcAft>
              <a:buNone/>
            </a:pPr>
            <a:r>
              <a:t/>
            </a:r>
            <a:endParaRPr b="1" sz="2000">
              <a:solidFill>
                <a:srgbClr val="CCCCCC"/>
              </a:solidFill>
            </a:endParaRPr>
          </a:p>
          <a:p>
            <a:pPr indent="0" lvl="0" marL="0" rtl="0" algn="l">
              <a:spcBef>
                <a:spcPts val="0"/>
              </a:spcBef>
              <a:spcAft>
                <a:spcPts val="0"/>
              </a:spcAft>
              <a:buNone/>
            </a:pPr>
            <a:r>
              <a:t/>
            </a:r>
            <a:endParaRPr b="1" sz="2000">
              <a:solidFill>
                <a:srgbClr val="CCCCCC"/>
              </a:solidFill>
            </a:endParaRPr>
          </a:p>
          <a:p>
            <a:pPr indent="0" lvl="0" marL="0" rtl="0" algn="l">
              <a:spcBef>
                <a:spcPts val="0"/>
              </a:spcBef>
              <a:spcAft>
                <a:spcPts val="0"/>
              </a:spcAft>
              <a:buNone/>
            </a:pPr>
            <a:r>
              <a:rPr b="1" lang="en-US" sz="2000">
                <a:solidFill>
                  <a:srgbClr val="CCCCCC"/>
                </a:solidFill>
              </a:rPr>
              <a:t>The output of this program is:</a:t>
            </a:r>
            <a:endParaRPr b="1" sz="2000">
              <a:solidFill>
                <a:srgbClr val="CCCCCC"/>
              </a:solidFill>
            </a:endParaRPr>
          </a:p>
          <a:p>
            <a:pPr indent="0" lvl="0" marL="0" rtl="0" algn="l">
              <a:spcBef>
                <a:spcPts val="0"/>
              </a:spcBef>
              <a:spcAft>
                <a:spcPts val="0"/>
              </a:spcAft>
              <a:buNone/>
            </a:pPr>
            <a:r>
              <a:t/>
            </a:r>
            <a:endParaRPr b="1" sz="2000">
              <a:solidFill>
                <a:srgbClr val="CCCCCC"/>
              </a:solidFill>
            </a:endParaRPr>
          </a:p>
          <a:p>
            <a:pPr indent="0" lvl="0" marL="0" rtl="0" algn="l">
              <a:spcBef>
                <a:spcPts val="0"/>
              </a:spcBef>
              <a:spcAft>
                <a:spcPts val="0"/>
              </a:spcAft>
              <a:buNone/>
            </a:pPr>
            <a:r>
              <a:rPr b="1" lang="en-US" sz="2000">
                <a:solidFill>
                  <a:srgbClr val="CCCCCC"/>
                </a:solidFill>
              </a:rPr>
              <a:t>3 digits before decimal point.</a:t>
            </a:r>
            <a:endParaRPr b="1" sz="2000">
              <a:solidFill>
                <a:srgbClr val="CCCCCC"/>
              </a:solidFill>
            </a:endParaRPr>
          </a:p>
          <a:p>
            <a:pPr indent="0" lvl="0" marL="0" rtl="0" algn="l">
              <a:spcBef>
                <a:spcPts val="0"/>
              </a:spcBef>
              <a:spcAft>
                <a:spcPts val="0"/>
              </a:spcAft>
              <a:buNone/>
            </a:pPr>
            <a:r>
              <a:rPr b="1" lang="en-US" sz="2000">
                <a:solidFill>
                  <a:srgbClr val="CCCCCC"/>
                </a:solidFill>
              </a:rPr>
              <a:t>2 digits after decimal point.</a:t>
            </a:r>
            <a:endParaRPr b="1" sz="2000">
              <a:solidFill>
                <a:srgbClr val="CCCCCC"/>
              </a:solidFill>
            </a:endParaRPr>
          </a:p>
          <a:p>
            <a:pPr indent="0" lvl="0" marL="0" rtl="0" algn="l">
              <a:spcBef>
                <a:spcPts val="0"/>
              </a:spcBef>
              <a:spcAft>
                <a:spcPts val="0"/>
              </a:spcAft>
              <a:buNone/>
            </a:pPr>
            <a:r>
              <a:t/>
            </a:r>
            <a:endParaRPr sz="1600">
              <a:solidFill>
                <a:srgbClr val="CCCCCC"/>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Manipulating Characters in a String</a:t>
            </a:r>
            <a:endParaRPr/>
          </a:p>
        </p:txBody>
      </p:sp>
      <p:sp>
        <p:nvSpPr>
          <p:cNvPr id="724" name="Google Shape;724;p10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25" name="Google Shape;725;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has a number of methods for examining the contents of strings, finding characters or substrings within a string, changing case, and other tasks.</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Getting Characters and Substrings by Index</a:t>
            </a:r>
            <a:endParaRPr/>
          </a:p>
        </p:txBody>
      </p:sp>
      <p:sp>
        <p:nvSpPr>
          <p:cNvPr id="732" name="Google Shape;732;p10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33" name="Google Shape;733;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You can get the character at a particular index within a string by invoking the charAt() accessor method</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index of the first character is 0, while the index of the last character is length()-1</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For example, the following code gets the character at index 9 in a string:</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anotherPalindrome = "Niagara. O roar again!"; </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char aChar = anotherPalindrome.charAt(9);</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Indices begin at 0, so the character at index 9 is 'O', as illustrated in the following figure:</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Getting Characters and Substrings by Index</a:t>
            </a:r>
            <a:endParaRPr/>
          </a:p>
        </p:txBody>
      </p:sp>
      <p:sp>
        <p:nvSpPr>
          <p:cNvPr id="740" name="Google Shape;740;p10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41" name="Google Shape;741;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For example, the following code gets the character at index 9 in a string:</a:t>
            </a:r>
            <a:endParaRPr>
              <a:solidFill>
                <a:srgbClr val="CCCCCC"/>
              </a:solidFill>
              <a:latin typeface="Arial"/>
              <a:ea typeface="Arial"/>
              <a:cs typeface="Arial"/>
              <a:sym typeface="Arial"/>
            </a:endParaRPr>
          </a:p>
          <a:p>
            <a:pPr indent="-336550" lvl="1" marL="914400" rtl="0" algn="l">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anotherPalindrome = "Niagara. O roar again!"; </a:t>
            </a:r>
            <a:endParaRPr>
              <a:solidFill>
                <a:srgbClr val="CCCCCC"/>
              </a:solidFill>
              <a:latin typeface="Arial"/>
              <a:ea typeface="Arial"/>
              <a:cs typeface="Arial"/>
              <a:sym typeface="Arial"/>
            </a:endParaRPr>
          </a:p>
          <a:p>
            <a:pPr indent="-336550" lvl="1" marL="914400" rtl="0" algn="l">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char aChar = anotherPalindrome.charAt(9);</a:t>
            </a:r>
            <a:endParaRPr>
              <a:solidFill>
                <a:srgbClr val="CCCCCC"/>
              </a:solidFill>
              <a:latin typeface="Arial"/>
              <a:ea typeface="Arial"/>
              <a:cs typeface="Arial"/>
              <a:sym typeface="Arial"/>
            </a:endParaRPr>
          </a:p>
          <a:p>
            <a:pPr indent="-336550" lvl="1" marL="914400" rtl="0" algn="l">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Indices begin at 0, so the character at index 9 is 'O', as illustrated in the following figure:</a:t>
            </a:r>
            <a:endParaRPr>
              <a:solidFill>
                <a:srgbClr val="CCCCCC"/>
              </a:solidFill>
              <a:latin typeface="Arial"/>
              <a:ea typeface="Arial"/>
              <a:cs typeface="Arial"/>
              <a:sym typeface="Arial"/>
            </a:endParaRPr>
          </a:p>
          <a:p>
            <a:pPr indent="0" lvl="0" marL="914400" rtl="0" algn="l">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pic>
        <p:nvPicPr>
          <p:cNvPr id="742" name="Google Shape;742;p104"/>
          <p:cNvPicPr preferRelativeResize="0"/>
          <p:nvPr/>
        </p:nvPicPr>
        <p:blipFill>
          <a:blip r:embed="rId3">
            <a:alphaModFix/>
          </a:blip>
          <a:stretch>
            <a:fillRect/>
          </a:stretch>
        </p:blipFill>
        <p:spPr>
          <a:xfrm>
            <a:off x="382900" y="3400900"/>
            <a:ext cx="8308925" cy="14527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Substring Methods in the String Class</a:t>
            </a:r>
            <a:endParaRPr/>
          </a:p>
        </p:txBody>
      </p:sp>
      <p:sp>
        <p:nvSpPr>
          <p:cNvPr id="749" name="Google Shape;749;p10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50" name="Google Shape;750;p105"/>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800">
                          <a:solidFill>
                            <a:srgbClr val="CCCCCC"/>
                          </a:solidFill>
                        </a:rPr>
                        <a:t>String substring(int beginIndex, int endIndex)</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CCCCCC"/>
                          </a:solidFill>
                        </a:rPr>
                        <a:t>Returns a new string that is a substring of this string. The substring begins at the specified beginIndex and extends to the character at index endIndex - 1.</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800">
                          <a:solidFill>
                            <a:srgbClr val="CCCCCC"/>
                          </a:solidFill>
                        </a:rPr>
                        <a:t>String substring(int beginIndex)</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CCCCCC"/>
                          </a:solidFill>
                        </a:rPr>
                        <a:t>Returns a new string that is a substring of this string. The integer argument specifies the index of the first character. Here, the returned substring extends to the end of the original string.</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57" name="Google Shape;757;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following code gets from the Niagara palindrome the substring that extends from index 11 up to, but not including, index 15, which is the word "roar":</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anotherPalindrome = "Niagara. O roar again!"; </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 roar = anotherPalindrome.substring(11, 15); </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
        <p:nvSpPr>
          <p:cNvPr id="758" name="Google Shape;758;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Substring Methods in the String Class</a:t>
            </a:r>
            <a:endParaRPr/>
          </a:p>
        </p:txBody>
      </p:sp>
      <p:pic>
        <p:nvPicPr>
          <p:cNvPr id="759" name="Google Shape;759;p106"/>
          <p:cNvPicPr preferRelativeResize="0"/>
          <p:nvPr/>
        </p:nvPicPr>
        <p:blipFill>
          <a:blip r:embed="rId3">
            <a:alphaModFix/>
          </a:blip>
          <a:stretch>
            <a:fillRect/>
          </a:stretch>
        </p:blipFill>
        <p:spPr>
          <a:xfrm>
            <a:off x="213275" y="3064875"/>
            <a:ext cx="8432726" cy="17200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Other Methods for Manipulating Strings</a:t>
            </a:r>
            <a:endParaRPr/>
          </a:p>
        </p:txBody>
      </p:sp>
      <p:sp>
        <p:nvSpPr>
          <p:cNvPr id="766" name="Google Shape;766;p10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67" name="Google Shape;767;p107"/>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600">
                          <a:solidFill>
                            <a:srgbClr val="CCCCCC"/>
                          </a:solidFill>
                        </a:rPr>
                        <a:t>String[] split(String regex)</a:t>
                      </a:r>
                      <a:endParaRPr sz="1600">
                        <a:solidFill>
                          <a:srgbClr val="CCCCCC"/>
                        </a:solidFill>
                      </a:endParaRPr>
                    </a:p>
                    <a:p>
                      <a:pPr indent="0" lvl="0" marL="0" rtl="0" algn="ctr">
                        <a:lnSpc>
                          <a:spcPct val="115000"/>
                        </a:lnSpc>
                        <a:spcBef>
                          <a:spcPts val="0"/>
                        </a:spcBef>
                        <a:spcAft>
                          <a:spcPts val="0"/>
                        </a:spcAft>
                        <a:buNone/>
                      </a:pPr>
                      <a:r>
                        <a:rPr lang="en-US" sz="1600">
                          <a:solidFill>
                            <a:srgbClr val="CCCCCC"/>
                          </a:solidFill>
                        </a:rPr>
                        <a:t>String[] split(String regex, int limit)</a:t>
                      </a:r>
                      <a:endParaRPr sz="1600">
                        <a:solidFill>
                          <a:srgbClr val="CCCCCC"/>
                        </a:solidFill>
                      </a:endParaRPr>
                    </a:p>
                    <a:p>
                      <a:pPr indent="0" lvl="0" marL="0" rtl="0" algn="ctr">
                        <a:lnSpc>
                          <a:spcPct val="115000"/>
                        </a:lnSpc>
                        <a:spcBef>
                          <a:spcPts val="0"/>
                        </a:spcBef>
                        <a:spcAft>
                          <a:spcPts val="0"/>
                        </a:spcAft>
                        <a:buNone/>
                      </a:pPr>
                      <a:r>
                        <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Searches for a match as specified by the string argument (which contains a regular expression) and splits this string into an array of strings accordingly. The optional integer argument specifies the maximum size of the returned array. Regular expressions are covered in the lesson titled "Regular Expressions."</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600">
                          <a:solidFill>
                            <a:srgbClr val="CCCCCC"/>
                          </a:solidFill>
                        </a:rPr>
                        <a:t>CharSequence subSequence(int beginIndex, int endIndex)</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Returns a new character sequence constructed from beginIndex index up until endIndex - 1.</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Number Classes Hierarchy</a:t>
            </a:r>
            <a:endParaRPr/>
          </a:p>
        </p:txBody>
      </p:sp>
      <p:sp>
        <p:nvSpPr>
          <p:cNvPr id="187" name="Google Shape;18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a:t>All of the numeric wrapper classes are subclasses of the abstract class Number	</a:t>
            </a:r>
            <a:r>
              <a:rPr lang="en-US" sz="1700"/>
              <a:t>*We will learn abstract class later!</a:t>
            </a:r>
            <a:endParaRPr sz="1700"/>
          </a:p>
          <a:p>
            <a:pPr indent="0" lvl="0" marL="457200" rtl="0" algn="l">
              <a:spcBef>
                <a:spcPts val="0"/>
              </a:spcBef>
              <a:spcAft>
                <a:spcPts val="0"/>
              </a:spcAft>
              <a:buNone/>
            </a:pPr>
            <a:r>
              <a:rPr lang="en-US"/>
              <a:t>												</a:t>
            </a:r>
            <a:endParaRPr/>
          </a:p>
        </p:txBody>
      </p:sp>
      <p:sp>
        <p:nvSpPr>
          <p:cNvPr id="188" name="Google Shape;188;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36"/>
          <p:cNvPicPr preferRelativeResize="0"/>
          <p:nvPr/>
        </p:nvPicPr>
        <p:blipFill>
          <a:blip r:embed="rId3">
            <a:alphaModFix/>
          </a:blip>
          <a:stretch>
            <a:fillRect/>
          </a:stretch>
        </p:blipFill>
        <p:spPr>
          <a:xfrm>
            <a:off x="1626009" y="2030959"/>
            <a:ext cx="5372800" cy="2448150"/>
          </a:xfrm>
          <a:prstGeom prst="rect">
            <a:avLst/>
          </a:prstGeom>
          <a:noFill/>
          <a:ln>
            <a:noFill/>
          </a:ln>
        </p:spPr>
      </p:pic>
      <p:sp>
        <p:nvSpPr>
          <p:cNvPr id="190" name="Google Shape;190;p36"/>
          <p:cNvSpPr txBox="1"/>
          <p:nvPr/>
        </p:nvSpPr>
        <p:spPr>
          <a:xfrm>
            <a:off x="389650" y="4530900"/>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Average"/>
                <a:ea typeface="Average"/>
                <a:cs typeface="Average"/>
                <a:sym typeface="Average"/>
              </a:rPr>
              <a:t>* There are four other subclasses of Number such as BigDecimal and BigInteger for high-precision calculation</a:t>
            </a:r>
            <a:br>
              <a:rPr lang="en-US">
                <a:solidFill>
                  <a:srgbClr val="FFFFFF"/>
                </a:solidFill>
                <a:latin typeface="Average"/>
                <a:ea typeface="Average"/>
                <a:cs typeface="Average"/>
                <a:sym typeface="Average"/>
              </a:rPr>
            </a:br>
            <a:r>
              <a:rPr lang="en-US">
                <a:solidFill>
                  <a:srgbClr val="FFFFFF"/>
                </a:solidFill>
                <a:latin typeface="Average"/>
                <a:ea typeface="Average"/>
                <a:cs typeface="Average"/>
                <a:sym typeface="Average"/>
              </a:rPr>
              <a:t>   and AtomicInteger and AtomicLong for multi-thread applications..</a:t>
            </a:r>
            <a:endParaRPr>
              <a:solidFill>
                <a:srgbClr val="FFFFFF"/>
              </a:solidFill>
              <a:latin typeface="Average"/>
              <a:ea typeface="Average"/>
              <a:cs typeface="Average"/>
              <a:sym typeface="Averag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Other Methods for Manipulating Strings</a:t>
            </a:r>
            <a:endParaRPr/>
          </a:p>
        </p:txBody>
      </p:sp>
      <p:sp>
        <p:nvSpPr>
          <p:cNvPr id="774" name="Google Shape;774;p10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75" name="Google Shape;775;p108"/>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900">
                          <a:solidFill>
                            <a:srgbClr val="CCCCCC"/>
                          </a:solidFill>
                        </a:rPr>
                        <a:t>String trim()</a:t>
                      </a:r>
                      <a:endParaRPr sz="1900">
                        <a:solidFill>
                          <a:srgbClr val="CCCCCC"/>
                        </a:solidFill>
                      </a:endParaRPr>
                    </a:p>
                    <a:p>
                      <a:pPr indent="0" lvl="0" marL="0" rtl="0" algn="ctr">
                        <a:lnSpc>
                          <a:spcPct val="115000"/>
                        </a:lnSpc>
                        <a:spcBef>
                          <a:spcPts val="0"/>
                        </a:spcBef>
                        <a:spcAft>
                          <a:spcPts val="0"/>
                        </a:spcAft>
                        <a:buNone/>
                      </a:pPr>
                      <a:r>
                        <a:t/>
                      </a:r>
                      <a:endParaRPr sz="19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CCCCCC"/>
                          </a:solidFill>
                        </a:rPr>
                        <a:t>Returns a copy of this string with leading and trailing white space removed.</a:t>
                      </a:r>
                      <a:endParaRPr sz="19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900">
                          <a:solidFill>
                            <a:srgbClr val="CCCCCC"/>
                          </a:solidFill>
                        </a:rPr>
                        <a:t>String toLowerCase()</a:t>
                      </a:r>
                      <a:endParaRPr sz="1900">
                        <a:solidFill>
                          <a:srgbClr val="CCCCCC"/>
                        </a:solidFill>
                      </a:endParaRPr>
                    </a:p>
                    <a:p>
                      <a:pPr indent="0" lvl="0" marL="0" rtl="0" algn="ctr">
                        <a:lnSpc>
                          <a:spcPct val="115000"/>
                        </a:lnSpc>
                        <a:spcBef>
                          <a:spcPts val="0"/>
                        </a:spcBef>
                        <a:spcAft>
                          <a:spcPts val="0"/>
                        </a:spcAft>
                        <a:buNone/>
                      </a:pPr>
                      <a:r>
                        <a:rPr lang="en-US" sz="1900">
                          <a:solidFill>
                            <a:srgbClr val="CCCCCC"/>
                          </a:solidFill>
                        </a:rPr>
                        <a:t>String toUpperCase()</a:t>
                      </a:r>
                      <a:endParaRPr sz="19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CCCCCC"/>
                          </a:solidFill>
                        </a:rPr>
                        <a:t>Returns a copy of this string converted to lowercase or uppercase. If no conversions are necessary, these methods return the original string.</a:t>
                      </a:r>
                      <a:endParaRPr sz="19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Searching for Characters and Substrings in a Strings</a:t>
            </a:r>
            <a:endParaRPr/>
          </a:p>
        </p:txBody>
      </p:sp>
      <p:sp>
        <p:nvSpPr>
          <p:cNvPr id="782" name="Google Shape;782;p10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83" name="Google Shape;783;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provides accessor methods that return the position within the string of a specific character or substring: indexOf() and lastIndexOf()</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indexOf() methods search forward from the beginning of the string, and the lastIndexOf() methods search backward from the end of the string</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If a character or substring is not found, indexOf() and lastIndexOf() return -1</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Searching for Characters and Substrings in a Strings</a:t>
            </a:r>
            <a:endParaRPr/>
          </a:p>
        </p:txBody>
      </p:sp>
      <p:sp>
        <p:nvSpPr>
          <p:cNvPr id="790" name="Google Shape;790;p1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91" name="Google Shape;791;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also provides a search method, contains, that returns true if the string contains a particular character sequence</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Use this method when you only need to know that the string contains a character sequence, but the precise location isn't important.</a:t>
            </a:r>
            <a:endParaRPr>
              <a:solidFill>
                <a:srgbClr val="CCCCCC"/>
              </a:solidFill>
              <a:latin typeface="Arial"/>
              <a:ea typeface="Arial"/>
              <a:cs typeface="Arial"/>
              <a:sym typeface="Arial"/>
            </a:endParaRPr>
          </a:p>
          <a:p>
            <a:pPr indent="0" lvl="0" marL="9144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Substring Methods in the String Class</a:t>
            </a:r>
            <a:endParaRPr/>
          </a:p>
        </p:txBody>
      </p:sp>
      <p:sp>
        <p:nvSpPr>
          <p:cNvPr id="798" name="Google Shape;798;p1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99" name="Google Shape;799;p111"/>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800">
                          <a:solidFill>
                            <a:srgbClr val="CCCCCC"/>
                          </a:solidFill>
                        </a:rPr>
                        <a:t>int indexOf(int ch)</a:t>
                      </a:r>
                      <a:endParaRPr sz="1800">
                        <a:solidFill>
                          <a:srgbClr val="CCCCCC"/>
                        </a:solidFill>
                      </a:endParaRPr>
                    </a:p>
                    <a:p>
                      <a:pPr indent="0" lvl="0" marL="0" rtl="0" algn="ctr">
                        <a:lnSpc>
                          <a:spcPct val="115000"/>
                        </a:lnSpc>
                        <a:spcBef>
                          <a:spcPts val="0"/>
                        </a:spcBef>
                        <a:spcAft>
                          <a:spcPts val="0"/>
                        </a:spcAft>
                        <a:buNone/>
                      </a:pPr>
                      <a:r>
                        <a:rPr lang="en-US" sz="1800">
                          <a:solidFill>
                            <a:srgbClr val="CCCCCC"/>
                          </a:solidFill>
                        </a:rPr>
                        <a:t>int lastIndexOf(int ch)</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CCCCCC"/>
                          </a:solidFill>
                        </a:rPr>
                        <a:t>Returns the index of the first (last) occurrence of the specified character.</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800">
                          <a:solidFill>
                            <a:srgbClr val="CCCCCC"/>
                          </a:solidFill>
                        </a:rPr>
                        <a:t>int indexOf(int ch, int fromIndex)</a:t>
                      </a:r>
                      <a:endParaRPr sz="1800">
                        <a:solidFill>
                          <a:srgbClr val="CCCCCC"/>
                        </a:solidFill>
                      </a:endParaRPr>
                    </a:p>
                    <a:p>
                      <a:pPr indent="0" lvl="0" marL="0" rtl="0" algn="ctr">
                        <a:lnSpc>
                          <a:spcPct val="115000"/>
                        </a:lnSpc>
                        <a:spcBef>
                          <a:spcPts val="0"/>
                        </a:spcBef>
                        <a:spcAft>
                          <a:spcPts val="0"/>
                        </a:spcAft>
                        <a:buNone/>
                      </a:pPr>
                      <a:r>
                        <a:rPr lang="en-US" sz="1800">
                          <a:solidFill>
                            <a:srgbClr val="CCCCCC"/>
                          </a:solidFill>
                        </a:rPr>
                        <a:t>int lastIndexOf(int ch, int fromIndex)</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CCCCCC"/>
                          </a:solidFill>
                        </a:rPr>
                        <a:t>Returns the index of the first (last) occurrence of the specified character, searching forward (backward) from the specified index.</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800">
                          <a:solidFill>
                            <a:srgbClr val="CCCCCC"/>
                          </a:solidFill>
                        </a:rPr>
                        <a:t>int indexOf(String str)</a:t>
                      </a:r>
                      <a:endParaRPr sz="1800">
                        <a:solidFill>
                          <a:srgbClr val="CCCCCC"/>
                        </a:solidFill>
                      </a:endParaRPr>
                    </a:p>
                    <a:p>
                      <a:pPr indent="0" lvl="0" marL="0" rtl="0" algn="ctr">
                        <a:lnSpc>
                          <a:spcPct val="115000"/>
                        </a:lnSpc>
                        <a:spcBef>
                          <a:spcPts val="0"/>
                        </a:spcBef>
                        <a:spcAft>
                          <a:spcPts val="0"/>
                        </a:spcAft>
                        <a:buNone/>
                      </a:pPr>
                      <a:r>
                        <a:rPr lang="en-US" sz="1800">
                          <a:solidFill>
                            <a:srgbClr val="CCCCCC"/>
                          </a:solidFill>
                        </a:rPr>
                        <a:t>int lastIndexOf(String str)</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CCCCCC"/>
                          </a:solidFill>
                        </a:rPr>
                        <a:t>Returns the index of the first (last) occurrence of the specified substring.</a:t>
                      </a:r>
                      <a:endParaRPr sz="18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Substring Methods in the String Class</a:t>
            </a:r>
            <a:endParaRPr/>
          </a:p>
        </p:txBody>
      </p:sp>
      <p:sp>
        <p:nvSpPr>
          <p:cNvPr id="806" name="Google Shape;806;p1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07" name="Google Shape;807;p112"/>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4319800"/>
                <a:gridCol w="382352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800">
                          <a:solidFill>
                            <a:srgbClr val="D9D9D9"/>
                          </a:solidFill>
                        </a:rPr>
                        <a:t>int indexOf(String str, int fromIndex)</a:t>
                      </a:r>
                      <a:endParaRPr sz="1800">
                        <a:solidFill>
                          <a:srgbClr val="D9D9D9"/>
                        </a:solidFill>
                      </a:endParaRPr>
                    </a:p>
                    <a:p>
                      <a:pPr indent="0" lvl="0" marL="0" rtl="0" algn="ctr">
                        <a:lnSpc>
                          <a:spcPct val="115000"/>
                        </a:lnSpc>
                        <a:spcBef>
                          <a:spcPts val="0"/>
                        </a:spcBef>
                        <a:spcAft>
                          <a:spcPts val="0"/>
                        </a:spcAft>
                        <a:buNone/>
                      </a:pPr>
                      <a:r>
                        <a:rPr lang="en-US" sz="1800">
                          <a:solidFill>
                            <a:srgbClr val="D9D9D9"/>
                          </a:solidFill>
                        </a:rPr>
                        <a:t>int lastIndexOf(String str, int fromIndex)</a:t>
                      </a:r>
                      <a:endParaRPr sz="1800">
                        <a:solidFill>
                          <a:srgbClr val="D9D9D9"/>
                        </a:solidFill>
                      </a:endParaRPr>
                    </a:p>
                    <a:p>
                      <a:pPr indent="0" lvl="0" marL="0" rtl="0" algn="ctr">
                        <a:lnSpc>
                          <a:spcPct val="115000"/>
                        </a:lnSpc>
                        <a:spcBef>
                          <a:spcPts val="0"/>
                        </a:spcBef>
                        <a:spcAft>
                          <a:spcPts val="0"/>
                        </a:spcAft>
                        <a:buNone/>
                      </a:pPr>
                      <a:r>
                        <a:t/>
                      </a:r>
                      <a:endParaRPr sz="1800">
                        <a:solidFill>
                          <a:srgbClr val="D9D9D9"/>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D9D9D9"/>
                          </a:solidFill>
                        </a:rPr>
                        <a:t>Returns the index of the first (last) occurrence of the specified substring, searching forward (backward) from the specified index.</a:t>
                      </a:r>
                      <a:endParaRPr sz="1800">
                        <a:solidFill>
                          <a:srgbClr val="D9D9D9"/>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t/>
                      </a:r>
                      <a:endParaRPr sz="1800">
                        <a:solidFill>
                          <a:srgbClr val="D9D9D9"/>
                        </a:solidFill>
                      </a:endParaRPr>
                    </a:p>
                    <a:p>
                      <a:pPr indent="0" lvl="0" marL="0" rtl="0" algn="ctr">
                        <a:lnSpc>
                          <a:spcPct val="115000"/>
                        </a:lnSpc>
                        <a:spcBef>
                          <a:spcPts val="0"/>
                        </a:spcBef>
                        <a:spcAft>
                          <a:spcPts val="0"/>
                        </a:spcAft>
                        <a:buNone/>
                      </a:pPr>
                      <a:r>
                        <a:rPr lang="en-US" sz="1800">
                          <a:solidFill>
                            <a:srgbClr val="D9D9D9"/>
                          </a:solidFill>
                        </a:rPr>
                        <a:t>boolean contains(CharSequence s)</a:t>
                      </a:r>
                      <a:endParaRPr sz="1800">
                        <a:solidFill>
                          <a:srgbClr val="D9D9D9"/>
                        </a:solidFill>
                      </a:endParaRPr>
                    </a:p>
                    <a:p>
                      <a:pPr indent="0" lvl="0" marL="0" rtl="0" algn="ctr">
                        <a:lnSpc>
                          <a:spcPct val="115000"/>
                        </a:lnSpc>
                        <a:spcBef>
                          <a:spcPts val="0"/>
                        </a:spcBef>
                        <a:spcAft>
                          <a:spcPts val="0"/>
                        </a:spcAft>
                        <a:buNone/>
                      </a:pPr>
                      <a:r>
                        <a:t/>
                      </a:r>
                      <a:endParaRPr sz="1800">
                        <a:solidFill>
                          <a:srgbClr val="D9D9D9"/>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rgbClr val="D9D9D9"/>
                          </a:solidFill>
                        </a:rPr>
                        <a:t>Returns true if the string contains the specified character sequence.</a:t>
                      </a:r>
                      <a:endParaRPr sz="1800">
                        <a:solidFill>
                          <a:srgbClr val="D9D9D9"/>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Replacing Characters and Substrings into a String</a:t>
            </a:r>
            <a:endParaRPr/>
          </a:p>
        </p:txBody>
      </p:sp>
      <p:sp>
        <p:nvSpPr>
          <p:cNvPr id="814" name="Google Shape;814;p1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15" name="Google Shape;81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has very few methods for inserting characters or substrings into a string</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In general, they are not needed: You can create a new string by concatenation of substrings you have removed from a string with the substring that you want to insert.</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Substring Methods in the String Class</a:t>
            </a:r>
            <a:endParaRPr/>
          </a:p>
        </p:txBody>
      </p:sp>
      <p:sp>
        <p:nvSpPr>
          <p:cNvPr id="822" name="Google Shape;822;p1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23" name="Google Shape;823;p114"/>
          <p:cNvGraphicFramePr/>
          <p:nvPr/>
        </p:nvGraphicFramePr>
        <p:xfrm>
          <a:off x="476663" y="1099200"/>
          <a:ext cx="3000000" cy="3000000"/>
        </p:xfrm>
        <a:graphic>
          <a:graphicData uri="http://schemas.openxmlformats.org/drawingml/2006/table">
            <a:tbl>
              <a:tblPr>
                <a:noFill/>
                <a:tableStyleId>{F611773A-4B76-4E6E-8501-C69A4709AA74}</a:tableStyleId>
              </a:tblPr>
              <a:tblGrid>
                <a:gridCol w="2727050"/>
                <a:gridCol w="5416275"/>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String replace(char oldChar, char newChar)</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a new string resulting from replacing all occurrences of oldChar in this string with newChar</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700">
                          <a:solidFill>
                            <a:srgbClr val="CCCCCC"/>
                          </a:solidFill>
                        </a:rPr>
                        <a:t>String replace(CharSequence target, CharSequence replacement)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Replaces each substring of this string that matches the literal target sequence with the specified literal replacement sequence.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354350">
                <a:tc>
                  <a:txBody>
                    <a:bodyPr/>
                    <a:lstStyle/>
                    <a:p>
                      <a:pPr indent="0" lvl="0" marL="0" rtl="0" algn="ctr">
                        <a:lnSpc>
                          <a:spcPct val="115000"/>
                        </a:lnSpc>
                        <a:spcBef>
                          <a:spcPts val="0"/>
                        </a:spcBef>
                        <a:spcAft>
                          <a:spcPts val="0"/>
                        </a:spcAft>
                        <a:buNone/>
                      </a:pPr>
                      <a:r>
                        <a:rPr lang="en-US" sz="1700">
                          <a:solidFill>
                            <a:srgbClr val="CCCCCC"/>
                          </a:solidFill>
                        </a:rPr>
                        <a:t>String replaceAll(String regex, String replacement)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Replaces each substring of this string that matches the given regular expression with the given replacement.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Examples</a:t>
            </a:r>
            <a:endParaRPr/>
          </a:p>
        </p:txBody>
      </p:sp>
      <p:sp>
        <p:nvSpPr>
          <p:cNvPr id="830" name="Google Shape;830;p1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31" name="Google Shape;831;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following class, Filename, illustrates the use of lastIndexOf() and substring() to isolate different parts of a file name.</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You could check in </a:t>
            </a:r>
            <a:r>
              <a:rPr lang="en-US" sz="1600" u="sng">
                <a:solidFill>
                  <a:schemeClr val="hlink"/>
                </a:solidFill>
                <a:latin typeface="Arial"/>
                <a:ea typeface="Arial"/>
                <a:cs typeface="Arial"/>
                <a:sym typeface="Arial"/>
                <a:hlinkClick r:id="rId3"/>
              </a:rPr>
              <a:t>https://docs.oracle.com/javase/tutorial/java/data/manipstrings.html</a:t>
            </a:r>
            <a:endParaRPr sz="1600">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Comparing Strings and Portions of Strings</a:t>
            </a:r>
            <a:endParaRPr/>
          </a:p>
        </p:txBody>
      </p:sp>
      <p:sp>
        <p:nvSpPr>
          <p:cNvPr id="838" name="Google Shape;838;p1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39" name="Google Shape;839;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 class has a number of methods for comparing strings and portions of strings. The following table lists these methods</a:t>
            </a:r>
            <a:endParaRPr sz="1600">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graphicFrame>
        <p:nvGraphicFramePr>
          <p:cNvPr id="840" name="Google Shape;840;p116"/>
          <p:cNvGraphicFramePr/>
          <p:nvPr/>
        </p:nvGraphicFramePr>
        <p:xfrm>
          <a:off x="500338" y="2268000"/>
          <a:ext cx="3000000" cy="3000000"/>
        </p:xfrm>
        <a:graphic>
          <a:graphicData uri="http://schemas.openxmlformats.org/drawingml/2006/table">
            <a:tbl>
              <a:tblPr>
                <a:noFill/>
                <a:tableStyleId>{F611773A-4B76-4E6E-8501-C69A4709AA74}</a:tableStyleId>
              </a:tblPr>
              <a:tblGrid>
                <a:gridCol w="3426025"/>
                <a:gridCol w="47173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600">
                          <a:solidFill>
                            <a:srgbClr val="CCCCCC"/>
                          </a:solidFill>
                        </a:rPr>
                        <a:t>boolean endsWith(String suffix)</a:t>
                      </a:r>
                      <a:endParaRPr sz="1600">
                        <a:solidFill>
                          <a:srgbClr val="CCCCCC"/>
                        </a:solidFill>
                      </a:endParaRPr>
                    </a:p>
                    <a:p>
                      <a:pPr indent="0" lvl="0" marL="0" rtl="0" algn="ctr">
                        <a:lnSpc>
                          <a:spcPct val="115000"/>
                        </a:lnSpc>
                        <a:spcBef>
                          <a:spcPts val="0"/>
                        </a:spcBef>
                        <a:spcAft>
                          <a:spcPts val="0"/>
                        </a:spcAft>
                        <a:buNone/>
                      </a:pPr>
                      <a:r>
                        <a:rPr lang="en-US" sz="1600">
                          <a:solidFill>
                            <a:srgbClr val="CCCCCC"/>
                          </a:solidFill>
                        </a:rPr>
                        <a:t>boolean startsWith(String prefix)</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Returns true if this string ends with or begins with the substring specified as an argument to the method.</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600">
                          <a:solidFill>
                            <a:srgbClr val="CCCCCC"/>
                          </a:solidFill>
                        </a:rPr>
                        <a:t>boolean startsWith(String prefix, int offset)</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Considers the string beginning at the index offset, and returns true if it begins with the substring specified as an argument.</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Comparing Strings and Portions of Strings</a:t>
            </a:r>
            <a:endParaRPr/>
          </a:p>
        </p:txBody>
      </p:sp>
      <p:sp>
        <p:nvSpPr>
          <p:cNvPr id="847" name="Google Shape;847;p1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48" name="Google Shape;848;p117"/>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3426025"/>
                <a:gridCol w="47173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600">
                          <a:solidFill>
                            <a:srgbClr val="CCCCCC"/>
                          </a:solidFill>
                        </a:rPr>
                        <a:t>int compareTo(String anotherString)</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Compares two strings lexicographically. Returns an integer indicating whether this string is greater than (result is &gt; 0), equal to (result is = 0), or less than (result is &lt; 0) the argument.</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600">
                          <a:solidFill>
                            <a:srgbClr val="CCCCCC"/>
                          </a:solidFill>
                        </a:rPr>
                        <a:t>int compareToIgnoreCase(String str)</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600">
                          <a:solidFill>
                            <a:srgbClr val="CCCCCC"/>
                          </a:solidFill>
                        </a:rPr>
                        <a:t>Compares two strings lexicographically, ignoring differences in case. Returns an integer indicating whether this string is greater than (result is &gt; 0), equal to (result is = 0), or less than (result is &lt; 0) the argument.</a:t>
                      </a:r>
                      <a:endParaRPr sz="16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Why Number objects?</a:t>
            </a:r>
            <a:endParaRPr/>
          </a:p>
        </p:txBody>
      </p:sp>
      <p:sp>
        <p:nvSpPr>
          <p:cNvPr id="197" name="Google Shape;19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CCCCCC"/>
              </a:buClr>
              <a:buSzPts val="2100"/>
              <a:buChar char="●"/>
            </a:pPr>
            <a:r>
              <a:rPr lang="en-US">
                <a:solidFill>
                  <a:srgbClr val="CCCCCC"/>
                </a:solidFill>
              </a:rPr>
              <a:t>As an </a:t>
            </a:r>
            <a:r>
              <a:rPr lang="en-US">
                <a:solidFill>
                  <a:srgbClr val="FFF2CC"/>
                </a:solidFill>
              </a:rPr>
              <a:t>argument</a:t>
            </a:r>
            <a:r>
              <a:rPr lang="en-US">
                <a:solidFill>
                  <a:srgbClr val="CCCCCC"/>
                </a:solidFill>
              </a:rPr>
              <a:t> of a method that </a:t>
            </a:r>
            <a:r>
              <a:rPr lang="en-US">
                <a:solidFill>
                  <a:srgbClr val="FFF2CC"/>
                </a:solidFill>
              </a:rPr>
              <a:t>expects an object </a:t>
            </a:r>
            <a:r>
              <a:rPr lang="en-US">
                <a:solidFill>
                  <a:srgbClr val="CCCCCC"/>
                </a:solidFill>
              </a:rPr>
              <a:t>(often used when manipulating collections of numbers).</a:t>
            </a:r>
            <a:endParaRPr>
              <a:solidFill>
                <a:srgbClr val="CCCCCC"/>
              </a:solidFill>
            </a:endParaRPr>
          </a:p>
          <a:p>
            <a:pPr indent="-361950" lvl="0" marL="457200" rtl="0" algn="l">
              <a:spcBef>
                <a:spcPts val="0"/>
              </a:spcBef>
              <a:spcAft>
                <a:spcPts val="0"/>
              </a:spcAft>
              <a:buClr>
                <a:srgbClr val="CCCCCC"/>
              </a:buClr>
              <a:buSzPts val="2100"/>
              <a:buChar char="●"/>
            </a:pPr>
            <a:r>
              <a:rPr lang="en-US">
                <a:solidFill>
                  <a:srgbClr val="FFF2CC"/>
                </a:solidFill>
              </a:rPr>
              <a:t>To use constants</a:t>
            </a:r>
            <a:r>
              <a:rPr lang="en-US">
                <a:solidFill>
                  <a:srgbClr val="CCCCCC"/>
                </a:solidFill>
              </a:rPr>
              <a:t> defined by the class, such as MIN_VALUE and MAX_VALUE, that provide the upper and lower bounds of the data type.</a:t>
            </a:r>
            <a:endParaRPr>
              <a:solidFill>
                <a:srgbClr val="CCCCCC"/>
              </a:solidFill>
            </a:endParaRPr>
          </a:p>
          <a:p>
            <a:pPr indent="-336550" lvl="1" marL="914400" rtl="0" algn="l">
              <a:spcBef>
                <a:spcPts val="0"/>
              </a:spcBef>
              <a:spcAft>
                <a:spcPts val="0"/>
              </a:spcAft>
              <a:buClr>
                <a:srgbClr val="CCCCCC"/>
              </a:buClr>
              <a:buSzPts val="1700"/>
              <a:buChar char="○"/>
            </a:pPr>
            <a:r>
              <a:rPr lang="en-US">
                <a:solidFill>
                  <a:srgbClr val="CCCCCC"/>
                </a:solidFill>
              </a:rPr>
              <a:t>e.g., </a:t>
            </a:r>
            <a:r>
              <a:rPr lang="en-US">
                <a:solidFill>
                  <a:srgbClr val="FFFFFF"/>
                </a:solidFill>
              </a:rPr>
              <a:t>System.out.println(Integer.MIN_VALUE);</a:t>
            </a:r>
            <a:endParaRPr>
              <a:solidFill>
                <a:srgbClr val="FFFFFF"/>
              </a:solidFill>
            </a:endParaRPr>
          </a:p>
          <a:p>
            <a:pPr indent="-361950" lvl="0" marL="457200" rtl="0" algn="l">
              <a:spcBef>
                <a:spcPts val="0"/>
              </a:spcBef>
              <a:spcAft>
                <a:spcPts val="0"/>
              </a:spcAft>
              <a:buClr>
                <a:srgbClr val="CCCCCC"/>
              </a:buClr>
              <a:buSzPts val="2100"/>
              <a:buChar char="●"/>
            </a:pPr>
            <a:r>
              <a:rPr lang="en-US">
                <a:solidFill>
                  <a:srgbClr val="FFF2CC"/>
                </a:solidFill>
              </a:rPr>
              <a:t>To use </a:t>
            </a:r>
            <a:r>
              <a:rPr lang="en-US" u="sng">
                <a:solidFill>
                  <a:srgbClr val="FFF2CC"/>
                </a:solidFill>
              </a:rPr>
              <a:t>class methods</a:t>
            </a:r>
            <a:r>
              <a:rPr lang="en-US">
                <a:solidFill>
                  <a:srgbClr val="FFF2CC"/>
                </a:solidFill>
              </a:rPr>
              <a:t> for converting values</a:t>
            </a:r>
            <a:r>
              <a:rPr lang="en-US">
                <a:solidFill>
                  <a:srgbClr val="CCCCCC"/>
                </a:solidFill>
              </a:rPr>
              <a:t> to and from other primitive types, for converting to and from strings, and for converting between number systems (decimal, octal, hexadecimal, binary).</a:t>
            </a:r>
            <a:endParaRPr>
              <a:solidFill>
                <a:srgbClr val="CCCCCC"/>
              </a:solidFill>
            </a:endParaRPr>
          </a:p>
          <a:p>
            <a:pPr indent="-336550" lvl="1" marL="914400" rtl="0" algn="l">
              <a:spcBef>
                <a:spcPts val="0"/>
              </a:spcBef>
              <a:spcAft>
                <a:spcPts val="0"/>
              </a:spcAft>
              <a:buClr>
                <a:srgbClr val="CCCCCC"/>
              </a:buClr>
              <a:buSzPts val="1700"/>
              <a:buChar char="○"/>
            </a:pPr>
            <a:r>
              <a:rPr lang="en-US"/>
              <a:t>e.g., Integer.parseInt("34");</a:t>
            </a:r>
            <a:r>
              <a:rPr lang="en-US"/>
              <a:t>												</a:t>
            </a:r>
            <a:endParaRPr/>
          </a:p>
        </p:txBody>
      </p:sp>
      <p:sp>
        <p:nvSpPr>
          <p:cNvPr id="198" name="Google Shape;198;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Comparing Strings and Portions of Strings</a:t>
            </a:r>
            <a:endParaRPr/>
          </a:p>
        </p:txBody>
      </p:sp>
      <p:sp>
        <p:nvSpPr>
          <p:cNvPr id="855" name="Google Shape;855;p1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56" name="Google Shape;856;p118"/>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3426025"/>
                <a:gridCol w="47173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boolean equals(Object anObject)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true if and only if the argument is a String object that represents the same sequence of characters as this object.</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boolean equalsIgnoreCase(String anotherString)</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Returns true if and only if the argument is a String object that represents the same sequence of characters as this object, ignoring differences in case.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
        <p:nvSpPr>
          <p:cNvPr id="857" name="Google Shape;857;p118"/>
          <p:cNvSpPr txBox="1"/>
          <p:nvPr/>
        </p:nvSpPr>
        <p:spPr>
          <a:xfrm>
            <a:off x="694875" y="4286025"/>
            <a:ext cx="55971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https://stackoverflow.com/questions/17489250/how-can-a-string-be-initialized-using</a:t>
            </a:r>
            <a:r>
              <a:rPr lang="en-US">
                <a:latin typeface="Average"/>
                <a:ea typeface="Average"/>
                <a:cs typeface="Average"/>
                <a:sym typeface="Average"/>
              </a:rPr>
              <a:t> </a:t>
            </a:r>
            <a:r>
              <a:rPr lang="en-US">
                <a:solidFill>
                  <a:schemeClr val="lt2"/>
                </a:solidFill>
                <a:latin typeface="Average"/>
                <a:ea typeface="Average"/>
                <a:cs typeface="Average"/>
                <a:sym typeface="Average"/>
              </a:rPr>
              <a:t>Java String is special!</a:t>
            </a:r>
            <a:endParaRPr>
              <a:solidFill>
                <a:schemeClr val="lt2"/>
              </a:solidFill>
              <a:latin typeface="Average"/>
              <a:ea typeface="Average"/>
              <a:cs typeface="Average"/>
              <a:sym typeface="Averag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Comparing Strings and Portions of Strings</a:t>
            </a:r>
            <a:endParaRPr/>
          </a:p>
        </p:txBody>
      </p:sp>
      <p:sp>
        <p:nvSpPr>
          <p:cNvPr id="864" name="Google Shape;864;p1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65" name="Google Shape;865;p119"/>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2669775"/>
                <a:gridCol w="547355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boolean regionMatches(int toffset, String other, int ooffset, int len)</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Tests whether the specified region of this string matches the specified region of the String argument.</a:t>
                      </a:r>
                      <a:endParaRPr>
                        <a:solidFill>
                          <a:srgbClr val="CCCCCC"/>
                        </a:solidFill>
                      </a:endParaRPr>
                    </a:p>
                    <a:p>
                      <a:pPr indent="0" lvl="0" marL="0" rtl="0" algn="ctr">
                        <a:spcBef>
                          <a:spcPts val="0"/>
                        </a:spcBef>
                        <a:spcAft>
                          <a:spcPts val="0"/>
                        </a:spcAft>
                        <a:buNone/>
                      </a:pPr>
                      <a:r>
                        <a:rPr lang="en-US">
                          <a:solidFill>
                            <a:srgbClr val="CCCCCC"/>
                          </a:solidFill>
                        </a:rPr>
                        <a:t>Region is of length len and begins at the index toffset for this string and ooffset for the other string.</a:t>
                      </a:r>
                      <a:endParaRPr>
                        <a:solidFill>
                          <a:srgbClr val="CCCCCC"/>
                        </a:solidFill>
                      </a:endParaRPr>
                    </a:p>
                    <a:p>
                      <a:pPr indent="0" lvl="0" marL="0" rtl="0" algn="ctr">
                        <a:spcBef>
                          <a:spcPts val="0"/>
                        </a:spcBef>
                        <a:spcAft>
                          <a:spcPts val="0"/>
                        </a:spcAft>
                        <a:buNone/>
                      </a:pPr>
                      <a:r>
                        <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a:solidFill>
                            <a:srgbClr val="CCCCCC"/>
                          </a:solidFill>
                        </a:rPr>
                        <a:t>boolean regionMatches(boolean ignoreCase, int toffset, String other, int ooffset, int len)</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rgbClr val="CCCCCC"/>
                          </a:solidFill>
                        </a:rPr>
                        <a:t>Tests whether the specified region of this string matches the specified region of the String argument.</a:t>
                      </a:r>
                      <a:endParaRPr>
                        <a:solidFill>
                          <a:srgbClr val="CCCCCC"/>
                        </a:solidFill>
                      </a:endParaRPr>
                    </a:p>
                    <a:p>
                      <a:pPr indent="0" lvl="0" marL="0" rtl="0" algn="ctr">
                        <a:spcBef>
                          <a:spcPts val="0"/>
                        </a:spcBef>
                        <a:spcAft>
                          <a:spcPts val="0"/>
                        </a:spcAft>
                        <a:buNone/>
                      </a:pPr>
                      <a:r>
                        <a:rPr lang="en-US">
                          <a:solidFill>
                            <a:srgbClr val="CCCCCC"/>
                          </a:solidFill>
                        </a:rPr>
                        <a:t>Region is of length len and begins at the index toffset for this string and ooffset for the other string.</a:t>
                      </a:r>
                      <a:endParaRPr>
                        <a:solidFill>
                          <a:srgbClr val="CCCCCC"/>
                        </a:solidFill>
                      </a:endParaRPr>
                    </a:p>
                    <a:p>
                      <a:pPr indent="0" lvl="0" marL="0" rtl="0" algn="ctr">
                        <a:spcBef>
                          <a:spcPts val="0"/>
                        </a:spcBef>
                        <a:spcAft>
                          <a:spcPts val="0"/>
                        </a:spcAft>
                        <a:buNone/>
                      </a:pPr>
                      <a:r>
                        <a:rPr lang="en-US">
                          <a:solidFill>
                            <a:srgbClr val="CCCCCC"/>
                          </a:solidFill>
                        </a:rPr>
                        <a:t>The boolean argument indicates whether case should be ignored; if true, case is ignored when comparing characters.</a:t>
                      </a:r>
                      <a:endParaRPr>
                        <a:solidFill>
                          <a:srgbClr val="CCCCCC"/>
                        </a:solidFill>
                      </a:endParaRPr>
                    </a:p>
                    <a:p>
                      <a:pPr indent="0" lvl="0" marL="0" rtl="0" algn="ctr">
                        <a:spcBef>
                          <a:spcPts val="0"/>
                        </a:spcBef>
                        <a:spcAft>
                          <a:spcPts val="0"/>
                        </a:spcAft>
                        <a:buNone/>
                      </a:pPr>
                      <a:r>
                        <a:t/>
                      </a:r>
                      <a:endParaRPr>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StringBuilder Class</a:t>
            </a:r>
            <a:endParaRPr/>
          </a:p>
        </p:txBody>
      </p:sp>
      <p:sp>
        <p:nvSpPr>
          <p:cNvPr id="872" name="Google Shape;872;p1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73" name="Google Shape;873;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StringBuilder objects are like String objects, except that they can be modified</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 Internally, these objects are treated like variable-length arrays that contain a sequence of characters</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At any point, </a:t>
            </a:r>
            <a:r>
              <a:rPr lang="en-US" u="sng">
                <a:solidFill>
                  <a:srgbClr val="CCCCCC"/>
                </a:solidFill>
                <a:latin typeface="Arial"/>
                <a:ea typeface="Arial"/>
                <a:cs typeface="Arial"/>
                <a:sym typeface="Arial"/>
              </a:rPr>
              <a:t>the length and content of the sequence can be changed through method invocations</a:t>
            </a:r>
            <a:endParaRPr u="sng">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StringBuilder Class </a:t>
            </a:r>
            <a:r>
              <a:rPr lang="en-US" sz="2400"/>
              <a:t>(more efficient but complex)</a:t>
            </a:r>
            <a:endParaRPr sz="2400"/>
          </a:p>
        </p:txBody>
      </p:sp>
      <p:sp>
        <p:nvSpPr>
          <p:cNvPr id="880" name="Google Shape;880;p1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81" name="Google Shape;881;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u="sng">
                <a:solidFill>
                  <a:srgbClr val="CCCCCC"/>
                </a:solidFill>
                <a:latin typeface="Arial"/>
                <a:ea typeface="Arial"/>
                <a:cs typeface="Arial"/>
                <a:sym typeface="Arial"/>
              </a:rPr>
              <a:t>Strings should always be used</a:t>
            </a:r>
            <a:r>
              <a:rPr lang="en-US">
                <a:solidFill>
                  <a:srgbClr val="CCCCCC"/>
                </a:solidFill>
                <a:latin typeface="Arial"/>
                <a:ea typeface="Arial"/>
                <a:cs typeface="Arial"/>
                <a:sym typeface="Arial"/>
              </a:rPr>
              <a:t> unless string builders offer an advantage in terms of simpler code or better performance.</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For example, if </a:t>
            </a:r>
            <a:r>
              <a:rPr lang="en-US" u="sng">
                <a:solidFill>
                  <a:srgbClr val="CCCCCC"/>
                </a:solidFill>
                <a:latin typeface="Arial"/>
                <a:ea typeface="Arial"/>
                <a:cs typeface="Arial"/>
                <a:sym typeface="Arial"/>
              </a:rPr>
              <a:t>you need to concatenate a large number of strings, appending to a StringBuilder object is more efficient</a:t>
            </a:r>
            <a:r>
              <a:rPr lang="en-US">
                <a:solidFill>
                  <a:srgbClr val="CCCCCC"/>
                </a:solidFill>
                <a:latin typeface="Arial"/>
                <a:ea typeface="Arial"/>
                <a:cs typeface="Arial"/>
                <a:sym typeface="Arial"/>
              </a:rPr>
              <a:t>.</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Why efficient? </a:t>
            </a:r>
            <a:r>
              <a:rPr lang="en-US" u="sng">
                <a:solidFill>
                  <a:schemeClr val="hlink"/>
                </a:solidFill>
                <a:latin typeface="Arial"/>
                <a:ea typeface="Arial"/>
                <a:cs typeface="Arial"/>
                <a:sym typeface="Arial"/>
                <a:hlinkClick r:id="rId3"/>
              </a:rPr>
              <a:t>https://stackoverflow.com/questions/22439177/why-stringbuilder-is-much-faster-than-string</a:t>
            </a:r>
            <a:r>
              <a:rPr lang="en-US">
                <a:solidFill>
                  <a:srgbClr val="CCCCCC"/>
                </a:solidFill>
                <a:latin typeface="Arial"/>
                <a:ea typeface="Arial"/>
                <a:cs typeface="Arial"/>
                <a:sym typeface="Arial"/>
              </a:rPr>
              <a:t>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Length and Capacity</a:t>
            </a:r>
            <a:endParaRPr/>
          </a:p>
        </p:txBody>
      </p:sp>
      <p:sp>
        <p:nvSpPr>
          <p:cNvPr id="888" name="Google Shape;888;p1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89" name="Google Shape;889;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StringBuilder class, like the String class, has a length() method that returns the length of the character sequence in the builder.</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Unlike strings, every string builder also has a capacity, the number of character spaces that have been allocated.</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capacity, which is returned by the capacity() method, is always greater than or equal to the length (usually greater than) and </a:t>
            </a:r>
            <a:r>
              <a:rPr lang="en-US" u="sng">
                <a:solidFill>
                  <a:srgbClr val="CCCCCC"/>
                </a:solidFill>
                <a:latin typeface="Arial"/>
                <a:ea typeface="Arial"/>
                <a:cs typeface="Arial"/>
                <a:sym typeface="Arial"/>
              </a:rPr>
              <a:t>will automatically expand as necessary to accommodate additions to the string builder</a:t>
            </a:r>
            <a:r>
              <a:rPr lang="en-US">
                <a:solidFill>
                  <a:srgbClr val="CCCCCC"/>
                </a:solidFill>
                <a:latin typeface="Arial"/>
                <a:ea typeface="Arial"/>
                <a:cs typeface="Arial"/>
                <a:sym typeface="Arial"/>
              </a:rPr>
              <a:t>.</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StringBuilder Constructors</a:t>
            </a:r>
            <a:endParaRPr/>
          </a:p>
        </p:txBody>
      </p:sp>
      <p:sp>
        <p:nvSpPr>
          <p:cNvPr id="896" name="Google Shape;896;p1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897" name="Google Shape;897;p123"/>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3426025"/>
                <a:gridCol w="47173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Constructor</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StringBuilder()</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Creates an empty string builder with a capacity of 16 (16 empty elements).</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StringBuilder(CharSequence cs)</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Constructs a string builder containing the same characters as the specified CharSequence, plus an extra 16 empty elements trailing the CharSequence.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StringBuilder Class</a:t>
            </a:r>
            <a:endParaRPr/>
          </a:p>
        </p:txBody>
      </p:sp>
      <p:sp>
        <p:nvSpPr>
          <p:cNvPr id="904" name="Google Shape;904;p1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905" name="Google Shape;90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For example, the following code</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 creates empty builder, capacity 16</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StringBuilder sb = new StringBuilder();</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 adds 9 character string at beginning</a:t>
            </a:r>
            <a:endParaRPr>
              <a:solidFill>
                <a:srgbClr val="CCCCCC"/>
              </a:solidFill>
              <a:latin typeface="Arial"/>
              <a:ea typeface="Arial"/>
              <a:cs typeface="Arial"/>
              <a:sym typeface="Arial"/>
            </a:endParaRPr>
          </a:p>
          <a:p>
            <a:pPr indent="-336550" lvl="1" marL="914400" marR="0" rtl="0" algn="l">
              <a:lnSpc>
                <a:spcPct val="115000"/>
              </a:lnSpc>
              <a:spcBef>
                <a:spcPts val="0"/>
              </a:spcBef>
              <a:spcAft>
                <a:spcPts val="0"/>
              </a:spcAft>
              <a:buClr>
                <a:srgbClr val="CCCCCC"/>
              </a:buClr>
              <a:buSzPts val="1700"/>
              <a:buFont typeface="Arial"/>
              <a:buChar char="○"/>
            </a:pPr>
            <a:r>
              <a:rPr lang="en-US">
                <a:solidFill>
                  <a:srgbClr val="CCCCCC"/>
                </a:solidFill>
                <a:latin typeface="Arial"/>
                <a:ea typeface="Arial"/>
                <a:cs typeface="Arial"/>
                <a:sym typeface="Arial"/>
              </a:rPr>
              <a:t>sb.append("Greetings");</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pic>
        <p:nvPicPr>
          <p:cNvPr id="906" name="Google Shape;906;p124"/>
          <p:cNvPicPr preferRelativeResize="0"/>
          <p:nvPr/>
        </p:nvPicPr>
        <p:blipFill>
          <a:blip r:embed="rId3">
            <a:alphaModFix/>
          </a:blip>
          <a:stretch>
            <a:fillRect/>
          </a:stretch>
        </p:blipFill>
        <p:spPr>
          <a:xfrm>
            <a:off x="403361" y="2889525"/>
            <a:ext cx="8178550" cy="159668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Only in </a:t>
            </a:r>
            <a:r>
              <a:rPr lang="en-US"/>
              <a:t>The StringBuilder Class</a:t>
            </a:r>
            <a:endParaRPr/>
          </a:p>
        </p:txBody>
      </p:sp>
      <p:sp>
        <p:nvSpPr>
          <p:cNvPr id="913" name="Google Shape;913;p1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14" name="Google Shape;914;p125"/>
          <p:cNvGraphicFramePr/>
          <p:nvPr/>
        </p:nvGraphicFramePr>
        <p:xfrm>
          <a:off x="500325" y="1156500"/>
          <a:ext cx="3000000" cy="3000000"/>
        </p:xfrm>
        <a:graphic>
          <a:graphicData uri="http://schemas.openxmlformats.org/drawingml/2006/table">
            <a:tbl>
              <a:tblPr>
                <a:noFill/>
                <a:tableStyleId>{F611773A-4B76-4E6E-8501-C69A4709AA74}</a:tableStyleId>
              </a:tblPr>
              <a:tblGrid>
                <a:gridCol w="3426025"/>
                <a:gridCol w="4717300"/>
              </a:tblGrid>
              <a:tr h="466775">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Method</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100">
                          <a:solidFill>
                            <a:srgbClr val="CCCCCC"/>
                          </a:solidFill>
                          <a:latin typeface="Average"/>
                          <a:ea typeface="Average"/>
                          <a:cs typeface="Average"/>
                          <a:sym typeface="Average"/>
                        </a:rPr>
                        <a:t>Description</a:t>
                      </a:r>
                      <a:endParaRPr b="1" sz="2100">
                        <a:solidFill>
                          <a:srgbClr val="CCCCCC"/>
                        </a:solidFill>
                        <a:latin typeface="Average"/>
                        <a:ea typeface="Average"/>
                        <a:cs typeface="Average"/>
                        <a:sym typeface="Average"/>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void setLength(int newLength)</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Sets the length of the character sequence. If newLength is less than length(), the last characters in the character sequence are truncated. If newLength is greater than length(), null characters are added at the end of the character sequence.</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r h="558200">
                <a:tc>
                  <a:txBody>
                    <a:bodyPr/>
                    <a:lstStyle/>
                    <a:p>
                      <a:pPr indent="0" lvl="0" marL="0" rtl="0" algn="ctr">
                        <a:lnSpc>
                          <a:spcPct val="115000"/>
                        </a:lnSpc>
                        <a:spcBef>
                          <a:spcPts val="0"/>
                        </a:spcBef>
                        <a:spcAft>
                          <a:spcPts val="0"/>
                        </a:spcAft>
                        <a:buNone/>
                      </a:pPr>
                      <a:r>
                        <a:rPr lang="en-US" sz="1700">
                          <a:solidFill>
                            <a:srgbClr val="CCCCCC"/>
                          </a:solidFill>
                        </a:rPr>
                        <a:t>void ensureCapacity(int minCapacity)</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c>
                  <a:txBody>
                    <a:bodyPr/>
                    <a:lstStyle/>
                    <a:p>
                      <a:pPr indent="0" lvl="0" marL="0" rtl="0" algn="ctr">
                        <a:spcBef>
                          <a:spcPts val="0"/>
                        </a:spcBef>
                        <a:spcAft>
                          <a:spcPts val="0"/>
                        </a:spcAft>
                        <a:buNone/>
                      </a:pPr>
                      <a:r>
                        <a:rPr lang="en-US" sz="1700">
                          <a:solidFill>
                            <a:srgbClr val="CCCCCC"/>
                          </a:solidFill>
                        </a:rPr>
                        <a:t>Ensures that the capacity is at least equal to the specified minimum.</a:t>
                      </a:r>
                      <a:endParaRPr sz="1700">
                        <a:solidFill>
                          <a:srgbClr val="CCCCCC"/>
                        </a:solidFill>
                      </a:endParaRPr>
                    </a:p>
                  </a:txBody>
                  <a:tcPr marT="91425" marB="91425" marR="91425" marL="91425" anchor="ctr">
                    <a:lnL cap="flat" cmpd="sng" w="9375">
                      <a:solidFill>
                        <a:srgbClr val="808080"/>
                      </a:solidFill>
                      <a:prstDash val="solid"/>
                      <a:round/>
                      <a:headEnd len="sm" w="sm" type="none"/>
                      <a:tailEnd len="sm" w="sm" type="none"/>
                    </a:lnL>
                    <a:lnR cap="flat" cmpd="sng" w="9375">
                      <a:solidFill>
                        <a:srgbClr val="808080"/>
                      </a:solidFill>
                      <a:prstDash val="solid"/>
                      <a:round/>
                      <a:headEnd len="sm" w="sm" type="none"/>
                      <a:tailEnd len="sm" w="sm" type="none"/>
                    </a:lnR>
                    <a:lnT cap="flat" cmpd="sng" w="9375">
                      <a:solidFill>
                        <a:srgbClr val="808080"/>
                      </a:solidFill>
                      <a:prstDash val="solid"/>
                      <a:round/>
                      <a:headEnd len="sm" w="sm" type="none"/>
                      <a:tailEnd len="sm" w="sm" type="none"/>
                    </a:lnT>
                    <a:lnB cap="flat" cmpd="sng" w="9375">
                      <a:solidFill>
                        <a:srgbClr val="808080"/>
                      </a:solidFill>
                      <a:prstDash val="solid"/>
                      <a:round/>
                      <a:headEnd len="sm" w="sm" type="none"/>
                      <a:tailEnd len="sm" w="sm" type="none"/>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Only in The StringBuilder Class</a:t>
            </a:r>
            <a:endParaRPr/>
          </a:p>
        </p:txBody>
      </p:sp>
      <p:sp>
        <p:nvSpPr>
          <p:cNvPr id="921" name="Google Shape;921;p1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922" name="Google Shape;922;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A number of operations (for example, append(), insert(), or setLength()) can increase the length of the character sequence in the string builder so that the resultant length() would be greater than the current capacity()</a:t>
            </a:r>
            <a:endParaRPr>
              <a:solidFill>
                <a:srgbClr val="CCCCCC"/>
              </a:solidFill>
              <a:latin typeface="Arial"/>
              <a:ea typeface="Arial"/>
              <a:cs typeface="Arial"/>
              <a:sym typeface="Arial"/>
            </a:endParaRPr>
          </a:p>
          <a:p>
            <a:pPr indent="0" lvl="0" marL="45720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StringBuilder Operations</a:t>
            </a:r>
            <a:endParaRPr/>
          </a:p>
        </p:txBody>
      </p:sp>
      <p:sp>
        <p:nvSpPr>
          <p:cNvPr id="929" name="Google Shape;929;p1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930" name="Google Shape;930;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principal operations on a StringBuilder that are not available in String are the </a:t>
            </a:r>
            <a:r>
              <a:rPr lang="en-US" u="sng">
                <a:solidFill>
                  <a:srgbClr val="CCCCCC"/>
                </a:solidFill>
                <a:latin typeface="Arial"/>
                <a:ea typeface="Arial"/>
                <a:cs typeface="Arial"/>
                <a:sym typeface="Arial"/>
              </a:rPr>
              <a:t>append()</a:t>
            </a:r>
            <a:r>
              <a:rPr lang="en-US">
                <a:solidFill>
                  <a:srgbClr val="CCCCCC"/>
                </a:solidFill>
                <a:latin typeface="Arial"/>
                <a:ea typeface="Arial"/>
                <a:cs typeface="Arial"/>
                <a:sym typeface="Arial"/>
              </a:rPr>
              <a:t> and </a:t>
            </a:r>
            <a:r>
              <a:rPr lang="en-US" u="sng">
                <a:solidFill>
                  <a:srgbClr val="CCCCCC"/>
                </a:solidFill>
                <a:latin typeface="Arial"/>
                <a:ea typeface="Arial"/>
                <a:cs typeface="Arial"/>
                <a:sym typeface="Arial"/>
              </a:rPr>
              <a:t>insert()</a:t>
            </a:r>
            <a:r>
              <a:rPr lang="en-US">
                <a:solidFill>
                  <a:srgbClr val="CCCCCC"/>
                </a:solidFill>
                <a:latin typeface="Arial"/>
                <a:ea typeface="Arial"/>
                <a:cs typeface="Arial"/>
                <a:sym typeface="Arial"/>
              </a:rPr>
              <a:t> methods, which are overloaded so as to accept data of any type</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Each converts its argument to a string and then appends or inserts the characters of that string to the character sequence in the string builder</a:t>
            </a:r>
            <a:endParaRPr>
              <a:solidFill>
                <a:srgbClr val="CCCCCC"/>
              </a:solidFill>
              <a:latin typeface="Arial"/>
              <a:ea typeface="Arial"/>
              <a:cs typeface="Arial"/>
              <a:sym typeface="Arial"/>
            </a:endParaRPr>
          </a:p>
          <a:p>
            <a:pPr indent="-361950" lvl="0" marL="457200" marR="0" rtl="0" algn="l">
              <a:lnSpc>
                <a:spcPct val="115000"/>
              </a:lnSpc>
              <a:spcBef>
                <a:spcPts val="0"/>
              </a:spcBef>
              <a:spcAft>
                <a:spcPts val="0"/>
              </a:spcAft>
              <a:buClr>
                <a:srgbClr val="CCCCCC"/>
              </a:buClr>
              <a:buSzPts val="2100"/>
              <a:buFont typeface="Arial"/>
              <a:buChar char="●"/>
            </a:pPr>
            <a:r>
              <a:rPr lang="en-US">
                <a:solidFill>
                  <a:srgbClr val="CCCCCC"/>
                </a:solidFill>
                <a:latin typeface="Arial"/>
                <a:ea typeface="Arial"/>
                <a:cs typeface="Arial"/>
                <a:sym typeface="Arial"/>
              </a:rPr>
              <a:t>The append method always adds these characters at the end of the existing character sequence, while the insert method adds the characters at a specified point</a:t>
            </a:r>
            <a:endParaRPr>
              <a:solidFill>
                <a:srgbClr val="CCCCCC"/>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CCCCC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