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742100" cy="9872650"/>
  <p:embeddedFontLst>
    <p:embeddedFont>
      <p:font typeface="Average"/>
      <p:regular r:id="rId44"/>
    </p:embeddedFont>
    <p:embeddedFont>
      <p:font typeface="Oswald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193160B-2971-451D-90B0-2C427C0763F0}">
  <a:tblStyle styleId="{9193160B-2971-451D-90B0-2C427C0763F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Average-regular.fntdata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font" Target="fonts/Oswald-bold.fntdata"/><Relationship Id="rId23" Type="http://schemas.openxmlformats.org/officeDocument/2006/relationships/slide" Target="slides/slide17.xml"/><Relationship Id="rId45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7450" lIns="94900" spcFirstLastPara="1" rIns="94900" wrap="square" tIns="474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19525" y="0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7450" lIns="94900" spcFirstLastPara="1" rIns="94900" wrap="square" tIns="474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82815" y="741362"/>
            <a:ext cx="6576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7450" lIns="94900" spcFirstLastPara="1" rIns="94900" wrap="square" tIns="474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77362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7450" lIns="94900" spcFirstLastPara="1" rIns="94900" wrap="square" tIns="474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19525" y="9377362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7450" lIns="94900" spcFirstLastPara="1" rIns="94900" wrap="square" tIns="474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/>
        </p:nvSpPr>
        <p:spPr>
          <a:xfrm>
            <a:off x="3819525" y="9377362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7450" lIns="94900" spcFirstLastPara="1" rIns="94900" wrap="square" tIns="474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6" name="Google Shape;66;p1:notes"/>
          <p:cNvSpPr/>
          <p:nvPr>
            <p:ph idx="2" type="sldImg"/>
          </p:nvPr>
        </p:nvSpPr>
        <p:spPr>
          <a:xfrm>
            <a:off x="82815" y="741362"/>
            <a:ext cx="6576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82815" y="741362"/>
            <a:ext cx="6576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82815" y="741362"/>
            <a:ext cx="6576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82815" y="741362"/>
            <a:ext cx="6576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82815" y="741362"/>
            <a:ext cx="6576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82815" y="741362"/>
            <a:ext cx="6576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82815" y="741362"/>
            <a:ext cx="6576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4:notes"/>
          <p:cNvSpPr/>
          <p:nvPr>
            <p:ph idx="2" type="sldImg"/>
          </p:nvPr>
        </p:nvSpPr>
        <p:spPr>
          <a:xfrm>
            <a:off x="82815" y="741362"/>
            <a:ext cx="6576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:notes"/>
          <p:cNvSpPr/>
          <p:nvPr>
            <p:ph idx="2" type="sldImg"/>
          </p:nvPr>
        </p:nvSpPr>
        <p:spPr>
          <a:xfrm>
            <a:off x="82815" y="741362"/>
            <a:ext cx="6576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6:notes"/>
          <p:cNvSpPr/>
          <p:nvPr>
            <p:ph idx="2" type="sldImg"/>
          </p:nvPr>
        </p:nvSpPr>
        <p:spPr>
          <a:xfrm>
            <a:off x="82815" y="741362"/>
            <a:ext cx="6576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:notes"/>
          <p:cNvSpPr/>
          <p:nvPr>
            <p:ph idx="2" type="sldImg"/>
          </p:nvPr>
        </p:nvSpPr>
        <p:spPr>
          <a:xfrm>
            <a:off x="82815" y="741362"/>
            <a:ext cx="6576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a87313514_1_564:notes"/>
          <p:cNvSpPr/>
          <p:nvPr>
            <p:ph idx="2" type="sldImg"/>
          </p:nvPr>
        </p:nvSpPr>
        <p:spPr>
          <a:xfrm>
            <a:off x="82825" y="741362"/>
            <a:ext cx="65763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a87313514_1_564:notes"/>
          <p:cNvSpPr txBox="1"/>
          <p:nvPr>
            <p:ph idx="1" type="body"/>
          </p:nvPr>
        </p:nvSpPr>
        <p:spPr>
          <a:xfrm>
            <a:off x="673100" y="4689475"/>
            <a:ext cx="5395800" cy="4441800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26a87313514_1_564:notes"/>
          <p:cNvSpPr txBox="1"/>
          <p:nvPr>
            <p:ph idx="12" type="sldNum"/>
          </p:nvPr>
        </p:nvSpPr>
        <p:spPr>
          <a:xfrm>
            <a:off x="3819525" y="9377362"/>
            <a:ext cx="2921100" cy="493800"/>
          </a:xfrm>
          <a:prstGeom prst="rect">
            <a:avLst/>
          </a:prstGeom>
        </p:spPr>
        <p:txBody>
          <a:bodyPr anchorCtr="0" anchor="b" bIns="47450" lIns="94900" spcFirstLastPara="1" rIns="94900" wrap="square" tIns="47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c517202786_0_12:notes"/>
          <p:cNvSpPr/>
          <p:nvPr>
            <p:ph idx="2" type="sldImg"/>
          </p:nvPr>
        </p:nvSpPr>
        <p:spPr>
          <a:xfrm>
            <a:off x="82815" y="741362"/>
            <a:ext cx="6576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c517202786_0_12:notes"/>
          <p:cNvSpPr txBox="1"/>
          <p:nvPr>
            <p:ph idx="1" type="body"/>
          </p:nvPr>
        </p:nvSpPr>
        <p:spPr>
          <a:xfrm>
            <a:off x="673100" y="4689475"/>
            <a:ext cx="5395800" cy="4441800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2c517202786_0_12:notes"/>
          <p:cNvSpPr txBox="1"/>
          <p:nvPr>
            <p:ph idx="12" type="sldNum"/>
          </p:nvPr>
        </p:nvSpPr>
        <p:spPr>
          <a:xfrm>
            <a:off x="3819525" y="9377362"/>
            <a:ext cx="2921100" cy="493800"/>
          </a:xfrm>
          <a:prstGeom prst="rect">
            <a:avLst/>
          </a:prstGeom>
        </p:spPr>
        <p:txBody>
          <a:bodyPr anchorCtr="0" anchor="b" bIns="47450" lIns="94900" spcFirstLastPara="1" rIns="94900" wrap="square" tIns="47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c5326a080a_0_0:notes"/>
          <p:cNvSpPr/>
          <p:nvPr>
            <p:ph idx="2" type="sldImg"/>
          </p:nvPr>
        </p:nvSpPr>
        <p:spPr>
          <a:xfrm>
            <a:off x="82815" y="741362"/>
            <a:ext cx="6576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c5326a080a_0_0:notes"/>
          <p:cNvSpPr txBox="1"/>
          <p:nvPr>
            <p:ph idx="1" type="body"/>
          </p:nvPr>
        </p:nvSpPr>
        <p:spPr>
          <a:xfrm>
            <a:off x="673100" y="4689475"/>
            <a:ext cx="5395800" cy="4441800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2c5326a080a_0_0:notes"/>
          <p:cNvSpPr txBox="1"/>
          <p:nvPr>
            <p:ph idx="12" type="sldNum"/>
          </p:nvPr>
        </p:nvSpPr>
        <p:spPr>
          <a:xfrm>
            <a:off x="3819525" y="9377362"/>
            <a:ext cx="2921100" cy="493800"/>
          </a:xfrm>
          <a:prstGeom prst="rect">
            <a:avLst/>
          </a:prstGeom>
        </p:spPr>
        <p:txBody>
          <a:bodyPr anchorCtr="0" anchor="b" bIns="47450" lIns="94900" spcFirstLastPara="1" rIns="94900" wrap="square" tIns="47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1:notes"/>
          <p:cNvSpPr/>
          <p:nvPr>
            <p:ph idx="2" type="sldImg"/>
          </p:nvPr>
        </p:nvSpPr>
        <p:spPr>
          <a:xfrm>
            <a:off x="82815" y="741362"/>
            <a:ext cx="6576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4:notes"/>
          <p:cNvSpPr/>
          <p:nvPr>
            <p:ph idx="2" type="sldImg"/>
          </p:nvPr>
        </p:nvSpPr>
        <p:spPr>
          <a:xfrm>
            <a:off x="82815" y="741362"/>
            <a:ext cx="6576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5:notes"/>
          <p:cNvSpPr/>
          <p:nvPr>
            <p:ph idx="2" type="sldImg"/>
          </p:nvPr>
        </p:nvSpPr>
        <p:spPr>
          <a:xfrm>
            <a:off x="82815" y="741362"/>
            <a:ext cx="6576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6:notes"/>
          <p:cNvSpPr/>
          <p:nvPr>
            <p:ph idx="2" type="sldImg"/>
          </p:nvPr>
        </p:nvSpPr>
        <p:spPr>
          <a:xfrm>
            <a:off x="82815" y="741362"/>
            <a:ext cx="6576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7:notes"/>
          <p:cNvSpPr/>
          <p:nvPr>
            <p:ph idx="2" type="sldImg"/>
          </p:nvPr>
        </p:nvSpPr>
        <p:spPr>
          <a:xfrm>
            <a:off x="82815" y="741362"/>
            <a:ext cx="6576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8:notes"/>
          <p:cNvSpPr/>
          <p:nvPr>
            <p:ph idx="2" type="sldImg"/>
          </p:nvPr>
        </p:nvSpPr>
        <p:spPr>
          <a:xfrm>
            <a:off x="82815" y="741362"/>
            <a:ext cx="6576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9:notes"/>
          <p:cNvSpPr/>
          <p:nvPr>
            <p:ph idx="2" type="sldImg"/>
          </p:nvPr>
        </p:nvSpPr>
        <p:spPr>
          <a:xfrm>
            <a:off x="82815" y="741362"/>
            <a:ext cx="6576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0:notes"/>
          <p:cNvSpPr/>
          <p:nvPr>
            <p:ph idx="2" type="sldImg"/>
          </p:nvPr>
        </p:nvSpPr>
        <p:spPr>
          <a:xfrm>
            <a:off x="82815" y="741362"/>
            <a:ext cx="6576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82815" y="741362"/>
            <a:ext cx="6576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1:notes"/>
          <p:cNvSpPr/>
          <p:nvPr>
            <p:ph idx="2" type="sldImg"/>
          </p:nvPr>
        </p:nvSpPr>
        <p:spPr>
          <a:xfrm>
            <a:off x="82815" y="741362"/>
            <a:ext cx="6576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2:notes"/>
          <p:cNvSpPr/>
          <p:nvPr>
            <p:ph idx="2" type="sldImg"/>
          </p:nvPr>
        </p:nvSpPr>
        <p:spPr>
          <a:xfrm>
            <a:off x="82815" y="741362"/>
            <a:ext cx="6576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3:notes"/>
          <p:cNvSpPr/>
          <p:nvPr>
            <p:ph idx="2" type="sldImg"/>
          </p:nvPr>
        </p:nvSpPr>
        <p:spPr>
          <a:xfrm>
            <a:off x="82815" y="741362"/>
            <a:ext cx="6576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4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4:notes"/>
          <p:cNvSpPr/>
          <p:nvPr>
            <p:ph idx="2" type="sldImg"/>
          </p:nvPr>
        </p:nvSpPr>
        <p:spPr>
          <a:xfrm>
            <a:off x="82815" y="741362"/>
            <a:ext cx="6576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5:notes"/>
          <p:cNvSpPr/>
          <p:nvPr>
            <p:ph idx="2" type="sldImg"/>
          </p:nvPr>
        </p:nvSpPr>
        <p:spPr>
          <a:xfrm>
            <a:off x="82815" y="741362"/>
            <a:ext cx="6576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6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6:notes"/>
          <p:cNvSpPr/>
          <p:nvPr>
            <p:ph idx="2" type="sldImg"/>
          </p:nvPr>
        </p:nvSpPr>
        <p:spPr>
          <a:xfrm>
            <a:off x="82815" y="741362"/>
            <a:ext cx="6576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c12a6a5bea_0_62:notes"/>
          <p:cNvSpPr/>
          <p:nvPr>
            <p:ph idx="2" type="sldImg"/>
          </p:nvPr>
        </p:nvSpPr>
        <p:spPr>
          <a:xfrm>
            <a:off x="82825" y="741362"/>
            <a:ext cx="65763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c12a6a5bea_0_62:notes"/>
          <p:cNvSpPr txBox="1"/>
          <p:nvPr>
            <p:ph idx="1" type="body"/>
          </p:nvPr>
        </p:nvSpPr>
        <p:spPr>
          <a:xfrm>
            <a:off x="673100" y="4689475"/>
            <a:ext cx="5395800" cy="4441800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2c12a6a5bea_0_62:notes"/>
          <p:cNvSpPr txBox="1"/>
          <p:nvPr>
            <p:ph idx="12" type="sldNum"/>
          </p:nvPr>
        </p:nvSpPr>
        <p:spPr>
          <a:xfrm>
            <a:off x="3819525" y="9377362"/>
            <a:ext cx="2921100" cy="493800"/>
          </a:xfrm>
          <a:prstGeom prst="rect">
            <a:avLst/>
          </a:prstGeom>
        </p:spPr>
        <p:txBody>
          <a:bodyPr anchorCtr="0" anchor="b" bIns="47450" lIns="94900" spcFirstLastPara="1" rIns="94900" wrap="square" tIns="47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c12a6a5bea_0_69:notes"/>
          <p:cNvSpPr/>
          <p:nvPr>
            <p:ph idx="2" type="sldImg"/>
          </p:nvPr>
        </p:nvSpPr>
        <p:spPr>
          <a:xfrm>
            <a:off x="82825" y="741362"/>
            <a:ext cx="65763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c12a6a5bea_0_69:notes"/>
          <p:cNvSpPr txBox="1"/>
          <p:nvPr>
            <p:ph idx="1" type="body"/>
          </p:nvPr>
        </p:nvSpPr>
        <p:spPr>
          <a:xfrm>
            <a:off x="673100" y="4689475"/>
            <a:ext cx="5395800" cy="4441800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2c12a6a5bea_0_69:notes"/>
          <p:cNvSpPr txBox="1"/>
          <p:nvPr>
            <p:ph idx="12" type="sldNum"/>
          </p:nvPr>
        </p:nvSpPr>
        <p:spPr>
          <a:xfrm>
            <a:off x="3819525" y="9377362"/>
            <a:ext cx="2921100" cy="493800"/>
          </a:xfrm>
          <a:prstGeom prst="rect">
            <a:avLst/>
          </a:prstGeom>
        </p:spPr>
        <p:txBody>
          <a:bodyPr anchorCtr="0" anchor="b" bIns="47450" lIns="94900" spcFirstLastPara="1" rIns="94900" wrap="square" tIns="47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3:notes"/>
          <p:cNvSpPr/>
          <p:nvPr>
            <p:ph idx="2" type="sldImg"/>
          </p:nvPr>
        </p:nvSpPr>
        <p:spPr>
          <a:xfrm>
            <a:off x="82815" y="741362"/>
            <a:ext cx="6576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ab3a1e904_1_6:notes"/>
          <p:cNvSpPr txBox="1"/>
          <p:nvPr>
            <p:ph idx="1" type="body"/>
          </p:nvPr>
        </p:nvSpPr>
        <p:spPr>
          <a:xfrm>
            <a:off x="673100" y="4689475"/>
            <a:ext cx="5395800" cy="4441800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3ab3a1e904_1_6:notes"/>
          <p:cNvSpPr/>
          <p:nvPr>
            <p:ph idx="2" type="sldImg"/>
          </p:nvPr>
        </p:nvSpPr>
        <p:spPr>
          <a:xfrm>
            <a:off x="82825" y="741362"/>
            <a:ext cx="65763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82815" y="741362"/>
            <a:ext cx="6576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82815" y="741362"/>
            <a:ext cx="6576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82815" y="741362"/>
            <a:ext cx="6576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82815" y="741362"/>
            <a:ext cx="6576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5" name="Google Shape;15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's Slate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533400" y="1085850"/>
            <a:ext cx="81534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>
            <a:lvl1pPr indent="-363220" lvl="0" marL="457200" marR="0" rtl="0" algn="l">
              <a:spcBef>
                <a:spcPts val="480"/>
              </a:spcBef>
              <a:spcAft>
                <a:spcPts val="0"/>
              </a:spcAft>
              <a:buSzPts val="2120"/>
              <a:buChar char="■"/>
              <a:defRPr i="0" sz="2100" u="none" cap="none" strike="noStrike"/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SzPts val="1700"/>
              <a:buChar char="■"/>
              <a:defRPr b="0" i="0" sz="17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spcBef>
                <a:spcPts val="360"/>
              </a:spcBef>
              <a:spcAft>
                <a:spcPts val="0"/>
              </a:spcAft>
              <a:buSzPts val="1900"/>
              <a:buChar char="□"/>
              <a:defRPr b="0" i="0" sz="17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93369" lvl="3" marL="1828800" marR="0" rtl="0" algn="l">
              <a:spcBef>
                <a:spcPts val="320"/>
              </a:spcBef>
              <a:spcAft>
                <a:spcPts val="0"/>
              </a:spcAft>
              <a:buSzPts val="1020"/>
              <a:buFont typeface="Noto Sans Symbols"/>
              <a:buChar char="□"/>
              <a:defRPr b="0" i="0" sz="13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8067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820"/>
              <a:buFont typeface="Noto Sans Symbols"/>
              <a:buChar char="□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067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820"/>
              <a:buFont typeface="Noto Sans Symbols"/>
              <a:buChar char="□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067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820"/>
              <a:buFont typeface="Noto Sans Symbols"/>
              <a:buChar char="□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067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820"/>
              <a:buFont typeface="Noto Sans Symbols"/>
              <a:buChar char="□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067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820"/>
              <a:buFont typeface="Noto Sans Symbols"/>
              <a:buChar char="□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lnSpcReduction="2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i="0" sz="1000" u="none"/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i="0" sz="1000" u="none"/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i="0" sz="1000" u="none"/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i="0" sz="1000" u="none"/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i="0" sz="1000" u="none"/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i="0" sz="1000" u="none"/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i="0" sz="1000" u="none"/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i="0" sz="1000" u="none"/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i="0" sz="1000" u="none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13"/>
          <p:cNvSpPr txBox="1"/>
          <p:nvPr>
            <p:ph idx="10" type="dt"/>
          </p:nvPr>
        </p:nvSpPr>
        <p:spPr>
          <a:xfrm>
            <a:off x="3962400" y="4914900"/>
            <a:ext cx="121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lifove/RecursionExample.git" TargetMode="External"/><Relationship Id="rId4" Type="http://schemas.openxmlformats.org/officeDocument/2006/relationships/hyperlink" Target="https://github.com/lifove/RecursionExample/blob/master/src/main/java/edu/handong/csee/java/example/RecursionDemo.java" TargetMode="External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lifove/RecursionExample/blob/master/src/main/java/edu/handong/csee/java/example/IterativeDemo.java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geeksforgeeks.org/why-is-tail-recursion-optimization-faster-than-normal-recursion/" TargetMode="External"/><Relationship Id="rId4" Type="http://schemas.openxmlformats.org/officeDocument/2006/relationships/hyperlink" Target="https://stackoverflow.com/questions/53354898/tail-call-optimisation-in-java" TargetMode="External"/><Relationship Id="rId5" Type="http://schemas.openxmlformats.org/officeDocument/2006/relationships/hyperlink" Target="https://blog.knoldus.com/tail-recursion-in-java-8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hyperlink" Target="about:blank" TargetMode="External"/><Relationship Id="rId4" Type="http://schemas.openxmlformats.org/officeDocument/2006/relationships/hyperlink" Target="about:blank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hyperlink" Target="about:blank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hyperlink" Target="about:blank" TargetMode="External"/><Relationship Id="rId4" Type="http://schemas.openxmlformats.org/officeDocument/2006/relationships/image" Target="../media/image1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hyperlink" Target="mailto:jcnam@handong.edu" TargetMode="External"/><Relationship Id="rId4" Type="http://schemas.openxmlformats.org/officeDocument/2006/relationships/hyperlink" Target="https://lifove.github.io" TargetMode="External"/><Relationship Id="rId5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tackoverflow.com/questions/3021/what-is-recursion-and-when-should-i-use-i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671258" y="144485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ECE20016-01/ITP20003 Java Programming</a:t>
            </a:r>
            <a:br>
              <a:rPr lang="en-US" sz="3800">
                <a:solidFill>
                  <a:srgbClr val="FFF2CC"/>
                </a:solidFill>
              </a:rPr>
            </a:br>
            <a:r>
              <a:rPr lang="en-US" sz="3800">
                <a:solidFill>
                  <a:srgbClr val="FFF2CC"/>
                </a:solidFill>
              </a:rPr>
              <a:t>Recursion</a:t>
            </a:r>
            <a:endParaRPr sz="3600"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671250" y="2880632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lang="en-US"/>
              <a:t>JC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Case Study</a:t>
            </a:r>
            <a:endParaRPr b="0"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533400" y="1085850"/>
            <a:ext cx="81534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-3238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20"/>
              <a:buFont typeface="Average"/>
              <a:buChar char="■"/>
            </a:pPr>
            <a:r>
              <a:rPr i="0" lang="en-US" u="none">
                <a:solidFill>
                  <a:srgbClr val="FFF2CC"/>
                </a:solidFill>
              </a:rPr>
              <a:t>[base case]</a:t>
            </a:r>
            <a:r>
              <a:rPr i="0" lang="en-US" u="none"/>
              <a:t> If number has single digit, display it as a word</a:t>
            </a:r>
            <a:endParaRPr sz="1800"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i="0" u="none" cap="none" strike="noStrike"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1620"/>
              <a:buFont typeface="Average"/>
              <a:buChar char="■"/>
            </a:pPr>
            <a:r>
              <a:rPr i="0" lang="en-US" u="none">
                <a:solidFill>
                  <a:srgbClr val="FFF2CC"/>
                </a:solidFill>
              </a:rPr>
              <a:t>[general case]</a:t>
            </a:r>
            <a:r>
              <a:rPr i="0" lang="en-US" u="none"/>
              <a:t> If number has multiple digits, decompose algorithm into two subtasks</a:t>
            </a:r>
            <a:endParaRPr sz="1800"/>
          </a:p>
          <a:p>
            <a:pPr indent="-29210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Average"/>
              <a:buChar char="■"/>
            </a:pPr>
            <a:r>
              <a:rPr i="0" lang="en-US" u="none" cap="none" strike="noStrike">
                <a:latin typeface="Average"/>
                <a:ea typeface="Average"/>
                <a:cs typeface="Average"/>
                <a:sym typeface="Average"/>
              </a:rPr>
              <a:t>Display all digits but the last as words</a:t>
            </a:r>
            <a:endParaRPr sz="1400">
              <a:latin typeface="Average"/>
              <a:ea typeface="Average"/>
              <a:cs typeface="Average"/>
              <a:sym typeface="Average"/>
            </a:endParaRPr>
          </a:p>
          <a:p>
            <a:pPr indent="-243205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□"/>
            </a:pPr>
            <a:r>
              <a:rPr i="0" lang="en-US" u="none" cap="none" strike="noStrike">
                <a:latin typeface="Average"/>
                <a:ea typeface="Average"/>
                <a:cs typeface="Average"/>
                <a:sym typeface="Average"/>
              </a:rPr>
              <a:t>First subtask is smaller version of original problem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-243205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□"/>
            </a:pPr>
            <a:r>
              <a:rPr i="0" lang="en-US" u="none" cap="none" strike="noStrike">
                <a:latin typeface="Average"/>
                <a:ea typeface="Average"/>
                <a:cs typeface="Average"/>
                <a:sym typeface="Average"/>
              </a:rPr>
              <a:t>Same as original task, one less digit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-29210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Average"/>
              <a:buChar char="■"/>
            </a:pPr>
            <a:r>
              <a:rPr i="0" lang="en-US" u="none" cap="none" strike="noStrike">
                <a:latin typeface="Average"/>
                <a:ea typeface="Average"/>
                <a:cs typeface="Average"/>
                <a:sym typeface="Average"/>
              </a:rPr>
              <a:t>Display last digit as a word</a:t>
            </a:r>
            <a:endParaRPr sz="14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9" name="Google Shape;139;p23"/>
          <p:cNvSpPr txBox="1"/>
          <p:nvPr>
            <p:ph idx="12" type="sldNum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Case Study</a:t>
            </a:r>
            <a:endParaRPr b="0"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533400" y="1085850"/>
            <a:ext cx="81534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i="0" lang="en-US" sz="2000" u="none" cap="none" strike="noStrike">
                <a:latin typeface="Average"/>
                <a:ea typeface="Average"/>
                <a:cs typeface="Average"/>
                <a:sym typeface="Average"/>
              </a:rPr>
              <a:t>public static void displayAsWords (int number)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i="0" lang="en-US" sz="2000" u="none" cap="none" strike="noStrike">
                <a:latin typeface="Average"/>
                <a:ea typeface="Average"/>
                <a:cs typeface="Average"/>
                <a:sym typeface="Average"/>
              </a:rPr>
              <a:t>{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i="0" lang="en-US" sz="2000" u="none" cap="none" strike="noStrike">
                <a:latin typeface="Average"/>
                <a:ea typeface="Average"/>
                <a:cs typeface="Average"/>
                <a:sym typeface="Average"/>
              </a:rPr>
              <a:t>    if (number &lt; 10)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i="0" lang="en-US" sz="2000" u="none" cap="none" strike="noStrike">
                <a:latin typeface="Average"/>
                <a:ea typeface="Average"/>
                <a:cs typeface="Average"/>
                <a:sym typeface="Average"/>
              </a:rPr>
              <a:t>        System.out.print (getWordFromDigit (number) + " ");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i="0" lang="en-US" sz="2000" u="none" cap="none" strike="noStrike">
                <a:latin typeface="Average"/>
                <a:ea typeface="Average"/>
                <a:cs typeface="Average"/>
                <a:sym typeface="Average"/>
              </a:rPr>
              <a:t>    else { //number has two or more digits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i="0" lang="en-US" sz="2000" u="none" cap="none" strike="noStrike">
                <a:latin typeface="Average"/>
                <a:ea typeface="Average"/>
                <a:cs typeface="Average"/>
                <a:sym typeface="Average"/>
              </a:rPr>
              <a:t>        displayAsWords (number / 10);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i="0" lang="en-US" sz="2000" u="none" cap="none" strike="noStrike">
                <a:latin typeface="Average"/>
                <a:ea typeface="Average"/>
                <a:cs typeface="Average"/>
                <a:sym typeface="Average"/>
              </a:rPr>
              <a:t>        System.out.print (getWordFromDigit (number % 10) + " ");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i="0" lang="en-US" sz="2000" u="none" cap="none" strike="noStrike">
                <a:latin typeface="Average"/>
                <a:ea typeface="Average"/>
                <a:cs typeface="Average"/>
                <a:sym typeface="Average"/>
              </a:rPr>
              <a:t>    }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i="0" lang="en-US" sz="2000" u="none" cap="none" strike="noStrike">
                <a:latin typeface="Average"/>
                <a:ea typeface="Average"/>
                <a:cs typeface="Average"/>
                <a:sym typeface="Average"/>
              </a:rPr>
              <a:t>}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000" u="non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Case Study</a:t>
            </a:r>
            <a:endParaRPr b="0"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533400" y="1085850"/>
            <a:ext cx="81534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-3238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20"/>
              <a:buFont typeface="Average"/>
              <a:buChar char="■"/>
            </a:pPr>
            <a:r>
              <a:rPr i="0" lang="en-US" u="none"/>
              <a:t>class RecursionDemo</a:t>
            </a:r>
            <a:endParaRPr i="0" u="none"/>
          </a:p>
          <a:p>
            <a:pPr indent="-29210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700"/>
              <a:buChar char="■"/>
            </a:pPr>
            <a:r>
              <a:rPr lang="en-US" u="sng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https://github.com/lifove/RecursionExample.git</a:t>
            </a:r>
            <a:endParaRPr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210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700"/>
              <a:buChar char="■"/>
            </a:pPr>
            <a:r>
              <a:rPr lang="en-US" u="sng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https://github.com/lifove/RecursionExample/blob/master/src/main/java/edu/handong/csee/java/example/RecursionDemo.java</a:t>
            </a:r>
            <a:endParaRPr i="0" u="none" cap="none" strike="noStrike"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1620"/>
              <a:buFont typeface="Average"/>
              <a:buChar char="■"/>
            </a:pPr>
            <a:r>
              <a:rPr i="0" lang="en-US" u="none"/>
              <a:t>Result</a:t>
            </a:r>
            <a:endParaRPr sz="1800"/>
          </a:p>
        </p:txBody>
      </p:sp>
      <p:pic>
        <p:nvPicPr>
          <p:cNvPr id="153" name="Google Shape;153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38275" y="2834878"/>
            <a:ext cx="4700588" cy="1585912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  <p:sp>
        <p:nvSpPr>
          <p:cNvPr id="154" name="Google Shape;154;p25"/>
          <p:cNvSpPr txBox="1"/>
          <p:nvPr>
            <p:ph idx="12" type="sldNum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How Recursion Works</a:t>
            </a:r>
            <a:endParaRPr b="0"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533400" y="1085850"/>
            <a:ext cx="81534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-35433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Char char="■"/>
            </a:pPr>
            <a:r>
              <a:rPr i="0" lang="en-US" u="none"/>
              <a:t>Executing recursive call</a:t>
            </a:r>
            <a:endParaRPr/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98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7587" y="1869281"/>
            <a:ext cx="5692377" cy="2461021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  <p:sp>
        <p:nvSpPr>
          <p:cNvPr id="162" name="Google Shape;162;p26"/>
          <p:cNvSpPr txBox="1"/>
          <p:nvPr>
            <p:ph idx="12" type="sldNum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How Recursion Works</a:t>
            </a:r>
            <a:endParaRPr b="0"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533400" y="1085850"/>
            <a:ext cx="81534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-3238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20"/>
              <a:buFont typeface="Average"/>
              <a:buChar char="■"/>
            </a:pPr>
            <a:r>
              <a:rPr i="0" lang="en-US" u="none"/>
              <a:t>Executing recursive call</a:t>
            </a:r>
            <a:endParaRPr sz="1800"/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i="0" u="none"/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i="0" u="none"/>
          </a:p>
          <a:p>
            <a:pPr indent="-22098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i="0" u="none"/>
          </a:p>
        </p:txBody>
      </p:sp>
      <p:pic>
        <p:nvPicPr>
          <p:cNvPr id="169" name="Google Shape;16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325" y="1760934"/>
            <a:ext cx="5903118" cy="2692003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  <p:sp>
        <p:nvSpPr>
          <p:cNvPr id="170" name="Google Shape;170;p27"/>
          <p:cNvSpPr txBox="1"/>
          <p:nvPr>
            <p:ph idx="12" type="sldNum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How Recursion Works</a:t>
            </a:r>
            <a:endParaRPr b="0"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533400" y="1085850"/>
            <a:ext cx="81534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-3238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20"/>
              <a:buFont typeface="Average"/>
              <a:buChar char="■"/>
            </a:pPr>
            <a:r>
              <a:rPr i="0" lang="en-US" u="none"/>
              <a:t>Executing recursive call</a:t>
            </a:r>
            <a:endParaRPr sz="1800"/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i="0" u="none"/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i="0" u="none"/>
          </a:p>
          <a:p>
            <a:pPr indent="-22098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i="0" u="none"/>
          </a:p>
        </p:txBody>
      </p:sp>
      <p:pic>
        <p:nvPicPr>
          <p:cNvPr id="177" name="Google Shape;17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600" y="1718071"/>
            <a:ext cx="6012656" cy="2641997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  <p:sp>
        <p:nvSpPr>
          <p:cNvPr id="178" name="Google Shape;178;p28"/>
          <p:cNvSpPr txBox="1"/>
          <p:nvPr>
            <p:ph idx="12" type="sldNum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i="0" lang="en-US" sz="3000" u="none" cap="none" strike="noStrike">
                <a:solidFill>
                  <a:schemeClr val="dk1"/>
                </a:solidFill>
              </a:rPr>
              <a:t>Keys to Successful Recursion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533400" y="1085850"/>
            <a:ext cx="81534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-3238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20"/>
              <a:buFont typeface="Average"/>
              <a:buChar char="■"/>
            </a:pPr>
            <a:r>
              <a:rPr i="0" lang="en-US" u="none"/>
              <a:t>Must have a </a:t>
            </a:r>
            <a:r>
              <a:rPr i="0" lang="en-US" u="none">
                <a:solidFill>
                  <a:srgbClr val="FFF2CC"/>
                </a:solidFill>
              </a:rPr>
              <a:t>branching statement</a:t>
            </a:r>
            <a:r>
              <a:rPr i="0" lang="en-US" u="none"/>
              <a:t> that leads to different cases</a:t>
            </a:r>
            <a:endParaRPr sz="1800"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i="0" u="none" cap="none" strike="noStrike"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1620"/>
              <a:buFont typeface="Average"/>
              <a:buChar char="■"/>
            </a:pPr>
            <a:r>
              <a:rPr i="0" lang="en-US" u="none"/>
              <a:t>One or more of the branches should </a:t>
            </a:r>
            <a:r>
              <a:rPr i="0" lang="en-US" u="none">
                <a:solidFill>
                  <a:srgbClr val="FFF2CC"/>
                </a:solidFill>
              </a:rPr>
              <a:t>have a recursive call of the method</a:t>
            </a:r>
            <a:endParaRPr sz="1800">
              <a:solidFill>
                <a:srgbClr val="FFF2CC"/>
              </a:solidFill>
            </a:endParaRPr>
          </a:p>
          <a:p>
            <a:pPr indent="-29210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Average"/>
              <a:buChar char="■"/>
            </a:pPr>
            <a:r>
              <a:rPr i="0" lang="en-US" u="none" cap="none" strike="noStrike">
                <a:latin typeface="Average"/>
                <a:ea typeface="Average"/>
                <a:cs typeface="Average"/>
                <a:sym typeface="Average"/>
              </a:rPr>
              <a:t>Recursive call must </a:t>
            </a:r>
            <a:r>
              <a:rPr lang="en-US">
                <a:latin typeface="Average"/>
                <a:ea typeface="Average"/>
                <a:cs typeface="Average"/>
                <a:sym typeface="Average"/>
              </a:rPr>
              <a:t>be a </a:t>
            </a:r>
            <a:r>
              <a:rPr i="0" lang="en-US" u="none" cap="none" strike="noStrike">
                <a:latin typeface="Average"/>
                <a:ea typeface="Average"/>
                <a:cs typeface="Average"/>
                <a:sym typeface="Average"/>
              </a:rPr>
              <a:t>"smaller" version of the original argument.</a:t>
            </a:r>
            <a:endParaRPr sz="1400">
              <a:latin typeface="Average"/>
              <a:ea typeface="Average"/>
              <a:cs typeface="Average"/>
              <a:sym typeface="Average"/>
            </a:endParaRPr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i="0" u="none" cap="none" strike="noStrike"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1620"/>
              <a:buFont typeface="Average"/>
              <a:buChar char="■"/>
            </a:pPr>
            <a:r>
              <a:rPr i="0" lang="en-US" u="none"/>
              <a:t>One or more branches must include </a:t>
            </a:r>
            <a:r>
              <a:rPr i="0" lang="en-US" u="none">
                <a:solidFill>
                  <a:srgbClr val="FFF2CC"/>
                </a:solidFill>
              </a:rPr>
              <a:t>no recursive call</a:t>
            </a:r>
            <a:endParaRPr sz="1800">
              <a:solidFill>
                <a:srgbClr val="FFF2CC"/>
              </a:solidFill>
            </a:endParaRPr>
          </a:p>
          <a:p>
            <a:pPr indent="-29210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Average"/>
              <a:buChar char="■"/>
            </a:pPr>
            <a:r>
              <a:rPr i="0" lang="en-US" u="none" cap="none" strike="noStrike">
                <a:latin typeface="Average"/>
                <a:ea typeface="Average"/>
                <a:cs typeface="Average"/>
                <a:sym typeface="Average"/>
              </a:rPr>
              <a:t>This is the base or stopping case</a:t>
            </a:r>
            <a:endParaRPr sz="14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5" name="Google Shape;185;p29"/>
          <p:cNvSpPr txBox="1"/>
          <p:nvPr>
            <p:ph idx="12" type="sldNum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Infinite Recursion</a:t>
            </a:r>
            <a:endParaRPr b="0"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533400" y="1085850"/>
            <a:ext cx="81534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-35433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Char char="■"/>
            </a:pPr>
            <a:r>
              <a:rPr i="0" lang="en-US" u="none"/>
              <a:t>Suppose we leave out the stopping case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i="0" sz="2100" u="none" cap="none" strike="noStrike">
              <a:latin typeface="Average"/>
              <a:ea typeface="Average"/>
              <a:cs typeface="Average"/>
              <a:sym typeface="Average"/>
            </a:endParaRPr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i="0" sz="2100" u="none" cap="none" strike="noStrike">
              <a:latin typeface="Average"/>
              <a:ea typeface="Average"/>
              <a:cs typeface="Average"/>
              <a:sym typeface="Average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i="0" sz="2100" u="none" cap="none" strike="noStrike">
              <a:latin typeface="Average"/>
              <a:ea typeface="Average"/>
              <a:cs typeface="Average"/>
              <a:sym typeface="Average"/>
            </a:endParaRPr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i="0" u="none"/>
          </a:p>
          <a:p>
            <a:pPr indent="-35433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Char char="■"/>
            </a:pPr>
            <a:r>
              <a:rPr i="0" lang="en-US" u="none"/>
              <a:t>Nothing stops the method from repeatedly invoking itself</a:t>
            </a:r>
            <a:endParaRPr/>
          </a:p>
          <a:p>
            <a:pPr indent="-31750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Char char="■"/>
            </a:pPr>
            <a:r>
              <a:rPr i="0" lang="en-US" sz="2100" u="none" cap="none" strike="noStrike">
                <a:latin typeface="Average"/>
                <a:ea typeface="Average"/>
                <a:cs typeface="Average"/>
                <a:sym typeface="Average"/>
              </a:rPr>
              <a:t>Program will eventually crash when computer exhausts its resources (stack overflow)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92" name="Google Shape;19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8887" y="1491853"/>
            <a:ext cx="5111353" cy="1003697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  <p:sp>
        <p:nvSpPr>
          <p:cNvPr id="193" name="Google Shape;193;p30"/>
          <p:cNvSpPr txBox="1"/>
          <p:nvPr>
            <p:ph idx="12" type="sldNum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Recursive vs. Iterative</a:t>
            </a:r>
            <a:endParaRPr b="0"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533400" y="1085850"/>
            <a:ext cx="81534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-3238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20"/>
              <a:buFont typeface="Average"/>
              <a:buChar char="■"/>
            </a:pPr>
            <a:r>
              <a:rPr i="0" lang="en-US" u="none"/>
              <a:t>Any method including a recursive call can be rewritten to do the same task without recursion</a:t>
            </a:r>
            <a:endParaRPr sz="1800"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i="0" u="none" cap="none" strike="noStrike"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1620"/>
              <a:buFont typeface="Average"/>
              <a:buChar char="■"/>
            </a:pPr>
            <a:r>
              <a:rPr i="0" lang="en-US" u="none"/>
              <a:t>Non recursive algorithm uses iteration</a:t>
            </a:r>
            <a:endParaRPr sz="1800"/>
          </a:p>
          <a:p>
            <a:pPr indent="-26670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Average"/>
              <a:buChar char="■"/>
            </a:pPr>
            <a:r>
              <a:rPr i="0" lang="en-US" u="none" cap="none" strike="noStrike">
                <a:latin typeface="Average"/>
                <a:ea typeface="Average"/>
                <a:cs typeface="Average"/>
                <a:sym typeface="Average"/>
              </a:rPr>
              <a:t>Method which implements is iterative method</a:t>
            </a:r>
            <a:endParaRPr sz="1400">
              <a:latin typeface="Average"/>
              <a:ea typeface="Average"/>
              <a:cs typeface="Average"/>
              <a:sym typeface="Average"/>
            </a:endParaRPr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i="0" u="none" cap="none" strike="noStrike"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1620"/>
              <a:buFont typeface="Average"/>
              <a:buChar char="■"/>
            </a:pPr>
            <a:r>
              <a:rPr i="0" lang="en-US" u="none"/>
              <a:t>class IterativeDemo</a:t>
            </a:r>
            <a:endParaRPr i="0" u="none"/>
          </a:p>
          <a:p>
            <a:pPr indent="-26670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2CC"/>
              </a:buClr>
              <a:buSzPts val="1300"/>
              <a:buFont typeface="Average"/>
              <a:buChar char="■"/>
            </a:pPr>
            <a:r>
              <a:rPr lang="en-US" sz="1400" u="sng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https://github.com/lifove/RecursionExample/blob/master/src/main/java/edu/handong/csee/java/example/IterativeDemo.java</a:t>
            </a:r>
            <a:endParaRPr sz="14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0" name="Google Shape;200;p31"/>
          <p:cNvSpPr txBox="1"/>
          <p:nvPr>
            <p:ph idx="12" type="sldNum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Recursive vs. Iterative</a:t>
            </a:r>
            <a:endParaRPr b="0"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533400" y="1085850"/>
            <a:ext cx="81534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-3238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20"/>
              <a:buFont typeface="Average"/>
              <a:buChar char="■"/>
            </a:pPr>
            <a:r>
              <a:rPr i="0" lang="en-US" u="none"/>
              <a:t>Recursive method</a:t>
            </a:r>
            <a:endParaRPr sz="1800"/>
          </a:p>
          <a:p>
            <a:pPr indent="-29210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Average"/>
              <a:buChar char="■"/>
            </a:pPr>
            <a:r>
              <a:rPr i="0" lang="en-US" u="none" cap="none" strike="noStrike">
                <a:latin typeface="Average"/>
                <a:ea typeface="Average"/>
                <a:cs typeface="Average"/>
                <a:sym typeface="Average"/>
              </a:rPr>
              <a:t>Uses more storage space than iterative version</a:t>
            </a:r>
            <a:endParaRPr sz="1400">
              <a:latin typeface="Average"/>
              <a:ea typeface="Average"/>
              <a:cs typeface="Average"/>
              <a:sym typeface="Average"/>
            </a:endParaRPr>
          </a:p>
          <a:p>
            <a:pPr indent="-243205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□"/>
            </a:pPr>
            <a:r>
              <a:rPr i="0" lang="en-US" u="none" cap="none" strike="noStrike">
                <a:latin typeface="Average"/>
                <a:ea typeface="Average"/>
                <a:cs typeface="Average"/>
                <a:sym typeface="Average"/>
              </a:rPr>
              <a:t>Overhead during runtime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-29210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Average"/>
              <a:buChar char="■"/>
            </a:pPr>
            <a:r>
              <a:rPr i="0" lang="en-US" u="none" cap="none" strike="noStrike">
                <a:latin typeface="Average"/>
                <a:ea typeface="Average"/>
                <a:cs typeface="Average"/>
                <a:sym typeface="Average"/>
              </a:rPr>
              <a:t>Also runs slower</a:t>
            </a:r>
            <a:endParaRPr sz="1400">
              <a:latin typeface="Average"/>
              <a:ea typeface="Average"/>
              <a:cs typeface="Average"/>
              <a:sym typeface="Average"/>
            </a:endParaRPr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i="0" u="none" cap="none" strike="noStrike"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1620"/>
              <a:buFont typeface="Average"/>
              <a:buChar char="■"/>
            </a:pPr>
            <a:r>
              <a:rPr i="0" lang="en-US" u="none"/>
              <a:t>However </a:t>
            </a:r>
            <a:r>
              <a:rPr i="0" lang="en-US" u="sng"/>
              <a:t>in some programming tasks, recursion is a better choice, a more elegant solution</a:t>
            </a:r>
            <a:endParaRPr sz="1800" u="sng"/>
          </a:p>
        </p:txBody>
      </p:sp>
      <p:sp>
        <p:nvSpPr>
          <p:cNvPr id="207" name="Google Shape;207;p32"/>
          <p:cNvSpPr txBox="1"/>
          <p:nvPr>
            <p:ph idx="12" type="sldNum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138100" y="4624388"/>
            <a:ext cx="90498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This schedule can be modified according to the students’ performance and other reasons.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475800" y="411216"/>
            <a:ext cx="70104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FFFF"/>
                </a:solidFill>
              </a:rPr>
              <a:t>Tentative Schedule</a:t>
            </a:r>
            <a:endParaRPr b="1" sz="3200">
              <a:solidFill>
                <a:srgbClr val="FFFFFF"/>
              </a:solidFill>
            </a:endParaRPr>
          </a:p>
        </p:txBody>
      </p:sp>
      <p:graphicFrame>
        <p:nvGraphicFramePr>
          <p:cNvPr id="78" name="Google Shape;78;p15"/>
          <p:cNvGraphicFramePr/>
          <p:nvPr/>
        </p:nvGraphicFramePr>
        <p:xfrm>
          <a:off x="1271588" y="9804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{9193160B-2971-451D-90B0-2C427C0763F0}</a:tableStyleId>
              </a:tblPr>
              <a:tblGrid>
                <a:gridCol w="1468300"/>
                <a:gridCol w="5869575"/>
              </a:tblGrid>
              <a:tr h="199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Weeks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5375" marB="0" marR="9525" marL="952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Topics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5375" marB="0" marR="9525" marL="95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strike="sngStrike">
                          <a:solidFill>
                            <a:srgbClr val="CACACA"/>
                          </a:solidFill>
                        </a:rPr>
                        <a:t>Introduction Java Runtime environments</a:t>
                      </a:r>
                      <a:endParaRPr sz="800" strike="sngStrike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strike="sngStrike">
                          <a:solidFill>
                            <a:srgbClr val="CACACA"/>
                          </a:solidFill>
                        </a:rPr>
                        <a:t>Object-orient concept Packages and objects</a:t>
                      </a:r>
                      <a:endParaRPr sz="800" strike="sngStrike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8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strike="sngStrike">
                          <a:solidFill>
                            <a:srgbClr val="CACACA"/>
                          </a:solidFill>
                        </a:rPr>
                        <a:t>Class and its members</a:t>
                      </a:r>
                      <a:endParaRPr sz="800" strike="sngStrike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8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strike="sngStrike">
                          <a:solidFill>
                            <a:srgbClr val="CACACA"/>
                          </a:solidFill>
                        </a:rPr>
                        <a:t>Language Basics, Branching and Loop</a:t>
                      </a:r>
                      <a:endParaRPr sz="800" strike="sngStrike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8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strike="sngStrike">
                          <a:solidFill>
                            <a:srgbClr val="CACACA"/>
                          </a:solidFill>
                        </a:rPr>
                        <a:t>String and Number classes</a:t>
                      </a:r>
                      <a:endParaRPr sz="800" strike="sngStrike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8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CACACA"/>
                          </a:solidFill>
                        </a:rPr>
                        <a:t>Arrays, Recursion</a:t>
                      </a:r>
                      <a:endParaRPr sz="8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8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CACACA"/>
                          </a:solidFill>
                        </a:rPr>
                        <a:t>Inheritance, Polymorphism, and Interfaces Abstract data type and Interfaces</a:t>
                      </a:r>
                      <a:endParaRPr sz="8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8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CACACA"/>
                          </a:solidFill>
                        </a:rPr>
                        <a:t>Basic data structures ArrayList</a:t>
                      </a:r>
                      <a:endParaRPr sz="8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8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CACACA"/>
                          </a:solidFill>
                        </a:rPr>
                        <a:t>HashMap Midterm Exam</a:t>
                      </a:r>
                      <a:endParaRPr sz="8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8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CACACA"/>
                          </a:solidFill>
                        </a:rPr>
                        <a:t>Exception Handling, Streams and File I/O (1)</a:t>
                      </a:r>
                      <a:endParaRPr sz="8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8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CACACA"/>
                          </a:solidFill>
                        </a:rPr>
                        <a:t>Streams and File I/O (2), Java Programming practice (1)</a:t>
                      </a:r>
                      <a:endParaRPr sz="8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8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CACACA"/>
                          </a:solidFill>
                        </a:rPr>
                        <a:t>Java Programming practice (2), Dynamic Data structure and Generics (1)</a:t>
                      </a:r>
                      <a:endParaRPr sz="8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8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CACACA"/>
                          </a:solidFill>
                        </a:rPr>
                        <a:t>Dynamic Data structure and Generics (2) GUI and Event-driven Programming (1)</a:t>
                      </a:r>
                      <a:endParaRPr sz="8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8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CACACA"/>
                          </a:solidFill>
                        </a:rPr>
                        <a:t>GUI and Event-driven Programming (2),  Concurrency (1)</a:t>
                      </a:r>
                      <a:endParaRPr sz="8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8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CACACA"/>
                          </a:solidFill>
                        </a:rPr>
                        <a:t>Concurrency (2) , Summary	</a:t>
                      </a:r>
                      <a:endParaRPr sz="8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8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Final</a:t>
                      </a:r>
                      <a:endParaRPr sz="8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</p:spPr>
        <p:txBody>
          <a:bodyPr anchorCtr="0" anchor="b" bIns="46025" lIns="92075" spcFirstLastPara="1" rIns="92075" wrap="square" tIns="460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Better Ways?</a:t>
            </a:r>
            <a:endParaRPr/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533400" y="1085850"/>
            <a:ext cx="8153400" cy="35433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-363220" lvl="0" marL="457200" rtl="0" algn="l">
              <a:spcBef>
                <a:spcPts val="480"/>
              </a:spcBef>
              <a:spcAft>
                <a:spcPts val="0"/>
              </a:spcAft>
              <a:buSzPts val="2120"/>
              <a:buChar char="■"/>
            </a:pPr>
            <a:r>
              <a:rPr lang="en-US"/>
              <a:t>By using the String class</a:t>
            </a:r>
            <a:endParaRPr/>
          </a:p>
        </p:txBody>
      </p:sp>
      <p:sp>
        <p:nvSpPr>
          <p:cNvPr id="215" name="Google Shape;215;p33"/>
          <p:cNvSpPr txBox="1"/>
          <p:nvPr>
            <p:ph idx="12" type="sldNum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</p:spPr>
        <p:txBody>
          <a:bodyPr anchorCtr="0" anchor="b" bIns="46025" lIns="92075" spcFirstLastPara="1" rIns="92075" wrap="square" tIns="460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Tail recursion optimization</a:t>
            </a:r>
            <a:endParaRPr/>
          </a:p>
        </p:txBody>
      </p:sp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533400" y="1085850"/>
            <a:ext cx="8153400" cy="35433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rmAutofit fontScale="85000" lnSpcReduction="10000"/>
          </a:bodyPr>
          <a:lstStyle/>
          <a:p>
            <a:pPr indent="-343027" lvl="0" marL="457200" rtl="0" algn="l">
              <a:spcBef>
                <a:spcPts val="480"/>
              </a:spcBef>
              <a:spcAft>
                <a:spcPts val="0"/>
              </a:spcAft>
              <a:buSzPct val="100952"/>
              <a:buChar char="■"/>
            </a:pPr>
            <a:r>
              <a:rPr lang="en-US"/>
              <a:t>If we can write a recursive call that is not need necessarily to return, then a compiler can replace the current stack frame with new one. So we can avoid the stack overflow.</a:t>
            </a:r>
            <a:endParaRPr/>
          </a:p>
          <a:p>
            <a:pPr indent="-32035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https://www.geeksforgeeks.org/why-is-tail-recursion-optimization-faster-than-normal-recursion/</a:t>
            </a:r>
            <a:r>
              <a:rPr lang="en-US"/>
              <a:t> </a:t>
            </a:r>
            <a:br>
              <a:rPr lang="en-US"/>
            </a:br>
            <a:r>
              <a:rPr lang="en-US"/>
              <a:t>"</a:t>
            </a:r>
            <a:r>
              <a:rPr i="1" lang="en-US"/>
              <a:t>If the last action of a method is a call to another method, instead of creating a new stack frame for the context of the new method (arguments, local variables, etc.), we can </a:t>
            </a:r>
            <a:r>
              <a:rPr i="1" lang="en-US" u="sng"/>
              <a:t>replace</a:t>
            </a:r>
            <a:r>
              <a:rPr i="1" lang="en-US"/>
              <a:t> the current one.</a:t>
            </a:r>
            <a:r>
              <a:rPr lang="en-US"/>
              <a:t>"</a:t>
            </a:r>
            <a:endParaRPr/>
          </a:p>
          <a:p>
            <a:pPr indent="-343027" lvl="0" marL="457200" rtl="0" algn="l">
              <a:spcBef>
                <a:spcPts val="0"/>
              </a:spcBef>
              <a:spcAft>
                <a:spcPts val="0"/>
              </a:spcAft>
              <a:buSzPct val="100952"/>
              <a:buChar char="■"/>
            </a:pPr>
            <a:r>
              <a:rPr lang="en-US"/>
              <a:t>However, J</a:t>
            </a:r>
            <a:r>
              <a:rPr b="1" lang="en-US" u="sng"/>
              <a:t>ava does not support the tail call optimization</a:t>
            </a:r>
            <a:r>
              <a:rPr lang="en-US"/>
              <a:t>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https://stackoverflow.com/questions/53354898/tail-call-optimisation-in-java</a:t>
            </a:r>
            <a:r>
              <a:rPr lang="en-US"/>
              <a:t> </a:t>
            </a:r>
            <a:endParaRPr/>
          </a:p>
          <a:p>
            <a:pPr indent="-32035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/>
              <a:t>Workaround: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https://blog.knoldus.com/tail-recursion-in-java-8/</a:t>
            </a:r>
            <a:r>
              <a:rPr lang="en-US"/>
              <a:t> </a:t>
            </a:r>
            <a:br>
              <a:rPr lang="en-US"/>
            </a:br>
            <a:r>
              <a:rPr lang="en-US"/>
              <a:t>(You can't understand this now as you did not learn about lambda expression. If you like challenges, you can try ;))</a:t>
            </a:r>
            <a:endParaRPr/>
          </a:p>
        </p:txBody>
      </p:sp>
      <p:sp>
        <p:nvSpPr>
          <p:cNvPr id="223" name="Google Shape;223;p34"/>
          <p:cNvSpPr txBox="1"/>
          <p:nvPr>
            <p:ph idx="12" type="sldNum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i="0" lang="en-US" u="none" cap="none" strike="noStrike"/>
              <a:t>Agenda</a:t>
            </a:r>
            <a:endParaRPr/>
          </a:p>
        </p:txBody>
      </p:sp>
      <p:sp>
        <p:nvSpPr>
          <p:cNvPr id="229" name="Google Shape;229;p35"/>
          <p:cNvSpPr txBox="1"/>
          <p:nvPr>
            <p:ph idx="1" type="body"/>
          </p:nvPr>
        </p:nvSpPr>
        <p:spPr>
          <a:xfrm>
            <a:off x="533400" y="1085850"/>
            <a:ext cx="81534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20"/>
              <a:buFont typeface="Average"/>
              <a:buChar char="■"/>
            </a:pPr>
            <a:r>
              <a:rPr i="0" lang="en-US" sz="2400" u="none"/>
              <a:t>The Basics of Recursion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1720"/>
              <a:buFont typeface="Average"/>
              <a:buChar char="■"/>
            </a:pPr>
            <a:r>
              <a:rPr b="1" i="0" lang="en-US" sz="2400" u="sng"/>
              <a:t>Programming with Recursion</a:t>
            </a:r>
            <a:endParaRPr/>
          </a:p>
        </p:txBody>
      </p:sp>
      <p:sp>
        <p:nvSpPr>
          <p:cNvPr id="230" name="Google Shape;230;p35"/>
          <p:cNvSpPr txBox="1"/>
          <p:nvPr>
            <p:ph idx="12" type="sldNum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</p:spPr>
        <p:txBody>
          <a:bodyPr anchorCtr="0" anchor="b" bIns="46025" lIns="92075" spcFirstLastPara="1" rIns="92075" wrap="square" tIns="460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Case Study</a:t>
            </a:r>
            <a:endParaRPr/>
          </a:p>
        </p:txBody>
      </p:sp>
      <p:sp>
        <p:nvSpPr>
          <p:cNvPr id="236" name="Google Shape;236;p36"/>
          <p:cNvSpPr txBox="1"/>
          <p:nvPr>
            <p:ph idx="1" type="body"/>
          </p:nvPr>
        </p:nvSpPr>
        <p:spPr>
          <a:xfrm>
            <a:off x="533400" y="1085850"/>
            <a:ext cx="81534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20"/>
              <a:buFont typeface="Average"/>
              <a:buChar char="■"/>
            </a:pPr>
            <a:r>
              <a:rPr i="0" lang="en-US" sz="2400" u="none"/>
              <a:t>Binary Search</a:t>
            </a:r>
            <a:endParaRPr/>
          </a:p>
          <a:p>
            <a:pPr indent="-29210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Average"/>
              <a:buChar char="■"/>
            </a:pPr>
            <a:r>
              <a:rPr i="0" lang="en-US" sz="2000" u="none" cap="none" strike="noStrike">
                <a:latin typeface="Average"/>
                <a:ea typeface="Average"/>
                <a:cs typeface="Average"/>
                <a:sym typeface="Average"/>
              </a:rPr>
              <a:t>We design a recursive method to tell whether or not a given number is in an array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29210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2CC"/>
              </a:buClr>
              <a:buSzPts val="1700"/>
              <a:buFont typeface="Average"/>
              <a:buChar char="■"/>
            </a:pPr>
            <a:r>
              <a:rPr i="0" lang="en-US" sz="2000" u="none" cap="none" strike="noStrike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Algorithm assumes array is sorted.</a:t>
            </a:r>
            <a:endParaRPr i="0" sz="2000" u="none" cap="none" strike="noStrike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1920"/>
              <a:buFont typeface="Average"/>
              <a:buChar char="■"/>
            </a:pPr>
            <a:r>
              <a:rPr i="0" lang="en-US" sz="2400" u="none"/>
              <a:t>First we look in the middle of the array</a:t>
            </a:r>
            <a:endParaRPr/>
          </a:p>
          <a:p>
            <a:pPr indent="-29210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Average"/>
              <a:buChar char="■"/>
            </a:pPr>
            <a:r>
              <a:rPr i="0" lang="en-US" sz="2000" u="none" cap="none" strike="noStrike">
                <a:latin typeface="Average"/>
                <a:ea typeface="Average"/>
                <a:cs typeface="Average"/>
                <a:sym typeface="Average"/>
              </a:rPr>
              <a:t>Then look in first half or last half, depending on value found in middle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7" name="Google Shape;237;p36"/>
          <p:cNvSpPr txBox="1"/>
          <p:nvPr>
            <p:ph idx="12" type="sldNum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>
            <p:ph idx="1" type="body"/>
          </p:nvPr>
        </p:nvSpPr>
        <p:spPr>
          <a:xfrm>
            <a:off x="533400" y="1085850"/>
            <a:ext cx="81534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-35433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Char char="■"/>
            </a:pPr>
            <a:r>
              <a:rPr i="0" lang="en-US" u="none"/>
              <a:t>Draft 1 of algorithm</a:t>
            </a:r>
            <a:endParaRPr/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 requires additional parameters</a:t>
            </a:r>
            <a:endParaRPr/>
          </a:p>
        </p:txBody>
      </p:sp>
      <p:sp>
        <p:nvSpPr>
          <p:cNvPr id="243" name="Google Shape;243;p37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i="0" lang="en-US" u="none" cap="none" strike="noStrike"/>
              <a:t>Binary Search</a:t>
            </a:r>
            <a:endParaRPr/>
          </a:p>
        </p:txBody>
      </p:sp>
      <p:pic>
        <p:nvPicPr>
          <p:cNvPr id="244" name="Google Shape;24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587" y="1537096"/>
            <a:ext cx="6148388" cy="1532334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  <p:sp>
        <p:nvSpPr>
          <p:cNvPr id="245" name="Google Shape;245;p37"/>
          <p:cNvSpPr txBox="1"/>
          <p:nvPr>
            <p:ph idx="12" type="sldNum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</p:spPr>
        <p:txBody>
          <a:bodyPr anchorCtr="0" anchor="b" bIns="46025" lIns="92075" spcFirstLastPara="1" rIns="92075" wrap="square" tIns="460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Binary Search</a:t>
            </a:r>
            <a:endParaRPr/>
          </a:p>
        </p:txBody>
      </p:sp>
      <p:sp>
        <p:nvSpPr>
          <p:cNvPr id="251" name="Google Shape;251;p38"/>
          <p:cNvSpPr txBox="1"/>
          <p:nvPr>
            <p:ph idx="1" type="body"/>
          </p:nvPr>
        </p:nvSpPr>
        <p:spPr>
          <a:xfrm>
            <a:off x="533400" y="1085850"/>
            <a:ext cx="81534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-355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20"/>
              <a:buFont typeface="Average"/>
              <a:buChar char="■"/>
            </a:pPr>
            <a:r>
              <a:rPr i="0" lang="en-US" sz="2000" u="none"/>
              <a:t>Draft 2 of algorithm to search a[first] through a[last]</a:t>
            </a:r>
            <a:endParaRPr sz="1700"/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if target is not in the array?</a:t>
            </a:r>
            <a:endParaRPr/>
          </a:p>
        </p:txBody>
      </p:sp>
      <p:pic>
        <p:nvPicPr>
          <p:cNvPr id="252" name="Google Shape;25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5050" y="1648009"/>
            <a:ext cx="5991225" cy="1634728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  <p:sp>
        <p:nvSpPr>
          <p:cNvPr id="253" name="Google Shape;253;p38"/>
          <p:cNvSpPr txBox="1"/>
          <p:nvPr>
            <p:ph idx="12" type="sldNum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i="0" lang="en-US" u="none" cap="none" strike="noStrike"/>
              <a:t>Binary Search</a:t>
            </a:r>
            <a:endParaRPr/>
          </a:p>
        </p:txBody>
      </p:sp>
      <p:sp>
        <p:nvSpPr>
          <p:cNvPr id="259" name="Google Shape;259;p39"/>
          <p:cNvSpPr txBox="1"/>
          <p:nvPr>
            <p:ph idx="1" type="body"/>
          </p:nvPr>
        </p:nvSpPr>
        <p:spPr>
          <a:xfrm>
            <a:off x="533400" y="1085850"/>
            <a:ext cx="81534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-35433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Char char="■"/>
            </a:pPr>
            <a:r>
              <a:rPr i="0" lang="en-US" u="none"/>
              <a:t>Final draft of algorithm to search a[first] through a[last] to find target</a:t>
            </a:r>
            <a:endParaRPr/>
          </a:p>
          <a:p>
            <a:pPr indent="-22098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9512" y="1906790"/>
            <a:ext cx="5722144" cy="1901428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  <p:sp>
        <p:nvSpPr>
          <p:cNvPr id="261" name="Google Shape;261;p39"/>
          <p:cNvSpPr txBox="1"/>
          <p:nvPr>
            <p:ph idx="12" type="sldNum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i="0" lang="en-US" u="none" cap="none" strike="noStrike"/>
              <a:t>Binary Search</a:t>
            </a:r>
            <a:endParaRPr/>
          </a:p>
        </p:txBody>
      </p:sp>
      <p:sp>
        <p:nvSpPr>
          <p:cNvPr id="267" name="Google Shape;267;p40"/>
          <p:cNvSpPr txBox="1"/>
          <p:nvPr>
            <p:ph idx="1" type="body"/>
          </p:nvPr>
        </p:nvSpPr>
        <p:spPr>
          <a:xfrm>
            <a:off x="533400" y="1085850"/>
            <a:ext cx="81534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-35433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Char char="■"/>
            </a:pPr>
            <a:r>
              <a:rPr i="0" lang="en-US" u="none"/>
              <a:t>Binary search example</a:t>
            </a:r>
            <a:endParaRPr/>
          </a:p>
        </p:txBody>
      </p:sp>
      <p:pic>
        <p:nvPicPr>
          <p:cNvPr id="268" name="Google Shape;26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700" y="1707356"/>
            <a:ext cx="5660231" cy="2718196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  <p:sp>
        <p:nvSpPr>
          <p:cNvPr id="269" name="Google Shape;269;p40"/>
          <p:cNvSpPr txBox="1"/>
          <p:nvPr>
            <p:ph idx="12" type="sldNum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i="0" lang="en-US" u="none" cap="none" strike="noStrike"/>
              <a:t>Binary Search</a:t>
            </a:r>
            <a:endParaRPr/>
          </a:p>
        </p:txBody>
      </p:sp>
      <p:sp>
        <p:nvSpPr>
          <p:cNvPr id="275" name="Google Shape;275;p41"/>
          <p:cNvSpPr txBox="1"/>
          <p:nvPr>
            <p:ph idx="1" type="body"/>
          </p:nvPr>
        </p:nvSpPr>
        <p:spPr>
          <a:xfrm>
            <a:off x="533400" y="1085850"/>
            <a:ext cx="8153400" cy="3543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-35433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Char char="■"/>
            </a:pPr>
            <a:r>
              <a:rPr i="0" lang="en-US" u="none"/>
              <a:t>Binary search example</a:t>
            </a:r>
            <a:endParaRPr/>
          </a:p>
        </p:txBody>
      </p:sp>
      <p:pic>
        <p:nvPicPr>
          <p:cNvPr id="276" name="Google Shape;27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7637" y="1837134"/>
            <a:ext cx="5039915" cy="2645569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  <p:sp>
        <p:nvSpPr>
          <p:cNvPr id="277" name="Google Shape;277;p41"/>
          <p:cNvSpPr txBox="1"/>
          <p:nvPr>
            <p:ph idx="12" type="sldNum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i="0" lang="en-US" u="none" cap="none" strike="noStrike"/>
              <a:t>Binary Search</a:t>
            </a:r>
            <a:endParaRPr/>
          </a:p>
        </p:txBody>
      </p:sp>
      <p:sp>
        <p:nvSpPr>
          <p:cNvPr id="283" name="Google Shape;283;p42"/>
          <p:cNvSpPr txBox="1"/>
          <p:nvPr>
            <p:ph idx="1" type="body"/>
          </p:nvPr>
        </p:nvSpPr>
        <p:spPr>
          <a:xfrm>
            <a:off x="533400" y="1085850"/>
            <a:ext cx="81534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-355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20"/>
              <a:buFont typeface="Average"/>
              <a:buChar char="■"/>
            </a:pPr>
            <a:r>
              <a:rPr i="0" lang="en-US" u="none"/>
              <a:t>Binary search example</a:t>
            </a:r>
            <a:endParaRPr sz="1800"/>
          </a:p>
        </p:txBody>
      </p:sp>
      <p:pic>
        <p:nvPicPr>
          <p:cNvPr id="284" name="Google Shape;28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450" y="1996678"/>
            <a:ext cx="5729287" cy="2240756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  <p:sp>
        <p:nvSpPr>
          <p:cNvPr id="285" name="Google Shape;285;p42"/>
          <p:cNvSpPr txBox="1"/>
          <p:nvPr>
            <p:ph idx="12" type="sldNum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Agenda</a:t>
            </a:r>
            <a:endParaRPr b="0"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533400" y="1085850"/>
            <a:ext cx="81534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-35433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Char char="●"/>
            </a:pPr>
            <a:r>
              <a:rPr i="0" lang="en-US" u="none" cap="none" strike="noStrike"/>
              <a:t>The Basics of Recursion</a:t>
            </a:r>
            <a:endParaRPr/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3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i="0" lang="en-US" u="none" cap="none" strike="noStrike"/>
              <a:t>Binary Search</a:t>
            </a:r>
            <a:endParaRPr/>
          </a:p>
        </p:txBody>
      </p:sp>
      <p:sp>
        <p:nvSpPr>
          <p:cNvPr id="291" name="Google Shape;291;p43"/>
          <p:cNvSpPr txBox="1"/>
          <p:nvPr>
            <p:ph idx="1" type="body"/>
          </p:nvPr>
        </p:nvSpPr>
        <p:spPr>
          <a:xfrm>
            <a:off x="533400" y="1085850"/>
            <a:ext cx="81534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92500" lnSpcReduction="20000"/>
          </a:bodyPr>
          <a:lstStyle/>
          <a:p>
            <a:pPr indent="-379888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23529"/>
              <a:buFont typeface="Average"/>
              <a:buChar char="■"/>
            </a:pPr>
            <a:r>
              <a:rPr i="0" lang="en-US" sz="1700" u="none"/>
              <a:t>View </a:t>
            </a:r>
            <a:r>
              <a:rPr i="0" lang="en-US" sz="1700" u="sng">
                <a:solidFill>
                  <a:srgbClr val="FFF2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final code</a:t>
            </a:r>
            <a:r>
              <a:rPr i="0" lang="en-US" sz="1700" u="none"/>
              <a:t>, listing 11.6, class ArraySearcher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None/>
            </a:pPr>
            <a:r>
              <a:rPr i="0" lang="en-US" sz="1400" u="none" cap="none" strike="noStrike">
                <a:latin typeface="Average"/>
                <a:ea typeface="Average"/>
                <a:cs typeface="Average"/>
                <a:sym typeface="Average"/>
              </a:rPr>
              <a:t>private int binarySearch (int target, int first, int last)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None/>
            </a:pPr>
            <a:r>
              <a:rPr i="0" lang="en-US" sz="1400" u="none" cap="none" strike="noStrike">
                <a:latin typeface="Average"/>
                <a:ea typeface="Average"/>
                <a:cs typeface="Average"/>
                <a:sym typeface="Average"/>
              </a:rPr>
              <a:t>{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None/>
            </a:pPr>
            <a:r>
              <a:rPr i="0" lang="en-US" sz="1400" u="none" cap="none" strike="noStrike">
                <a:latin typeface="Average"/>
                <a:ea typeface="Average"/>
                <a:cs typeface="Average"/>
                <a:sym typeface="Average"/>
              </a:rPr>
              <a:t>    int result;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None/>
            </a:pPr>
            <a:r>
              <a:rPr i="0" lang="en-US" sz="1400" u="none" cap="none" strike="noStrike">
                <a:latin typeface="Average"/>
                <a:ea typeface="Average"/>
                <a:cs typeface="Average"/>
                <a:sym typeface="Average"/>
              </a:rPr>
              <a:t>    if (</a:t>
            </a:r>
            <a:r>
              <a:rPr i="0" lang="en-US" sz="1400" u="none" cap="none" strike="noStrike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first &gt; last</a:t>
            </a:r>
            <a:r>
              <a:rPr i="0" lang="en-US" sz="1400" u="none" cap="none" strike="noStrike">
                <a:latin typeface="Average"/>
                <a:ea typeface="Average"/>
                <a:cs typeface="Average"/>
                <a:sym typeface="Average"/>
              </a:rPr>
              <a:t>)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None/>
            </a:pPr>
            <a:r>
              <a:rPr i="0" lang="en-US" sz="1400" u="none" cap="none" strike="noStrike">
                <a:latin typeface="Average"/>
                <a:ea typeface="Average"/>
                <a:cs typeface="Average"/>
                <a:sym typeface="Average"/>
              </a:rPr>
              <a:t>        result = -1;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None/>
            </a:pPr>
            <a:r>
              <a:rPr i="0" lang="en-US" sz="1400" u="none" cap="none" strike="noStrike">
                <a:latin typeface="Average"/>
                <a:ea typeface="Average"/>
                <a:cs typeface="Average"/>
                <a:sym typeface="Average"/>
              </a:rPr>
              <a:t>    else {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None/>
            </a:pPr>
            <a:r>
              <a:rPr i="0" lang="en-US" sz="1400" u="none" cap="none" strike="noStrike">
                <a:latin typeface="Average"/>
                <a:ea typeface="Average"/>
                <a:cs typeface="Average"/>
                <a:sym typeface="Average"/>
              </a:rPr>
              <a:t>        int mid = (first + last) / 2;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None/>
            </a:pPr>
            <a:r>
              <a:rPr i="0" lang="en-US" sz="1400" u="none" cap="none" strike="noStrike">
                <a:latin typeface="Average"/>
                <a:ea typeface="Average"/>
                <a:cs typeface="Average"/>
                <a:sym typeface="Average"/>
              </a:rPr>
              <a:t>        if (target == a [mid])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None/>
            </a:pPr>
            <a:r>
              <a:rPr i="0" lang="en-US" sz="1400" u="none" cap="none" strike="noStrike">
                <a:latin typeface="Average"/>
                <a:ea typeface="Average"/>
                <a:cs typeface="Average"/>
                <a:sym typeface="Average"/>
              </a:rPr>
              <a:t>            result = mid;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None/>
            </a:pPr>
            <a:r>
              <a:rPr i="0" lang="en-US" sz="1400" u="none" cap="none" strike="noStrike">
                <a:latin typeface="Average"/>
                <a:ea typeface="Average"/>
                <a:cs typeface="Average"/>
                <a:sym typeface="Average"/>
              </a:rPr>
              <a:t>        else if (target &lt; a [mid])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None/>
            </a:pPr>
            <a:r>
              <a:rPr i="0" lang="en-US" sz="1400" u="none" cap="none" strike="noStrike">
                <a:latin typeface="Average"/>
                <a:ea typeface="Average"/>
                <a:cs typeface="Average"/>
                <a:sym typeface="Average"/>
              </a:rPr>
              <a:t>            </a:t>
            </a:r>
            <a:r>
              <a:rPr i="0" lang="en-US" sz="1400" u="none" cap="none" strike="noStrike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result = binarySearch (target, first, mid - 1);</a:t>
            </a:r>
            <a:endParaRPr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None/>
            </a:pPr>
            <a:r>
              <a:rPr i="0" lang="en-US" sz="1400" u="none" cap="none" strike="noStrike">
                <a:latin typeface="Average"/>
                <a:ea typeface="Average"/>
                <a:cs typeface="Average"/>
                <a:sym typeface="Average"/>
              </a:rPr>
              <a:t>        else //(target &gt; a[mid])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None/>
            </a:pPr>
            <a:r>
              <a:rPr i="0" lang="en-US" sz="1400" u="none" cap="none" strike="noStrike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            result = binarySearch (target, mid + 1, last);</a:t>
            </a:r>
            <a:endParaRPr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None/>
            </a:pPr>
            <a:r>
              <a:rPr i="0" lang="en-US" sz="1400" u="none" cap="none" strike="noStrike">
                <a:latin typeface="Average"/>
                <a:ea typeface="Average"/>
                <a:cs typeface="Average"/>
                <a:sym typeface="Average"/>
              </a:rPr>
              <a:t>    }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None/>
            </a:pPr>
            <a:r>
              <a:rPr i="0" lang="en-US" sz="1400" u="none" cap="none" strike="noStrike">
                <a:latin typeface="Average"/>
                <a:ea typeface="Average"/>
                <a:cs typeface="Average"/>
                <a:sym typeface="Average"/>
              </a:rPr>
              <a:t>    return result;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None/>
            </a:pPr>
            <a:r>
              <a:rPr i="0" lang="en-US" sz="1400" u="none" cap="none" strike="noStrike">
                <a:latin typeface="Average"/>
                <a:ea typeface="Average"/>
                <a:cs typeface="Average"/>
                <a:sym typeface="Average"/>
              </a:rPr>
              <a:t>}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None/>
            </a:pPr>
            <a:r>
              <a:t/>
            </a:r>
            <a:endParaRPr i="0" sz="1400" u="none" cap="none" strike="noStrike">
              <a:latin typeface="Average"/>
              <a:ea typeface="Average"/>
              <a:cs typeface="Average"/>
              <a:sym typeface="Average"/>
            </a:endParaRPr>
          </a:p>
          <a:p>
            <a:pPr indent="-379888" lvl="0" marL="342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3"/>
              </a:buClr>
              <a:buSzPct val="123529"/>
              <a:buFont typeface="Average"/>
              <a:buChar char="■"/>
            </a:pPr>
            <a:r>
              <a:rPr i="0" lang="en-US" sz="1700" u="none"/>
              <a:t>Note </a:t>
            </a:r>
            <a:r>
              <a:rPr i="0" lang="en-US" sz="1700" u="sng">
                <a:hlinkClick r:id="rId4"/>
              </a:rPr>
              <a:t>demo program</a:t>
            </a:r>
            <a:r>
              <a:rPr i="0" lang="en-US" sz="1700" u="none"/>
              <a:t>, listing 11.7, class ArraySearcherDemo</a:t>
            </a:r>
            <a:endParaRPr/>
          </a:p>
          <a:p>
            <a:pPr indent="-256540" lvl="0" marL="342900" marR="0" rtl="0" algn="l"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 i="0" sz="1700" u="none">
              <a:solidFill>
                <a:schemeClr val="dk1"/>
              </a:solidFill>
            </a:endParaRPr>
          </a:p>
        </p:txBody>
      </p:sp>
      <p:sp>
        <p:nvSpPr>
          <p:cNvPr id="292" name="Google Shape;292;p43"/>
          <p:cNvSpPr txBox="1"/>
          <p:nvPr>
            <p:ph idx="12" type="sldNum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4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i="0" lang="en-US" u="none" cap="none" strike="noStrike"/>
              <a:t>Binary Search</a:t>
            </a:r>
            <a:endParaRPr/>
          </a:p>
        </p:txBody>
      </p:sp>
      <p:sp>
        <p:nvSpPr>
          <p:cNvPr id="298" name="Google Shape;298;p44"/>
          <p:cNvSpPr txBox="1"/>
          <p:nvPr>
            <p:ph idx="1" type="body"/>
          </p:nvPr>
        </p:nvSpPr>
        <p:spPr>
          <a:xfrm>
            <a:off x="533400" y="1085850"/>
            <a:ext cx="81534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-22098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162" y="973931"/>
            <a:ext cx="5729288" cy="3457575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  <p:pic>
        <p:nvPicPr>
          <p:cNvPr id="300" name="Google Shape;300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9000" y="1254919"/>
            <a:ext cx="5729288" cy="3393281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  <p:sp>
        <p:nvSpPr>
          <p:cNvPr id="301" name="Google Shape;301;p44"/>
          <p:cNvSpPr txBox="1"/>
          <p:nvPr>
            <p:ph idx="12" type="sldNum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5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i="0" lang="en-US" u="none" cap="none" strike="noStrike"/>
              <a:t>Programming Example</a:t>
            </a:r>
            <a:endParaRPr/>
          </a:p>
        </p:txBody>
      </p:sp>
      <p:sp>
        <p:nvSpPr>
          <p:cNvPr id="307" name="Google Shape;307;p45"/>
          <p:cNvSpPr txBox="1"/>
          <p:nvPr>
            <p:ph idx="1" type="body"/>
          </p:nvPr>
        </p:nvSpPr>
        <p:spPr>
          <a:xfrm>
            <a:off x="533400" y="1085850"/>
            <a:ext cx="81534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-35433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Char char="■"/>
            </a:pPr>
            <a:r>
              <a:rPr i="0" lang="en-US" u="none"/>
              <a:t>Merge sort – A recursive sorting method</a:t>
            </a:r>
            <a:endParaRPr i="0" sz="2100" u="none" cap="none" strike="noStrike">
              <a:latin typeface="Average"/>
              <a:ea typeface="Average"/>
              <a:cs typeface="Average"/>
              <a:sym typeface="Average"/>
            </a:endParaRPr>
          </a:p>
          <a:p>
            <a:pPr indent="-35433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Char char="■"/>
            </a:pPr>
            <a:r>
              <a:rPr i="0" lang="en-US" u="none"/>
              <a:t>A </a:t>
            </a:r>
            <a:r>
              <a:rPr i="0" lang="en-US" u="none">
                <a:solidFill>
                  <a:srgbClr val="FFF2CC"/>
                </a:solidFill>
              </a:rPr>
              <a:t>divide-and-conquer</a:t>
            </a:r>
            <a:r>
              <a:rPr i="0" lang="en-US" u="none"/>
              <a:t> algorithm</a:t>
            </a:r>
            <a:endParaRPr/>
          </a:p>
          <a:p>
            <a:pPr indent="-31750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Char char="■"/>
            </a:pPr>
            <a:r>
              <a:rPr i="0" lang="en-US" sz="2100" u="none" cap="none" strike="noStrike">
                <a:latin typeface="Average"/>
                <a:ea typeface="Average"/>
                <a:cs typeface="Average"/>
                <a:sym typeface="Average"/>
              </a:rPr>
              <a:t>Array to be sorted is divided in half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Char char="■"/>
            </a:pPr>
            <a:r>
              <a:rPr i="0" lang="en-US" sz="2100" u="none" cap="none" strike="noStrike">
                <a:latin typeface="Average"/>
                <a:ea typeface="Average"/>
                <a:cs typeface="Average"/>
                <a:sym typeface="Average"/>
              </a:rPr>
              <a:t>The two halves are sorted by recursive calls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Char char="■"/>
            </a:pPr>
            <a:r>
              <a:rPr i="0" lang="en-US" sz="2100" u="none" cap="none" strike="noStrike">
                <a:latin typeface="Average"/>
                <a:ea typeface="Average"/>
                <a:cs typeface="Average"/>
                <a:sym typeface="Average"/>
              </a:rPr>
              <a:t>This produces two smaller, sorted arrays which are merged to a single sorted array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8" name="Google Shape;308;p45"/>
          <p:cNvSpPr txBox="1"/>
          <p:nvPr>
            <p:ph idx="12" type="sldNum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6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i="0" lang="en-US" u="none" cap="none" strike="noStrike"/>
              <a:t>Merge Sort</a:t>
            </a:r>
            <a:endParaRPr/>
          </a:p>
        </p:txBody>
      </p:sp>
      <p:sp>
        <p:nvSpPr>
          <p:cNvPr id="314" name="Google Shape;314;p46"/>
          <p:cNvSpPr txBox="1"/>
          <p:nvPr>
            <p:ph idx="1" type="body"/>
          </p:nvPr>
        </p:nvSpPr>
        <p:spPr>
          <a:xfrm>
            <a:off x="533400" y="1085850"/>
            <a:ext cx="81534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-35433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Char char="■"/>
            </a:pPr>
            <a:r>
              <a:rPr i="0" lang="en-US" u="none"/>
              <a:t>Algorithm to sort array a</a:t>
            </a:r>
            <a:endParaRPr/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98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5" name="Google Shape;315;p46"/>
          <p:cNvGrpSpPr/>
          <p:nvPr/>
        </p:nvGrpSpPr>
        <p:grpSpPr>
          <a:xfrm>
            <a:off x="856088" y="1519726"/>
            <a:ext cx="7616554" cy="1560182"/>
            <a:chOff x="0" y="0"/>
            <a:chExt cx="2147483647" cy="2147483647"/>
          </a:xfrm>
        </p:grpSpPr>
        <p:pic>
          <p:nvPicPr>
            <p:cNvPr id="316" name="Google Shape;316;p46"/>
            <p:cNvPicPr preferRelativeResize="0"/>
            <p:nvPr/>
          </p:nvPicPr>
          <p:blipFill rotWithShape="1">
            <a:blip r:embed="rId3">
              <a:alphaModFix/>
            </a:blip>
            <a:srcRect b="13493" l="1472" r="0" t="0"/>
            <a:stretch/>
          </p:blipFill>
          <p:spPr>
            <a:xfrm>
              <a:off x="863194" y="0"/>
              <a:ext cx="2146189013" cy="1349801987"/>
            </a:xfrm>
            <a:prstGeom prst="rect">
              <a:avLst/>
            </a:prstGeom>
            <a:noFill/>
            <a:ln>
              <a:noFill/>
            </a:ln>
            <a:effectLst>
              <a:outerShdw blurRad="63500" dir="2700000" dist="107763">
                <a:schemeClr val="lt2">
                  <a:alpha val="49803"/>
                </a:schemeClr>
              </a:outerShdw>
            </a:effectLst>
          </p:spPr>
        </p:pic>
        <p:pic>
          <p:nvPicPr>
            <p:cNvPr id="317" name="Google Shape;317;p46"/>
            <p:cNvPicPr preferRelativeResize="0"/>
            <p:nvPr/>
          </p:nvPicPr>
          <p:blipFill rotWithShape="1">
            <a:blip r:embed="rId4">
              <a:alphaModFix/>
            </a:blip>
            <a:srcRect b="0" l="1510" r="9099" t="15060"/>
            <a:stretch/>
          </p:blipFill>
          <p:spPr>
            <a:xfrm>
              <a:off x="0" y="1266341849"/>
              <a:ext cx="2147483647" cy="881141797"/>
            </a:xfrm>
            <a:prstGeom prst="rect">
              <a:avLst/>
            </a:prstGeom>
            <a:noFill/>
            <a:ln>
              <a:noFill/>
            </a:ln>
            <a:effectLst>
              <a:outerShdw blurRad="63500" dir="2700000" dist="107763">
                <a:schemeClr val="lt2">
                  <a:alpha val="49803"/>
                </a:schemeClr>
              </a:outerShdw>
            </a:effectLst>
          </p:spPr>
        </p:pic>
      </p:grpSp>
      <p:sp>
        <p:nvSpPr>
          <p:cNvPr id="318" name="Google Shape;318;p46"/>
          <p:cNvSpPr txBox="1"/>
          <p:nvPr>
            <p:ph idx="12" type="sldNum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7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Merge Sort</a:t>
            </a:r>
            <a:endParaRPr b="1" sz="3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7"/>
          <p:cNvSpPr txBox="1"/>
          <p:nvPr>
            <p:ph idx="1" type="body"/>
          </p:nvPr>
        </p:nvSpPr>
        <p:spPr>
          <a:xfrm>
            <a:off x="533400" y="1085850"/>
            <a:ext cx="81534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lnSpcReduction="10000"/>
          </a:bodyPr>
          <a:lstStyle/>
          <a:p>
            <a:pPr indent="-36449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Char char="■"/>
            </a:pPr>
            <a:r>
              <a:rPr i="0" lang="en-US" sz="1900" u="none"/>
              <a:t>View </a:t>
            </a:r>
            <a:r>
              <a:rPr i="0" lang="en-US" sz="1900" u="sng">
                <a:hlinkClick r:id="rId3"/>
              </a:rPr>
              <a:t>Java implementation</a:t>
            </a:r>
            <a:r>
              <a:rPr i="0" lang="en-US" sz="1900" u="none"/>
              <a:t>, listing 11.8, class MergeSort</a:t>
            </a:r>
            <a:endParaRPr sz="1800"/>
          </a:p>
          <a:p>
            <a:pPr indent="0" lvl="1" marL="4572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i="0" lang="en-US" sz="1600" u="none" cap="none" strike="noStrike">
                <a:latin typeface="Average"/>
                <a:ea typeface="Average"/>
                <a:cs typeface="Average"/>
                <a:sym typeface="Average"/>
              </a:rPr>
              <a:t>public static void sort (int [] a)</a:t>
            </a:r>
            <a:endParaRPr sz="1400">
              <a:latin typeface="Average"/>
              <a:ea typeface="Average"/>
              <a:cs typeface="Average"/>
              <a:sym typeface="Average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i="0" lang="en-US" sz="1600" u="none" cap="none" strike="noStrike">
                <a:latin typeface="Average"/>
                <a:ea typeface="Average"/>
                <a:cs typeface="Average"/>
                <a:sym typeface="Average"/>
              </a:rPr>
              <a:t>{</a:t>
            </a:r>
            <a:endParaRPr sz="1400">
              <a:latin typeface="Average"/>
              <a:ea typeface="Average"/>
              <a:cs typeface="Average"/>
              <a:sym typeface="Average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i="0" lang="en-US" sz="1600" u="none" cap="none" strike="noStrike">
                <a:latin typeface="Average"/>
                <a:ea typeface="Average"/>
                <a:cs typeface="Average"/>
                <a:sym typeface="Average"/>
              </a:rPr>
              <a:t>    if (a.length &gt;= 2) {</a:t>
            </a:r>
            <a:endParaRPr sz="1400">
              <a:latin typeface="Average"/>
              <a:ea typeface="Average"/>
              <a:cs typeface="Average"/>
              <a:sym typeface="Average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i="0" lang="en-US" sz="1600" u="none" cap="none" strike="noStrike">
                <a:latin typeface="Average"/>
                <a:ea typeface="Average"/>
                <a:cs typeface="Average"/>
                <a:sym typeface="Average"/>
              </a:rPr>
              <a:t>        int halfLength = a.length / 2;</a:t>
            </a:r>
            <a:endParaRPr sz="1400">
              <a:latin typeface="Average"/>
              <a:ea typeface="Average"/>
              <a:cs typeface="Average"/>
              <a:sym typeface="Average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i="0" lang="en-US" sz="1600" u="none" cap="none" strike="noStrike">
                <a:latin typeface="Average"/>
                <a:ea typeface="Average"/>
                <a:cs typeface="Average"/>
                <a:sym typeface="Average"/>
              </a:rPr>
              <a:t>        int [] firstHalf = new int [halfLength];</a:t>
            </a:r>
            <a:endParaRPr sz="1400">
              <a:latin typeface="Average"/>
              <a:ea typeface="Average"/>
              <a:cs typeface="Average"/>
              <a:sym typeface="Average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i="0" lang="en-US" sz="1600" u="none" cap="none" strike="noStrike">
                <a:latin typeface="Average"/>
                <a:ea typeface="Average"/>
                <a:cs typeface="Average"/>
                <a:sym typeface="Average"/>
              </a:rPr>
              <a:t>        int [] lastHalf = new int [a.length - halfLength];</a:t>
            </a:r>
            <a:endParaRPr sz="1400">
              <a:latin typeface="Average"/>
              <a:ea typeface="Average"/>
              <a:cs typeface="Average"/>
              <a:sym typeface="Average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i="0" lang="en-US" sz="1600" u="none" cap="none" strike="noStrike">
                <a:latin typeface="Average"/>
                <a:ea typeface="Average"/>
                <a:cs typeface="Average"/>
                <a:sym typeface="Average"/>
              </a:rPr>
              <a:t>        divide (a, firstHalf, lastHalf);</a:t>
            </a:r>
            <a:endParaRPr sz="1400">
              <a:latin typeface="Average"/>
              <a:ea typeface="Average"/>
              <a:cs typeface="Average"/>
              <a:sym typeface="Average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i="0" lang="en-US" sz="1600" u="none" cap="none" strike="noStrike">
                <a:latin typeface="Average"/>
                <a:ea typeface="Average"/>
                <a:cs typeface="Average"/>
                <a:sym typeface="Average"/>
              </a:rPr>
              <a:t>      </a:t>
            </a:r>
            <a:r>
              <a:rPr i="0" lang="en-US" sz="1600" u="none" cap="none" strike="noStrike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  sort (firstHalf);</a:t>
            </a:r>
            <a:endParaRPr sz="14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i="0" lang="en-US" sz="1600" u="none" cap="none" strike="noStrike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        sort (lastHalf);</a:t>
            </a:r>
            <a:endParaRPr sz="14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i="0" lang="en-US" sz="1600" u="none" cap="none" strike="noStrike">
                <a:latin typeface="Average"/>
                <a:ea typeface="Average"/>
                <a:cs typeface="Average"/>
                <a:sym typeface="Average"/>
              </a:rPr>
              <a:t>        merge (a, firstHalf, lastHalf);</a:t>
            </a:r>
            <a:endParaRPr sz="1400">
              <a:latin typeface="Average"/>
              <a:ea typeface="Average"/>
              <a:cs typeface="Average"/>
              <a:sym typeface="Average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i="0" lang="en-US" sz="1600" u="none" cap="none" strike="noStrike">
                <a:latin typeface="Average"/>
                <a:ea typeface="Average"/>
                <a:cs typeface="Average"/>
                <a:sym typeface="Average"/>
              </a:rPr>
              <a:t>    }</a:t>
            </a:r>
            <a:endParaRPr sz="1400">
              <a:latin typeface="Average"/>
              <a:ea typeface="Average"/>
              <a:cs typeface="Average"/>
              <a:sym typeface="Average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i="0" lang="en-US" sz="1600" u="none" cap="none" strike="noStrike">
                <a:latin typeface="Average"/>
                <a:ea typeface="Average"/>
                <a:cs typeface="Average"/>
                <a:sym typeface="Average"/>
              </a:rPr>
              <a:t>    //else do nothing. a.length == 1, so a is sorted.</a:t>
            </a:r>
            <a:endParaRPr sz="1400">
              <a:latin typeface="Average"/>
              <a:ea typeface="Average"/>
              <a:cs typeface="Average"/>
              <a:sym typeface="Average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i="0" lang="en-US" sz="1600" u="none" cap="none" strike="noStrike">
                <a:latin typeface="Average"/>
                <a:ea typeface="Average"/>
                <a:cs typeface="Average"/>
                <a:sym typeface="Average"/>
              </a:rPr>
              <a:t>}</a:t>
            </a:r>
            <a:endParaRPr sz="14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25" name="Google Shape;325;p47"/>
          <p:cNvSpPr txBox="1"/>
          <p:nvPr>
            <p:ph idx="12" type="sldNum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8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Merge Sort</a:t>
            </a:r>
            <a:endParaRPr b="1" sz="3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8"/>
          <p:cNvSpPr txBox="1"/>
          <p:nvPr>
            <p:ph idx="1" type="body"/>
          </p:nvPr>
        </p:nvSpPr>
        <p:spPr>
          <a:xfrm>
            <a:off x="533400" y="1085850"/>
            <a:ext cx="81534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-355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20"/>
              <a:buFont typeface="Average"/>
              <a:buChar char="■"/>
            </a:pPr>
            <a:r>
              <a:rPr i="0" lang="en-US" u="none"/>
              <a:t>View </a:t>
            </a:r>
            <a:r>
              <a:rPr i="0" lang="en-US" u="sng">
                <a:hlinkClick r:id="rId3"/>
              </a:rPr>
              <a:t>demo program</a:t>
            </a:r>
            <a:r>
              <a:rPr i="0" lang="en-US" u="none"/>
              <a:t>, listing 11.9</a:t>
            </a:r>
            <a:br>
              <a:rPr i="0" lang="en-US" u="none"/>
            </a:br>
            <a:r>
              <a:rPr i="0" lang="en-US" u="none"/>
              <a:t>class MergeSortDemo</a:t>
            </a:r>
            <a:endParaRPr sz="1800"/>
          </a:p>
        </p:txBody>
      </p:sp>
      <p:pic>
        <p:nvPicPr>
          <p:cNvPr id="332" name="Google Shape;332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4375" y="2338388"/>
            <a:ext cx="3121819" cy="1353740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  <p:sp>
        <p:nvSpPr>
          <p:cNvPr id="333" name="Google Shape;333;p48"/>
          <p:cNvSpPr txBox="1"/>
          <p:nvPr>
            <p:ph idx="12" type="sldNum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9"/>
          <p:cNvSpPr txBox="1"/>
          <p:nvPr/>
        </p:nvSpPr>
        <p:spPr>
          <a:xfrm>
            <a:off x="138100" y="4624388"/>
            <a:ext cx="90498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This schedule can be modified according to the students’ performance and other reasons.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0" name="Google Shape;340;p49"/>
          <p:cNvSpPr txBox="1"/>
          <p:nvPr/>
        </p:nvSpPr>
        <p:spPr>
          <a:xfrm>
            <a:off x="475800" y="411216"/>
            <a:ext cx="70104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FFFF"/>
                </a:solidFill>
              </a:rPr>
              <a:t>Tentative Schedule</a:t>
            </a:r>
            <a:endParaRPr b="1" sz="3200">
              <a:solidFill>
                <a:srgbClr val="FFFFFF"/>
              </a:solidFill>
            </a:endParaRPr>
          </a:p>
        </p:txBody>
      </p:sp>
      <p:graphicFrame>
        <p:nvGraphicFramePr>
          <p:cNvPr id="341" name="Google Shape;341;p49"/>
          <p:cNvGraphicFramePr/>
          <p:nvPr/>
        </p:nvGraphicFramePr>
        <p:xfrm>
          <a:off x="1271588" y="9804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{9193160B-2971-451D-90B0-2C427C0763F0}</a:tableStyleId>
              </a:tblPr>
              <a:tblGrid>
                <a:gridCol w="1468300"/>
                <a:gridCol w="5869575"/>
              </a:tblGrid>
              <a:tr h="199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Weeks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5375" marB="0" marR="9525" marL="952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Topics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5375" marB="0" marR="9525" marL="95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strike="sngStrike">
                          <a:solidFill>
                            <a:srgbClr val="CACACA"/>
                          </a:solidFill>
                        </a:rPr>
                        <a:t>Introduction Java Runtime environments</a:t>
                      </a:r>
                      <a:endParaRPr sz="800" strike="sngStrike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strike="sngStrike">
                          <a:solidFill>
                            <a:srgbClr val="CACACA"/>
                          </a:solidFill>
                        </a:rPr>
                        <a:t>Object-orient concept Packages and objects</a:t>
                      </a:r>
                      <a:endParaRPr sz="800" strike="sngStrike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8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strike="sngStrike">
                          <a:solidFill>
                            <a:srgbClr val="CACACA"/>
                          </a:solidFill>
                        </a:rPr>
                        <a:t>Class and its members</a:t>
                      </a:r>
                      <a:endParaRPr sz="800" strike="sngStrike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8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strike="sngStrike">
                          <a:solidFill>
                            <a:srgbClr val="CACACA"/>
                          </a:solidFill>
                        </a:rPr>
                        <a:t>Language Basics, Branching and Loop</a:t>
                      </a:r>
                      <a:endParaRPr sz="800" strike="sngStrike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8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strike="sngStrike">
                          <a:solidFill>
                            <a:srgbClr val="CACACA"/>
                          </a:solidFill>
                        </a:rPr>
                        <a:t>String and Number classes</a:t>
                      </a:r>
                      <a:endParaRPr sz="800" strike="sngStrike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8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strike="sngStrike">
                          <a:solidFill>
                            <a:srgbClr val="CACACA"/>
                          </a:solidFill>
                        </a:rPr>
                        <a:t>Arrays, Recursion</a:t>
                      </a:r>
                      <a:endParaRPr sz="800" strike="sngStrike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8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CACACA"/>
                          </a:solidFill>
                        </a:rPr>
                        <a:t>Inheritance, Polymorphism, and Interfaces Abstract data type and Interfaces</a:t>
                      </a:r>
                      <a:endParaRPr sz="8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8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CACACA"/>
                          </a:solidFill>
                        </a:rPr>
                        <a:t>Basic data structures ArrayList</a:t>
                      </a:r>
                      <a:endParaRPr sz="8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8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CACACA"/>
                          </a:solidFill>
                        </a:rPr>
                        <a:t>HashMap Midterm Exam</a:t>
                      </a:r>
                      <a:endParaRPr sz="8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8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CACACA"/>
                          </a:solidFill>
                        </a:rPr>
                        <a:t>Exception Handling, Streams and File I/O (1)</a:t>
                      </a:r>
                      <a:endParaRPr sz="8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8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CACACA"/>
                          </a:solidFill>
                        </a:rPr>
                        <a:t>Streams and File I/O (2), Java Programming practice (1)</a:t>
                      </a:r>
                      <a:endParaRPr sz="8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8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CACACA"/>
                          </a:solidFill>
                        </a:rPr>
                        <a:t>Java Programming practice (2), Dynamic Data structure and Generics (1)</a:t>
                      </a:r>
                      <a:endParaRPr sz="8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8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CACACA"/>
                          </a:solidFill>
                        </a:rPr>
                        <a:t>Dynamic Data structure and Generics (2) GUI and Event-driven Programming (1)</a:t>
                      </a:r>
                      <a:endParaRPr sz="8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8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CACACA"/>
                          </a:solidFill>
                        </a:rPr>
                        <a:t>GUI and Event-driven Programming (2),  Concurrency (1)</a:t>
                      </a:r>
                      <a:endParaRPr sz="8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8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CACACA"/>
                          </a:solidFill>
                        </a:rPr>
                        <a:t>Concurrency (2) , Summary	</a:t>
                      </a:r>
                      <a:endParaRPr sz="8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8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Final</a:t>
                      </a:r>
                      <a:endParaRPr sz="8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2" name="Google Shape;342;p49"/>
          <p:cNvSpPr txBox="1"/>
          <p:nvPr>
            <p:ph idx="12" type="sldNum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0"/>
          <p:cNvSpPr txBox="1"/>
          <p:nvPr/>
        </p:nvSpPr>
        <p:spPr>
          <a:xfrm>
            <a:off x="1738975" y="4193400"/>
            <a:ext cx="549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JC Nam, </a:t>
            </a:r>
            <a:r>
              <a:rPr lang="en-US" sz="2100" u="sng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jcnam@handong.edu</a:t>
            </a:r>
            <a:r>
              <a:rPr lang="en-US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lang="en-US" sz="2100" u="sng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https://lifove.github.io</a:t>
            </a:r>
            <a:r>
              <a:rPr lang="en-US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2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49" name="Google Shape;349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7950" y="4250578"/>
            <a:ext cx="250894" cy="266569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50"/>
          <p:cNvSpPr txBox="1"/>
          <p:nvPr>
            <p:ph idx="12" type="sldNum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Basics of Recursion</a:t>
            </a:r>
            <a:endParaRPr b="0"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533400" y="1085850"/>
            <a:ext cx="81534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-35433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Char char="●"/>
            </a:pPr>
            <a:r>
              <a:rPr i="0" lang="en-US" u="none" cap="none" strike="noStrike"/>
              <a:t>A recursive algorithm will have one subtask that is a small version of the entire algorithm's task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i="0" sz="2100" u="none" cap="none" strike="noStrike">
              <a:latin typeface="Average"/>
              <a:ea typeface="Average"/>
              <a:cs typeface="Average"/>
              <a:sym typeface="Average"/>
            </a:endParaRPr>
          </a:p>
          <a:p>
            <a:pPr indent="-35433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Char char="●"/>
            </a:pPr>
            <a:r>
              <a:rPr i="0" lang="en-US" u="none" cap="none" strike="noStrike"/>
              <a:t>A recursive algorithm contains an invocation of itself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433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Noto Sans Symbols"/>
              <a:buChar char="●"/>
            </a:pPr>
            <a:r>
              <a:rPr i="0" lang="en-US" u="none" cap="none" strike="noStrike"/>
              <a:t>Must be defined correctly </a:t>
            </a:r>
            <a:r>
              <a:rPr lang="en-US"/>
              <a:t>otherwise</a:t>
            </a:r>
            <a:r>
              <a:rPr i="0" lang="en-US" u="none" cap="none" strike="noStrike"/>
              <a:t> algorithm could call itself forever or not at all</a:t>
            </a:r>
            <a:endParaRPr/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Basics of Recursion</a:t>
            </a:r>
            <a:endParaRPr b="0"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191125" y="1709138"/>
            <a:ext cx="8712900" cy="2259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Average"/>
                <a:ea typeface="Average"/>
                <a:cs typeface="Average"/>
                <a:sym typeface="Average"/>
              </a:rPr>
              <a:t>Why and When is recursion useful????</a:t>
            </a:r>
            <a:br>
              <a:rPr lang="en-US" sz="3000">
                <a:latin typeface="Average"/>
                <a:ea typeface="Average"/>
                <a:cs typeface="Average"/>
                <a:sym typeface="Average"/>
              </a:rPr>
            </a:br>
            <a:r>
              <a:rPr b="1" lang="en-US" sz="1600">
                <a:latin typeface="Average"/>
                <a:ea typeface="Average"/>
                <a:cs typeface="Average"/>
                <a:sym typeface="Average"/>
              </a:rPr>
              <a:t>Interesting discussions from real developers about recursion</a:t>
            </a:r>
            <a:endParaRPr b="1" sz="16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https://stackoverflow.com/questions/3021/what-is-recursion-and-when-should-i-use-it</a:t>
            </a:r>
            <a:endParaRPr sz="30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Simple Example - Countdown </a:t>
            </a:r>
            <a:endParaRPr b="0" sz="2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533400" y="1085850"/>
            <a:ext cx="81534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-3111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20"/>
              <a:buFont typeface="Average"/>
              <a:buChar char="■"/>
            </a:pPr>
            <a:r>
              <a:rPr i="0" lang="en-US" sz="1900" u="none" cap="none" strike="noStrike"/>
              <a:t>Given an integer value </a:t>
            </a:r>
            <a:r>
              <a:rPr i="1" lang="en-US" sz="1900" u="none" cap="none" strike="noStrike"/>
              <a:t>num</a:t>
            </a:r>
            <a:r>
              <a:rPr i="0" lang="en-US" sz="1900" u="none" cap="none" strike="noStrike"/>
              <a:t> output all the numbers from </a:t>
            </a:r>
            <a:r>
              <a:rPr i="1" lang="en-US" sz="1900" u="none" cap="none" strike="noStrike"/>
              <a:t>num</a:t>
            </a:r>
            <a:r>
              <a:rPr i="0" lang="en-US" sz="1900" u="none" cap="none" strike="noStrike"/>
              <a:t> down to 1</a:t>
            </a:r>
            <a:endParaRPr sz="1600"/>
          </a:p>
          <a:p>
            <a:pPr indent="-29210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Average"/>
              <a:buChar char="■"/>
            </a:pPr>
            <a:r>
              <a:rPr i="0" lang="en-US" u="none" cap="none" strike="noStrike">
                <a:latin typeface="Average"/>
                <a:ea typeface="Average"/>
                <a:cs typeface="Average"/>
                <a:sym typeface="Average"/>
              </a:rPr>
              <a:t>First handle the simplest case; the </a:t>
            </a:r>
            <a:r>
              <a:rPr i="0" lang="en-US" u="none" cap="none" strike="noStrike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base case</a:t>
            </a:r>
            <a:r>
              <a:rPr i="0" lang="en-US" u="none" cap="none" strike="noStrike">
                <a:latin typeface="Average"/>
                <a:ea typeface="Average"/>
                <a:cs typeface="Average"/>
                <a:sym typeface="Average"/>
              </a:rPr>
              <a:t> or stopping condition</a:t>
            </a:r>
            <a:endParaRPr sz="1400">
              <a:latin typeface="Average"/>
              <a:ea typeface="Average"/>
              <a:cs typeface="Average"/>
              <a:sym typeface="Average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rPr i="0" lang="en-US" u="none" cap="none" strike="noStrike">
                <a:latin typeface="Average"/>
                <a:ea typeface="Average"/>
                <a:cs typeface="Average"/>
                <a:sym typeface="Average"/>
              </a:rPr>
              <a:t>Ex)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i="0" u="none" cap="none" strike="noStrike">
              <a:latin typeface="Average"/>
              <a:ea typeface="Average"/>
              <a:cs typeface="Average"/>
              <a:sym typeface="Average"/>
            </a:endParaRPr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i="0" u="none" cap="none" strike="noStrike">
              <a:latin typeface="Average"/>
              <a:ea typeface="Average"/>
              <a:cs typeface="Average"/>
              <a:sym typeface="Average"/>
            </a:endParaRPr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i="0" u="none" cap="none" strike="noStrike">
              <a:latin typeface="Average"/>
              <a:ea typeface="Average"/>
              <a:cs typeface="Average"/>
              <a:sym typeface="Average"/>
            </a:endParaRPr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i="0" u="none" cap="none" strike="noStrike">
              <a:latin typeface="Average"/>
              <a:ea typeface="Average"/>
              <a:cs typeface="Average"/>
              <a:sym typeface="Average"/>
            </a:endParaRPr>
          </a:p>
          <a:p>
            <a:pPr indent="-29210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Average"/>
              <a:buChar char="■"/>
            </a:pPr>
            <a:r>
              <a:rPr i="0" lang="en-US" u="none" cap="none" strike="noStrike">
                <a:latin typeface="Average"/>
                <a:ea typeface="Average"/>
                <a:cs typeface="Average"/>
                <a:sym typeface="Average"/>
              </a:rPr>
              <a:t>Next handle larger cases (</a:t>
            </a:r>
            <a:r>
              <a:rPr i="0" lang="en-US" u="none" cap="none" strike="noStrike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general case</a:t>
            </a:r>
            <a:r>
              <a:rPr i="0" lang="en-US" u="none" cap="none" strike="noStrike">
                <a:latin typeface="Average"/>
                <a:ea typeface="Average"/>
                <a:cs typeface="Average"/>
                <a:sym typeface="Average"/>
              </a:rPr>
              <a:t>);</a:t>
            </a:r>
            <a:endParaRPr sz="1400">
              <a:latin typeface="Average"/>
              <a:ea typeface="Average"/>
              <a:cs typeface="Average"/>
              <a:sym typeface="Average"/>
            </a:endParaRPr>
          </a:p>
          <a:p>
            <a:pPr indent="-33655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Average"/>
              <a:buChar char="□"/>
            </a:pPr>
            <a:r>
              <a:rPr i="0" lang="en-US" u="none" cap="none" strike="noStrike">
                <a:latin typeface="Average"/>
                <a:ea typeface="Average"/>
                <a:cs typeface="Average"/>
                <a:sym typeface="Average"/>
              </a:rPr>
              <a:t>Phrase solution in terms of a </a:t>
            </a:r>
            <a:r>
              <a:rPr i="0" lang="en-US" u="none" cap="none" strike="noStrike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smaller version of the same problem</a:t>
            </a:r>
            <a:endParaRPr sz="12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0955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"/>
              <a:buFont typeface="Average"/>
              <a:buChar char="□"/>
            </a:pPr>
            <a:r>
              <a:rPr i="0" lang="en-US" u="none" cap="none" strike="noStrike">
                <a:latin typeface="Average"/>
                <a:ea typeface="Average"/>
                <a:cs typeface="Average"/>
                <a:sym typeface="Average"/>
              </a:rPr>
              <a:t>Ex) countDown(3) is to </a:t>
            </a:r>
            <a:r>
              <a:rPr i="0" lang="en-US" u="none" cap="none" strike="noStrike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output 3</a:t>
            </a:r>
            <a:r>
              <a:rPr i="0" lang="en-US" u="none" cap="none" strike="noStrike">
                <a:latin typeface="Average"/>
                <a:ea typeface="Average"/>
                <a:cs typeface="Average"/>
                <a:sym typeface="Average"/>
              </a:rPr>
              <a:t> then </a:t>
            </a:r>
            <a:r>
              <a:rPr i="0" lang="en-US" u="none" cap="none" strike="noStrike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output the result of countDown(2) </a:t>
            </a:r>
            <a:endParaRPr i="0" sz="1500" u="none" cap="none" strike="noStrike"/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5200" y="1816031"/>
            <a:ext cx="2737162" cy="113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Recursive Countdown</a:t>
            </a:r>
            <a:endParaRPr b="0"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533400" y="1085850"/>
            <a:ext cx="81534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85000" lnSpcReduction="20000"/>
          </a:bodyPr>
          <a:lstStyle/>
          <a:p>
            <a:pPr indent="0" lvl="0" marL="571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rPr i="0" lang="en-US" sz="1700" u="none"/>
              <a:t>public class RecursiveCountdownDemonst</a:t>
            </a:r>
            <a:r>
              <a:rPr lang="en-US" sz="1700"/>
              <a:t>rator</a:t>
            </a:r>
            <a:endParaRPr/>
          </a:p>
          <a:p>
            <a:pPr indent="0" lvl="0" marL="571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rPr i="0" lang="en-US" sz="1700" u="none"/>
              <a:t>{</a:t>
            </a:r>
            <a:endParaRPr/>
          </a:p>
          <a:p>
            <a:pPr indent="0" lvl="0" marL="571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rPr i="0" lang="en-US" sz="1700" u="none"/>
              <a:t>	public static void main(String[] args)</a:t>
            </a:r>
            <a:endParaRPr/>
          </a:p>
          <a:p>
            <a:pPr indent="0" lvl="0" marL="571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rPr i="0" lang="en-US" sz="1700" u="none"/>
              <a:t>	{</a:t>
            </a:r>
            <a:endParaRPr sz="1700"/>
          </a:p>
          <a:p>
            <a:pPr indent="0" lvl="0" marL="571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rPr lang="en-US" sz="1700"/>
              <a:t>                  c</a:t>
            </a:r>
            <a:r>
              <a:rPr i="0" lang="en-US" sz="1700" u="none"/>
              <a:t>ountDown(3);</a:t>
            </a:r>
            <a:endParaRPr/>
          </a:p>
          <a:p>
            <a:pPr indent="0" lvl="0" marL="571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rPr i="0" lang="en-US" sz="1700" u="none"/>
              <a:t>	}</a:t>
            </a:r>
            <a:endParaRPr/>
          </a:p>
          <a:p>
            <a:pPr indent="0" lvl="0" marL="571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 i="0" sz="1700" u="none"/>
          </a:p>
          <a:p>
            <a:pPr indent="0" lvl="0" marL="571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rPr i="0" lang="en-US" sz="1700" u="none"/>
              <a:t>	public statc void countDown(int num)</a:t>
            </a:r>
            <a:endParaRPr/>
          </a:p>
          <a:p>
            <a:pPr indent="0" lvl="0" marL="571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rPr i="0" lang="en-US" sz="1700" u="none"/>
              <a:t>	{</a:t>
            </a:r>
            <a:endParaRPr/>
          </a:p>
          <a:p>
            <a:pPr indent="0" lvl="0" marL="571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rPr i="0" lang="en-US" sz="1700" u="none"/>
              <a:t>		if (num &lt;= 0) {</a:t>
            </a:r>
            <a:endParaRPr/>
          </a:p>
          <a:p>
            <a:pPr indent="0" lvl="0" marL="571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rPr i="0" lang="en-US" sz="1700" u="none"/>
              <a:t>			System.out.println();</a:t>
            </a:r>
            <a:endParaRPr/>
          </a:p>
          <a:p>
            <a:pPr indent="0" lvl="0" marL="571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rPr i="0" lang="en-US" sz="1700" u="none"/>
              <a:t>		} else {</a:t>
            </a:r>
            <a:endParaRPr/>
          </a:p>
          <a:p>
            <a:pPr indent="0" lvl="0" marL="571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rPr i="0" lang="en-US" sz="1700" u="none">
                <a:solidFill>
                  <a:srgbClr val="FFF2CC"/>
                </a:solidFill>
              </a:rPr>
              <a:t>			System.out.print(num + " ");</a:t>
            </a:r>
            <a:endParaRPr>
              <a:solidFill>
                <a:srgbClr val="FFF2CC"/>
              </a:solidFill>
            </a:endParaRPr>
          </a:p>
          <a:p>
            <a:pPr indent="0" lvl="0" marL="571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rPr i="0" lang="en-US" sz="1700" u="none">
                <a:solidFill>
                  <a:srgbClr val="FFF2CC"/>
                </a:solidFill>
              </a:rPr>
              <a:t>			countDown(num - 1);</a:t>
            </a:r>
            <a:endParaRPr>
              <a:solidFill>
                <a:srgbClr val="FFF2CC"/>
              </a:solidFill>
            </a:endParaRPr>
          </a:p>
          <a:p>
            <a:pPr indent="0" lvl="0" marL="571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rPr i="0" lang="en-US" sz="1700" u="none"/>
              <a:t>		}</a:t>
            </a:r>
            <a:endParaRPr/>
          </a:p>
          <a:p>
            <a:pPr indent="0" lvl="0" marL="571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rPr i="0" lang="en-US" sz="1700" u="none"/>
              <a:t>	}</a:t>
            </a:r>
            <a:endParaRPr/>
          </a:p>
          <a:p>
            <a:pPr indent="0" lvl="0" marL="571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rPr i="0" lang="en-US" sz="1700" u="none"/>
              <a:t>} </a:t>
            </a:r>
            <a:endParaRPr/>
          </a:p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Sequence of Calls</a:t>
            </a:r>
            <a:endParaRPr b="0"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533400" y="1085850"/>
            <a:ext cx="81534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20"/>
              <a:buFont typeface="Average"/>
              <a:buChar char="■"/>
            </a:pPr>
            <a:r>
              <a:rPr i="0" lang="en-US" sz="2400" u="none"/>
              <a:t>Computing countDown(3) </a:t>
            </a:r>
            <a:endParaRPr/>
          </a:p>
          <a:p>
            <a:pPr indent="-22098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3437" y="837009"/>
            <a:ext cx="2863452" cy="415528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Case Study</a:t>
            </a:r>
            <a:endParaRPr b="0"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533400" y="1085850"/>
            <a:ext cx="81534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92500" lnSpcReduction="20000"/>
          </a:bodyPr>
          <a:lstStyle/>
          <a:p>
            <a:pPr indent="-333756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Average"/>
              <a:buChar char="■"/>
            </a:pPr>
            <a:r>
              <a:rPr i="0" lang="en-US" sz="2400" u="none"/>
              <a:t>Digits to Words</a:t>
            </a:r>
            <a:endParaRPr/>
          </a:p>
          <a:p>
            <a:pPr indent="-27813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Average"/>
              <a:buChar char="■"/>
            </a:pPr>
            <a:r>
              <a:rPr i="0" lang="en-US" sz="2000" u="none" cap="none" strike="noStrike">
                <a:latin typeface="Average"/>
                <a:ea typeface="Average"/>
                <a:cs typeface="Average"/>
                <a:sym typeface="Average"/>
              </a:rPr>
              <a:t>Receive an integer parameter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27813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Average"/>
              <a:buChar char="■"/>
            </a:pPr>
            <a:r>
              <a:rPr i="0" lang="en-US" sz="2000" u="none" cap="none" strike="noStrike">
                <a:latin typeface="Average"/>
                <a:ea typeface="Average"/>
                <a:cs typeface="Average"/>
                <a:sym typeface="Average"/>
              </a:rPr>
              <a:t>Then, print the digits of the number as words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None/>
            </a:pPr>
            <a:r>
              <a:t/>
            </a:r>
            <a:endParaRPr i="0" sz="2000" u="none" cap="none" strike="noStrike">
              <a:latin typeface="Average"/>
              <a:ea typeface="Average"/>
              <a:cs typeface="Average"/>
              <a:sym typeface="Average"/>
            </a:endParaRPr>
          </a:p>
          <a:p>
            <a:pPr indent="-333756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Average"/>
              <a:buChar char="■"/>
            </a:pPr>
            <a:r>
              <a:rPr i="0" lang="en-US" sz="2400" u="none"/>
              <a:t>Heading</a:t>
            </a:r>
            <a:endParaRPr/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 i="0" sz="2400" u="none"/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 sz="2400"/>
          </a:p>
          <a:p>
            <a:pPr indent="-333756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Average"/>
              <a:buChar char="■"/>
            </a:pPr>
            <a:r>
              <a:rPr i="0" lang="en-US" sz="2400" u="none"/>
              <a:t>Consider this useful private method</a:t>
            </a:r>
            <a:endParaRPr i="0" sz="2400" u="none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30" name="Google Shape;13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3612" y="2301478"/>
            <a:ext cx="4269581" cy="1073944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  <p:pic>
        <p:nvPicPr>
          <p:cNvPr id="131" name="Google Shape;13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6887" y="3975497"/>
            <a:ext cx="5445919" cy="832246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