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7104050" cy="10234600"/>
  <p:embeddedFontLst>
    <p:embeddedFont>
      <p:font typeface="Average"/>
      <p:regular r:id="rId39"/>
    </p:embeddedFont>
    <p:embeddedFont>
      <p:font typeface="Oswal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4DA9C3-8C1B-476B-8045-E558AB917D69}">
  <a:tblStyle styleId="{C94DA9C3-8C1B-476B-8045-E558AB917D6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4.xml"/><Relationship Id="rId41" Type="http://schemas.openxmlformats.org/officeDocument/2006/relationships/font" Target="fonts/Oswald-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Average-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2" cy="511175"/>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1pPr>
            <a:lvl2pPr lvl="1"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2pPr>
            <a:lvl3pPr lvl="2"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3pPr>
            <a:lvl4pPr lvl="3"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4pPr>
            <a:lvl5pPr lvl="4"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5pPr>
            <a:lvl6pPr lvl="5"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6pPr>
            <a:lvl7pPr lvl="6"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7pPr>
            <a:lvl8pPr lvl="7"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8pPr>
            <a:lvl9pPr lvl="8"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9pPr>
          </a:lstStyle>
          <a:p/>
        </p:txBody>
      </p:sp>
      <p:sp>
        <p:nvSpPr>
          <p:cNvPr id="4" name="Google Shape;4;n"/>
          <p:cNvSpPr txBox="1"/>
          <p:nvPr>
            <p:ph idx="10" type="dt"/>
          </p:nvPr>
        </p:nvSpPr>
        <p:spPr>
          <a:xfrm>
            <a:off x="4024312" y="0"/>
            <a:ext cx="3078162" cy="511175"/>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1pPr>
            <a:lvl2pPr lvl="1"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2pPr>
            <a:lvl3pPr lvl="2"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3pPr>
            <a:lvl4pPr lvl="3"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4pPr>
            <a:lvl5pPr lvl="4"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5pPr>
            <a:lvl6pPr lvl="5"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6pPr>
            <a:lvl7pPr lvl="6"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7pPr>
            <a:lvl8pPr lvl="7"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8pPr>
            <a:lvl9pPr lvl="8"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9pPr>
          </a:lstStyle>
          <a:p/>
        </p:txBody>
      </p:sp>
      <p:sp>
        <p:nvSpPr>
          <p:cNvPr id="5" name="Google Shape;5;n"/>
          <p:cNvSpPr/>
          <p:nvPr>
            <p:ph idx="3"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2" y="4860925"/>
            <a:ext cx="5684837" cy="4605337"/>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721850"/>
            <a:ext cx="3078162" cy="511175"/>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1pPr>
            <a:lvl2pPr lvl="1"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2pPr>
            <a:lvl3pPr lvl="2"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3pPr>
            <a:lvl4pPr lvl="3"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4pPr>
            <a:lvl5pPr lvl="4"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5pPr>
            <a:lvl6pPr lvl="5"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6pPr>
            <a:lvl7pPr lvl="6"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7pPr>
            <a:lvl8pPr lvl="7"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8pPr>
            <a:lvl9pPr lvl="8"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9pPr>
          </a:lstStyle>
          <a:p/>
        </p:txBody>
      </p:sp>
      <p:sp>
        <p:nvSpPr>
          <p:cNvPr id="8" name="Google Shape;8;n"/>
          <p:cNvSpPr txBox="1"/>
          <p:nvPr>
            <p:ph idx="12" type="sldNum"/>
          </p:nvPr>
        </p:nvSpPr>
        <p:spPr>
          <a:xfrm>
            <a:off x="4024312" y="9721850"/>
            <a:ext cx="3078162"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4f2f7750b8_0_74:notes"/>
          <p:cNvSpPr/>
          <p:nvPr>
            <p:ph idx="2" type="sldImg"/>
          </p:nvPr>
        </p:nvSpPr>
        <p:spPr>
          <a:xfrm>
            <a:off x="394980" y="767595"/>
            <a:ext cx="6314700" cy="38379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f2f7750b8_0_74:notes"/>
          <p:cNvSpPr txBox="1"/>
          <p:nvPr>
            <p:ph idx="1" type="body"/>
          </p:nvPr>
        </p:nvSpPr>
        <p:spPr>
          <a:xfrm>
            <a:off x="710405" y="4861435"/>
            <a:ext cx="5683200" cy="4605600"/>
          </a:xfrm>
          <a:prstGeom prst="rect">
            <a:avLst/>
          </a:prstGeom>
          <a:noFill/>
          <a:ln>
            <a:noFill/>
          </a:ln>
        </p:spPr>
        <p:txBody>
          <a:bodyPr anchorCtr="0" anchor="ctr" bIns="97250" lIns="97250" spcFirstLastPara="1" rIns="97250" wrap="square" tIns="97250">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56aa1b666c_0_4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6aa1b666c_0_4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56aa1b666c_0_4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56aa1b666c_0_5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6aa1b666c_0_5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56aa1b666c_0_5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56aa1b666c_0_6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6aa1b666c_0_6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56aa1b666c_0_6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56aa1b666c_0_83: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6aa1b666c_0_83: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56aa1b666c_0_83: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58c9ca1930_0_9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8c9ca1930_0_9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58c9ca1930_0_9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56aa1b666c_0_7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6aa1b666c_0_7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56aa1b666c_0_76: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58c9ca1930_0_7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8c9ca1930_0_7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58c9ca1930_0_76: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56aa1b666c_0_95: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6aa1b666c_0_95: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56aa1b666c_0_95: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58c9ca1930_0_83: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8c9ca1930_0_83: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58c9ca1930_0_83: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58c9ca1930_0_10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8c9ca1930_0_10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58c9ca1930_0_10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e740f0389_0_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2be740f0389_0_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56aa1b666c_0_103: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6aa1b666c_0_103: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56aa1b666c_0_103: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56aa1b666c_0_115: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6aa1b666c_0_115: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56aa1b666c_0_115: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58c9ca1930_0_112: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8c9ca1930_0_112: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58c9ca1930_0_112: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58c9ca1930_0_12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8c9ca1930_0_12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58c9ca1930_0_12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58c9ca1930_0_133: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8c9ca1930_0_133: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58c9ca1930_0_133: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56aa1b666c_0_133: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6aa1b666c_0_133: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56aa1b666c_0_133: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56aa1b666c_0_14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6aa1b666c_0_14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56aa1b666c_0_14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56aa1b666c_0_15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56aa1b666c_0_15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56aa1b666c_0_15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58c9ca1930_0_142: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8c9ca1930_0_142: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58c9ca1930_0_142: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56aa1b666c_0_158: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6aa1b666c_0_158: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56aa1b666c_0_158: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55529e0973_0_195: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5529e0973_0_195: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55529e0973_0_195: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56aa1b666c_0_19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6aa1b666c_0_19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56aa1b666c_0_19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be740f0389_0_6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2be740f0389_0_6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4fca9b9b52_0_181:notes"/>
          <p:cNvSpPr/>
          <p:nvPr>
            <p:ph idx="2" type="sldImg"/>
          </p:nvPr>
        </p:nvSpPr>
        <p:spPr>
          <a:xfrm>
            <a:off x="394980" y="767595"/>
            <a:ext cx="6314700" cy="38379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4fca9b9b52_0_181:notes"/>
          <p:cNvSpPr txBox="1"/>
          <p:nvPr>
            <p:ph idx="1" type="body"/>
          </p:nvPr>
        </p:nvSpPr>
        <p:spPr>
          <a:xfrm>
            <a:off x="710405" y="4861435"/>
            <a:ext cx="5683200" cy="4605600"/>
          </a:xfrm>
          <a:prstGeom prst="rect">
            <a:avLst/>
          </a:prstGeom>
          <a:noFill/>
          <a:ln>
            <a:noFill/>
          </a:ln>
        </p:spPr>
        <p:txBody>
          <a:bodyPr anchorCtr="0" anchor="ctr" bIns="97250" lIns="97250" spcFirstLastPara="1" rIns="97250" wrap="square" tIns="97250">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5cd56005f_0_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5cd56005f_0_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55cd56005f_0_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8c9ca1930_0_6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8c9ca1930_0_6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58c9ca1930_0_66: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56aa1b666c_0_8: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aa1b666c_0_8: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56aa1b666c_0_8: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56aa1b666c_0_2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6aa1b666c_0_2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56aa1b666c_0_2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4cffe2b76_0_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4cffe2b76_0_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d4cffe2b76_0_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56aa1b666c_0_3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6aa1b666c_0_3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56aa1b666c_0_36: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2"/>
          <p:cNvGrpSpPr/>
          <p:nvPr/>
        </p:nvGrpSpPr>
        <p:grpSpPr>
          <a:xfrm>
            <a:off x="4350279" y="2855377"/>
            <a:ext cx="443589" cy="105632"/>
            <a:chOff x="4137525" y="2915950"/>
            <a:chExt cx="869100" cy="207000"/>
          </a:xfrm>
        </p:grpSpPr>
        <p:sp>
          <p:nvSpPr>
            <p:cNvPr id="15" name="Google Shape;15;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59" name="Shape 59"/>
        <p:cNvGrpSpPr/>
        <p:nvPr/>
      </p:nvGrpSpPr>
      <p:grpSpPr>
        <a:xfrm>
          <a:off x="0" y="0"/>
          <a:ext cx="0" cy="0"/>
          <a:chOff x="0" y="0"/>
          <a:chExt cx="0" cy="0"/>
        </a:xfrm>
      </p:grpSpPr>
      <p:sp>
        <p:nvSpPr>
          <p:cNvPr id="60" name="Google Shape;60;p13"/>
          <p:cNvSpPr txBox="1"/>
          <p:nvPr>
            <p:ph type="title"/>
          </p:nvPr>
        </p:nvSpPr>
        <p:spPr>
          <a:xfrm>
            <a:off x="533400" y="214313"/>
            <a:ext cx="7010400" cy="5715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1pPr>
            <a:lvl2pPr lvl="1" marR="0" rtl="0" algn="l">
              <a:spcBef>
                <a:spcPts val="0"/>
              </a:spcBef>
              <a:spcAft>
                <a:spcPts val="0"/>
              </a:spcAft>
              <a:buSzPts val="3000"/>
              <a:buNone/>
              <a:defRPr b="1" i="0" sz="3200" u="none" cap="none" strike="noStrike">
                <a:solidFill>
                  <a:schemeClr val="dk2"/>
                </a:solidFill>
                <a:latin typeface="Arial"/>
                <a:ea typeface="Arial"/>
                <a:cs typeface="Arial"/>
                <a:sym typeface="Arial"/>
              </a:defRPr>
            </a:lvl2pPr>
            <a:lvl3pPr lvl="2" marR="0" rtl="0" algn="l">
              <a:spcBef>
                <a:spcPts val="0"/>
              </a:spcBef>
              <a:spcAft>
                <a:spcPts val="0"/>
              </a:spcAft>
              <a:buSzPts val="3000"/>
              <a:buNone/>
              <a:defRPr b="1" i="0" sz="3200" u="none" cap="none" strike="noStrike">
                <a:solidFill>
                  <a:schemeClr val="dk2"/>
                </a:solidFill>
                <a:latin typeface="Arial"/>
                <a:ea typeface="Arial"/>
                <a:cs typeface="Arial"/>
                <a:sym typeface="Arial"/>
              </a:defRPr>
            </a:lvl3pPr>
            <a:lvl4pPr lvl="3" marR="0" rtl="0" algn="l">
              <a:spcBef>
                <a:spcPts val="0"/>
              </a:spcBef>
              <a:spcAft>
                <a:spcPts val="0"/>
              </a:spcAft>
              <a:buSzPts val="3000"/>
              <a:buNone/>
              <a:defRPr b="1" i="0" sz="3200" u="none" cap="none" strike="noStrike">
                <a:solidFill>
                  <a:schemeClr val="dk2"/>
                </a:solidFill>
                <a:latin typeface="Arial"/>
                <a:ea typeface="Arial"/>
                <a:cs typeface="Arial"/>
                <a:sym typeface="Arial"/>
              </a:defRPr>
            </a:lvl4pPr>
            <a:lvl5pPr lvl="4" marR="0" rtl="0" algn="l">
              <a:spcBef>
                <a:spcPts val="0"/>
              </a:spcBef>
              <a:spcAft>
                <a:spcPts val="0"/>
              </a:spcAft>
              <a:buSzPts val="3000"/>
              <a:buNone/>
              <a:defRPr b="1" i="0" sz="3200" u="none" cap="none" strike="noStrike">
                <a:solidFill>
                  <a:schemeClr val="dk2"/>
                </a:solidFill>
                <a:latin typeface="Arial"/>
                <a:ea typeface="Arial"/>
                <a:cs typeface="Arial"/>
                <a:sym typeface="Arial"/>
              </a:defRPr>
            </a:lvl5pPr>
            <a:lvl6pPr lvl="5" marR="0" rtl="0" algn="l">
              <a:spcBef>
                <a:spcPts val="0"/>
              </a:spcBef>
              <a:spcAft>
                <a:spcPts val="0"/>
              </a:spcAft>
              <a:buSzPts val="3000"/>
              <a:buNone/>
              <a:defRPr b="1" i="0" sz="3200" u="none" cap="none" strike="noStrike">
                <a:solidFill>
                  <a:schemeClr val="dk2"/>
                </a:solidFill>
                <a:latin typeface="Arial"/>
                <a:ea typeface="Arial"/>
                <a:cs typeface="Arial"/>
                <a:sym typeface="Arial"/>
              </a:defRPr>
            </a:lvl6pPr>
            <a:lvl7pPr lvl="6" marR="0" rtl="0" algn="l">
              <a:spcBef>
                <a:spcPts val="0"/>
              </a:spcBef>
              <a:spcAft>
                <a:spcPts val="0"/>
              </a:spcAft>
              <a:buSzPts val="3000"/>
              <a:buNone/>
              <a:defRPr b="1" i="0" sz="3200" u="none" cap="none" strike="noStrike">
                <a:solidFill>
                  <a:schemeClr val="dk2"/>
                </a:solidFill>
                <a:latin typeface="Arial"/>
                <a:ea typeface="Arial"/>
                <a:cs typeface="Arial"/>
                <a:sym typeface="Arial"/>
              </a:defRPr>
            </a:lvl7pPr>
            <a:lvl8pPr lvl="7" marR="0" rtl="0" algn="l">
              <a:spcBef>
                <a:spcPts val="0"/>
              </a:spcBef>
              <a:spcAft>
                <a:spcPts val="0"/>
              </a:spcAft>
              <a:buSzPts val="3000"/>
              <a:buNone/>
              <a:defRPr b="1" i="0" sz="3200" u="none" cap="none" strike="noStrike">
                <a:solidFill>
                  <a:schemeClr val="dk2"/>
                </a:solidFill>
                <a:latin typeface="Arial"/>
                <a:ea typeface="Arial"/>
                <a:cs typeface="Arial"/>
                <a:sym typeface="Arial"/>
              </a:defRPr>
            </a:lvl8pPr>
            <a:lvl9pPr lvl="8" marR="0" rtl="0" algn="l">
              <a:spcBef>
                <a:spcPts val="0"/>
              </a:spcBef>
              <a:spcAft>
                <a:spcPts val="0"/>
              </a:spcAft>
              <a:buSzPts val="3000"/>
              <a:buNone/>
              <a:defRPr b="1" i="0" sz="3200" u="none" cap="none" strike="noStrike">
                <a:solidFill>
                  <a:schemeClr val="dk2"/>
                </a:solidFill>
                <a:latin typeface="Arial"/>
                <a:ea typeface="Arial"/>
                <a:cs typeface="Arial"/>
                <a:sym typeface="Arial"/>
              </a:defRPr>
            </a:lvl9pPr>
          </a:lstStyle>
          <a:p/>
        </p:txBody>
      </p:sp>
      <p:sp>
        <p:nvSpPr>
          <p:cNvPr id="61" name="Google Shape;61;p13"/>
          <p:cNvSpPr txBox="1"/>
          <p:nvPr>
            <p:ph idx="1" type="body"/>
          </p:nvPr>
        </p:nvSpPr>
        <p:spPr>
          <a:xfrm>
            <a:off x="533400" y="857250"/>
            <a:ext cx="8153400" cy="3543300"/>
          </a:xfrm>
          <a:prstGeom prst="rect">
            <a:avLst/>
          </a:prstGeom>
          <a:noFill/>
          <a:ln>
            <a:noFill/>
          </a:ln>
        </p:spPr>
        <p:txBody>
          <a:bodyPr anchorCtr="0" anchor="t" bIns="91425" lIns="91425" spcFirstLastPara="1" rIns="91425" wrap="square" tIns="91425">
            <a:noAutofit/>
          </a:bodyPr>
          <a:lstStyle>
            <a:lvl1pPr indent="-350520" lvl="0" marL="457200" marR="0" rtl="0" algn="l">
              <a:spcBef>
                <a:spcPts val="480"/>
              </a:spcBef>
              <a:spcAft>
                <a:spcPts val="0"/>
              </a:spcAft>
              <a:buSzPts val="1920"/>
              <a:buFont typeface="Noto Sans Symbols"/>
              <a:buChar char="■"/>
              <a:defRPr b="0" i="0" sz="2400" u="none" cap="none" strike="noStrike">
                <a:latin typeface="Arial"/>
                <a:ea typeface="Arial"/>
                <a:cs typeface="Arial"/>
                <a:sym typeface="Arial"/>
              </a:defRPr>
            </a:lvl1pPr>
            <a:lvl2pPr indent="-330200" lvl="1" marL="914400" marR="0" rtl="0" algn="l">
              <a:spcBef>
                <a:spcPts val="400"/>
              </a:spcBef>
              <a:spcAft>
                <a:spcPts val="0"/>
              </a:spcAft>
              <a:buSzPts val="1600"/>
              <a:buFont typeface="Noto Sans Symbols"/>
              <a:buChar char="■"/>
              <a:defRPr b="0" i="0" sz="2000" u="none" cap="none" strike="noStrike">
                <a:latin typeface="Arial"/>
                <a:ea typeface="Arial"/>
                <a:cs typeface="Arial"/>
                <a:sym typeface="Arial"/>
              </a:defRPr>
            </a:lvl2pPr>
            <a:lvl3pPr indent="-302894" lvl="2" marL="1371600" marR="0" rtl="0" algn="l">
              <a:spcBef>
                <a:spcPts val="360"/>
              </a:spcBef>
              <a:spcAft>
                <a:spcPts val="0"/>
              </a:spcAft>
              <a:buSzPts val="1170"/>
              <a:buFont typeface="Noto Sans Symbols"/>
              <a:buChar char="□"/>
              <a:defRPr b="0" i="0" sz="1800" u="none" cap="none" strike="noStrike">
                <a:latin typeface="Arial"/>
                <a:ea typeface="Arial"/>
                <a:cs typeface="Arial"/>
                <a:sym typeface="Arial"/>
              </a:defRPr>
            </a:lvl3pPr>
            <a:lvl4pPr indent="-299719" lvl="3" marL="1828800" marR="0" rtl="0" algn="l">
              <a:spcBef>
                <a:spcPts val="320"/>
              </a:spcBef>
              <a:spcAft>
                <a:spcPts val="0"/>
              </a:spcAft>
              <a:buSzPts val="1120"/>
              <a:buFont typeface="Noto Sans Symbols"/>
              <a:buChar char="□"/>
              <a:defRPr b="0" i="0" sz="1600" u="none" cap="none" strike="noStrike">
                <a:latin typeface="Arial"/>
                <a:ea typeface="Arial"/>
                <a:cs typeface="Arial"/>
                <a:sym typeface="Arial"/>
              </a:defRPr>
            </a:lvl4pPr>
            <a:lvl5pPr indent="-299720" lvl="4" marL="2286000" marR="0" rtl="0" algn="l">
              <a:spcBef>
                <a:spcPts val="280"/>
              </a:spcBef>
              <a:spcAft>
                <a:spcPts val="0"/>
              </a:spcAft>
              <a:buSzPts val="1120"/>
              <a:buFont typeface="Noto Sans Symbols"/>
              <a:buChar char="□"/>
              <a:defRPr b="0" i="0" sz="1400" u="none" cap="none" strike="noStrike">
                <a:latin typeface="Arial"/>
                <a:ea typeface="Arial"/>
                <a:cs typeface="Arial"/>
                <a:sym typeface="Arial"/>
              </a:defRPr>
            </a:lvl5pPr>
            <a:lvl6pPr indent="-299720" lvl="5" marL="2743200" marR="0" rtl="0" algn="l">
              <a:spcBef>
                <a:spcPts val="280"/>
              </a:spcBef>
              <a:spcAft>
                <a:spcPts val="0"/>
              </a:spcAft>
              <a:buSzPts val="1120"/>
              <a:buFont typeface="Noto Sans Symbols"/>
              <a:buChar char="□"/>
              <a:defRPr b="0" i="0" sz="1400" u="none" cap="none" strike="noStrike">
                <a:latin typeface="Arial"/>
                <a:ea typeface="Arial"/>
                <a:cs typeface="Arial"/>
                <a:sym typeface="Arial"/>
              </a:defRPr>
            </a:lvl6pPr>
            <a:lvl7pPr indent="-299720" lvl="6" marL="3200400" marR="0" rtl="0" algn="l">
              <a:spcBef>
                <a:spcPts val="280"/>
              </a:spcBef>
              <a:spcAft>
                <a:spcPts val="0"/>
              </a:spcAft>
              <a:buSzPts val="1120"/>
              <a:buFont typeface="Noto Sans Symbols"/>
              <a:buChar char="□"/>
              <a:defRPr b="0" i="0" sz="1400" u="none" cap="none" strike="noStrike">
                <a:latin typeface="Arial"/>
                <a:ea typeface="Arial"/>
                <a:cs typeface="Arial"/>
                <a:sym typeface="Arial"/>
              </a:defRPr>
            </a:lvl7pPr>
            <a:lvl8pPr indent="-299720" lvl="7" marL="3657600" marR="0" rtl="0" algn="l">
              <a:spcBef>
                <a:spcPts val="280"/>
              </a:spcBef>
              <a:spcAft>
                <a:spcPts val="0"/>
              </a:spcAft>
              <a:buSzPts val="1120"/>
              <a:buFont typeface="Noto Sans Symbols"/>
              <a:buChar char="□"/>
              <a:defRPr b="0" i="0" sz="1400" u="none" cap="none" strike="noStrike">
                <a:latin typeface="Arial"/>
                <a:ea typeface="Arial"/>
                <a:cs typeface="Arial"/>
                <a:sym typeface="Arial"/>
              </a:defRPr>
            </a:lvl8pPr>
            <a:lvl9pPr indent="-299720" lvl="8" marL="4114800" marR="0" rtl="0" algn="l">
              <a:spcBef>
                <a:spcPts val="280"/>
              </a:spcBef>
              <a:spcAft>
                <a:spcPts val="0"/>
              </a:spcAft>
              <a:buSzPts val="1120"/>
              <a:buFont typeface="Noto Sans Symbols"/>
              <a:buChar char="□"/>
              <a:defRPr b="0" i="0" sz="1400" u="none" cap="none" strike="noStrike">
                <a:latin typeface="Arial"/>
                <a:ea typeface="Arial"/>
                <a:cs typeface="Arial"/>
                <a:sym typeface="Arial"/>
              </a:defRPr>
            </a:lvl9pPr>
          </a:lstStyle>
          <a:p/>
        </p:txBody>
      </p:sp>
      <p:sp>
        <p:nvSpPr>
          <p:cNvPr id="62" name="Google Shape;62;p13"/>
          <p:cNvSpPr txBox="1"/>
          <p:nvPr>
            <p:ph idx="12" type="sldNum"/>
          </p:nvPr>
        </p:nvSpPr>
        <p:spPr>
          <a:xfrm>
            <a:off x="8439200" y="4914900"/>
            <a:ext cx="269700" cy="2286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accent3"/>
              </a:solidFill>
              <a:latin typeface="Average"/>
              <a:ea typeface="Average"/>
              <a:cs typeface="Average"/>
              <a:sym typeface="Average"/>
            </a:endParaRPr>
          </a:p>
        </p:txBody>
      </p:sp>
      <p:sp>
        <p:nvSpPr>
          <p:cNvPr id="63" name="Google Shape;63;p13"/>
          <p:cNvSpPr txBox="1"/>
          <p:nvPr>
            <p:ph idx="10" type="dt"/>
          </p:nvPr>
        </p:nvSpPr>
        <p:spPr>
          <a:xfrm>
            <a:off x="3962400" y="4914900"/>
            <a:ext cx="1219200" cy="228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b="1" i="0" sz="4000" u="none">
                <a:solidFill>
                  <a:schemeClr val="dk1"/>
                </a:solidFill>
                <a:latin typeface="Trebuchet MS"/>
                <a:ea typeface="Trebuchet MS"/>
                <a:cs typeface="Trebuchet MS"/>
                <a:sym typeface="Trebuchet MS"/>
              </a:defRPr>
            </a:lvl1pPr>
            <a:lvl2pPr lvl="1"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2pPr>
            <a:lvl3pPr lvl="2"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3pPr>
            <a:lvl4pPr lvl="3"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4pPr>
            <a:lvl5pPr lvl="4"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5pPr>
            <a:lvl6pPr lvl="5"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6pPr>
            <a:lvl7pPr lvl="6"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7pPr>
            <a:lvl8pPr lvl="7"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8pPr>
            <a:lvl9pPr lvl="8"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표" type="tbl">
  <p:cSld name="TABLE">
    <p:spTree>
      <p:nvGrpSpPr>
        <p:cNvPr id="64" name="Shape 64"/>
        <p:cNvGrpSpPr/>
        <p:nvPr/>
      </p:nvGrpSpPr>
      <p:grpSpPr>
        <a:xfrm>
          <a:off x="0" y="0"/>
          <a:ext cx="0" cy="0"/>
          <a:chOff x="0" y="0"/>
          <a:chExt cx="0" cy="0"/>
        </a:xfrm>
      </p:grpSpPr>
      <p:sp>
        <p:nvSpPr>
          <p:cNvPr id="65" name="Google Shape;65;p14"/>
          <p:cNvSpPr txBox="1"/>
          <p:nvPr>
            <p:ph type="title"/>
          </p:nvPr>
        </p:nvSpPr>
        <p:spPr>
          <a:xfrm>
            <a:off x="533400" y="214313"/>
            <a:ext cx="7010400" cy="5715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1pPr>
            <a:lvl2pPr lvl="1"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2pPr>
            <a:lvl3pPr lvl="2"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3pPr>
            <a:lvl4pPr lvl="3"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4pPr>
            <a:lvl5pPr lvl="4"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5pPr>
            <a:lvl6pPr lvl="5"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6pPr>
            <a:lvl7pPr lvl="6"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7pPr>
            <a:lvl8pPr lvl="7"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8pPr>
            <a:lvl9pPr lvl="8"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9pPr>
          </a:lstStyle>
          <a:p/>
        </p:txBody>
      </p:sp>
      <p:sp>
        <p:nvSpPr>
          <p:cNvPr id="66" name="Google Shape;66;p14"/>
          <p:cNvSpPr txBox="1"/>
          <p:nvPr>
            <p:ph idx="12" type="sldNum"/>
          </p:nvPr>
        </p:nvSpPr>
        <p:spPr>
          <a:xfrm>
            <a:off x="6804025" y="4914900"/>
            <a:ext cx="1905000" cy="2286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accent3"/>
              </a:solidFill>
              <a:latin typeface="Average"/>
              <a:ea typeface="Average"/>
              <a:cs typeface="Average"/>
              <a:sym typeface="Average"/>
            </a:endParaRPr>
          </a:p>
        </p:txBody>
      </p:sp>
      <p:sp>
        <p:nvSpPr>
          <p:cNvPr id="67" name="Google Shape;67;p14"/>
          <p:cNvSpPr txBox="1"/>
          <p:nvPr>
            <p:ph idx="10" type="dt"/>
          </p:nvPr>
        </p:nvSpPr>
        <p:spPr>
          <a:xfrm>
            <a:off x="3962400" y="4914900"/>
            <a:ext cx="1219200" cy="228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b="1" i="0" sz="4000" u="none">
                <a:solidFill>
                  <a:schemeClr val="dk1"/>
                </a:solidFill>
                <a:latin typeface="Trebuchet MS"/>
                <a:ea typeface="Trebuchet MS"/>
                <a:cs typeface="Trebuchet MS"/>
                <a:sym typeface="Trebuchet MS"/>
              </a:defRPr>
            </a:lvl1pPr>
            <a:lvl2pPr lvl="1"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2pPr>
            <a:lvl3pPr lvl="2"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3pPr>
            <a:lvl4pPr lvl="3"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4pPr>
            <a:lvl5pPr lvl="4"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5pPr>
            <a:lvl6pPr lvl="5"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6pPr>
            <a:lvl7pPr lvl="6"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7pPr>
            <a:lvl8pPr lvl="7"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8pPr>
            <a:lvl9pPr lvl="8"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grpSp>
        <p:nvGrpSpPr>
          <p:cNvPr id="73" name="Google Shape;73;p16"/>
          <p:cNvGrpSpPr/>
          <p:nvPr/>
        </p:nvGrpSpPr>
        <p:grpSpPr>
          <a:xfrm>
            <a:off x="4350279" y="2855377"/>
            <a:ext cx="443589" cy="105632"/>
            <a:chOff x="4137525" y="2915950"/>
            <a:chExt cx="869100" cy="207000"/>
          </a:xfrm>
        </p:grpSpPr>
        <p:sp>
          <p:nvSpPr>
            <p:cNvPr id="74" name="Google Shape;74;p16"/>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6"/>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78" name="Google Shape;78;p16"/>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 name="Google Shape;79;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1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5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2" name="Google Shape;82;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6" name="Google Shape;86;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9" name="Google Shape;89;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0" name="Google Shape;90;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1" name="Google Shape;91;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4" name="Google Shape;94;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 name="Shape 95"/>
        <p:cNvGrpSpPr/>
        <p:nvPr/>
      </p:nvGrpSpPr>
      <p:grpSpPr>
        <a:xfrm>
          <a:off x="0" y="0"/>
          <a:ext cx="0" cy="0"/>
          <a:chOff x="0" y="0"/>
          <a:chExt cx="0" cy="0"/>
        </a:xfrm>
      </p:grpSpPr>
      <p:sp>
        <p:nvSpPr>
          <p:cNvPr id="96" name="Google Shape;96;p2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2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8" name="Google Shape;98;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99" name="Shape 99"/>
        <p:cNvGrpSpPr/>
        <p:nvPr/>
      </p:nvGrpSpPr>
      <p:grpSpPr>
        <a:xfrm>
          <a:off x="0" y="0"/>
          <a:ext cx="0" cy="0"/>
          <a:chOff x="0" y="0"/>
          <a:chExt cx="0" cy="0"/>
        </a:xfrm>
      </p:grpSpPr>
      <p:sp>
        <p:nvSpPr>
          <p:cNvPr id="100" name="Google Shape;100;p22"/>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01" name="Google Shape;101;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2" name="Shape 102"/>
        <p:cNvGrpSpPr/>
        <p:nvPr/>
      </p:nvGrpSpPr>
      <p:grpSpPr>
        <a:xfrm>
          <a:off x="0" y="0"/>
          <a:ext cx="0" cy="0"/>
          <a:chOff x="0" y="0"/>
          <a:chExt cx="0" cy="0"/>
        </a:xfrm>
      </p:grpSpPr>
      <p:sp>
        <p:nvSpPr>
          <p:cNvPr id="103" name="Google Shape;103;p23"/>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2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05" name="Google Shape;105;p23"/>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6" name="Google Shape;106;p23"/>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07" name="Google Shape;107;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08" name="Google Shape;108;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 name="Shape 109"/>
        <p:cNvGrpSpPr/>
        <p:nvPr/>
      </p:nvGrpSpPr>
      <p:grpSpPr>
        <a:xfrm>
          <a:off x="0" y="0"/>
          <a:ext cx="0" cy="0"/>
          <a:chOff x="0" y="0"/>
          <a:chExt cx="0" cy="0"/>
        </a:xfrm>
      </p:grpSpPr>
      <p:sp>
        <p:nvSpPr>
          <p:cNvPr id="110" name="Google Shape;110;p2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111" name="Google Shape;111;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25"/>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4" name="Google Shape;114;p25"/>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5" name="Google Shape;115;p2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sp>
        <p:nvSpPr>
          <p:cNvPr id="117" name="Google Shape;117;p2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18" name="Shape 118"/>
        <p:cNvGrpSpPr/>
        <p:nvPr/>
      </p:nvGrpSpPr>
      <p:grpSpPr>
        <a:xfrm>
          <a:off x="0" y="0"/>
          <a:ext cx="0" cy="0"/>
          <a:chOff x="0" y="0"/>
          <a:chExt cx="0" cy="0"/>
        </a:xfrm>
      </p:grpSpPr>
      <p:sp>
        <p:nvSpPr>
          <p:cNvPr id="119" name="Google Shape;119;p27"/>
          <p:cNvSpPr txBox="1"/>
          <p:nvPr>
            <p:ph type="title"/>
          </p:nvPr>
        </p:nvSpPr>
        <p:spPr>
          <a:xfrm>
            <a:off x="628650" y="273846"/>
            <a:ext cx="7886700" cy="994200"/>
          </a:xfrm>
          <a:prstGeom prst="rect">
            <a:avLst/>
          </a:prstGeom>
          <a:noFill/>
          <a:ln>
            <a:noFill/>
          </a:ln>
        </p:spPr>
        <p:txBody>
          <a:bodyPr anchorCtr="0" anchor="ctr" bIns="91425" lIns="91425" spcFirstLastPara="1" rIns="91425" wrap="square" tIns="91425">
            <a:noAutofit/>
          </a:bodyPr>
          <a:lstStyle>
            <a:lvl1pPr lvl="0" marR="0" rtl="0" algn="ctr">
              <a:lnSpc>
                <a:spcPct val="9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p:txBody>
      </p:sp>
      <p:sp>
        <p:nvSpPr>
          <p:cNvPr id="120" name="Google Shape;120;p27"/>
          <p:cNvSpPr txBox="1"/>
          <p:nvPr>
            <p:ph idx="1" type="body"/>
          </p:nvPr>
        </p:nvSpPr>
        <p:spPr>
          <a:xfrm>
            <a:off x="628650" y="1369219"/>
            <a:ext cx="7886700" cy="3263400"/>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1600"/>
              </a:spcBef>
              <a:spcAft>
                <a:spcPts val="160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1" name="Google Shape;121;p27"/>
          <p:cNvSpPr txBox="1"/>
          <p:nvPr>
            <p:ph idx="10" type="dt"/>
          </p:nvPr>
        </p:nvSpPr>
        <p:spPr>
          <a:xfrm>
            <a:off x="628650" y="4767265"/>
            <a:ext cx="2057400" cy="2739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9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27"/>
          <p:cNvSpPr txBox="1"/>
          <p:nvPr>
            <p:ph idx="11" type="ftr"/>
          </p:nvPr>
        </p:nvSpPr>
        <p:spPr>
          <a:xfrm>
            <a:off x="3028950" y="4767265"/>
            <a:ext cx="3086100" cy="2739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9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27"/>
          <p:cNvSpPr txBox="1"/>
          <p:nvPr>
            <p:ph idx="12" type="sldNum"/>
          </p:nvPr>
        </p:nvSpPr>
        <p:spPr>
          <a:xfrm>
            <a:off x="6457950" y="4767265"/>
            <a:ext cx="16263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61950" lvl="0" marL="457200">
              <a:spcBef>
                <a:spcPts val="0"/>
              </a:spcBef>
              <a:spcAft>
                <a:spcPts val="0"/>
              </a:spcAft>
              <a:buSzPts val="2100"/>
              <a:buChar char="●"/>
              <a:defRPr sz="2100"/>
            </a:lvl1pPr>
            <a:lvl2pPr indent="-336550" lvl="1" marL="914400">
              <a:spcBef>
                <a:spcPts val="1600"/>
              </a:spcBef>
              <a:spcAft>
                <a:spcPts val="0"/>
              </a:spcAft>
              <a:buSzPts val="1700"/>
              <a:buChar char="○"/>
              <a:defRPr sz="1700"/>
            </a:lvl2pPr>
            <a:lvl3pPr indent="-336550" lvl="2" marL="1371600">
              <a:spcBef>
                <a:spcPts val="1600"/>
              </a:spcBef>
              <a:spcAft>
                <a:spcPts val="0"/>
              </a:spcAft>
              <a:buSzPts val="1700"/>
              <a:buChar char="■"/>
              <a:defRPr sz="1700"/>
            </a:lvl3pPr>
            <a:lvl4pPr indent="-336550" lvl="3" marL="1828800">
              <a:spcBef>
                <a:spcPts val="1600"/>
              </a:spcBef>
              <a:spcAft>
                <a:spcPts val="0"/>
              </a:spcAft>
              <a:buSzPts val="1700"/>
              <a:buChar char="●"/>
              <a:defRPr sz="1700"/>
            </a:lvl4pPr>
            <a:lvl5pPr indent="-336550" lvl="4" marL="2286000">
              <a:spcBef>
                <a:spcPts val="1600"/>
              </a:spcBef>
              <a:spcAft>
                <a:spcPts val="0"/>
              </a:spcAft>
              <a:buSzPts val="1700"/>
              <a:buChar char="○"/>
              <a:defRPr sz="1700"/>
            </a:lvl5pPr>
            <a:lvl6pPr indent="-336550" lvl="5" marL="2743200">
              <a:spcBef>
                <a:spcPts val="1600"/>
              </a:spcBef>
              <a:spcAft>
                <a:spcPts val="0"/>
              </a:spcAft>
              <a:buSzPts val="1700"/>
              <a:buChar char="■"/>
              <a:defRPr sz="1700"/>
            </a:lvl6pPr>
            <a:lvl7pPr indent="-336550" lvl="6" marL="3200400">
              <a:spcBef>
                <a:spcPts val="1600"/>
              </a:spcBef>
              <a:spcAft>
                <a:spcPts val="0"/>
              </a:spcAft>
              <a:buSzPts val="1700"/>
              <a:buChar char="●"/>
              <a:defRPr sz="1700"/>
            </a:lvl7pPr>
            <a:lvl8pPr indent="-336550" lvl="7" marL="3657600">
              <a:spcBef>
                <a:spcPts val="1600"/>
              </a:spcBef>
              <a:spcAft>
                <a:spcPts val="0"/>
              </a:spcAft>
              <a:buSzPts val="1700"/>
              <a:buChar char="○"/>
              <a:defRPr sz="1700"/>
            </a:lvl8pPr>
            <a:lvl9pPr indent="-336550" lvl="8" marL="4114800">
              <a:spcBef>
                <a:spcPts val="1600"/>
              </a:spcBef>
              <a:spcAft>
                <a:spcPts val="1600"/>
              </a:spcAft>
              <a:buSzPts val="1700"/>
              <a:buChar char="■"/>
              <a:defRPr sz="1700"/>
            </a:lvl9pPr>
          </a:lstStyle>
          <a:p/>
        </p:txBody>
      </p:sp>
      <p:sp>
        <p:nvSpPr>
          <p:cNvPr id="27" name="Google Shape;27;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9" name="Google Shape;39;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2" name="Google Shape;42;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8" name="Google Shape;48;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9" name="Google Shape;49;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52" name="Google Shape;52;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theme" Target="../theme/theme2.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11" name="Google Shape;1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12" name="Google Shape;12;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0" name="Google Shape;7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71" name="Google Shape;71;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oracle.com/javase/tutorial/java/IandI/defaultmethod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cs.oracle.com/javase/tutorial/java/IandI/createinterfac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oracle.com/javase/tutorial/java/IandI/examples/TimeClient.java" TargetMode="External"/><Relationship Id="rId4" Type="http://schemas.openxmlformats.org/officeDocument/2006/relationships/hyperlink" Target="https://docs.oracle.com/javase/tutorial/java/IandI/QandE/interfaces-answers.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ocs.oracle.com/javase/tutorial/java/IandI/examples/defaultmethods/SimpleTimeClient.jav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ocs.oracle.com/javase/tutorial/java/IandI/examples/defaultmethods/TestSimpleTimeClient.java" TargetMode="External"/><Relationship Id="rId4" Type="http://schemas.openxmlformats.org/officeDocument/2006/relationships/hyperlink" Target="https://www.mkyong.com/java/java-display-list-of-timezone-with-gm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ocs.oracle.com/javase/tutorial/java/javaOO/classvars.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ocs.oracle.com/javase/8/docs/api/java/time/ZoneId.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oracle.com/javase/tutorial/java/IandI/createinterface.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 Id="rId3" Type="http://schemas.openxmlformats.org/officeDocument/2006/relationships/hyperlink" Target="mailto:jcnam@handong.edu" TargetMode="External"/><Relationship Id="rId4" Type="http://schemas.openxmlformats.org/officeDocument/2006/relationships/hyperlink" Target="https://lifove.github.io" TargetMode="External"/><Relationship Id="rId5" Type="http://schemas.openxmlformats.org/officeDocument/2006/relationships/image" Target="../media/image1.png"/><Relationship Id="rId6" Type="http://schemas.openxmlformats.org/officeDocument/2006/relationships/hyperlink" Target="https://docs.oracle.com/javase/tutorial/java/IandI/subclasse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howtodoinjava.com/java/basics/java-naming-conventions/" TargetMode="External"/><Relationship Id="rId4" Type="http://schemas.openxmlformats.org/officeDocument/2006/relationships/hyperlink" Target="https://docs.oracle.com/javase/8/docs/api/java/util/package-summary.html" TargetMode="External"/><Relationship Id="rId5" Type="http://schemas.openxmlformats.org/officeDocument/2006/relationships/hyperlink" Target="https://stackoverflow.com/questions/2814805/java-interfaces-implementation-naming-convention" TargetMode="External"/><Relationship Id="rId6" Type="http://schemas.openxmlformats.org/officeDocument/2006/relationships/hyperlink" Target="https://stackoverflow.com/questions/17275344/java-interface-naming-conventio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oracle.com/javase/tutorial/java/IandI/abstract.html" TargetMode="External"/><Relationship Id="rId4" Type="http://schemas.openxmlformats.org/officeDocument/2006/relationships/hyperlink" Target="https://docs.oracle.com/javase/tutorial/java/IandI/defaultmethods.html" TargetMode="External"/><Relationship Id="rId5" Type="http://schemas.openxmlformats.org/officeDocument/2006/relationships/hyperlink" Target="https://docs.oracle.com/javase/tutorial/java/IandI/defaultmethods.html#stati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8"/>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sz="2500"/>
              <a:t>ECE20016-01/</a:t>
            </a:r>
            <a:r>
              <a:rPr lang="en-US" sz="2500"/>
              <a:t>ITP20003 Java Programming</a:t>
            </a:r>
            <a:endParaRPr sz="1900"/>
          </a:p>
          <a:p>
            <a:pPr indent="0" lvl="0" marL="0" rtl="0" algn="ctr">
              <a:spcBef>
                <a:spcPts val="0"/>
              </a:spcBef>
              <a:spcAft>
                <a:spcPts val="0"/>
              </a:spcAft>
              <a:buNone/>
            </a:pPr>
            <a:r>
              <a:rPr lang="en-US" sz="3800">
                <a:solidFill>
                  <a:srgbClr val="FFF2CC"/>
                </a:solidFill>
              </a:rPr>
              <a:t>Interfaces</a:t>
            </a:r>
            <a:endParaRPr sz="3800">
              <a:solidFill>
                <a:srgbClr val="FFF2CC"/>
              </a:solidFill>
            </a:endParaRPr>
          </a:p>
        </p:txBody>
      </p:sp>
      <p:sp>
        <p:nvSpPr>
          <p:cNvPr id="129" name="Google Shape;129;p28"/>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US"/>
              <a:t>JC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Implementing an Interface</a:t>
            </a:r>
            <a:endParaRPr/>
          </a:p>
          <a:p>
            <a:pPr indent="0" lvl="0" marL="0" rtl="0" algn="l">
              <a:spcBef>
                <a:spcPts val="0"/>
              </a:spcBef>
              <a:spcAft>
                <a:spcPts val="0"/>
              </a:spcAft>
              <a:buNone/>
            </a:pPr>
            <a:r>
              <a:t/>
            </a:r>
            <a:endParaRPr/>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US" sz="1500"/>
              <a:t>A Sample Interface, Relatable</a:t>
            </a:r>
            <a:endParaRPr sz="1500"/>
          </a:p>
          <a:p>
            <a:pPr indent="-323850" lvl="1" marL="914400" rtl="0" algn="l">
              <a:spcBef>
                <a:spcPts val="0"/>
              </a:spcBef>
              <a:spcAft>
                <a:spcPts val="0"/>
              </a:spcAft>
              <a:buSzPts val="1500"/>
              <a:buChar char="○"/>
            </a:pPr>
            <a:r>
              <a:rPr lang="en-US" sz="1500"/>
              <a:t>Consider an interface that defines how to compare the size of objects.</a:t>
            </a:r>
            <a:endParaRPr sz="1500"/>
          </a:p>
          <a:p>
            <a:pPr indent="0" lvl="0" marL="0" rtl="0" algn="l">
              <a:spcBef>
                <a:spcPts val="0"/>
              </a:spcBef>
              <a:spcAft>
                <a:spcPts val="0"/>
              </a:spcAft>
              <a:buNone/>
            </a:pPr>
            <a:r>
              <a:t/>
            </a:r>
            <a:endParaRPr sz="1500"/>
          </a:p>
          <a:p>
            <a:pPr indent="0" lvl="0" marL="457200" rtl="0" algn="l">
              <a:spcBef>
                <a:spcPts val="0"/>
              </a:spcBef>
              <a:spcAft>
                <a:spcPts val="0"/>
              </a:spcAft>
              <a:buNone/>
            </a:pPr>
            <a:r>
              <a:rPr lang="en-US" sz="1500">
                <a:solidFill>
                  <a:srgbClr val="FFFFFF"/>
                </a:solidFill>
              </a:rPr>
              <a:t>public interface Relatable {</a:t>
            </a:r>
            <a:endParaRPr sz="1500">
              <a:solidFill>
                <a:srgbClr val="FFFFFF"/>
              </a:solidFill>
            </a:endParaRPr>
          </a:p>
          <a:p>
            <a:pPr indent="0" lvl="0" marL="457200" rtl="0" algn="l">
              <a:spcBef>
                <a:spcPts val="0"/>
              </a:spcBef>
              <a:spcAft>
                <a:spcPts val="0"/>
              </a:spcAft>
              <a:buNone/>
            </a:pPr>
            <a:r>
              <a:rPr lang="en-US" sz="1500">
                <a:solidFill>
                  <a:srgbClr val="FFFFFF"/>
                </a:solidFill>
              </a:rPr>
              <a:t>        </a:t>
            </a:r>
            <a:endParaRPr sz="1500">
              <a:solidFill>
                <a:srgbClr val="FFFFFF"/>
              </a:solidFill>
            </a:endParaRPr>
          </a:p>
          <a:p>
            <a:pPr indent="0" lvl="0" marL="457200" rtl="0" algn="l">
              <a:spcBef>
                <a:spcPts val="0"/>
              </a:spcBef>
              <a:spcAft>
                <a:spcPts val="0"/>
              </a:spcAft>
              <a:buNone/>
            </a:pPr>
            <a:r>
              <a:rPr lang="en-US" sz="1500">
                <a:solidFill>
                  <a:srgbClr val="FFFFFF"/>
                </a:solidFill>
              </a:rPr>
              <a:t>    // this (object calling isLargerThan)</a:t>
            </a:r>
            <a:endParaRPr sz="1500">
              <a:solidFill>
                <a:srgbClr val="FFFFFF"/>
              </a:solidFill>
            </a:endParaRPr>
          </a:p>
          <a:p>
            <a:pPr indent="0" lvl="0" marL="457200" rtl="0" algn="l">
              <a:spcBef>
                <a:spcPts val="0"/>
              </a:spcBef>
              <a:spcAft>
                <a:spcPts val="0"/>
              </a:spcAft>
              <a:buNone/>
            </a:pPr>
            <a:r>
              <a:rPr lang="en-US" sz="1500">
                <a:solidFill>
                  <a:srgbClr val="FFFFFF"/>
                </a:solidFill>
              </a:rPr>
              <a:t>    // and other must be instances of </a:t>
            </a:r>
            <a:endParaRPr sz="1500">
              <a:solidFill>
                <a:srgbClr val="FFFFFF"/>
              </a:solidFill>
            </a:endParaRPr>
          </a:p>
          <a:p>
            <a:pPr indent="0" lvl="0" marL="457200" rtl="0" algn="l">
              <a:spcBef>
                <a:spcPts val="0"/>
              </a:spcBef>
              <a:spcAft>
                <a:spcPts val="0"/>
              </a:spcAft>
              <a:buNone/>
            </a:pPr>
            <a:r>
              <a:rPr lang="en-US" sz="1500">
                <a:solidFill>
                  <a:srgbClr val="FFFFFF"/>
                </a:solidFill>
              </a:rPr>
              <a:t>    // the same class returns 1, 0, -1 </a:t>
            </a:r>
            <a:endParaRPr sz="1500">
              <a:solidFill>
                <a:srgbClr val="FFFFFF"/>
              </a:solidFill>
            </a:endParaRPr>
          </a:p>
          <a:p>
            <a:pPr indent="0" lvl="0" marL="457200" rtl="0" algn="l">
              <a:spcBef>
                <a:spcPts val="0"/>
              </a:spcBef>
              <a:spcAft>
                <a:spcPts val="0"/>
              </a:spcAft>
              <a:buNone/>
            </a:pPr>
            <a:r>
              <a:rPr lang="en-US" sz="1500">
                <a:solidFill>
                  <a:srgbClr val="FFFFFF"/>
                </a:solidFill>
              </a:rPr>
              <a:t>    // if this is greater than, </a:t>
            </a:r>
            <a:endParaRPr sz="1500">
              <a:solidFill>
                <a:srgbClr val="FFFFFF"/>
              </a:solidFill>
            </a:endParaRPr>
          </a:p>
          <a:p>
            <a:pPr indent="0" lvl="0" marL="457200" rtl="0" algn="l">
              <a:spcBef>
                <a:spcPts val="0"/>
              </a:spcBef>
              <a:spcAft>
                <a:spcPts val="0"/>
              </a:spcAft>
              <a:buNone/>
            </a:pPr>
            <a:r>
              <a:rPr lang="en-US" sz="1500">
                <a:solidFill>
                  <a:srgbClr val="FFFFFF"/>
                </a:solidFill>
              </a:rPr>
              <a:t>    // equal to, or less than other</a:t>
            </a:r>
            <a:endParaRPr sz="1500">
              <a:solidFill>
                <a:srgbClr val="FFFFFF"/>
              </a:solidFill>
            </a:endParaRPr>
          </a:p>
          <a:p>
            <a:pPr indent="0" lvl="0" marL="457200" rtl="0" algn="l">
              <a:spcBef>
                <a:spcPts val="0"/>
              </a:spcBef>
              <a:spcAft>
                <a:spcPts val="0"/>
              </a:spcAft>
              <a:buNone/>
            </a:pPr>
            <a:r>
              <a:rPr lang="en-US" sz="1500">
                <a:solidFill>
                  <a:srgbClr val="FFFFFF"/>
                </a:solidFill>
              </a:rPr>
              <a:t>    public int isLargerThan(Relatable other);</a:t>
            </a:r>
            <a:endParaRPr sz="1500">
              <a:solidFill>
                <a:srgbClr val="FFFFFF"/>
              </a:solidFill>
            </a:endParaRPr>
          </a:p>
          <a:p>
            <a:pPr indent="0" lvl="0" marL="457200" rtl="0" algn="l">
              <a:spcBef>
                <a:spcPts val="0"/>
              </a:spcBef>
              <a:spcAft>
                <a:spcPts val="0"/>
              </a:spcAft>
              <a:buNone/>
            </a:pPr>
            <a:r>
              <a:rPr lang="en-US" sz="1500">
                <a:solidFill>
                  <a:srgbClr val="FFFFFF"/>
                </a:solidFill>
              </a:rPr>
              <a:t>}</a:t>
            </a:r>
            <a:endParaRPr sz="1500">
              <a:solidFill>
                <a:srgbClr val="FFFFFF"/>
              </a:solidFill>
            </a:endParaRPr>
          </a:p>
          <a:p>
            <a:pPr indent="0" lvl="0" marL="0" rtl="0" algn="l">
              <a:spcBef>
                <a:spcPts val="0"/>
              </a:spcBef>
              <a:spcAft>
                <a:spcPts val="0"/>
              </a:spcAft>
              <a:buNone/>
            </a:pPr>
            <a:r>
              <a:t/>
            </a:r>
            <a:endParaRPr sz="1500"/>
          </a:p>
        </p:txBody>
      </p:sp>
      <p:sp>
        <p:nvSpPr>
          <p:cNvPr id="202" name="Google Shape;202;p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Implementing the Relatable Interface</a:t>
            </a:r>
            <a:endParaRPr/>
          </a:p>
          <a:p>
            <a:pPr indent="0" lvl="0" marL="0" rtl="0" algn="l">
              <a:spcBef>
                <a:spcPts val="0"/>
              </a:spcBef>
              <a:spcAft>
                <a:spcPts val="0"/>
              </a:spcAft>
              <a:buNone/>
            </a:pPr>
            <a:r>
              <a:t/>
            </a:r>
            <a:endParaRPr/>
          </a:p>
        </p:txBody>
      </p:sp>
      <p:sp>
        <p:nvSpPr>
          <p:cNvPr id="209" name="Google Shape;209;p38"/>
          <p:cNvSpPr txBox="1"/>
          <p:nvPr>
            <p:ph idx="1" type="body"/>
          </p:nvPr>
        </p:nvSpPr>
        <p:spPr>
          <a:xfrm>
            <a:off x="387900" y="1381075"/>
            <a:ext cx="3264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rgbClr val="FFFFFF"/>
                </a:solidFill>
              </a:rPr>
              <a:t>public class RectanglePlus </a:t>
            </a:r>
            <a:endParaRPr sz="1100">
              <a:solidFill>
                <a:srgbClr val="FFFFFF"/>
              </a:solidFill>
            </a:endParaRPr>
          </a:p>
          <a:p>
            <a:pPr indent="0" lvl="0" marL="0" rtl="0" algn="l">
              <a:spcBef>
                <a:spcPts val="0"/>
              </a:spcBef>
              <a:spcAft>
                <a:spcPts val="0"/>
              </a:spcAft>
              <a:buNone/>
            </a:pPr>
            <a:r>
              <a:rPr lang="en-US" sz="1100">
                <a:solidFill>
                  <a:srgbClr val="FFFFFF"/>
                </a:solidFill>
              </a:rPr>
              <a:t>    implements Relatable {</a:t>
            </a:r>
            <a:endParaRPr sz="1100">
              <a:solidFill>
                <a:srgbClr val="FFFFFF"/>
              </a:solidFill>
            </a:endParaRPr>
          </a:p>
          <a:p>
            <a:pPr indent="0" lvl="0" marL="0" rtl="0" algn="l">
              <a:spcBef>
                <a:spcPts val="0"/>
              </a:spcBef>
              <a:spcAft>
                <a:spcPts val="0"/>
              </a:spcAft>
              <a:buNone/>
            </a:pPr>
            <a:r>
              <a:rPr lang="en-US" sz="1100">
                <a:solidFill>
                  <a:srgbClr val="FFFFFF"/>
                </a:solidFill>
              </a:rPr>
              <a:t>    public int width = 0;</a:t>
            </a:r>
            <a:endParaRPr sz="1100">
              <a:solidFill>
                <a:srgbClr val="FFFFFF"/>
              </a:solidFill>
            </a:endParaRPr>
          </a:p>
          <a:p>
            <a:pPr indent="0" lvl="0" marL="0" rtl="0" algn="l">
              <a:spcBef>
                <a:spcPts val="0"/>
              </a:spcBef>
              <a:spcAft>
                <a:spcPts val="0"/>
              </a:spcAft>
              <a:buNone/>
            </a:pPr>
            <a:r>
              <a:rPr lang="en-US" sz="1100">
                <a:solidFill>
                  <a:srgbClr val="FFFFFF"/>
                </a:solidFill>
              </a:rPr>
              <a:t>    public int height = 0;</a:t>
            </a:r>
            <a:endParaRPr sz="1100">
              <a:solidFill>
                <a:srgbClr val="FFFFFF"/>
              </a:solidFill>
            </a:endParaRPr>
          </a:p>
          <a:p>
            <a:pPr indent="0" lvl="0" marL="0" rtl="0" algn="l">
              <a:spcBef>
                <a:spcPts val="0"/>
              </a:spcBef>
              <a:spcAft>
                <a:spcPts val="0"/>
              </a:spcAft>
              <a:buNone/>
            </a:pPr>
            <a:r>
              <a:rPr lang="en-US" sz="1100">
                <a:solidFill>
                  <a:srgbClr val="FFFFFF"/>
                </a:solidFill>
              </a:rPr>
              <a:t>    public Point origin;</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US" sz="1100">
                <a:solidFill>
                  <a:srgbClr val="FFFFFF"/>
                </a:solidFill>
              </a:rPr>
              <a:t>    // four constructors</a:t>
            </a:r>
            <a:endParaRPr sz="1100">
              <a:solidFill>
                <a:srgbClr val="FFFFFF"/>
              </a:solidFill>
            </a:endParaRPr>
          </a:p>
          <a:p>
            <a:pPr indent="0" lvl="0" marL="0" rtl="0" algn="l">
              <a:spcBef>
                <a:spcPts val="0"/>
              </a:spcBef>
              <a:spcAft>
                <a:spcPts val="0"/>
              </a:spcAft>
              <a:buNone/>
            </a:pPr>
            <a:r>
              <a:rPr lang="en-US" sz="1100">
                <a:solidFill>
                  <a:srgbClr val="FFFFFF"/>
                </a:solidFill>
              </a:rPr>
              <a:t>    public RectanglePlus() {</a:t>
            </a:r>
            <a:endParaRPr sz="1100">
              <a:solidFill>
                <a:srgbClr val="FFFFFF"/>
              </a:solidFill>
            </a:endParaRPr>
          </a:p>
          <a:p>
            <a:pPr indent="0" lvl="0" marL="0" rtl="0" algn="l">
              <a:spcBef>
                <a:spcPts val="0"/>
              </a:spcBef>
              <a:spcAft>
                <a:spcPts val="0"/>
              </a:spcAft>
              <a:buNone/>
            </a:pPr>
            <a:r>
              <a:rPr lang="en-US" sz="1100">
                <a:solidFill>
                  <a:srgbClr val="FFFFFF"/>
                </a:solidFill>
              </a:rPr>
              <a:t>        origin = new Point(0, 0);</a:t>
            </a:r>
            <a:endParaRPr sz="1100">
              <a:solidFill>
                <a:srgbClr val="FFFFFF"/>
              </a:solidFill>
            </a:endParaRPr>
          </a:p>
          <a:p>
            <a:pPr indent="0" lvl="0" marL="0" rtl="0" algn="l">
              <a:spcBef>
                <a:spcPts val="0"/>
              </a:spcBef>
              <a:spcAft>
                <a:spcPts val="0"/>
              </a:spcAft>
              <a:buNone/>
            </a:pPr>
            <a:r>
              <a:rPr lang="en-US" sz="1100">
                <a:solidFill>
                  <a:srgbClr val="FFFFFF"/>
                </a:solidFill>
              </a:rPr>
              <a:t>    }</a:t>
            </a:r>
            <a:endParaRPr sz="1100">
              <a:solidFill>
                <a:srgbClr val="FFFFFF"/>
              </a:solidFill>
            </a:endParaRPr>
          </a:p>
          <a:p>
            <a:pPr indent="0" lvl="0" marL="0" rtl="0" algn="l">
              <a:spcBef>
                <a:spcPts val="0"/>
              </a:spcBef>
              <a:spcAft>
                <a:spcPts val="0"/>
              </a:spcAft>
              <a:buNone/>
            </a:pPr>
            <a:r>
              <a:rPr lang="en-US" sz="1100">
                <a:solidFill>
                  <a:srgbClr val="FFFFFF"/>
                </a:solidFill>
              </a:rPr>
              <a:t>    public RectanglePlus(Point p) {</a:t>
            </a:r>
            <a:endParaRPr b="1" sz="1100">
              <a:solidFill>
                <a:srgbClr val="FFFFFF"/>
              </a:solidFill>
            </a:endParaRPr>
          </a:p>
          <a:p>
            <a:pPr indent="0" lvl="0" marL="0" rtl="0" algn="l">
              <a:spcBef>
                <a:spcPts val="0"/>
              </a:spcBef>
              <a:spcAft>
                <a:spcPts val="0"/>
              </a:spcAft>
              <a:buNone/>
            </a:pPr>
            <a:r>
              <a:rPr lang="en-US" sz="1100">
                <a:solidFill>
                  <a:srgbClr val="FFFFFF"/>
                </a:solidFill>
              </a:rPr>
              <a:t>        origin = p;</a:t>
            </a:r>
            <a:endParaRPr sz="1100">
              <a:solidFill>
                <a:srgbClr val="FFFFFF"/>
              </a:solidFill>
            </a:endParaRPr>
          </a:p>
          <a:p>
            <a:pPr indent="0" lvl="0" marL="0" rtl="0" algn="l">
              <a:spcBef>
                <a:spcPts val="0"/>
              </a:spcBef>
              <a:spcAft>
                <a:spcPts val="0"/>
              </a:spcAft>
              <a:buNone/>
            </a:pPr>
            <a:r>
              <a:rPr lang="en-US" sz="1100">
                <a:solidFill>
                  <a:srgbClr val="FFFFFF"/>
                </a:solidFill>
              </a:rPr>
              <a:t>    }</a:t>
            </a:r>
            <a:endParaRPr sz="1100">
              <a:solidFill>
                <a:srgbClr val="FFFFFF"/>
              </a:solidFill>
            </a:endParaRPr>
          </a:p>
          <a:p>
            <a:pPr indent="0" lvl="0" marL="0" rtl="0" algn="l">
              <a:spcBef>
                <a:spcPts val="0"/>
              </a:spcBef>
              <a:spcAft>
                <a:spcPts val="0"/>
              </a:spcAft>
              <a:buNone/>
            </a:pPr>
            <a:r>
              <a:rPr lang="en-US" sz="1100">
                <a:solidFill>
                  <a:srgbClr val="FFFFFF"/>
                </a:solidFill>
              </a:rPr>
              <a:t>    public RectanglePlus(int w, int h) {</a:t>
            </a:r>
            <a:endParaRPr sz="1100">
              <a:solidFill>
                <a:srgbClr val="FFFFFF"/>
              </a:solidFill>
            </a:endParaRPr>
          </a:p>
          <a:p>
            <a:pPr indent="0" lvl="0" marL="0" rtl="0" algn="l">
              <a:spcBef>
                <a:spcPts val="0"/>
              </a:spcBef>
              <a:spcAft>
                <a:spcPts val="0"/>
              </a:spcAft>
              <a:buNone/>
            </a:pPr>
            <a:r>
              <a:rPr lang="en-US" sz="1100">
                <a:solidFill>
                  <a:srgbClr val="FFFFFF"/>
                </a:solidFill>
              </a:rPr>
              <a:t>        origin = new Point(0, 0);</a:t>
            </a:r>
            <a:endParaRPr sz="1100">
              <a:solidFill>
                <a:srgbClr val="FFFFFF"/>
              </a:solidFill>
            </a:endParaRPr>
          </a:p>
          <a:p>
            <a:pPr indent="0" lvl="0" marL="0" rtl="0" algn="l">
              <a:spcBef>
                <a:spcPts val="0"/>
              </a:spcBef>
              <a:spcAft>
                <a:spcPts val="0"/>
              </a:spcAft>
              <a:buNone/>
            </a:pPr>
            <a:r>
              <a:rPr lang="en-US" sz="1100">
                <a:solidFill>
                  <a:srgbClr val="FFFFFF"/>
                </a:solidFill>
              </a:rPr>
              <a:t>        width = w;</a:t>
            </a:r>
            <a:endParaRPr sz="1100">
              <a:solidFill>
                <a:srgbClr val="FFFFFF"/>
              </a:solidFill>
            </a:endParaRPr>
          </a:p>
          <a:p>
            <a:pPr indent="0" lvl="0" marL="0" rtl="0" algn="l">
              <a:spcBef>
                <a:spcPts val="0"/>
              </a:spcBef>
              <a:spcAft>
                <a:spcPts val="0"/>
              </a:spcAft>
              <a:buNone/>
            </a:pPr>
            <a:r>
              <a:rPr lang="en-US" sz="1100">
                <a:solidFill>
                  <a:srgbClr val="FFFFFF"/>
                </a:solidFill>
              </a:rPr>
              <a:t>        height = h;</a:t>
            </a:r>
            <a:endParaRPr sz="1100">
              <a:solidFill>
                <a:srgbClr val="FFFFFF"/>
              </a:solidFill>
            </a:endParaRPr>
          </a:p>
          <a:p>
            <a:pPr indent="0" lvl="0" marL="0" rtl="0" algn="l">
              <a:spcBef>
                <a:spcPts val="0"/>
              </a:spcBef>
              <a:spcAft>
                <a:spcPts val="0"/>
              </a:spcAft>
              <a:buNone/>
            </a:pPr>
            <a:r>
              <a:rPr lang="en-US" sz="1100">
                <a:solidFill>
                  <a:srgbClr val="FFFFFF"/>
                </a:solidFill>
              </a:rPr>
              <a:t>    }</a:t>
            </a:r>
            <a:endParaRPr sz="1100">
              <a:solidFill>
                <a:srgbClr val="FFFFFF"/>
              </a:solidFill>
            </a:endParaRPr>
          </a:p>
          <a:p>
            <a:pPr indent="0" lvl="0" marL="0" rtl="0" algn="l">
              <a:spcBef>
                <a:spcPts val="0"/>
              </a:spcBef>
              <a:spcAft>
                <a:spcPts val="0"/>
              </a:spcAft>
              <a:buNone/>
            </a:pPr>
            <a:r>
              <a:rPr lang="en-US" sz="1100">
                <a:solidFill>
                  <a:srgbClr val="FFFFFF"/>
                </a:solidFill>
              </a:rPr>
              <a:t>    </a:t>
            </a:r>
            <a:endParaRPr sz="1100">
              <a:solidFill>
                <a:srgbClr val="FFFFFF"/>
              </a:solidFill>
            </a:endParaRPr>
          </a:p>
        </p:txBody>
      </p:sp>
      <p:sp>
        <p:nvSpPr>
          <p:cNvPr id="210" name="Google Shape;210;p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p38"/>
          <p:cNvSpPr txBox="1"/>
          <p:nvPr/>
        </p:nvSpPr>
        <p:spPr>
          <a:xfrm>
            <a:off x="2782175" y="13971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a:t>
            </a:r>
            <a:r>
              <a:rPr lang="en-US" sz="1100">
                <a:solidFill>
                  <a:srgbClr val="FFFFFF"/>
                </a:solidFill>
                <a:latin typeface="Average"/>
                <a:ea typeface="Average"/>
                <a:cs typeface="Average"/>
                <a:sym typeface="Average"/>
              </a:rPr>
              <a:t>  public RectanglePlus(Point p, int w, int h) {</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origin = p;</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width = w;</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height = h;</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 a method for moving the rectangle</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public void move(int x, int y) {</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origin.x = x;</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origin.y = y;</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 a method for computing</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 the area of the rectangle</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public int getArea() {</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return width * height;</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a:t>
            </a:r>
            <a:endParaRPr sz="1100">
              <a:solidFill>
                <a:srgbClr val="FFFFFF"/>
              </a:solidFill>
              <a:latin typeface="Average"/>
              <a:ea typeface="Average"/>
              <a:cs typeface="Average"/>
              <a:sym typeface="Average"/>
            </a:endParaRPr>
          </a:p>
        </p:txBody>
      </p:sp>
      <p:sp>
        <p:nvSpPr>
          <p:cNvPr id="212" name="Google Shape;212;p38"/>
          <p:cNvSpPr txBox="1"/>
          <p:nvPr/>
        </p:nvSpPr>
        <p:spPr>
          <a:xfrm>
            <a:off x="5705975" y="1429775"/>
            <a:ext cx="4242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a method required to implement</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 the Relatable interface</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public int isLargerThan(Relatable other) {</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a:t>
            </a:r>
            <a:r>
              <a:rPr b="1" lang="en-US" sz="1100">
                <a:solidFill>
                  <a:schemeClr val="accent5"/>
                </a:solidFill>
                <a:latin typeface="Average"/>
                <a:ea typeface="Average"/>
                <a:cs typeface="Average"/>
                <a:sym typeface="Average"/>
              </a:rPr>
              <a:t>RectanglePlus otherRect </a:t>
            </a:r>
            <a:endParaRPr b="1" sz="1100">
              <a:solidFill>
                <a:schemeClr val="accent5"/>
              </a:solidFill>
              <a:latin typeface="Average"/>
              <a:ea typeface="Average"/>
              <a:cs typeface="Average"/>
              <a:sym typeface="Average"/>
            </a:endParaRPr>
          </a:p>
          <a:p>
            <a:pPr indent="0" lvl="0" marL="0" rtl="0" algn="l">
              <a:lnSpc>
                <a:spcPct val="115000"/>
              </a:lnSpc>
              <a:spcBef>
                <a:spcPts val="0"/>
              </a:spcBef>
              <a:spcAft>
                <a:spcPts val="0"/>
              </a:spcAft>
              <a:buNone/>
            </a:pPr>
            <a:r>
              <a:rPr b="1" lang="en-US" sz="1100">
                <a:solidFill>
                  <a:schemeClr val="accent5"/>
                </a:solidFill>
                <a:latin typeface="Average"/>
                <a:ea typeface="Average"/>
                <a:cs typeface="Average"/>
                <a:sym typeface="Average"/>
              </a:rPr>
              <a:t>            = (RectanglePlus)other;</a:t>
            </a:r>
            <a:endParaRPr b="1" sz="1100">
              <a:solidFill>
                <a:schemeClr val="accent5"/>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if (this.getArea() &lt; otherRect.getArea())</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return -1;</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else if (this.getArea() &gt; otherRect.getArea())</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return 1;</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else</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return 0;               </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    }</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rPr lang="en-US" sz="1100">
                <a:solidFill>
                  <a:srgbClr val="FFFFFF"/>
                </a:solidFill>
                <a:latin typeface="Average"/>
                <a:ea typeface="Average"/>
                <a:cs typeface="Average"/>
                <a:sym typeface="Average"/>
              </a:rPr>
              <a:t>}</a:t>
            </a:r>
            <a:endParaRPr sz="1100">
              <a:solidFill>
                <a:srgbClr val="FFFFFF"/>
              </a:solidFill>
              <a:latin typeface="Average"/>
              <a:ea typeface="Average"/>
              <a:cs typeface="Average"/>
              <a:sym typeface="Average"/>
            </a:endParaRPr>
          </a:p>
          <a:p>
            <a:pPr indent="0" lvl="0" marL="0" rtl="0" algn="l">
              <a:lnSpc>
                <a:spcPct val="115000"/>
              </a:lnSpc>
              <a:spcBef>
                <a:spcPts val="0"/>
              </a:spcBef>
              <a:spcAft>
                <a:spcPts val="0"/>
              </a:spcAft>
              <a:buNone/>
            </a:pPr>
            <a:r>
              <a:t/>
            </a:r>
            <a:endParaRPr sz="1100">
              <a:solidFill>
                <a:srgbClr val="FFFFFF"/>
              </a:solidFill>
              <a:latin typeface="Average"/>
              <a:ea typeface="Average"/>
              <a:cs typeface="Average"/>
              <a:sym typeface="Average"/>
            </a:endParaRPr>
          </a:p>
        </p:txBody>
      </p:sp>
      <p:cxnSp>
        <p:nvCxnSpPr>
          <p:cNvPr id="213" name="Google Shape;213;p38"/>
          <p:cNvCxnSpPr/>
          <p:nvPr/>
        </p:nvCxnSpPr>
        <p:spPr>
          <a:xfrm>
            <a:off x="2717025" y="1353025"/>
            <a:ext cx="0" cy="357390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38"/>
          <p:cNvCxnSpPr/>
          <p:nvPr/>
        </p:nvCxnSpPr>
        <p:spPr>
          <a:xfrm>
            <a:off x="5612625" y="1353025"/>
            <a:ext cx="0" cy="3573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2CC"/>
                </a:solidFill>
              </a:rPr>
              <a:t>Using an Interface as a Type</a:t>
            </a:r>
            <a:endParaRPr>
              <a:solidFill>
                <a:srgbClr val="FFF2CC"/>
              </a:solidFill>
            </a:endParaRPr>
          </a:p>
          <a:p>
            <a:pPr indent="0" lvl="0" marL="0" rtl="0" algn="l">
              <a:spcBef>
                <a:spcPts val="0"/>
              </a:spcBef>
              <a:spcAft>
                <a:spcPts val="0"/>
              </a:spcAft>
              <a:buNone/>
            </a:pPr>
            <a:r>
              <a:t/>
            </a:r>
            <a:endParaRPr/>
          </a:p>
        </p:txBody>
      </p:sp>
      <p:sp>
        <p:nvSpPr>
          <p:cNvPr id="221" name="Google Shape;22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sz="1400"/>
              <a:t>When you define a new interface, you are defining </a:t>
            </a:r>
            <a:r>
              <a:rPr lang="en-US" sz="1400" u="sng">
                <a:solidFill>
                  <a:schemeClr val="accent5"/>
                </a:solidFill>
              </a:rPr>
              <a:t>a new reference data type</a:t>
            </a:r>
            <a:r>
              <a:rPr lang="en-US" sz="1400"/>
              <a:t>. You can use interface names anywhere you can use any other data type name. If you define a reference variable whose type is an interface, any object you assign to it </a:t>
            </a:r>
            <a:r>
              <a:rPr b="1" lang="en-US" sz="1400" u="sng">
                <a:solidFill>
                  <a:schemeClr val="accent5"/>
                </a:solidFill>
              </a:rPr>
              <a:t>must be an instance of a class that implements the interface.</a:t>
            </a:r>
            <a:endParaRPr b="1" sz="1400" u="sng">
              <a:solidFill>
                <a:schemeClr val="accent5"/>
              </a:solidFill>
            </a:endParaRPr>
          </a:p>
          <a:p>
            <a:pPr indent="-317500" lvl="0" marL="457200" rtl="0" algn="l">
              <a:spcBef>
                <a:spcPts val="0"/>
              </a:spcBef>
              <a:spcAft>
                <a:spcPts val="0"/>
              </a:spcAft>
              <a:buSzPts val="1400"/>
              <a:buChar char="●"/>
            </a:pPr>
            <a:r>
              <a:rPr lang="en-US" sz="1400"/>
              <a:t>As an example, here is a method for finding the largest object in a pair of objects, for any objects that are instantiated from a class that implements Relatable:</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rPr lang="en-US" sz="1400">
                <a:solidFill>
                  <a:srgbClr val="FFFFFF"/>
                </a:solidFill>
              </a:rPr>
              <a:t>public Object findLargest(Object object1, Object object2) {</a:t>
            </a:r>
            <a:endParaRPr sz="1400">
              <a:solidFill>
                <a:srgbClr val="FFFFFF"/>
              </a:solidFill>
            </a:endParaRPr>
          </a:p>
          <a:p>
            <a:pPr indent="0" lvl="0" marL="457200" rtl="0" algn="l">
              <a:spcBef>
                <a:spcPts val="0"/>
              </a:spcBef>
              <a:spcAft>
                <a:spcPts val="0"/>
              </a:spcAft>
              <a:buNone/>
            </a:pPr>
            <a:r>
              <a:rPr lang="en-US" sz="1400">
                <a:solidFill>
                  <a:srgbClr val="FFFFFF"/>
                </a:solidFill>
              </a:rPr>
              <a:t>   Relatable obj1 = (Relatable)object1;</a:t>
            </a:r>
            <a:endParaRPr sz="1400">
              <a:solidFill>
                <a:srgbClr val="FFFFFF"/>
              </a:solidFill>
            </a:endParaRPr>
          </a:p>
          <a:p>
            <a:pPr indent="0" lvl="0" marL="457200" rtl="0" algn="l">
              <a:spcBef>
                <a:spcPts val="0"/>
              </a:spcBef>
              <a:spcAft>
                <a:spcPts val="0"/>
              </a:spcAft>
              <a:buNone/>
            </a:pPr>
            <a:r>
              <a:rPr lang="en-US" sz="1400">
                <a:solidFill>
                  <a:srgbClr val="FFFFFF"/>
                </a:solidFill>
              </a:rPr>
              <a:t>   Relatable obj2 = (Relatable)object2;</a:t>
            </a:r>
            <a:endParaRPr sz="1400">
              <a:solidFill>
                <a:srgbClr val="FFFFFF"/>
              </a:solidFill>
            </a:endParaRPr>
          </a:p>
          <a:p>
            <a:pPr indent="0" lvl="0" marL="457200" rtl="0" algn="l">
              <a:spcBef>
                <a:spcPts val="0"/>
              </a:spcBef>
              <a:spcAft>
                <a:spcPts val="0"/>
              </a:spcAft>
              <a:buNone/>
            </a:pPr>
            <a:r>
              <a:rPr lang="en-US" sz="1400">
                <a:solidFill>
                  <a:srgbClr val="FFFFFF"/>
                </a:solidFill>
              </a:rPr>
              <a:t>   if ((obj1).isLargerThan(obj2) &gt; 0)</a:t>
            </a:r>
            <a:endParaRPr sz="1400">
              <a:solidFill>
                <a:srgbClr val="FFFFFF"/>
              </a:solidFill>
            </a:endParaRPr>
          </a:p>
          <a:p>
            <a:pPr indent="0" lvl="0" marL="457200" rtl="0" algn="l">
              <a:spcBef>
                <a:spcPts val="0"/>
              </a:spcBef>
              <a:spcAft>
                <a:spcPts val="0"/>
              </a:spcAft>
              <a:buNone/>
            </a:pPr>
            <a:r>
              <a:rPr lang="en-US" sz="1400">
                <a:solidFill>
                  <a:srgbClr val="FFFFFF"/>
                </a:solidFill>
              </a:rPr>
              <a:t>      return object1;</a:t>
            </a:r>
            <a:endParaRPr sz="1400">
              <a:solidFill>
                <a:srgbClr val="FFFFFF"/>
              </a:solidFill>
            </a:endParaRPr>
          </a:p>
          <a:p>
            <a:pPr indent="0" lvl="0" marL="457200" rtl="0" algn="l">
              <a:spcBef>
                <a:spcPts val="0"/>
              </a:spcBef>
              <a:spcAft>
                <a:spcPts val="0"/>
              </a:spcAft>
              <a:buNone/>
            </a:pPr>
            <a:r>
              <a:rPr lang="en-US" sz="1400">
                <a:solidFill>
                  <a:srgbClr val="FFFFFF"/>
                </a:solidFill>
              </a:rPr>
              <a:t>   else </a:t>
            </a:r>
            <a:endParaRPr sz="1400">
              <a:solidFill>
                <a:srgbClr val="FFFFFF"/>
              </a:solidFill>
            </a:endParaRPr>
          </a:p>
          <a:p>
            <a:pPr indent="0" lvl="0" marL="457200" rtl="0" algn="l">
              <a:spcBef>
                <a:spcPts val="0"/>
              </a:spcBef>
              <a:spcAft>
                <a:spcPts val="0"/>
              </a:spcAft>
              <a:buNone/>
            </a:pPr>
            <a:r>
              <a:rPr lang="en-US" sz="1400">
                <a:solidFill>
                  <a:srgbClr val="FFFFFF"/>
                </a:solidFill>
              </a:rPr>
              <a:t>      return object2;</a:t>
            </a:r>
            <a:endParaRPr sz="1400">
              <a:solidFill>
                <a:srgbClr val="FFFFFF"/>
              </a:solidFill>
            </a:endParaRPr>
          </a:p>
          <a:p>
            <a:pPr indent="0" lvl="0" marL="457200" rtl="0" algn="l">
              <a:spcBef>
                <a:spcPts val="0"/>
              </a:spcBef>
              <a:spcAft>
                <a:spcPts val="0"/>
              </a:spcAft>
              <a:buNone/>
            </a:pPr>
            <a:r>
              <a:rPr lang="en-US" sz="1400">
                <a:solidFill>
                  <a:srgbClr val="FFFFFF"/>
                </a:solidFill>
              </a:rPr>
              <a:t>}</a:t>
            </a:r>
            <a:endParaRPr sz="1400">
              <a:solidFill>
                <a:srgbClr val="FFFFFF"/>
              </a:solidFill>
            </a:endParaRPr>
          </a:p>
          <a:p>
            <a:pPr indent="0" lvl="0" marL="0" rtl="0" algn="l">
              <a:spcBef>
                <a:spcPts val="0"/>
              </a:spcBef>
              <a:spcAft>
                <a:spcPts val="0"/>
              </a:spcAft>
              <a:buNone/>
            </a:pPr>
            <a:r>
              <a:t/>
            </a:r>
            <a:endParaRPr sz="1400"/>
          </a:p>
        </p:txBody>
      </p:sp>
      <p:sp>
        <p:nvSpPr>
          <p:cNvPr id="222" name="Google Shape;222;p3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cxnSp>
        <p:nvCxnSpPr>
          <p:cNvPr id="223" name="Google Shape;223;p39"/>
          <p:cNvCxnSpPr/>
          <p:nvPr/>
        </p:nvCxnSpPr>
        <p:spPr>
          <a:xfrm flipH="1">
            <a:off x="3470275" y="1923375"/>
            <a:ext cx="927000" cy="7398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39"/>
          <p:cNvCxnSpPr/>
          <p:nvPr/>
        </p:nvCxnSpPr>
        <p:spPr>
          <a:xfrm>
            <a:off x="4406200" y="1932275"/>
            <a:ext cx="347400" cy="748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Using an Interface as a Type</a:t>
            </a:r>
            <a:endParaRPr/>
          </a:p>
          <a:p>
            <a:pPr indent="0" lvl="0" marL="0" rtl="0" algn="l">
              <a:spcBef>
                <a:spcPts val="0"/>
              </a:spcBef>
              <a:spcAft>
                <a:spcPts val="0"/>
              </a:spcAft>
              <a:buNone/>
            </a:pPr>
            <a:r>
              <a:t/>
            </a:r>
            <a:endParaRPr/>
          </a:p>
        </p:txBody>
      </p:sp>
      <p:sp>
        <p:nvSpPr>
          <p:cNvPr id="231" name="Google Shape;231;p40"/>
          <p:cNvSpPr txBox="1"/>
          <p:nvPr>
            <p:ph idx="1" type="body"/>
          </p:nvPr>
        </p:nvSpPr>
        <p:spPr>
          <a:xfrm>
            <a:off x="-22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sz="1400"/>
              <a:t>If you make a point of implementing Relatable in a wide variety of classes, the objects instantiated from any of those classes can be compared with the findLargest() method—provided that both objects are of the same class. Similarly, they can all be compared with the following methods:</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rPr lang="en-US" sz="1400">
                <a:solidFill>
                  <a:srgbClr val="FFFFFF"/>
                </a:solidFill>
              </a:rPr>
              <a:t>public Object findSmallest(Object object1, Object object2) {</a:t>
            </a:r>
            <a:endParaRPr sz="1400">
              <a:solidFill>
                <a:srgbClr val="FFFFFF"/>
              </a:solidFill>
            </a:endParaRPr>
          </a:p>
          <a:p>
            <a:pPr indent="0" lvl="0" marL="457200" rtl="0" algn="l">
              <a:spcBef>
                <a:spcPts val="0"/>
              </a:spcBef>
              <a:spcAft>
                <a:spcPts val="0"/>
              </a:spcAft>
              <a:buNone/>
            </a:pPr>
            <a:r>
              <a:rPr lang="en-US" sz="1400">
                <a:solidFill>
                  <a:srgbClr val="FFFFFF"/>
                </a:solidFill>
              </a:rPr>
              <a:t>   Relatable obj1 = (Relatable)object1;</a:t>
            </a:r>
            <a:endParaRPr sz="1400">
              <a:solidFill>
                <a:srgbClr val="FFFFFF"/>
              </a:solidFill>
            </a:endParaRPr>
          </a:p>
          <a:p>
            <a:pPr indent="0" lvl="0" marL="457200" rtl="0" algn="l">
              <a:spcBef>
                <a:spcPts val="0"/>
              </a:spcBef>
              <a:spcAft>
                <a:spcPts val="0"/>
              </a:spcAft>
              <a:buNone/>
            </a:pPr>
            <a:r>
              <a:rPr lang="en-US" sz="1400">
                <a:solidFill>
                  <a:srgbClr val="FFFFFF"/>
                </a:solidFill>
              </a:rPr>
              <a:t>   Relatable obj2 = (Relatable)object2;</a:t>
            </a:r>
            <a:endParaRPr sz="1400">
              <a:solidFill>
                <a:srgbClr val="FFFFFF"/>
              </a:solidFill>
            </a:endParaRPr>
          </a:p>
          <a:p>
            <a:pPr indent="0" lvl="0" marL="457200" rtl="0" algn="l">
              <a:spcBef>
                <a:spcPts val="0"/>
              </a:spcBef>
              <a:spcAft>
                <a:spcPts val="0"/>
              </a:spcAft>
              <a:buNone/>
            </a:pPr>
            <a:r>
              <a:rPr lang="en-US" sz="1400">
                <a:solidFill>
                  <a:srgbClr val="FFFFFF"/>
                </a:solidFill>
              </a:rPr>
              <a:t>   if ((obj1).isLargerThan(obj2) &lt; 0)</a:t>
            </a:r>
            <a:endParaRPr sz="1400">
              <a:solidFill>
                <a:srgbClr val="FFFFFF"/>
              </a:solidFill>
            </a:endParaRPr>
          </a:p>
          <a:p>
            <a:pPr indent="0" lvl="0" marL="457200" rtl="0" algn="l">
              <a:spcBef>
                <a:spcPts val="0"/>
              </a:spcBef>
              <a:spcAft>
                <a:spcPts val="0"/>
              </a:spcAft>
              <a:buNone/>
            </a:pPr>
            <a:r>
              <a:rPr lang="en-US" sz="1400">
                <a:solidFill>
                  <a:srgbClr val="FFFFFF"/>
                </a:solidFill>
              </a:rPr>
              <a:t>      return object1;</a:t>
            </a:r>
            <a:endParaRPr sz="1400">
              <a:solidFill>
                <a:srgbClr val="FFFFFF"/>
              </a:solidFill>
            </a:endParaRPr>
          </a:p>
          <a:p>
            <a:pPr indent="0" lvl="0" marL="457200" rtl="0" algn="l">
              <a:spcBef>
                <a:spcPts val="0"/>
              </a:spcBef>
              <a:spcAft>
                <a:spcPts val="0"/>
              </a:spcAft>
              <a:buNone/>
            </a:pPr>
            <a:r>
              <a:rPr lang="en-US" sz="1400">
                <a:solidFill>
                  <a:srgbClr val="FFFFFF"/>
                </a:solidFill>
              </a:rPr>
              <a:t>   else </a:t>
            </a:r>
            <a:endParaRPr sz="1400">
              <a:solidFill>
                <a:srgbClr val="FFFFFF"/>
              </a:solidFill>
            </a:endParaRPr>
          </a:p>
          <a:p>
            <a:pPr indent="0" lvl="0" marL="457200" rtl="0" algn="l">
              <a:spcBef>
                <a:spcPts val="0"/>
              </a:spcBef>
              <a:spcAft>
                <a:spcPts val="0"/>
              </a:spcAft>
              <a:buNone/>
            </a:pPr>
            <a:r>
              <a:rPr lang="en-US" sz="1400">
                <a:solidFill>
                  <a:srgbClr val="FFFFFF"/>
                </a:solidFill>
              </a:rPr>
              <a:t>      return object2;</a:t>
            </a:r>
            <a:endParaRPr sz="1400">
              <a:solidFill>
                <a:srgbClr val="FFFFFF"/>
              </a:solidFill>
            </a:endParaRPr>
          </a:p>
          <a:p>
            <a:pPr indent="0" lvl="0" marL="457200" rtl="0" algn="l">
              <a:spcBef>
                <a:spcPts val="0"/>
              </a:spcBef>
              <a:spcAft>
                <a:spcPts val="0"/>
              </a:spcAft>
              <a:buNone/>
            </a:pPr>
            <a:r>
              <a:rPr lang="en-US" sz="1400">
                <a:solidFill>
                  <a:srgbClr val="FFFFFF"/>
                </a:solidFill>
              </a:rPr>
              <a:t>}</a:t>
            </a:r>
            <a:endParaRPr sz="1400">
              <a:solidFill>
                <a:srgbClr val="FFFFFF"/>
              </a:solidFill>
            </a:endParaRPr>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p:txBody>
      </p:sp>
      <p:sp>
        <p:nvSpPr>
          <p:cNvPr id="232" name="Google Shape;232;p4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40"/>
          <p:cNvSpPr txBox="1"/>
          <p:nvPr/>
        </p:nvSpPr>
        <p:spPr>
          <a:xfrm>
            <a:off x="4357025" y="2359175"/>
            <a:ext cx="5168100" cy="3000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US">
                <a:solidFill>
                  <a:srgbClr val="FFFFFF"/>
                </a:solidFill>
                <a:latin typeface="Average"/>
                <a:ea typeface="Average"/>
                <a:cs typeface="Average"/>
                <a:sym typeface="Average"/>
              </a:rPr>
              <a:t>public boolean isEqual(Object object1, Object object2) {</a:t>
            </a:r>
            <a:endParaRPr>
              <a:solidFill>
                <a:srgbClr val="FFFFFF"/>
              </a:solidFill>
              <a:latin typeface="Average"/>
              <a:ea typeface="Average"/>
              <a:cs typeface="Average"/>
              <a:sym typeface="Average"/>
            </a:endParaRPr>
          </a:p>
          <a:p>
            <a:pPr indent="0" lvl="0" marL="457200" rtl="0" algn="l">
              <a:lnSpc>
                <a:spcPct val="115000"/>
              </a:lnSpc>
              <a:spcBef>
                <a:spcPts val="0"/>
              </a:spcBef>
              <a:spcAft>
                <a:spcPts val="0"/>
              </a:spcAft>
              <a:buNone/>
            </a:pPr>
            <a:r>
              <a:rPr lang="en-US">
                <a:solidFill>
                  <a:srgbClr val="FFFFFF"/>
                </a:solidFill>
                <a:latin typeface="Average"/>
                <a:ea typeface="Average"/>
                <a:cs typeface="Average"/>
                <a:sym typeface="Average"/>
              </a:rPr>
              <a:t>   Relatable obj1 = (Relatable)object1;</a:t>
            </a:r>
            <a:endParaRPr>
              <a:solidFill>
                <a:srgbClr val="FFFFFF"/>
              </a:solidFill>
              <a:latin typeface="Average"/>
              <a:ea typeface="Average"/>
              <a:cs typeface="Average"/>
              <a:sym typeface="Average"/>
            </a:endParaRPr>
          </a:p>
          <a:p>
            <a:pPr indent="0" lvl="0" marL="457200" rtl="0" algn="l">
              <a:lnSpc>
                <a:spcPct val="115000"/>
              </a:lnSpc>
              <a:spcBef>
                <a:spcPts val="0"/>
              </a:spcBef>
              <a:spcAft>
                <a:spcPts val="0"/>
              </a:spcAft>
              <a:buNone/>
            </a:pPr>
            <a:r>
              <a:rPr lang="en-US">
                <a:solidFill>
                  <a:srgbClr val="FFFFFF"/>
                </a:solidFill>
                <a:latin typeface="Average"/>
                <a:ea typeface="Average"/>
                <a:cs typeface="Average"/>
                <a:sym typeface="Average"/>
              </a:rPr>
              <a:t>   Relatable obj2 = (Relatable)object2;</a:t>
            </a:r>
            <a:endParaRPr>
              <a:solidFill>
                <a:srgbClr val="FFFFFF"/>
              </a:solidFill>
              <a:latin typeface="Average"/>
              <a:ea typeface="Average"/>
              <a:cs typeface="Average"/>
              <a:sym typeface="Average"/>
            </a:endParaRPr>
          </a:p>
          <a:p>
            <a:pPr indent="0" lvl="0" marL="457200" rtl="0" algn="l">
              <a:lnSpc>
                <a:spcPct val="115000"/>
              </a:lnSpc>
              <a:spcBef>
                <a:spcPts val="0"/>
              </a:spcBef>
              <a:spcAft>
                <a:spcPts val="0"/>
              </a:spcAft>
              <a:buNone/>
            </a:pPr>
            <a:r>
              <a:rPr lang="en-US">
                <a:solidFill>
                  <a:srgbClr val="FFFFFF"/>
                </a:solidFill>
                <a:latin typeface="Average"/>
                <a:ea typeface="Average"/>
                <a:cs typeface="Average"/>
                <a:sym typeface="Average"/>
              </a:rPr>
              <a:t>   if ( (obj1).isLargerThan(obj2) == 0)</a:t>
            </a:r>
            <a:endParaRPr>
              <a:solidFill>
                <a:srgbClr val="FFFFFF"/>
              </a:solidFill>
              <a:latin typeface="Average"/>
              <a:ea typeface="Average"/>
              <a:cs typeface="Average"/>
              <a:sym typeface="Average"/>
            </a:endParaRPr>
          </a:p>
          <a:p>
            <a:pPr indent="0" lvl="0" marL="457200" rtl="0" algn="l">
              <a:lnSpc>
                <a:spcPct val="115000"/>
              </a:lnSpc>
              <a:spcBef>
                <a:spcPts val="0"/>
              </a:spcBef>
              <a:spcAft>
                <a:spcPts val="0"/>
              </a:spcAft>
              <a:buNone/>
            </a:pPr>
            <a:r>
              <a:rPr lang="en-US">
                <a:solidFill>
                  <a:srgbClr val="FFFFFF"/>
                </a:solidFill>
                <a:latin typeface="Average"/>
                <a:ea typeface="Average"/>
                <a:cs typeface="Average"/>
                <a:sym typeface="Average"/>
              </a:rPr>
              <a:t>      return true;</a:t>
            </a:r>
            <a:endParaRPr>
              <a:solidFill>
                <a:srgbClr val="FFFFFF"/>
              </a:solidFill>
              <a:latin typeface="Average"/>
              <a:ea typeface="Average"/>
              <a:cs typeface="Average"/>
              <a:sym typeface="Average"/>
            </a:endParaRPr>
          </a:p>
          <a:p>
            <a:pPr indent="0" lvl="0" marL="457200" rtl="0" algn="l">
              <a:lnSpc>
                <a:spcPct val="115000"/>
              </a:lnSpc>
              <a:spcBef>
                <a:spcPts val="0"/>
              </a:spcBef>
              <a:spcAft>
                <a:spcPts val="0"/>
              </a:spcAft>
              <a:buNone/>
            </a:pPr>
            <a:r>
              <a:rPr lang="en-US">
                <a:solidFill>
                  <a:srgbClr val="FFFFFF"/>
                </a:solidFill>
                <a:latin typeface="Average"/>
                <a:ea typeface="Average"/>
                <a:cs typeface="Average"/>
                <a:sym typeface="Average"/>
              </a:rPr>
              <a:t>   else </a:t>
            </a:r>
            <a:endParaRPr>
              <a:solidFill>
                <a:srgbClr val="FFFFFF"/>
              </a:solidFill>
              <a:latin typeface="Average"/>
              <a:ea typeface="Average"/>
              <a:cs typeface="Average"/>
              <a:sym typeface="Average"/>
            </a:endParaRPr>
          </a:p>
          <a:p>
            <a:pPr indent="0" lvl="0" marL="457200" rtl="0" algn="l">
              <a:lnSpc>
                <a:spcPct val="115000"/>
              </a:lnSpc>
              <a:spcBef>
                <a:spcPts val="0"/>
              </a:spcBef>
              <a:spcAft>
                <a:spcPts val="0"/>
              </a:spcAft>
              <a:buNone/>
            </a:pPr>
            <a:r>
              <a:rPr lang="en-US">
                <a:solidFill>
                  <a:srgbClr val="FFFFFF"/>
                </a:solidFill>
                <a:latin typeface="Average"/>
                <a:ea typeface="Average"/>
                <a:cs typeface="Average"/>
                <a:sym typeface="Average"/>
              </a:rPr>
              <a:t>      return false;</a:t>
            </a:r>
            <a:endParaRPr>
              <a:solidFill>
                <a:srgbClr val="FFFFFF"/>
              </a:solidFill>
              <a:latin typeface="Average"/>
              <a:ea typeface="Average"/>
              <a:cs typeface="Average"/>
              <a:sym typeface="Average"/>
            </a:endParaRPr>
          </a:p>
          <a:p>
            <a:pPr indent="0" lvl="0" marL="457200" rtl="0" algn="l">
              <a:lnSpc>
                <a:spcPct val="115000"/>
              </a:lnSpc>
              <a:spcBef>
                <a:spcPts val="0"/>
              </a:spcBef>
              <a:spcAft>
                <a:spcPts val="0"/>
              </a:spcAft>
              <a:buNone/>
            </a:pPr>
            <a:r>
              <a:rPr lang="en-US">
                <a:solidFill>
                  <a:srgbClr val="FFFFFF"/>
                </a:solidFill>
                <a:latin typeface="Average"/>
                <a:ea typeface="Average"/>
                <a:cs typeface="Average"/>
                <a:sym typeface="Average"/>
              </a:rPr>
              <a:t>}</a:t>
            </a:r>
            <a:endParaRPr>
              <a:solidFill>
                <a:srgbClr val="FFFFFF"/>
              </a:solidFill>
              <a:latin typeface="Average"/>
              <a:ea typeface="Average"/>
              <a:cs typeface="Average"/>
              <a:sym typeface="Average"/>
            </a:endParaRPr>
          </a:p>
          <a:p>
            <a:pPr indent="0" lvl="0" marL="457200" rtl="0" algn="l">
              <a:lnSpc>
                <a:spcPct val="115000"/>
              </a:lnSpc>
              <a:spcBef>
                <a:spcPts val="0"/>
              </a:spcBef>
              <a:spcAft>
                <a:spcPts val="0"/>
              </a:spcAft>
              <a:buNone/>
            </a:pPr>
            <a:r>
              <a:t/>
            </a:r>
            <a:endParaRPr>
              <a:solidFill>
                <a:srgbClr val="FFFFFF"/>
              </a:solidFill>
              <a:latin typeface="Average"/>
              <a:ea typeface="Average"/>
              <a:cs typeface="Average"/>
              <a:sym typeface="Average"/>
            </a:endParaRPr>
          </a:p>
          <a:p>
            <a:pPr indent="0" lvl="0" marL="457200" rtl="0" algn="l">
              <a:lnSpc>
                <a:spcPct val="115000"/>
              </a:lnSpc>
              <a:spcBef>
                <a:spcPts val="0"/>
              </a:spcBef>
              <a:spcAft>
                <a:spcPts val="0"/>
              </a:spcAft>
              <a:buNone/>
            </a:pPr>
            <a:r>
              <a:t/>
            </a:r>
            <a:endParaRPr>
              <a:solidFill>
                <a:srgbClr val="FFFFFF"/>
              </a:solidFill>
              <a:latin typeface="Average"/>
              <a:ea typeface="Average"/>
              <a:cs typeface="Average"/>
              <a:sym typeface="Average"/>
            </a:endParaRPr>
          </a:p>
        </p:txBody>
      </p:sp>
      <p:cxnSp>
        <p:nvCxnSpPr>
          <p:cNvPr id="234" name="Google Shape;234;p40"/>
          <p:cNvCxnSpPr/>
          <p:nvPr/>
        </p:nvCxnSpPr>
        <p:spPr>
          <a:xfrm>
            <a:off x="4862950" y="2386250"/>
            <a:ext cx="0" cy="2413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Evolving</a:t>
            </a:r>
            <a:r>
              <a:rPr lang="en-US"/>
              <a:t> Interfaces</a:t>
            </a:r>
            <a:endParaRPr/>
          </a:p>
          <a:p>
            <a:pPr indent="0" lvl="0" marL="0" rtl="0" algn="ctr">
              <a:spcBef>
                <a:spcPts val="0"/>
              </a:spcBef>
              <a:spcAft>
                <a:spcPts val="0"/>
              </a:spcAft>
              <a:buNone/>
            </a:pPr>
            <a:r>
              <a:rPr lang="en-US" sz="2700">
                <a:solidFill>
                  <a:srgbClr val="FFF2CC"/>
                </a:solidFill>
              </a:rPr>
              <a:t>We should avoid to change interfaces. Why?</a:t>
            </a:r>
            <a:endParaRPr sz="2700">
              <a:solidFill>
                <a:srgbClr val="FFF2CC"/>
              </a:solidFill>
            </a:endParaRPr>
          </a:p>
          <a:p>
            <a:pPr indent="0" lvl="0" marL="0" rtl="0" algn="ctr">
              <a:spcBef>
                <a:spcPts val="0"/>
              </a:spcBef>
              <a:spcAft>
                <a:spcPts val="0"/>
              </a:spcAft>
              <a:buNone/>
            </a:pPr>
            <a:r>
              <a:rPr lang="en-US" sz="2700">
                <a:solidFill>
                  <a:srgbClr val="F4CCCC"/>
                </a:solidFill>
              </a:rPr>
              <a:t>But we have to change in some cases!</a:t>
            </a:r>
            <a:endParaRPr sz="2700">
              <a:solidFill>
                <a:srgbClr val="F4CCCC"/>
              </a:solidFill>
            </a:endParaRPr>
          </a:p>
        </p:txBody>
      </p:sp>
      <p:sp>
        <p:nvSpPr>
          <p:cNvPr id="241" name="Google Shape;241;p4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Evolving Interfaces</a:t>
            </a:r>
            <a:endParaRPr/>
          </a:p>
          <a:p>
            <a:pPr indent="0" lvl="0" marL="0" rtl="0" algn="l">
              <a:spcBef>
                <a:spcPts val="0"/>
              </a:spcBef>
              <a:spcAft>
                <a:spcPts val="0"/>
              </a:spcAft>
              <a:buNone/>
            </a:pPr>
            <a:r>
              <a:t/>
            </a:r>
            <a:endParaRPr/>
          </a:p>
        </p:txBody>
      </p:sp>
      <p:sp>
        <p:nvSpPr>
          <p:cNvPr id="248" name="Google Shape;24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US" sz="1300"/>
              <a:t>Consider an interface that you have developed called DoIt:</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rPr lang="en-US" sz="1300">
                <a:solidFill>
                  <a:srgbClr val="FFFFFF"/>
                </a:solidFill>
              </a:rPr>
              <a:t>public interface DoIt {</a:t>
            </a:r>
            <a:endParaRPr sz="1300">
              <a:solidFill>
                <a:srgbClr val="FFFFFF"/>
              </a:solidFill>
            </a:endParaRPr>
          </a:p>
          <a:p>
            <a:pPr indent="0" lvl="0" marL="457200" rtl="0" algn="l">
              <a:spcBef>
                <a:spcPts val="0"/>
              </a:spcBef>
              <a:spcAft>
                <a:spcPts val="0"/>
              </a:spcAft>
              <a:buNone/>
            </a:pPr>
            <a:r>
              <a:rPr lang="en-US" sz="1300">
                <a:solidFill>
                  <a:srgbClr val="FFFFFF"/>
                </a:solidFill>
              </a:rPr>
              <a:t>   void doSomething(int i, double x);</a:t>
            </a:r>
            <a:endParaRPr sz="1300">
              <a:solidFill>
                <a:srgbClr val="FFFFFF"/>
              </a:solidFill>
            </a:endParaRPr>
          </a:p>
          <a:p>
            <a:pPr indent="0" lvl="0" marL="457200" rtl="0" algn="l">
              <a:spcBef>
                <a:spcPts val="0"/>
              </a:spcBef>
              <a:spcAft>
                <a:spcPts val="0"/>
              </a:spcAft>
              <a:buNone/>
            </a:pPr>
            <a:r>
              <a:rPr lang="en-US" sz="1300">
                <a:solidFill>
                  <a:srgbClr val="FFFFFF"/>
                </a:solidFill>
              </a:rPr>
              <a:t>   int doSomethingElse(String s);</a:t>
            </a:r>
            <a:endParaRPr sz="1300">
              <a:solidFill>
                <a:srgbClr val="FFFFFF"/>
              </a:solidFill>
            </a:endParaRPr>
          </a:p>
          <a:p>
            <a:pPr indent="0" lvl="0" marL="457200" rtl="0" algn="l">
              <a:spcBef>
                <a:spcPts val="0"/>
              </a:spcBef>
              <a:spcAft>
                <a:spcPts val="0"/>
              </a:spcAft>
              <a:buNone/>
            </a:pPr>
            <a:r>
              <a:rPr lang="en-US" sz="1300">
                <a:solidFill>
                  <a:srgbClr val="FFFFFF"/>
                </a:solidFill>
              </a:rPr>
              <a:t>}</a:t>
            </a:r>
            <a:endParaRPr sz="1300">
              <a:solidFill>
                <a:srgbClr val="FFFFFF"/>
              </a:solidFill>
            </a:endParaRPr>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US" sz="1300"/>
              <a:t>Suppose that, at a later time, you want to add a third method to DoIt, so that the interface now becomes</a:t>
            </a:r>
            <a:r>
              <a:rPr lang="en-US" sz="1300"/>
              <a:t>:</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rPr lang="en-US" sz="1300">
                <a:solidFill>
                  <a:srgbClr val="FFFFFF"/>
                </a:solidFill>
              </a:rPr>
              <a:t>public interface DoIt {</a:t>
            </a:r>
            <a:endParaRPr sz="1300">
              <a:solidFill>
                <a:srgbClr val="FFFFFF"/>
              </a:solidFill>
            </a:endParaRPr>
          </a:p>
          <a:p>
            <a:pPr indent="0" lvl="0" marL="457200" rtl="0" algn="l">
              <a:spcBef>
                <a:spcPts val="0"/>
              </a:spcBef>
              <a:spcAft>
                <a:spcPts val="0"/>
              </a:spcAft>
              <a:buNone/>
            </a:pPr>
            <a:r>
              <a:t/>
            </a:r>
            <a:endParaRPr sz="1300">
              <a:solidFill>
                <a:srgbClr val="FFFFFF"/>
              </a:solidFill>
            </a:endParaRPr>
          </a:p>
          <a:p>
            <a:pPr indent="0" lvl="0" marL="457200" rtl="0" algn="l">
              <a:spcBef>
                <a:spcPts val="0"/>
              </a:spcBef>
              <a:spcAft>
                <a:spcPts val="0"/>
              </a:spcAft>
              <a:buNone/>
            </a:pPr>
            <a:r>
              <a:rPr lang="en-US" sz="1300">
                <a:solidFill>
                  <a:srgbClr val="FFFFFF"/>
                </a:solidFill>
              </a:rPr>
              <a:t>   void doSomething(int i, double x);</a:t>
            </a:r>
            <a:endParaRPr sz="1300">
              <a:solidFill>
                <a:srgbClr val="FFFFFF"/>
              </a:solidFill>
            </a:endParaRPr>
          </a:p>
          <a:p>
            <a:pPr indent="0" lvl="0" marL="457200" rtl="0" algn="l">
              <a:spcBef>
                <a:spcPts val="0"/>
              </a:spcBef>
              <a:spcAft>
                <a:spcPts val="0"/>
              </a:spcAft>
              <a:buNone/>
            </a:pPr>
            <a:r>
              <a:rPr lang="en-US" sz="1300">
                <a:solidFill>
                  <a:srgbClr val="FFFFFF"/>
                </a:solidFill>
              </a:rPr>
              <a:t>   int doSomethingElse(String s);</a:t>
            </a:r>
            <a:endParaRPr sz="1300">
              <a:solidFill>
                <a:srgbClr val="FFFFFF"/>
              </a:solidFill>
            </a:endParaRPr>
          </a:p>
          <a:p>
            <a:pPr indent="0" lvl="0" marL="457200" rtl="0" algn="l">
              <a:spcBef>
                <a:spcPts val="0"/>
              </a:spcBef>
              <a:spcAft>
                <a:spcPts val="0"/>
              </a:spcAft>
              <a:buNone/>
            </a:pPr>
            <a:r>
              <a:rPr lang="en-US" sz="1300">
                <a:solidFill>
                  <a:srgbClr val="FFFFFF"/>
                </a:solidFill>
              </a:rPr>
              <a:t>   </a:t>
            </a:r>
            <a:r>
              <a:rPr lang="en-US" sz="1300" u="sng">
                <a:solidFill>
                  <a:srgbClr val="FFFFFF"/>
                </a:solidFill>
              </a:rPr>
              <a:t>boolean didItWork(int i, double x, String s);</a:t>
            </a:r>
            <a:endParaRPr sz="1300" u="sng">
              <a:solidFill>
                <a:srgbClr val="FFFFFF"/>
              </a:solidFill>
            </a:endParaRPr>
          </a:p>
          <a:p>
            <a:pPr indent="0" lvl="0" marL="457200" rtl="0" algn="l">
              <a:spcBef>
                <a:spcPts val="0"/>
              </a:spcBef>
              <a:spcAft>
                <a:spcPts val="0"/>
              </a:spcAft>
              <a:buNone/>
            </a:pPr>
            <a:r>
              <a:rPr lang="en-US" sz="1300">
                <a:solidFill>
                  <a:srgbClr val="FFFFFF"/>
                </a:solidFill>
              </a:rPr>
              <a:t>   </a:t>
            </a:r>
            <a:endParaRPr sz="1300">
              <a:solidFill>
                <a:srgbClr val="FFFFFF"/>
              </a:solidFill>
            </a:endParaRPr>
          </a:p>
          <a:p>
            <a:pPr indent="0" lvl="0" marL="457200" rtl="0" algn="l">
              <a:spcBef>
                <a:spcPts val="0"/>
              </a:spcBef>
              <a:spcAft>
                <a:spcPts val="0"/>
              </a:spcAft>
              <a:buNone/>
            </a:pPr>
            <a:r>
              <a:rPr lang="en-US" sz="1300">
                <a:solidFill>
                  <a:srgbClr val="FFFFFF"/>
                </a:solidFill>
              </a:rPr>
              <a:t>}</a:t>
            </a:r>
            <a:endParaRPr sz="1300">
              <a:solidFill>
                <a:srgbClr val="FFFFFF"/>
              </a:solidFill>
            </a:endParaRPr>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249" name="Google Shape;249;p4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Evolving Interfaces</a:t>
            </a:r>
            <a:endParaRPr/>
          </a:p>
          <a:p>
            <a:pPr indent="0" lvl="0" marL="0" rtl="0" algn="l">
              <a:spcBef>
                <a:spcPts val="0"/>
              </a:spcBef>
              <a:spcAft>
                <a:spcPts val="0"/>
              </a:spcAft>
              <a:buNone/>
            </a:pPr>
            <a:r>
              <a:t/>
            </a:r>
            <a:endParaRPr/>
          </a:p>
        </p:txBody>
      </p:sp>
      <p:sp>
        <p:nvSpPr>
          <p:cNvPr id="256" name="Google Shape;25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US" sz="1900"/>
              <a:t>If you make this change, then all classes that implement the old DoIt interface </a:t>
            </a:r>
            <a:r>
              <a:rPr lang="en-US" sz="1900" u="sng">
                <a:solidFill>
                  <a:srgbClr val="F4CCCC"/>
                </a:solidFill>
              </a:rPr>
              <a:t>will break</a:t>
            </a:r>
            <a:r>
              <a:rPr lang="en-US" sz="1900"/>
              <a:t> because they no longer implement the old interface. </a:t>
            </a:r>
            <a:endParaRPr sz="1900"/>
          </a:p>
          <a:p>
            <a:pPr indent="-349250" lvl="0" marL="457200" rtl="0" algn="l">
              <a:spcBef>
                <a:spcPts val="0"/>
              </a:spcBef>
              <a:spcAft>
                <a:spcPts val="0"/>
              </a:spcAft>
              <a:buClr>
                <a:srgbClr val="F4CCCC"/>
              </a:buClr>
              <a:buSzPts val="1900"/>
              <a:buChar char="●"/>
            </a:pPr>
            <a:r>
              <a:rPr lang="en-US" sz="1900" u="sng">
                <a:solidFill>
                  <a:srgbClr val="F4CCCC"/>
                </a:solidFill>
              </a:rPr>
              <a:t>Programmers relying on this interface will </a:t>
            </a:r>
            <a:r>
              <a:rPr lang="en-US" sz="1900" u="sng">
                <a:solidFill>
                  <a:srgbClr val="FFF2CC"/>
                </a:solidFill>
              </a:rPr>
              <a:t>protest loudly</a:t>
            </a:r>
            <a:r>
              <a:rPr lang="en-US" sz="1900" u="sng">
                <a:solidFill>
                  <a:srgbClr val="F4CCCC"/>
                </a:solidFill>
              </a:rPr>
              <a:t>.</a:t>
            </a:r>
            <a:endParaRPr sz="1900" u="sng">
              <a:solidFill>
                <a:srgbClr val="F4CCCC"/>
              </a:solidFill>
            </a:endParaRPr>
          </a:p>
        </p:txBody>
      </p:sp>
      <p:sp>
        <p:nvSpPr>
          <p:cNvPr id="257" name="Google Shape;257;p4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Evolving Interfaces</a:t>
            </a:r>
            <a:endParaRPr/>
          </a:p>
          <a:p>
            <a:pPr indent="0" lvl="0" marL="0" rtl="0" algn="l">
              <a:spcBef>
                <a:spcPts val="0"/>
              </a:spcBef>
              <a:spcAft>
                <a:spcPts val="0"/>
              </a:spcAft>
              <a:buNone/>
            </a:pPr>
            <a:r>
              <a:t/>
            </a:r>
            <a:endParaRPr/>
          </a:p>
        </p:txBody>
      </p:sp>
      <p:sp>
        <p:nvSpPr>
          <p:cNvPr id="264" name="Google Shape;26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US" sz="1900"/>
              <a:t>Try to anticipate all uses for your interface and specify it completely from the beginning.</a:t>
            </a:r>
            <a:endParaRPr sz="1900"/>
          </a:p>
          <a:p>
            <a:pPr indent="-349250" lvl="0" marL="457200" rtl="0" algn="l">
              <a:spcBef>
                <a:spcPts val="0"/>
              </a:spcBef>
              <a:spcAft>
                <a:spcPts val="0"/>
              </a:spcAft>
              <a:buSzPts val="1900"/>
              <a:buChar char="●"/>
            </a:pPr>
            <a:r>
              <a:rPr lang="en-US" sz="1900"/>
              <a:t>If you want to add additional methods to an interface, you have several options. You could </a:t>
            </a:r>
            <a:r>
              <a:rPr lang="en-US" sz="1900">
                <a:solidFill>
                  <a:schemeClr val="accent5"/>
                </a:solidFill>
              </a:rPr>
              <a:t>create a DoItPlus interface that extends DoIt</a:t>
            </a:r>
            <a:r>
              <a:rPr lang="en-US" sz="1900"/>
              <a:t>:</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rPr lang="en-US" sz="1900">
                <a:solidFill>
                  <a:srgbClr val="FFFFFF"/>
                </a:solidFill>
              </a:rPr>
              <a:t>public interface </a:t>
            </a:r>
            <a:r>
              <a:rPr lang="en-US" sz="1900">
                <a:solidFill>
                  <a:schemeClr val="accent5"/>
                </a:solidFill>
              </a:rPr>
              <a:t>DoItPlus extends DoIt</a:t>
            </a:r>
            <a:r>
              <a:rPr lang="en-US" sz="1900">
                <a:solidFill>
                  <a:srgbClr val="FFFFFF"/>
                </a:solidFill>
              </a:rPr>
              <a:t> {</a:t>
            </a:r>
            <a:endParaRPr sz="1900">
              <a:solidFill>
                <a:srgbClr val="FFFFFF"/>
              </a:solidFill>
            </a:endParaRPr>
          </a:p>
          <a:p>
            <a:pPr indent="0" lvl="0" marL="457200" rtl="0" algn="l">
              <a:spcBef>
                <a:spcPts val="0"/>
              </a:spcBef>
              <a:spcAft>
                <a:spcPts val="0"/>
              </a:spcAft>
              <a:buNone/>
            </a:pPr>
            <a:r>
              <a:t/>
            </a:r>
            <a:endParaRPr sz="1900">
              <a:solidFill>
                <a:srgbClr val="FFFFFF"/>
              </a:solidFill>
            </a:endParaRPr>
          </a:p>
          <a:p>
            <a:pPr indent="0" lvl="0" marL="457200" rtl="0" algn="l">
              <a:spcBef>
                <a:spcPts val="0"/>
              </a:spcBef>
              <a:spcAft>
                <a:spcPts val="0"/>
              </a:spcAft>
              <a:buNone/>
            </a:pPr>
            <a:r>
              <a:rPr lang="en-US" sz="1900">
                <a:solidFill>
                  <a:srgbClr val="FFFFFF"/>
                </a:solidFill>
              </a:rPr>
              <a:t>   boolean didItWork(int i, double x, String s);</a:t>
            </a:r>
            <a:endParaRPr sz="1900">
              <a:solidFill>
                <a:srgbClr val="FFFFFF"/>
              </a:solidFill>
            </a:endParaRPr>
          </a:p>
          <a:p>
            <a:pPr indent="0" lvl="0" marL="457200" rtl="0" algn="l">
              <a:spcBef>
                <a:spcPts val="0"/>
              </a:spcBef>
              <a:spcAft>
                <a:spcPts val="0"/>
              </a:spcAft>
              <a:buNone/>
            </a:pPr>
            <a:r>
              <a:rPr lang="en-US" sz="1900">
                <a:solidFill>
                  <a:srgbClr val="FFFFFF"/>
                </a:solidFill>
              </a:rPr>
              <a:t>   </a:t>
            </a:r>
            <a:endParaRPr sz="1900">
              <a:solidFill>
                <a:srgbClr val="FFFFFF"/>
              </a:solidFill>
            </a:endParaRPr>
          </a:p>
          <a:p>
            <a:pPr indent="0" lvl="0" marL="457200" rtl="0" algn="l">
              <a:spcBef>
                <a:spcPts val="0"/>
              </a:spcBef>
              <a:spcAft>
                <a:spcPts val="0"/>
              </a:spcAft>
              <a:buNone/>
            </a:pPr>
            <a:r>
              <a:rPr lang="en-US" sz="1900">
                <a:solidFill>
                  <a:srgbClr val="FFFFFF"/>
                </a:solidFill>
              </a:rPr>
              <a:t>}</a:t>
            </a:r>
            <a:endParaRPr sz="1900">
              <a:solidFill>
                <a:srgbClr val="FFFFFF"/>
              </a:solidFill>
            </a:endParaRPr>
          </a:p>
        </p:txBody>
      </p:sp>
      <p:sp>
        <p:nvSpPr>
          <p:cNvPr id="265" name="Google Shape;265;p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Evolving Interfaces</a:t>
            </a:r>
            <a:endParaRPr/>
          </a:p>
          <a:p>
            <a:pPr indent="0" lvl="0" marL="0" rtl="0" algn="l">
              <a:spcBef>
                <a:spcPts val="0"/>
              </a:spcBef>
              <a:spcAft>
                <a:spcPts val="0"/>
              </a:spcAft>
              <a:buNone/>
            </a:pPr>
            <a:r>
              <a:t/>
            </a:r>
            <a:endParaRPr/>
          </a:p>
        </p:txBody>
      </p:sp>
      <p:sp>
        <p:nvSpPr>
          <p:cNvPr id="272" name="Google Shape;272;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US" sz="1700"/>
              <a:t>Alternatively, you can define your new methods as </a:t>
            </a:r>
            <a:r>
              <a:rPr lang="en-US" sz="1700" u="sng">
                <a:solidFill>
                  <a:schemeClr val="hlink"/>
                </a:solidFill>
                <a:hlinkClick r:id="rId3"/>
              </a:rPr>
              <a:t>default methods</a:t>
            </a:r>
            <a:r>
              <a:rPr lang="en-US" sz="1700"/>
              <a:t>. The following example defines a default method named didItWork:</a:t>
            </a:r>
            <a:endParaRPr sz="1700"/>
          </a:p>
          <a:p>
            <a:pPr indent="0" lvl="0" marL="457200" rtl="0" algn="l">
              <a:spcBef>
                <a:spcPts val="0"/>
              </a:spcBef>
              <a:spcAft>
                <a:spcPts val="0"/>
              </a:spcAft>
              <a:buNone/>
            </a:pPr>
            <a:r>
              <a:t/>
            </a:r>
            <a:endParaRPr sz="1700"/>
          </a:p>
          <a:p>
            <a:pPr indent="0" lvl="0" marL="457200" rtl="0" algn="l">
              <a:spcBef>
                <a:spcPts val="0"/>
              </a:spcBef>
              <a:spcAft>
                <a:spcPts val="0"/>
              </a:spcAft>
              <a:buNone/>
            </a:pPr>
            <a:r>
              <a:rPr lang="en-US" sz="1700">
                <a:solidFill>
                  <a:srgbClr val="FFFFFF"/>
                </a:solidFill>
              </a:rPr>
              <a:t>public interface DoIt {</a:t>
            </a:r>
            <a:endParaRPr sz="1700">
              <a:solidFill>
                <a:srgbClr val="FFFFFF"/>
              </a:solidFill>
            </a:endParaRPr>
          </a:p>
          <a:p>
            <a:pPr indent="0" lvl="0" marL="457200" rtl="0" algn="l">
              <a:spcBef>
                <a:spcPts val="0"/>
              </a:spcBef>
              <a:spcAft>
                <a:spcPts val="0"/>
              </a:spcAft>
              <a:buNone/>
            </a:pPr>
            <a:r>
              <a:t/>
            </a:r>
            <a:endParaRPr sz="1700">
              <a:solidFill>
                <a:srgbClr val="FFFFFF"/>
              </a:solidFill>
            </a:endParaRPr>
          </a:p>
          <a:p>
            <a:pPr indent="0" lvl="0" marL="457200" rtl="0" algn="l">
              <a:spcBef>
                <a:spcPts val="0"/>
              </a:spcBef>
              <a:spcAft>
                <a:spcPts val="0"/>
              </a:spcAft>
              <a:buNone/>
            </a:pPr>
            <a:r>
              <a:rPr lang="en-US" sz="1700">
                <a:solidFill>
                  <a:srgbClr val="FFFFFF"/>
                </a:solidFill>
              </a:rPr>
              <a:t>   void doSomething(int i, double x);</a:t>
            </a:r>
            <a:endParaRPr sz="1700">
              <a:solidFill>
                <a:srgbClr val="FFFFFF"/>
              </a:solidFill>
            </a:endParaRPr>
          </a:p>
          <a:p>
            <a:pPr indent="0" lvl="0" marL="457200" rtl="0" algn="l">
              <a:spcBef>
                <a:spcPts val="0"/>
              </a:spcBef>
              <a:spcAft>
                <a:spcPts val="0"/>
              </a:spcAft>
              <a:buNone/>
            </a:pPr>
            <a:r>
              <a:rPr lang="en-US" sz="1700">
                <a:solidFill>
                  <a:srgbClr val="FFFFFF"/>
                </a:solidFill>
              </a:rPr>
              <a:t>   int doSomethingElse(String s);</a:t>
            </a:r>
            <a:endParaRPr sz="1700">
              <a:solidFill>
                <a:srgbClr val="FFFFFF"/>
              </a:solidFill>
            </a:endParaRPr>
          </a:p>
          <a:p>
            <a:pPr indent="0" lvl="0" marL="457200" rtl="0" algn="l">
              <a:spcBef>
                <a:spcPts val="0"/>
              </a:spcBef>
              <a:spcAft>
                <a:spcPts val="0"/>
              </a:spcAft>
              <a:buNone/>
            </a:pPr>
            <a:r>
              <a:rPr lang="en-US" sz="1700">
                <a:solidFill>
                  <a:srgbClr val="FFFFFF"/>
                </a:solidFill>
              </a:rPr>
              <a:t>   default boolean didItWork(int i, double x, String s) {</a:t>
            </a:r>
            <a:endParaRPr sz="1700">
              <a:solidFill>
                <a:srgbClr val="FFFFFF"/>
              </a:solidFill>
            </a:endParaRPr>
          </a:p>
          <a:p>
            <a:pPr indent="0" lvl="0" marL="457200" rtl="0" algn="l">
              <a:spcBef>
                <a:spcPts val="0"/>
              </a:spcBef>
              <a:spcAft>
                <a:spcPts val="0"/>
              </a:spcAft>
              <a:buNone/>
            </a:pPr>
            <a:r>
              <a:rPr lang="en-US" sz="1700">
                <a:solidFill>
                  <a:srgbClr val="FFFFFF"/>
                </a:solidFill>
              </a:rPr>
              <a:t>       // Method body ... (actually implemented method.) </a:t>
            </a:r>
            <a:endParaRPr sz="1700">
              <a:solidFill>
                <a:srgbClr val="FFFFFF"/>
              </a:solidFill>
            </a:endParaRPr>
          </a:p>
          <a:p>
            <a:pPr indent="0" lvl="0" marL="457200" rtl="0" algn="l">
              <a:spcBef>
                <a:spcPts val="0"/>
              </a:spcBef>
              <a:spcAft>
                <a:spcPts val="0"/>
              </a:spcAft>
              <a:buNone/>
            </a:pPr>
            <a:r>
              <a:rPr lang="en-US" sz="1700">
                <a:solidFill>
                  <a:srgbClr val="FFFFFF"/>
                </a:solidFill>
              </a:rPr>
              <a:t>   }</a:t>
            </a:r>
            <a:endParaRPr sz="1700">
              <a:solidFill>
                <a:srgbClr val="FFFFFF"/>
              </a:solidFill>
            </a:endParaRPr>
          </a:p>
          <a:p>
            <a:pPr indent="0" lvl="0" marL="0" rtl="0" algn="l">
              <a:spcBef>
                <a:spcPts val="0"/>
              </a:spcBef>
              <a:spcAft>
                <a:spcPts val="0"/>
              </a:spcAft>
              <a:buNone/>
            </a:pPr>
            <a:r>
              <a:rPr lang="en-US" sz="1700">
                <a:solidFill>
                  <a:srgbClr val="FFFFFF"/>
                </a:solidFill>
              </a:rPr>
              <a:t>   </a:t>
            </a:r>
            <a:endParaRPr sz="1700">
              <a:solidFill>
                <a:srgbClr val="FFFFFF"/>
              </a:solidFill>
            </a:endParaRPr>
          </a:p>
          <a:p>
            <a:pPr indent="0" lvl="0" marL="0" rtl="0" algn="l">
              <a:spcBef>
                <a:spcPts val="0"/>
              </a:spcBef>
              <a:spcAft>
                <a:spcPts val="0"/>
              </a:spcAft>
              <a:buNone/>
            </a:pPr>
            <a:r>
              <a:rPr lang="en-US" sz="1700">
                <a:solidFill>
                  <a:srgbClr val="FFFFFF"/>
                </a:solidFill>
              </a:rPr>
              <a:t>        }</a:t>
            </a:r>
            <a:endParaRPr sz="1700">
              <a:solidFill>
                <a:srgbClr val="FFFFFF"/>
              </a:solidFill>
            </a:endParaRPr>
          </a:p>
          <a:p>
            <a:pPr indent="0" lvl="0" marL="0" rtl="0" algn="l">
              <a:spcBef>
                <a:spcPts val="0"/>
              </a:spcBef>
              <a:spcAft>
                <a:spcPts val="0"/>
              </a:spcAft>
              <a:buNone/>
            </a:pPr>
            <a:r>
              <a:t/>
            </a:r>
            <a:endParaRPr sz="1700"/>
          </a:p>
        </p:txBody>
      </p:sp>
      <p:sp>
        <p:nvSpPr>
          <p:cNvPr id="273" name="Google Shape;273;p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Default Methods</a:t>
            </a:r>
            <a:endParaRPr/>
          </a:p>
          <a:p>
            <a:pPr indent="0" lvl="0" marL="0" rtl="0" algn="l">
              <a:spcBef>
                <a:spcPts val="0"/>
              </a:spcBef>
              <a:spcAft>
                <a:spcPts val="0"/>
              </a:spcAft>
              <a:buNone/>
            </a:pPr>
            <a:r>
              <a:t/>
            </a:r>
            <a:endParaRPr/>
          </a:p>
        </p:txBody>
      </p:sp>
      <p:sp>
        <p:nvSpPr>
          <p:cNvPr id="280" name="Google Shape;280;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US" sz="1500"/>
              <a:t>Example in </a:t>
            </a:r>
            <a:r>
              <a:rPr lang="en-US" sz="1500" u="sng">
                <a:solidFill>
                  <a:schemeClr val="hlink"/>
                </a:solidFill>
                <a:hlinkClick r:id="rId3"/>
              </a:rPr>
              <a:t>Interfaces</a:t>
            </a:r>
            <a:r>
              <a:rPr lang="en-US" sz="1500"/>
              <a:t> </a:t>
            </a:r>
            <a:endParaRPr sz="1500"/>
          </a:p>
          <a:p>
            <a:pPr indent="-323850" lvl="1" marL="914400" rtl="0" algn="l">
              <a:spcBef>
                <a:spcPts val="0"/>
              </a:spcBef>
              <a:spcAft>
                <a:spcPts val="0"/>
              </a:spcAft>
              <a:buSzPts val="1500"/>
              <a:buChar char="○"/>
            </a:pPr>
            <a:r>
              <a:rPr lang="en-US" sz="1500"/>
              <a:t>Manufacturers of computer-controlled cars who publish industry-standard interfaces</a:t>
            </a:r>
            <a:endParaRPr sz="1500"/>
          </a:p>
          <a:p>
            <a:pPr indent="-323850" lvl="1" marL="914400" rtl="0" algn="l">
              <a:spcBef>
                <a:spcPts val="0"/>
              </a:spcBef>
              <a:spcAft>
                <a:spcPts val="0"/>
              </a:spcAft>
              <a:buSzPts val="1500"/>
              <a:buChar char="○"/>
            </a:pPr>
            <a:r>
              <a:rPr lang="en-US" sz="1500"/>
              <a:t>What if those computer-controlled car manufacturers add new functionality?</a:t>
            </a:r>
            <a:endParaRPr sz="1500"/>
          </a:p>
          <a:p>
            <a:pPr indent="-323850" lvl="2" marL="1371600" rtl="0" algn="l">
              <a:spcBef>
                <a:spcPts val="0"/>
              </a:spcBef>
              <a:spcAft>
                <a:spcPts val="0"/>
              </a:spcAft>
              <a:buSzPts val="1500"/>
              <a:buChar char="■"/>
            </a:pPr>
            <a:r>
              <a:rPr lang="en-US" sz="1500"/>
              <a:t>Developers require to </a:t>
            </a:r>
            <a:r>
              <a:rPr lang="en-US" sz="1500"/>
              <a:t>implement</a:t>
            </a:r>
            <a:r>
              <a:rPr lang="en-US" sz="1500"/>
              <a:t> the classes for the new interfaces for the new functionality.</a:t>
            </a:r>
            <a:endParaRPr sz="1500"/>
          </a:p>
          <a:p>
            <a:pPr indent="-323850" lvl="2" marL="1371600" rtl="0" algn="l">
              <a:spcBef>
                <a:spcPts val="0"/>
              </a:spcBef>
              <a:spcAft>
                <a:spcPts val="0"/>
              </a:spcAft>
              <a:buSzPts val="1500"/>
              <a:buChar char="■"/>
            </a:pPr>
            <a:r>
              <a:rPr lang="en-US" sz="1500"/>
              <a:t>Adding static methods???</a:t>
            </a:r>
            <a:endParaRPr sz="1500"/>
          </a:p>
          <a:p>
            <a:pPr indent="-323850" lvl="3" marL="1828800" rtl="0" algn="l">
              <a:spcBef>
                <a:spcPts val="0"/>
              </a:spcBef>
              <a:spcAft>
                <a:spcPts val="0"/>
              </a:spcAft>
              <a:buSzPts val="1500"/>
              <a:buChar char="●"/>
            </a:pPr>
            <a:r>
              <a:rPr lang="en-US" sz="1500"/>
              <a:t>Programmers would regard them as utility methods, not as essential, core methods.</a:t>
            </a:r>
            <a:endParaRPr sz="1500"/>
          </a:p>
          <a:p>
            <a:pPr indent="-323850" lvl="2" marL="1371600" rtl="0" algn="l">
              <a:spcBef>
                <a:spcPts val="0"/>
              </a:spcBef>
              <a:spcAft>
                <a:spcPts val="0"/>
              </a:spcAft>
              <a:buSzPts val="1500"/>
              <a:buChar char="■"/>
            </a:pPr>
            <a:r>
              <a:rPr lang="en-US" sz="1500">
                <a:solidFill>
                  <a:srgbClr val="FFF2CC"/>
                </a:solidFill>
              </a:rPr>
              <a:t>Default methods</a:t>
            </a:r>
            <a:r>
              <a:rPr lang="en-US" sz="1500"/>
              <a:t>!!</a:t>
            </a:r>
            <a:endParaRPr sz="1500"/>
          </a:p>
          <a:p>
            <a:pPr indent="-323850" lvl="3" marL="1828800" rtl="0" algn="l">
              <a:spcBef>
                <a:spcPts val="0"/>
              </a:spcBef>
              <a:spcAft>
                <a:spcPts val="0"/>
              </a:spcAft>
              <a:buClr>
                <a:srgbClr val="FFF2CC"/>
              </a:buClr>
              <a:buSzPts val="1500"/>
              <a:buChar char="●"/>
            </a:pPr>
            <a:r>
              <a:rPr lang="en-US" sz="1500">
                <a:solidFill>
                  <a:srgbClr val="FFF2CC"/>
                </a:solidFill>
              </a:rPr>
              <a:t>Enable you to add new functionality to the interfaces of your libraries and ensure binary compatibility with code written for older versions of those interfaces.</a:t>
            </a:r>
            <a:endParaRPr sz="1500"/>
          </a:p>
        </p:txBody>
      </p:sp>
      <p:sp>
        <p:nvSpPr>
          <p:cNvPr id="281" name="Google Shape;281;p4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9"/>
          <p:cNvSpPr txBox="1"/>
          <p:nvPr>
            <p:ph type="title"/>
          </p:nvPr>
        </p:nvSpPr>
        <p:spPr>
          <a:xfrm>
            <a:off x="533400" y="214313"/>
            <a:ext cx="7010400" cy="5715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2"/>
              </a:buClr>
              <a:buSzPts val="3200"/>
              <a:buFont typeface="Arial"/>
              <a:buNone/>
            </a:pPr>
            <a:r>
              <a:rPr b="1" i="0" lang="en-US" sz="3200" u="none" cap="none" strike="noStrike">
                <a:solidFill>
                  <a:srgbClr val="FFFFFF"/>
                </a:solidFill>
                <a:latin typeface="Arial"/>
                <a:ea typeface="Arial"/>
                <a:cs typeface="Arial"/>
                <a:sym typeface="Arial"/>
              </a:rPr>
              <a:t>Tentative Schedule</a:t>
            </a:r>
            <a:endParaRPr>
              <a:solidFill>
                <a:srgbClr val="FFFFFF"/>
              </a:solidFill>
            </a:endParaRPr>
          </a:p>
        </p:txBody>
      </p:sp>
      <p:sp>
        <p:nvSpPr>
          <p:cNvPr id="135" name="Google Shape;135;p29"/>
          <p:cNvSpPr txBox="1"/>
          <p:nvPr/>
        </p:nvSpPr>
        <p:spPr>
          <a:xfrm>
            <a:off x="138100" y="4624388"/>
            <a:ext cx="9049800" cy="2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This schedule can be modified according to the students’ performance and other reasons.</a:t>
            </a:r>
            <a:endParaRPr/>
          </a:p>
        </p:txBody>
      </p:sp>
      <p:graphicFrame>
        <p:nvGraphicFramePr>
          <p:cNvPr id="136" name="Google Shape;136;p29"/>
          <p:cNvGraphicFramePr/>
          <p:nvPr/>
        </p:nvGraphicFramePr>
        <p:xfrm>
          <a:off x="1403350" y="777478"/>
          <a:ext cx="3000000" cy="3000000"/>
        </p:xfrm>
        <a:graphic>
          <a:graphicData uri="http://schemas.openxmlformats.org/drawingml/2006/table">
            <a:tbl>
              <a:tblPr>
                <a:noFill/>
                <a:tableStyleId>{C94DA9C3-8C1B-476B-8045-E558AB917D69}</a:tableStyleId>
              </a:tblPr>
              <a:tblGrid>
                <a:gridCol w="1320800"/>
                <a:gridCol w="5280025"/>
              </a:tblGrid>
              <a:tr h="21312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Weeks</a:t>
                      </a:r>
                      <a:endParaRPr sz="1100">
                        <a:solidFill>
                          <a:srgbClr val="FFFFFF"/>
                        </a:solidFill>
                      </a:endParaRPr>
                    </a:p>
                  </a:txBody>
                  <a:tcPr marT="7150" marB="0" marR="9525" marL="952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Topics</a:t>
                      </a:r>
                      <a:endParaRPr sz="1100">
                        <a:solidFill>
                          <a:srgbClr val="FFFFFF"/>
                        </a:solidFill>
                      </a:endParaRPr>
                    </a:p>
                  </a:txBody>
                  <a:tcPr marT="7150" marB="0" marR="9525" marL="952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strike="sngStrike">
                          <a:solidFill>
                            <a:schemeClr val="accent3"/>
                          </a:solidFill>
                        </a:rPr>
                        <a:t>Introduction Java Runtime environments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48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2</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chemeClr val="dk1"/>
                        </a:buClr>
                        <a:buSzPts val="1400"/>
                        <a:buFont typeface="Arial"/>
                        <a:buNone/>
                      </a:pPr>
                      <a:r>
                        <a:rPr b="1" lang="en-US" strike="sngStrike">
                          <a:solidFill>
                            <a:schemeClr val="accent3"/>
                          </a:solidFill>
                        </a:rPr>
                        <a:t>Object-orient concept Packages and objects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3</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strike="sngStrike">
                          <a:solidFill>
                            <a:schemeClr val="accent3"/>
                          </a:solidFill>
                        </a:rPr>
                        <a:t>Class and its members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4</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strike="sngStrike">
                          <a:solidFill>
                            <a:schemeClr val="accent3"/>
                          </a:solidFill>
                        </a:rPr>
                        <a:t>Language Basics, Branching and Loop</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5</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rgbClr val="000000"/>
                        </a:buClr>
                        <a:buSzPts val="1400"/>
                        <a:buFont typeface="Arial"/>
                        <a:buNone/>
                      </a:pPr>
                      <a:r>
                        <a:rPr b="1" lang="en-US" strike="sngStrike">
                          <a:solidFill>
                            <a:schemeClr val="accent3"/>
                          </a:solidFill>
                        </a:rPr>
                        <a:t>String and Number classes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6</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chemeClr val="dk1"/>
                        </a:buClr>
                        <a:buSzPts val="1400"/>
                        <a:buFont typeface="Arial"/>
                        <a:buNone/>
                      </a:pPr>
                      <a:r>
                        <a:rPr b="1" lang="en-US" strike="sngStrike">
                          <a:solidFill>
                            <a:schemeClr val="accent3"/>
                          </a:solidFill>
                        </a:rPr>
                        <a:t>Arrays, Recursion</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7</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chemeClr val="dk1"/>
                        </a:buClr>
                        <a:buSzPts val="1400"/>
                        <a:buFont typeface="Arial"/>
                        <a:buNone/>
                      </a:pPr>
                      <a:r>
                        <a:rPr b="1" lang="en-US">
                          <a:solidFill>
                            <a:schemeClr val="accent3"/>
                          </a:solidFill>
                        </a:rPr>
                        <a:t>Inheritance, Polymorphism, and Interfaces Abstract data type and Interfaces</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48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8</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Basic data structures ArrayList</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9</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a:solidFill>
                            <a:schemeClr val="accent3"/>
                          </a:solidFill>
                        </a:rPr>
                        <a:t>HashMap Midterm Exam</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10</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400"/>
                        <a:buFont typeface="Arial"/>
                        <a:buNone/>
                      </a:pPr>
                      <a:r>
                        <a:rPr b="1" lang="en-US">
                          <a:solidFill>
                            <a:schemeClr val="accent3"/>
                          </a:solidFill>
                        </a:rPr>
                        <a:t>Exception Handling, Streams and File I/O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11</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400"/>
                        <a:buFont typeface="Arial"/>
                        <a:buNone/>
                      </a:pPr>
                      <a:r>
                        <a:rPr b="1" lang="en-US">
                          <a:solidFill>
                            <a:schemeClr val="accent3"/>
                          </a:solidFill>
                        </a:rPr>
                        <a:t>Streams and File I/O (2), Java Programming practice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12</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rgbClr val="000000"/>
                        </a:buClr>
                        <a:buSzPts val="1400"/>
                        <a:buFont typeface="Arial"/>
                        <a:buNone/>
                      </a:pPr>
                      <a:r>
                        <a:rPr b="1" lang="en-US">
                          <a:solidFill>
                            <a:schemeClr val="accent3"/>
                          </a:solidFill>
                        </a:rPr>
                        <a:t>Java Programming practice (2), Dynamic Data structure and Generics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13</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Dynamic Data structure and Generics (2) GUI and Event-driven Programming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48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14</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GUI and Event-driven Programming (2),  Concurrency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15</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Concurrency (2) , Summary</a:t>
                      </a:r>
                      <a:r>
                        <a:rPr b="1" lang="en-US" sz="1400">
                          <a:solidFill>
                            <a:schemeClr val="accent3"/>
                          </a:solidFill>
                        </a:rPr>
                        <a:t>	</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16</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Final</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137" name="Google Shape;137;p29"/>
          <p:cNvSpPr txBox="1"/>
          <p:nvPr>
            <p:ph idx="12" type="sldNum"/>
          </p:nvPr>
        </p:nvSpPr>
        <p:spPr>
          <a:xfrm>
            <a:off x="6804025" y="4914900"/>
            <a:ext cx="1905000" cy="228600"/>
          </a:xfrm>
          <a:prstGeom prst="rect">
            <a:avLst/>
          </a:prstGeom>
        </p:spPr>
        <p:txBody>
          <a:bodyPr anchorCtr="0" anchor="t" bIns="46025" lIns="92075" spcFirstLastPara="1" rIns="92075" wrap="square" tIns="46025">
            <a:noAutofit/>
          </a:bodyPr>
          <a:lstStyle/>
          <a:p>
            <a:pPr indent="0" lvl="0" marL="0" rtl="0" algn="r">
              <a:spcBef>
                <a:spcPts val="0"/>
              </a:spcBef>
              <a:spcAft>
                <a:spcPts val="0"/>
              </a:spcAft>
              <a:buClr>
                <a:srgbClr val="FFFFFF"/>
              </a:buClr>
              <a:buSzPts val="1000"/>
              <a:buFont typeface="Arial"/>
              <a:buNone/>
            </a:pPr>
            <a:fld id="{00000000-1234-1234-1234-123412341234}" type="slidenum">
              <a:rPr lang="en-US"/>
              <a:t>‹#›</a:t>
            </a:fld>
            <a:endParaRPr>
              <a:solidFill>
                <a:schemeClr val="accent3"/>
              </a:solidFill>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Default Methods</a:t>
            </a:r>
            <a:endParaRPr/>
          </a:p>
          <a:p>
            <a:pPr indent="0" lvl="0" marL="0" rtl="0" algn="l">
              <a:spcBef>
                <a:spcPts val="0"/>
              </a:spcBef>
              <a:spcAft>
                <a:spcPts val="0"/>
              </a:spcAft>
              <a:buNone/>
            </a:pPr>
            <a:r>
              <a:t/>
            </a:r>
            <a:endParaRPr/>
          </a:p>
        </p:txBody>
      </p:sp>
      <p:sp>
        <p:nvSpPr>
          <p:cNvPr id="288" name="Google Shape;28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500"/>
              <a:t>Consider the following interface, </a:t>
            </a:r>
            <a:r>
              <a:rPr lang="en-US" sz="1500" u="sng">
                <a:solidFill>
                  <a:schemeClr val="hlink"/>
                </a:solidFill>
                <a:hlinkClick r:id="rId3"/>
              </a:rPr>
              <a:t>TimeClient</a:t>
            </a:r>
            <a:r>
              <a:rPr lang="en-US" sz="1500"/>
              <a:t>, as described in </a:t>
            </a:r>
            <a:r>
              <a:rPr lang="en-US" sz="1500" u="sng">
                <a:solidFill>
                  <a:schemeClr val="hlink"/>
                </a:solidFill>
                <a:hlinkClick r:id="rId4"/>
              </a:rPr>
              <a:t>Answers to Questions and Exercises: Interfaces</a:t>
            </a:r>
            <a:r>
              <a:rPr lang="en-US" sz="1500"/>
              <a: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solidFill>
                  <a:srgbClr val="FFFFFF"/>
                </a:solidFill>
              </a:rPr>
              <a:t>import java.time.*; </a:t>
            </a:r>
            <a:endParaRPr sz="1500">
              <a:solidFill>
                <a:srgbClr val="FFFFFF"/>
              </a:solidFill>
            </a:endParaRPr>
          </a:p>
          <a:p>
            <a:pPr indent="0" lvl="0" marL="0" rtl="0" algn="l">
              <a:spcBef>
                <a:spcPts val="0"/>
              </a:spcBef>
              <a:spcAft>
                <a:spcPts val="0"/>
              </a:spcAft>
              <a:buNone/>
            </a:pPr>
            <a:r>
              <a:rPr lang="en-US" sz="1500">
                <a:solidFill>
                  <a:srgbClr val="FFFFFF"/>
                </a:solidFill>
              </a:rPr>
              <a:t> </a:t>
            </a:r>
            <a:endParaRPr sz="1500">
              <a:solidFill>
                <a:srgbClr val="FFFFFF"/>
              </a:solidFill>
            </a:endParaRPr>
          </a:p>
          <a:p>
            <a:pPr indent="0" lvl="0" marL="0" rtl="0" algn="l">
              <a:spcBef>
                <a:spcPts val="0"/>
              </a:spcBef>
              <a:spcAft>
                <a:spcPts val="0"/>
              </a:spcAft>
              <a:buNone/>
            </a:pPr>
            <a:r>
              <a:rPr lang="en-US" sz="1500">
                <a:solidFill>
                  <a:srgbClr val="FFFFFF"/>
                </a:solidFill>
              </a:rPr>
              <a:t>public interface TimeClient {</a:t>
            </a:r>
            <a:endParaRPr sz="1500">
              <a:solidFill>
                <a:srgbClr val="FFFFFF"/>
              </a:solidFill>
            </a:endParaRPr>
          </a:p>
          <a:p>
            <a:pPr indent="0" lvl="0" marL="0" rtl="0" algn="l">
              <a:spcBef>
                <a:spcPts val="0"/>
              </a:spcBef>
              <a:spcAft>
                <a:spcPts val="0"/>
              </a:spcAft>
              <a:buNone/>
            </a:pPr>
            <a:r>
              <a:rPr lang="en-US" sz="1500">
                <a:solidFill>
                  <a:srgbClr val="FFFFFF"/>
                </a:solidFill>
              </a:rPr>
              <a:t>    void setTime(int hour, int minute, int second);</a:t>
            </a:r>
            <a:endParaRPr sz="1500">
              <a:solidFill>
                <a:srgbClr val="FFFFFF"/>
              </a:solidFill>
            </a:endParaRPr>
          </a:p>
          <a:p>
            <a:pPr indent="0" lvl="0" marL="0" rtl="0" algn="l">
              <a:spcBef>
                <a:spcPts val="0"/>
              </a:spcBef>
              <a:spcAft>
                <a:spcPts val="0"/>
              </a:spcAft>
              <a:buNone/>
            </a:pPr>
            <a:r>
              <a:rPr lang="en-US" sz="1500">
                <a:solidFill>
                  <a:srgbClr val="FFFFFF"/>
                </a:solidFill>
              </a:rPr>
              <a:t>    void setDate(int day, int month, int year);</a:t>
            </a:r>
            <a:endParaRPr sz="1500">
              <a:solidFill>
                <a:srgbClr val="FFFFFF"/>
              </a:solidFill>
            </a:endParaRPr>
          </a:p>
          <a:p>
            <a:pPr indent="0" lvl="0" marL="0" rtl="0" algn="l">
              <a:spcBef>
                <a:spcPts val="0"/>
              </a:spcBef>
              <a:spcAft>
                <a:spcPts val="0"/>
              </a:spcAft>
              <a:buNone/>
            </a:pPr>
            <a:r>
              <a:rPr lang="en-US" sz="1500">
                <a:solidFill>
                  <a:srgbClr val="FFFFFF"/>
                </a:solidFill>
              </a:rPr>
              <a:t>    void setDateAndTime(int day, int month, int year,</a:t>
            </a:r>
            <a:endParaRPr sz="1500">
              <a:solidFill>
                <a:srgbClr val="FFFFFF"/>
              </a:solidFill>
            </a:endParaRPr>
          </a:p>
          <a:p>
            <a:pPr indent="0" lvl="0" marL="0" rtl="0" algn="l">
              <a:spcBef>
                <a:spcPts val="0"/>
              </a:spcBef>
              <a:spcAft>
                <a:spcPts val="0"/>
              </a:spcAft>
              <a:buNone/>
            </a:pPr>
            <a:r>
              <a:rPr lang="en-US" sz="1500">
                <a:solidFill>
                  <a:srgbClr val="FFFFFF"/>
                </a:solidFill>
              </a:rPr>
              <a:t>                               int hour, int minute, int second);</a:t>
            </a:r>
            <a:endParaRPr sz="1500">
              <a:solidFill>
                <a:srgbClr val="FFFFFF"/>
              </a:solidFill>
            </a:endParaRPr>
          </a:p>
          <a:p>
            <a:pPr indent="0" lvl="0" marL="0" rtl="0" algn="l">
              <a:spcBef>
                <a:spcPts val="0"/>
              </a:spcBef>
              <a:spcAft>
                <a:spcPts val="0"/>
              </a:spcAft>
              <a:buNone/>
            </a:pPr>
            <a:r>
              <a:rPr lang="en-US" sz="1500">
                <a:solidFill>
                  <a:srgbClr val="FFFFFF"/>
                </a:solidFill>
              </a:rPr>
              <a:t>    LocalDateTime getLocalDateTime();</a:t>
            </a:r>
            <a:endParaRPr sz="1500">
              <a:solidFill>
                <a:srgbClr val="FFFFFF"/>
              </a:solidFill>
            </a:endParaRPr>
          </a:p>
          <a:p>
            <a:pPr indent="0" lvl="0" marL="0" rtl="0" algn="l">
              <a:spcBef>
                <a:spcPts val="0"/>
              </a:spcBef>
              <a:spcAft>
                <a:spcPts val="0"/>
              </a:spcAft>
              <a:buNone/>
            </a:pPr>
            <a:r>
              <a:rPr lang="en-US" sz="1500">
                <a:solidFill>
                  <a:srgbClr val="FFFFFF"/>
                </a:solidFill>
              </a:rPr>
              <a:t>}</a:t>
            </a:r>
            <a:endParaRPr sz="1500">
              <a:solidFill>
                <a:srgbClr val="FFFFFF"/>
              </a:solidFill>
            </a:endParaRPr>
          </a:p>
          <a:p>
            <a:pPr indent="0" lvl="0" marL="0" rtl="0" algn="l">
              <a:spcBef>
                <a:spcPts val="0"/>
              </a:spcBef>
              <a:spcAft>
                <a:spcPts val="0"/>
              </a:spcAft>
              <a:buNone/>
            </a:pPr>
            <a:r>
              <a:t/>
            </a:r>
            <a:endParaRPr sz="1500"/>
          </a:p>
        </p:txBody>
      </p:sp>
      <p:sp>
        <p:nvSpPr>
          <p:cNvPr id="289" name="Google Shape;289;p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Default Methods</a:t>
            </a:r>
            <a:endParaRPr/>
          </a:p>
          <a:p>
            <a:pPr indent="0" lvl="0" marL="0" rtl="0" algn="l">
              <a:spcBef>
                <a:spcPts val="0"/>
              </a:spcBef>
              <a:spcAft>
                <a:spcPts val="0"/>
              </a:spcAft>
              <a:buNone/>
            </a:pPr>
            <a:r>
              <a:t/>
            </a:r>
            <a:endParaRPr/>
          </a:p>
        </p:txBody>
      </p:sp>
      <p:sp>
        <p:nvSpPr>
          <p:cNvPr id="296" name="Google Shape;29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000"/>
              <a:t>The following class, </a:t>
            </a:r>
            <a:r>
              <a:rPr lang="en-US" sz="1000" u="sng">
                <a:solidFill>
                  <a:schemeClr val="hlink"/>
                </a:solidFill>
                <a:hlinkClick r:id="rId3"/>
              </a:rPr>
              <a:t>SimpleTimeClient</a:t>
            </a:r>
            <a:r>
              <a:rPr lang="en-US" sz="1000"/>
              <a:t>, implements TimeClient:</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US" sz="1000">
                <a:solidFill>
                  <a:srgbClr val="FFFFFF"/>
                </a:solidFill>
              </a:rPr>
              <a:t>package defaultmethods;</a:t>
            </a:r>
            <a:endParaRPr sz="1000">
              <a:solidFill>
                <a:srgbClr val="FFFFFF"/>
              </a:solidFill>
            </a:endParaRPr>
          </a:p>
          <a:p>
            <a:pPr indent="0" lvl="0" marL="0" rtl="0" algn="l">
              <a:lnSpc>
                <a:spcPct val="100000"/>
              </a:lnSpc>
              <a:spcBef>
                <a:spcPts val="0"/>
              </a:spcBef>
              <a:spcAft>
                <a:spcPts val="0"/>
              </a:spcAft>
              <a:buNone/>
            </a:pPr>
            <a:r>
              <a:t/>
            </a:r>
            <a:endParaRPr sz="1000">
              <a:solidFill>
                <a:srgbClr val="FFFFFF"/>
              </a:solidFill>
            </a:endParaRPr>
          </a:p>
          <a:p>
            <a:pPr indent="0" lvl="0" marL="0" rtl="0" algn="l">
              <a:lnSpc>
                <a:spcPct val="100000"/>
              </a:lnSpc>
              <a:spcBef>
                <a:spcPts val="0"/>
              </a:spcBef>
              <a:spcAft>
                <a:spcPts val="0"/>
              </a:spcAft>
              <a:buNone/>
            </a:pPr>
            <a:r>
              <a:rPr lang="en-US" sz="1000">
                <a:solidFill>
                  <a:srgbClr val="FFFFFF"/>
                </a:solidFill>
              </a:rPr>
              <a:t>import java.time.*;</a:t>
            </a:r>
            <a:endParaRPr sz="1000">
              <a:solidFill>
                <a:srgbClr val="FFFFFF"/>
              </a:solidFill>
            </a:endParaRPr>
          </a:p>
          <a:p>
            <a:pPr indent="0" lvl="0" marL="0" rtl="0" algn="l">
              <a:lnSpc>
                <a:spcPct val="100000"/>
              </a:lnSpc>
              <a:spcBef>
                <a:spcPts val="0"/>
              </a:spcBef>
              <a:spcAft>
                <a:spcPts val="0"/>
              </a:spcAft>
              <a:buNone/>
            </a:pPr>
            <a:r>
              <a:rPr lang="en-US" sz="1000">
                <a:solidFill>
                  <a:srgbClr val="FFFFFF"/>
                </a:solidFill>
              </a:rPr>
              <a:t>import java.lang.*;</a:t>
            </a:r>
            <a:endParaRPr sz="1000">
              <a:solidFill>
                <a:srgbClr val="FFFFFF"/>
              </a:solidFill>
            </a:endParaRPr>
          </a:p>
          <a:p>
            <a:pPr indent="0" lvl="0" marL="0" rtl="0" algn="l">
              <a:lnSpc>
                <a:spcPct val="100000"/>
              </a:lnSpc>
              <a:spcBef>
                <a:spcPts val="0"/>
              </a:spcBef>
              <a:spcAft>
                <a:spcPts val="0"/>
              </a:spcAft>
              <a:buNone/>
            </a:pPr>
            <a:r>
              <a:rPr lang="en-US" sz="1000">
                <a:solidFill>
                  <a:srgbClr val="FFFFFF"/>
                </a:solidFill>
              </a:rPr>
              <a:t>import java.util.*;</a:t>
            </a:r>
            <a:endParaRPr sz="1000">
              <a:solidFill>
                <a:srgbClr val="FFFFFF"/>
              </a:solidFill>
            </a:endParaRPr>
          </a:p>
          <a:p>
            <a:pPr indent="0" lvl="0" marL="0" rtl="0" algn="l">
              <a:lnSpc>
                <a:spcPct val="100000"/>
              </a:lnSpc>
              <a:spcBef>
                <a:spcPts val="0"/>
              </a:spcBef>
              <a:spcAft>
                <a:spcPts val="0"/>
              </a:spcAft>
              <a:buNone/>
            </a:pPr>
            <a:r>
              <a:t/>
            </a:r>
            <a:endParaRPr sz="1000">
              <a:solidFill>
                <a:srgbClr val="FFFFFF"/>
              </a:solidFill>
            </a:endParaRPr>
          </a:p>
          <a:p>
            <a:pPr indent="0" lvl="0" marL="0" rtl="0" algn="l">
              <a:lnSpc>
                <a:spcPct val="100000"/>
              </a:lnSpc>
              <a:spcBef>
                <a:spcPts val="0"/>
              </a:spcBef>
              <a:spcAft>
                <a:spcPts val="0"/>
              </a:spcAft>
              <a:buNone/>
            </a:pPr>
            <a:r>
              <a:rPr lang="en-US" sz="1000">
                <a:solidFill>
                  <a:srgbClr val="FFFFFF"/>
                </a:solidFill>
              </a:rPr>
              <a:t>public class SimpleTimeClient implements TimeClient {</a:t>
            </a:r>
            <a:endParaRPr sz="1000">
              <a:solidFill>
                <a:srgbClr val="FFFFFF"/>
              </a:solidFill>
            </a:endParaRPr>
          </a:p>
          <a:p>
            <a:pPr indent="0" lvl="0" marL="0" rtl="0" algn="l">
              <a:lnSpc>
                <a:spcPct val="100000"/>
              </a:lnSpc>
              <a:spcBef>
                <a:spcPts val="0"/>
              </a:spcBef>
              <a:spcAft>
                <a:spcPts val="0"/>
              </a:spcAft>
              <a:buNone/>
            </a:pPr>
            <a:r>
              <a:rPr lang="en-US" sz="1000">
                <a:solidFill>
                  <a:srgbClr val="FFFFFF"/>
                </a:solidFill>
              </a:rPr>
              <a:t>    </a:t>
            </a:r>
            <a:endParaRPr sz="1000">
              <a:solidFill>
                <a:srgbClr val="FFFFFF"/>
              </a:solidFill>
            </a:endParaRPr>
          </a:p>
          <a:p>
            <a:pPr indent="0" lvl="0" marL="0" rtl="0" algn="l">
              <a:lnSpc>
                <a:spcPct val="100000"/>
              </a:lnSpc>
              <a:spcBef>
                <a:spcPts val="0"/>
              </a:spcBef>
              <a:spcAft>
                <a:spcPts val="0"/>
              </a:spcAft>
              <a:buNone/>
            </a:pPr>
            <a:r>
              <a:rPr lang="en-US" sz="1000">
                <a:solidFill>
                  <a:srgbClr val="FFFFFF"/>
                </a:solidFill>
              </a:rPr>
              <a:t>    private LocalDateTime dateAndTime;</a:t>
            </a:r>
            <a:endParaRPr sz="1000">
              <a:solidFill>
                <a:srgbClr val="FFFFFF"/>
              </a:solidFill>
            </a:endParaRPr>
          </a:p>
          <a:p>
            <a:pPr indent="0" lvl="0" marL="0" rtl="0" algn="l">
              <a:lnSpc>
                <a:spcPct val="100000"/>
              </a:lnSpc>
              <a:spcBef>
                <a:spcPts val="0"/>
              </a:spcBef>
              <a:spcAft>
                <a:spcPts val="0"/>
              </a:spcAft>
              <a:buNone/>
            </a:pPr>
            <a:r>
              <a:rPr lang="en-US" sz="1000">
                <a:solidFill>
                  <a:srgbClr val="FFFFFF"/>
                </a:solidFill>
              </a:rPr>
              <a:t>    </a:t>
            </a:r>
            <a:endParaRPr sz="1000">
              <a:solidFill>
                <a:srgbClr val="FFFFFF"/>
              </a:solidFill>
            </a:endParaRPr>
          </a:p>
          <a:p>
            <a:pPr indent="0" lvl="0" marL="0" rtl="0" algn="l">
              <a:lnSpc>
                <a:spcPct val="100000"/>
              </a:lnSpc>
              <a:spcBef>
                <a:spcPts val="0"/>
              </a:spcBef>
              <a:spcAft>
                <a:spcPts val="0"/>
              </a:spcAft>
              <a:buNone/>
            </a:pPr>
            <a:r>
              <a:rPr lang="en-US" sz="1000">
                <a:solidFill>
                  <a:srgbClr val="FFFFFF"/>
                </a:solidFill>
              </a:rPr>
              <a:t>    public SimpleTimeClient() {</a:t>
            </a:r>
            <a:endParaRPr sz="1000">
              <a:solidFill>
                <a:srgbClr val="FFFFFF"/>
              </a:solidFill>
            </a:endParaRPr>
          </a:p>
          <a:p>
            <a:pPr indent="0" lvl="0" marL="0" rtl="0" algn="l">
              <a:lnSpc>
                <a:spcPct val="100000"/>
              </a:lnSpc>
              <a:spcBef>
                <a:spcPts val="0"/>
              </a:spcBef>
              <a:spcAft>
                <a:spcPts val="0"/>
              </a:spcAft>
              <a:buNone/>
            </a:pPr>
            <a:r>
              <a:rPr lang="en-US" sz="1000">
                <a:solidFill>
                  <a:srgbClr val="FFFFFF"/>
                </a:solidFill>
              </a:rPr>
              <a:t>        dateAndTime = LocalDateTime.now();</a:t>
            </a:r>
            <a:endParaRPr sz="1000">
              <a:solidFill>
                <a:srgbClr val="FFFFFF"/>
              </a:solidFill>
            </a:endParaRPr>
          </a:p>
          <a:p>
            <a:pPr indent="0" lvl="0" marL="0" rtl="0" algn="l">
              <a:lnSpc>
                <a:spcPct val="100000"/>
              </a:lnSpc>
              <a:spcBef>
                <a:spcPts val="0"/>
              </a:spcBef>
              <a:spcAft>
                <a:spcPts val="0"/>
              </a:spcAft>
              <a:buNone/>
            </a:pPr>
            <a:r>
              <a:rPr lang="en-US" sz="1000">
                <a:solidFill>
                  <a:srgbClr val="FFFFFF"/>
                </a:solidFill>
              </a:rPr>
              <a:t>    }</a:t>
            </a:r>
            <a:endParaRPr sz="1000">
              <a:solidFill>
                <a:srgbClr val="FFFFFF"/>
              </a:solidFill>
            </a:endParaRPr>
          </a:p>
          <a:p>
            <a:pPr indent="0" lvl="0" marL="0" rtl="0" algn="l">
              <a:lnSpc>
                <a:spcPct val="100000"/>
              </a:lnSpc>
              <a:spcBef>
                <a:spcPts val="0"/>
              </a:spcBef>
              <a:spcAft>
                <a:spcPts val="0"/>
              </a:spcAft>
              <a:buNone/>
            </a:pPr>
            <a:r>
              <a:rPr lang="en-US" sz="1000">
                <a:solidFill>
                  <a:srgbClr val="FFFFFF"/>
                </a:solidFill>
              </a:rPr>
              <a:t>    </a:t>
            </a:r>
            <a:endParaRPr sz="1000">
              <a:solidFill>
                <a:srgbClr val="FFFFFF"/>
              </a:solidFill>
            </a:endParaRPr>
          </a:p>
          <a:p>
            <a:pPr indent="0" lvl="0" marL="0" rtl="0" algn="l">
              <a:lnSpc>
                <a:spcPct val="100000"/>
              </a:lnSpc>
              <a:spcBef>
                <a:spcPts val="0"/>
              </a:spcBef>
              <a:spcAft>
                <a:spcPts val="0"/>
              </a:spcAft>
              <a:buNone/>
            </a:pPr>
            <a:r>
              <a:rPr lang="en-US" sz="1000">
                <a:solidFill>
                  <a:srgbClr val="FFFFFF"/>
                </a:solidFill>
              </a:rPr>
              <a:t>    public void setTime(int hour, int minute, int second) {</a:t>
            </a:r>
            <a:endParaRPr sz="1000">
              <a:solidFill>
                <a:srgbClr val="FFFFFF"/>
              </a:solidFill>
            </a:endParaRPr>
          </a:p>
          <a:p>
            <a:pPr indent="0" lvl="0" marL="0" rtl="0" algn="l">
              <a:lnSpc>
                <a:spcPct val="100000"/>
              </a:lnSpc>
              <a:spcBef>
                <a:spcPts val="0"/>
              </a:spcBef>
              <a:spcAft>
                <a:spcPts val="0"/>
              </a:spcAft>
              <a:buNone/>
            </a:pPr>
            <a:r>
              <a:rPr lang="en-US" sz="1000">
                <a:solidFill>
                  <a:srgbClr val="FFFFFF"/>
                </a:solidFill>
              </a:rPr>
              <a:t>        LocalDate currentDate = LocalDate.from(dateAndTime);</a:t>
            </a:r>
            <a:endParaRPr sz="1000">
              <a:solidFill>
                <a:srgbClr val="FFFFFF"/>
              </a:solidFill>
            </a:endParaRPr>
          </a:p>
          <a:p>
            <a:pPr indent="0" lvl="0" marL="0" rtl="0" algn="l">
              <a:lnSpc>
                <a:spcPct val="100000"/>
              </a:lnSpc>
              <a:spcBef>
                <a:spcPts val="0"/>
              </a:spcBef>
              <a:spcAft>
                <a:spcPts val="0"/>
              </a:spcAft>
              <a:buNone/>
            </a:pPr>
            <a:r>
              <a:rPr lang="en-US" sz="1000">
                <a:solidFill>
                  <a:srgbClr val="FFFFFF"/>
                </a:solidFill>
              </a:rPr>
              <a:t>        LocalTime timeToSet = LocalTime.of(hour, minute, second);</a:t>
            </a:r>
            <a:endParaRPr sz="1000">
              <a:solidFill>
                <a:srgbClr val="FFFFFF"/>
              </a:solidFill>
            </a:endParaRPr>
          </a:p>
          <a:p>
            <a:pPr indent="0" lvl="0" marL="0" rtl="0" algn="l">
              <a:lnSpc>
                <a:spcPct val="100000"/>
              </a:lnSpc>
              <a:spcBef>
                <a:spcPts val="0"/>
              </a:spcBef>
              <a:spcAft>
                <a:spcPts val="0"/>
              </a:spcAft>
              <a:buNone/>
            </a:pPr>
            <a:r>
              <a:rPr lang="en-US" sz="1000">
                <a:solidFill>
                  <a:srgbClr val="FFFFFF"/>
                </a:solidFill>
              </a:rPr>
              <a:t>        dateAndTime = LocalDateTime.of(currentDate, timeToSet);</a:t>
            </a:r>
            <a:endParaRPr sz="1000">
              <a:solidFill>
                <a:srgbClr val="FFFFFF"/>
              </a:solidFill>
            </a:endParaRPr>
          </a:p>
          <a:p>
            <a:pPr indent="0" lvl="0" marL="0" rtl="0" algn="l">
              <a:lnSpc>
                <a:spcPct val="100000"/>
              </a:lnSpc>
              <a:spcBef>
                <a:spcPts val="0"/>
              </a:spcBef>
              <a:spcAft>
                <a:spcPts val="0"/>
              </a:spcAft>
              <a:buNone/>
            </a:pPr>
            <a:r>
              <a:rPr lang="en-US" sz="1000">
                <a:solidFill>
                  <a:srgbClr val="FFFFFF"/>
                </a:solidFill>
              </a:rPr>
              <a:t>    }</a:t>
            </a:r>
            <a:endParaRPr sz="1000">
              <a:solidFill>
                <a:srgbClr val="FFFFFF"/>
              </a:solidFill>
            </a:endParaRPr>
          </a:p>
          <a:p>
            <a:pPr indent="0" lvl="0" marL="0" rtl="0" algn="l">
              <a:lnSpc>
                <a:spcPct val="100000"/>
              </a:lnSpc>
              <a:spcBef>
                <a:spcPts val="0"/>
              </a:spcBef>
              <a:spcAft>
                <a:spcPts val="0"/>
              </a:spcAft>
              <a:buNone/>
            </a:pPr>
            <a:r>
              <a:rPr lang="en-US" sz="1000">
                <a:solidFill>
                  <a:srgbClr val="FFFFFF"/>
                </a:solidFill>
              </a:rPr>
              <a:t>    </a:t>
            </a:r>
            <a:endParaRPr sz="1000">
              <a:solidFill>
                <a:srgbClr val="FFFFFF"/>
              </a:solidFill>
            </a:endParaRPr>
          </a:p>
          <a:p>
            <a:pPr indent="0" lvl="0" marL="0" rtl="0" algn="l">
              <a:lnSpc>
                <a:spcPct val="100000"/>
              </a:lnSpc>
              <a:spcBef>
                <a:spcPts val="0"/>
              </a:spcBef>
              <a:spcAft>
                <a:spcPts val="0"/>
              </a:spcAft>
              <a:buNone/>
            </a:pPr>
            <a:r>
              <a:rPr lang="en-US" sz="1000">
                <a:solidFill>
                  <a:srgbClr val="FFFFFF"/>
                </a:solidFill>
              </a:rPr>
              <a:t>    </a:t>
            </a:r>
            <a:endParaRPr sz="1000">
              <a:solidFill>
                <a:srgbClr val="FFFFFF"/>
              </a:solidFill>
            </a:endParaRPr>
          </a:p>
        </p:txBody>
      </p:sp>
      <p:sp>
        <p:nvSpPr>
          <p:cNvPr id="297" name="Google Shape;297;p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98" name="Google Shape;298;p48"/>
          <p:cNvSpPr txBox="1"/>
          <p:nvPr/>
        </p:nvSpPr>
        <p:spPr>
          <a:xfrm>
            <a:off x="4566250" y="661050"/>
            <a:ext cx="392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accent3"/>
                </a:solidFill>
                <a:latin typeface="Average"/>
                <a:ea typeface="Average"/>
                <a:cs typeface="Average"/>
                <a:sym typeface="Average"/>
              </a:rPr>
              <a:t>    </a:t>
            </a:r>
            <a:r>
              <a:rPr lang="en-US" sz="1000">
                <a:solidFill>
                  <a:srgbClr val="FFFFFF"/>
                </a:solidFill>
                <a:latin typeface="Average"/>
                <a:ea typeface="Average"/>
                <a:cs typeface="Average"/>
                <a:sym typeface="Average"/>
              </a:rPr>
              <a:t>public void setDate(int day, int month, int year) {</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LocalDate dateToSet = LocalDate.of(day, month, year);</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LocalTime currentTime = LocalTime.from(dateAndTime);</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dateAndTime = LocalDateTime.of(dateToSet, currentTime);</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public void setDateAndTime(int day, int month, int year,</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int hour, int minute, int second) {</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LocalDate dateToSet = LocalDate.of(day, month, year);</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LocalTime timeToSet = LocalTime.of(hour, minute, second); </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dateAndTime = LocalDateTime.of(dateToSet, timeToSet);</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public LocalDateTime getLocalDateTime() {</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return dateAndTime;</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public String toString() {</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return dateAndTime.toString();</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public static void main(String... args) {</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TimeClient myTimeClient = new SimpleTimeClient();</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System.out.println(myTimeClient.toString());</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    }</a:t>
            </a:r>
            <a:endParaRPr sz="1000">
              <a:solidFill>
                <a:srgbClr val="FFFFFF"/>
              </a:solidFill>
              <a:latin typeface="Average"/>
              <a:ea typeface="Average"/>
              <a:cs typeface="Average"/>
              <a:sym typeface="Average"/>
            </a:endParaRPr>
          </a:p>
          <a:p>
            <a:pPr indent="0" lvl="0" marL="0" rtl="0" algn="l">
              <a:spcBef>
                <a:spcPts val="0"/>
              </a:spcBef>
              <a:spcAft>
                <a:spcPts val="0"/>
              </a:spcAft>
              <a:buNone/>
            </a:pPr>
            <a:r>
              <a:rPr lang="en-US" sz="1000">
                <a:solidFill>
                  <a:srgbClr val="FFFFFF"/>
                </a:solidFill>
                <a:latin typeface="Average"/>
                <a:ea typeface="Average"/>
                <a:cs typeface="Average"/>
                <a:sym typeface="Average"/>
              </a:rPr>
              <a:t>}</a:t>
            </a:r>
            <a:endParaRPr sz="1000">
              <a:solidFill>
                <a:srgbClr val="FFFFFF"/>
              </a:solidFill>
              <a:latin typeface="Average"/>
              <a:ea typeface="Average"/>
              <a:cs typeface="Average"/>
              <a:sym typeface="Average"/>
            </a:endParaRPr>
          </a:p>
          <a:p>
            <a:pPr indent="0" lvl="0" marL="0" rtl="0" algn="l">
              <a:spcBef>
                <a:spcPts val="0"/>
              </a:spcBef>
              <a:spcAft>
                <a:spcPts val="0"/>
              </a:spcAft>
              <a:buNone/>
            </a:pPr>
            <a:r>
              <a:t/>
            </a:r>
            <a:endParaRPr sz="1000">
              <a:solidFill>
                <a:srgbClr val="FFFFFF"/>
              </a:solidFill>
              <a:latin typeface="Average"/>
              <a:ea typeface="Average"/>
              <a:cs typeface="Average"/>
              <a:sym typeface="Average"/>
            </a:endParaRPr>
          </a:p>
          <a:p>
            <a:pPr indent="0" lvl="0" marL="0" rtl="0" algn="l">
              <a:spcBef>
                <a:spcPts val="0"/>
              </a:spcBef>
              <a:spcAft>
                <a:spcPts val="0"/>
              </a:spcAft>
              <a:buNone/>
            </a:pPr>
            <a:r>
              <a:t/>
            </a:r>
            <a:endParaRPr sz="1000">
              <a:solidFill>
                <a:schemeClr val="accent3"/>
              </a:solidFill>
              <a:latin typeface="Average"/>
              <a:ea typeface="Average"/>
              <a:cs typeface="Average"/>
              <a:sym typeface="Average"/>
            </a:endParaRPr>
          </a:p>
        </p:txBody>
      </p:sp>
      <p:cxnSp>
        <p:nvCxnSpPr>
          <p:cNvPr id="299" name="Google Shape;299;p48"/>
          <p:cNvCxnSpPr/>
          <p:nvPr/>
        </p:nvCxnSpPr>
        <p:spPr>
          <a:xfrm>
            <a:off x="4245050" y="651650"/>
            <a:ext cx="0" cy="4308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Default Methods</a:t>
            </a:r>
            <a:endParaRPr/>
          </a:p>
          <a:p>
            <a:pPr indent="0" lvl="0" marL="0" rtl="0" algn="l">
              <a:spcBef>
                <a:spcPts val="0"/>
              </a:spcBef>
              <a:spcAft>
                <a:spcPts val="0"/>
              </a:spcAft>
              <a:buNone/>
            </a:pPr>
            <a:r>
              <a:t/>
            </a:r>
            <a:endParaRPr/>
          </a:p>
        </p:txBody>
      </p:sp>
      <p:sp>
        <p:nvSpPr>
          <p:cNvPr id="306" name="Google Shape;306;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500"/>
              <a:t>Suppose that you want to add new functionality to the TimeClient interface, such as the ability to specify a time zone through a ZonedDateTime object (which is like a LocalDateTime object except that it stores time zone information):</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solidFill>
                  <a:srgbClr val="FFFFFF"/>
                </a:solidFill>
              </a:rPr>
              <a:t>import java.time.*; </a:t>
            </a:r>
            <a:endParaRPr sz="1500">
              <a:solidFill>
                <a:srgbClr val="FFFFFF"/>
              </a:solidFill>
            </a:endParaRPr>
          </a:p>
          <a:p>
            <a:pPr indent="0" lvl="0" marL="0" rtl="0" algn="l">
              <a:spcBef>
                <a:spcPts val="0"/>
              </a:spcBef>
              <a:spcAft>
                <a:spcPts val="0"/>
              </a:spcAft>
              <a:buNone/>
            </a:pPr>
            <a:r>
              <a:rPr lang="en-US" sz="1500">
                <a:solidFill>
                  <a:srgbClr val="FFFFFF"/>
                </a:solidFill>
              </a:rPr>
              <a:t> </a:t>
            </a:r>
            <a:endParaRPr sz="1500">
              <a:solidFill>
                <a:srgbClr val="FFFFFF"/>
              </a:solidFill>
            </a:endParaRPr>
          </a:p>
          <a:p>
            <a:pPr indent="0" lvl="0" marL="0" rtl="0" algn="l">
              <a:spcBef>
                <a:spcPts val="0"/>
              </a:spcBef>
              <a:spcAft>
                <a:spcPts val="0"/>
              </a:spcAft>
              <a:buNone/>
            </a:pPr>
            <a:r>
              <a:rPr lang="en-US" sz="1500">
                <a:solidFill>
                  <a:srgbClr val="FFFFFF"/>
                </a:solidFill>
              </a:rPr>
              <a:t>public interface TimeClient {</a:t>
            </a:r>
            <a:endParaRPr sz="1500">
              <a:solidFill>
                <a:srgbClr val="FFFFFF"/>
              </a:solidFill>
            </a:endParaRPr>
          </a:p>
          <a:p>
            <a:pPr indent="0" lvl="0" marL="0" rtl="0" algn="l">
              <a:spcBef>
                <a:spcPts val="0"/>
              </a:spcBef>
              <a:spcAft>
                <a:spcPts val="0"/>
              </a:spcAft>
              <a:buNone/>
            </a:pPr>
            <a:r>
              <a:rPr lang="en-US" sz="1500">
                <a:solidFill>
                  <a:srgbClr val="FFFFFF"/>
                </a:solidFill>
              </a:rPr>
              <a:t>    void setTime(int hour, int minute, int second);</a:t>
            </a:r>
            <a:endParaRPr sz="1500">
              <a:solidFill>
                <a:srgbClr val="FFFFFF"/>
              </a:solidFill>
            </a:endParaRPr>
          </a:p>
          <a:p>
            <a:pPr indent="0" lvl="0" marL="0" rtl="0" algn="l">
              <a:spcBef>
                <a:spcPts val="0"/>
              </a:spcBef>
              <a:spcAft>
                <a:spcPts val="0"/>
              </a:spcAft>
              <a:buNone/>
            </a:pPr>
            <a:r>
              <a:rPr lang="en-US" sz="1500">
                <a:solidFill>
                  <a:srgbClr val="FFFFFF"/>
                </a:solidFill>
              </a:rPr>
              <a:t>    void setDate(int day, int month, int year);</a:t>
            </a:r>
            <a:endParaRPr sz="1500">
              <a:solidFill>
                <a:srgbClr val="FFFFFF"/>
              </a:solidFill>
            </a:endParaRPr>
          </a:p>
          <a:p>
            <a:pPr indent="0" lvl="0" marL="0" rtl="0" algn="l">
              <a:spcBef>
                <a:spcPts val="0"/>
              </a:spcBef>
              <a:spcAft>
                <a:spcPts val="0"/>
              </a:spcAft>
              <a:buNone/>
            </a:pPr>
            <a:r>
              <a:rPr lang="en-US" sz="1500">
                <a:solidFill>
                  <a:srgbClr val="FFFFFF"/>
                </a:solidFill>
              </a:rPr>
              <a:t>    void setDateAndTime(int day, int month, int year,</a:t>
            </a:r>
            <a:endParaRPr sz="1500">
              <a:solidFill>
                <a:srgbClr val="FFFFFF"/>
              </a:solidFill>
            </a:endParaRPr>
          </a:p>
          <a:p>
            <a:pPr indent="0" lvl="0" marL="0" rtl="0" algn="l">
              <a:spcBef>
                <a:spcPts val="0"/>
              </a:spcBef>
              <a:spcAft>
                <a:spcPts val="0"/>
              </a:spcAft>
              <a:buNone/>
            </a:pPr>
            <a:r>
              <a:rPr lang="en-US" sz="1500">
                <a:solidFill>
                  <a:srgbClr val="FFFFFF"/>
                </a:solidFill>
              </a:rPr>
              <a:t>                               int hour, int minute, int second);</a:t>
            </a:r>
            <a:endParaRPr sz="1500">
              <a:solidFill>
                <a:srgbClr val="FFFFFF"/>
              </a:solidFill>
            </a:endParaRPr>
          </a:p>
          <a:p>
            <a:pPr indent="0" lvl="0" marL="0" rtl="0" algn="l">
              <a:spcBef>
                <a:spcPts val="0"/>
              </a:spcBef>
              <a:spcAft>
                <a:spcPts val="0"/>
              </a:spcAft>
              <a:buNone/>
            </a:pPr>
            <a:r>
              <a:rPr lang="en-US" sz="1500">
                <a:solidFill>
                  <a:srgbClr val="FFFFFF"/>
                </a:solidFill>
              </a:rPr>
              <a:t>    LocalDateTime getLocalDateTime();</a:t>
            </a:r>
            <a:endParaRPr sz="1500">
              <a:solidFill>
                <a:srgbClr val="FFFFFF"/>
              </a:solidFill>
            </a:endParaRPr>
          </a:p>
          <a:p>
            <a:pPr indent="0" lvl="0" marL="0" rtl="0" algn="l">
              <a:spcBef>
                <a:spcPts val="0"/>
              </a:spcBef>
              <a:spcAft>
                <a:spcPts val="0"/>
              </a:spcAft>
              <a:buNone/>
            </a:pPr>
            <a:r>
              <a:rPr lang="en-US" sz="1500">
                <a:solidFill>
                  <a:srgbClr val="FFFFFF"/>
                </a:solidFill>
              </a:rPr>
              <a:t>    </a:t>
            </a:r>
            <a:r>
              <a:rPr lang="en-US" sz="1500">
                <a:solidFill>
                  <a:srgbClr val="FFF2CC"/>
                </a:solidFill>
              </a:rPr>
              <a:t>ZonedDateTime getZonedDateTime(String zoneString);</a:t>
            </a:r>
            <a:endParaRPr sz="1500">
              <a:solidFill>
                <a:srgbClr val="FFF2CC"/>
              </a:solidFill>
            </a:endParaRPr>
          </a:p>
          <a:p>
            <a:pPr indent="0" lvl="0" marL="0" rtl="0" algn="l">
              <a:spcBef>
                <a:spcPts val="0"/>
              </a:spcBef>
              <a:spcAft>
                <a:spcPts val="0"/>
              </a:spcAft>
              <a:buNone/>
            </a:pPr>
            <a:r>
              <a:rPr lang="en-US" sz="1500">
                <a:solidFill>
                  <a:srgbClr val="FFFFFF"/>
                </a:solidFill>
              </a:rPr>
              <a:t>}</a:t>
            </a:r>
            <a:endParaRPr sz="1500">
              <a:solidFill>
                <a:srgbClr val="FFFFFF"/>
              </a:solidFill>
            </a:endParaRPr>
          </a:p>
          <a:p>
            <a:pPr indent="0" lvl="0" marL="0" rtl="0" algn="l">
              <a:spcBef>
                <a:spcPts val="0"/>
              </a:spcBef>
              <a:spcAft>
                <a:spcPts val="0"/>
              </a:spcAft>
              <a:buNone/>
            </a:pPr>
            <a:r>
              <a:t/>
            </a:r>
            <a:endParaRPr sz="1500"/>
          </a:p>
        </p:txBody>
      </p:sp>
      <p:sp>
        <p:nvSpPr>
          <p:cNvPr id="307" name="Google Shape;307;p4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Default Methods</a:t>
            </a:r>
            <a:endParaRPr/>
          </a:p>
          <a:p>
            <a:pPr indent="0" lvl="0" marL="0" rtl="0" algn="l">
              <a:spcBef>
                <a:spcPts val="0"/>
              </a:spcBef>
              <a:spcAft>
                <a:spcPts val="0"/>
              </a:spcAft>
              <a:buNone/>
            </a:pPr>
            <a:r>
              <a:t/>
            </a:r>
            <a:endParaRPr/>
          </a:p>
        </p:txBody>
      </p:sp>
      <p:sp>
        <p:nvSpPr>
          <p:cNvPr id="314" name="Google Shape;314;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500"/>
              <a:t>Suppoer that you want to add new functionality to the TimeClient interface, such as the ability to specify a time zone through a ZonedDateTime object (which is like a LocalDateTime object except that it stores time zone information):</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solidFill>
                  <a:srgbClr val="FFFFFF"/>
                </a:solidFill>
              </a:rPr>
              <a:t>import java.time.*; </a:t>
            </a:r>
            <a:endParaRPr sz="1500">
              <a:solidFill>
                <a:srgbClr val="FFFFFF"/>
              </a:solidFill>
            </a:endParaRPr>
          </a:p>
          <a:p>
            <a:pPr indent="0" lvl="0" marL="0" rtl="0" algn="l">
              <a:spcBef>
                <a:spcPts val="0"/>
              </a:spcBef>
              <a:spcAft>
                <a:spcPts val="0"/>
              </a:spcAft>
              <a:buNone/>
            </a:pPr>
            <a:r>
              <a:rPr lang="en-US" sz="1500">
                <a:solidFill>
                  <a:srgbClr val="FFFFFF"/>
                </a:solidFill>
              </a:rPr>
              <a:t> </a:t>
            </a:r>
            <a:endParaRPr sz="1500">
              <a:solidFill>
                <a:srgbClr val="FFFFFF"/>
              </a:solidFill>
            </a:endParaRPr>
          </a:p>
          <a:p>
            <a:pPr indent="0" lvl="0" marL="0" rtl="0" algn="l">
              <a:spcBef>
                <a:spcPts val="0"/>
              </a:spcBef>
              <a:spcAft>
                <a:spcPts val="0"/>
              </a:spcAft>
              <a:buNone/>
            </a:pPr>
            <a:r>
              <a:rPr lang="en-US" sz="1500">
                <a:solidFill>
                  <a:srgbClr val="FFFFFF"/>
                </a:solidFill>
              </a:rPr>
              <a:t>public interface TimeClient {</a:t>
            </a:r>
            <a:endParaRPr sz="1500">
              <a:solidFill>
                <a:srgbClr val="FFFFFF"/>
              </a:solidFill>
            </a:endParaRPr>
          </a:p>
          <a:p>
            <a:pPr indent="0" lvl="0" marL="0" rtl="0" algn="l">
              <a:spcBef>
                <a:spcPts val="0"/>
              </a:spcBef>
              <a:spcAft>
                <a:spcPts val="0"/>
              </a:spcAft>
              <a:buNone/>
            </a:pPr>
            <a:r>
              <a:rPr lang="en-US" sz="1500">
                <a:solidFill>
                  <a:srgbClr val="FFFFFF"/>
                </a:solidFill>
              </a:rPr>
              <a:t>    void setTime(int hour, int minute, int second);</a:t>
            </a:r>
            <a:endParaRPr sz="1500">
              <a:solidFill>
                <a:srgbClr val="FFFFFF"/>
              </a:solidFill>
            </a:endParaRPr>
          </a:p>
          <a:p>
            <a:pPr indent="0" lvl="0" marL="0" rtl="0" algn="l">
              <a:spcBef>
                <a:spcPts val="0"/>
              </a:spcBef>
              <a:spcAft>
                <a:spcPts val="0"/>
              </a:spcAft>
              <a:buNone/>
            </a:pPr>
            <a:r>
              <a:rPr lang="en-US" sz="1500">
                <a:solidFill>
                  <a:srgbClr val="FFFFFF"/>
                </a:solidFill>
              </a:rPr>
              <a:t>    void setDate(int day, int month, int year);</a:t>
            </a:r>
            <a:endParaRPr sz="1500">
              <a:solidFill>
                <a:srgbClr val="FFFFFF"/>
              </a:solidFill>
            </a:endParaRPr>
          </a:p>
          <a:p>
            <a:pPr indent="0" lvl="0" marL="0" rtl="0" algn="l">
              <a:spcBef>
                <a:spcPts val="0"/>
              </a:spcBef>
              <a:spcAft>
                <a:spcPts val="0"/>
              </a:spcAft>
              <a:buNone/>
            </a:pPr>
            <a:r>
              <a:rPr lang="en-US" sz="1500">
                <a:solidFill>
                  <a:srgbClr val="FFFFFF"/>
                </a:solidFill>
              </a:rPr>
              <a:t>    void setDateAndTime(int day, int month, int year,</a:t>
            </a:r>
            <a:endParaRPr sz="1500">
              <a:solidFill>
                <a:srgbClr val="FFFFFF"/>
              </a:solidFill>
            </a:endParaRPr>
          </a:p>
          <a:p>
            <a:pPr indent="0" lvl="0" marL="0" rtl="0" algn="l">
              <a:spcBef>
                <a:spcPts val="0"/>
              </a:spcBef>
              <a:spcAft>
                <a:spcPts val="0"/>
              </a:spcAft>
              <a:buNone/>
            </a:pPr>
            <a:r>
              <a:rPr lang="en-US" sz="1500">
                <a:solidFill>
                  <a:srgbClr val="FFFFFF"/>
                </a:solidFill>
              </a:rPr>
              <a:t>                               int hour, int minute, int second);</a:t>
            </a:r>
            <a:endParaRPr sz="1500">
              <a:solidFill>
                <a:srgbClr val="FFFFFF"/>
              </a:solidFill>
            </a:endParaRPr>
          </a:p>
          <a:p>
            <a:pPr indent="0" lvl="0" marL="0" rtl="0" algn="l">
              <a:spcBef>
                <a:spcPts val="0"/>
              </a:spcBef>
              <a:spcAft>
                <a:spcPts val="0"/>
              </a:spcAft>
              <a:buNone/>
            </a:pPr>
            <a:r>
              <a:rPr lang="en-US" sz="1500">
                <a:solidFill>
                  <a:srgbClr val="FFFFFF"/>
                </a:solidFill>
              </a:rPr>
              <a:t>    LocalDateTime getLocalDateTime();</a:t>
            </a:r>
            <a:endParaRPr sz="1500">
              <a:solidFill>
                <a:srgbClr val="FFFFFF"/>
              </a:solidFill>
            </a:endParaRPr>
          </a:p>
          <a:p>
            <a:pPr indent="0" lvl="0" marL="0" rtl="0" algn="l">
              <a:spcBef>
                <a:spcPts val="0"/>
              </a:spcBef>
              <a:spcAft>
                <a:spcPts val="0"/>
              </a:spcAft>
              <a:buNone/>
            </a:pPr>
            <a:r>
              <a:rPr lang="en-US" sz="1500">
                <a:solidFill>
                  <a:srgbClr val="FFFFFF"/>
                </a:solidFill>
              </a:rPr>
              <a:t>    </a:t>
            </a:r>
            <a:r>
              <a:rPr lang="en-US" sz="1500">
                <a:solidFill>
                  <a:srgbClr val="FFF2CC"/>
                </a:solidFill>
              </a:rPr>
              <a:t>ZonedDateTime getZonedDateTime(String zoneString);</a:t>
            </a:r>
            <a:endParaRPr sz="1500">
              <a:solidFill>
                <a:srgbClr val="FFF2CC"/>
              </a:solidFill>
            </a:endParaRPr>
          </a:p>
          <a:p>
            <a:pPr indent="0" lvl="0" marL="0" rtl="0" algn="l">
              <a:spcBef>
                <a:spcPts val="0"/>
              </a:spcBef>
              <a:spcAft>
                <a:spcPts val="0"/>
              </a:spcAft>
              <a:buNone/>
            </a:pPr>
            <a:r>
              <a:rPr lang="en-US" sz="1500">
                <a:solidFill>
                  <a:srgbClr val="FFFFFF"/>
                </a:solidFill>
              </a:rPr>
              <a:t>}</a:t>
            </a:r>
            <a:endParaRPr sz="1500">
              <a:solidFill>
                <a:srgbClr val="FFFFFF"/>
              </a:solidFill>
            </a:endParaRPr>
          </a:p>
          <a:p>
            <a:pPr indent="0" lvl="0" marL="0" rtl="0" algn="l">
              <a:spcBef>
                <a:spcPts val="0"/>
              </a:spcBef>
              <a:spcAft>
                <a:spcPts val="0"/>
              </a:spcAft>
              <a:buNone/>
            </a:pPr>
            <a:r>
              <a:t/>
            </a:r>
            <a:endParaRPr sz="1500"/>
          </a:p>
        </p:txBody>
      </p:sp>
      <p:sp>
        <p:nvSpPr>
          <p:cNvPr id="315" name="Google Shape;315;p5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16" name="Google Shape;316;p50"/>
          <p:cNvSpPr/>
          <p:nvPr/>
        </p:nvSpPr>
        <p:spPr>
          <a:xfrm>
            <a:off x="5848225" y="2906100"/>
            <a:ext cx="2797200" cy="1344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In this case, you must modify the SimpleTimeClient!!!</a:t>
            </a:r>
            <a:endParaRPr/>
          </a:p>
          <a:p>
            <a:pPr indent="0" lvl="0" marL="0" rtl="0" algn="l">
              <a:spcBef>
                <a:spcPts val="0"/>
              </a:spcBef>
              <a:spcAft>
                <a:spcPts val="0"/>
              </a:spcAft>
              <a:buNone/>
            </a:pPr>
            <a:r>
              <a:rPr lang="en-US"/>
              <a:t>⇒ This is not desirable!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Default Methods</a:t>
            </a:r>
            <a:endParaRPr/>
          </a:p>
          <a:p>
            <a:pPr indent="0" lvl="0" marL="0" rtl="0" algn="l">
              <a:spcBef>
                <a:spcPts val="0"/>
              </a:spcBef>
              <a:spcAft>
                <a:spcPts val="0"/>
              </a:spcAft>
              <a:buNone/>
            </a:pPr>
            <a:r>
              <a:t/>
            </a:r>
            <a:endParaRPr/>
          </a:p>
        </p:txBody>
      </p:sp>
      <p:sp>
        <p:nvSpPr>
          <p:cNvPr id="323" name="Google Shape;323;p51"/>
          <p:cNvSpPr txBox="1"/>
          <p:nvPr>
            <p:ph idx="1" type="body"/>
          </p:nvPr>
        </p:nvSpPr>
        <p:spPr>
          <a:xfrm>
            <a:off x="6900" y="847675"/>
            <a:ext cx="4183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FFFFFF"/>
                </a:solidFill>
              </a:rPr>
              <a:t>package defaultmethods;</a:t>
            </a:r>
            <a:endParaRPr sz="1200">
              <a:solidFill>
                <a:srgbClr val="FFFFFF"/>
              </a:solidFill>
            </a:endParaRPr>
          </a:p>
          <a:p>
            <a:pPr indent="0" lvl="0" marL="0" rtl="0" algn="l">
              <a:spcBef>
                <a:spcPts val="0"/>
              </a:spcBef>
              <a:spcAft>
                <a:spcPts val="0"/>
              </a:spcAft>
              <a:buNone/>
            </a:pPr>
            <a:r>
              <a:rPr lang="en-US" sz="1200">
                <a:solidFill>
                  <a:srgbClr val="FFFFFF"/>
                </a:solidFill>
              </a:rPr>
              <a:t> </a:t>
            </a:r>
            <a:endParaRPr sz="1200">
              <a:solidFill>
                <a:srgbClr val="FFFFFF"/>
              </a:solidFill>
            </a:endParaRPr>
          </a:p>
          <a:p>
            <a:pPr indent="0" lvl="0" marL="0" rtl="0" algn="l">
              <a:spcBef>
                <a:spcPts val="0"/>
              </a:spcBef>
              <a:spcAft>
                <a:spcPts val="0"/>
              </a:spcAft>
              <a:buNone/>
            </a:pPr>
            <a:r>
              <a:rPr lang="en-US" sz="1200">
                <a:solidFill>
                  <a:srgbClr val="FFFFFF"/>
                </a:solidFill>
              </a:rPr>
              <a:t>import java.time.*;</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US" sz="1200">
                <a:solidFill>
                  <a:srgbClr val="FFFFFF"/>
                </a:solidFill>
              </a:rPr>
              <a:t>public interface TimeClient {</a:t>
            </a:r>
            <a:endParaRPr sz="1200">
              <a:solidFill>
                <a:srgbClr val="FFFFFF"/>
              </a:solidFill>
            </a:endParaRPr>
          </a:p>
          <a:p>
            <a:pPr indent="0" lvl="0" marL="0" rtl="0" algn="l">
              <a:spcBef>
                <a:spcPts val="0"/>
              </a:spcBef>
              <a:spcAft>
                <a:spcPts val="0"/>
              </a:spcAft>
              <a:buNone/>
            </a:pPr>
            <a:r>
              <a:rPr lang="en-US" sz="1200">
                <a:solidFill>
                  <a:srgbClr val="FFFFFF"/>
                </a:solidFill>
              </a:rPr>
              <a:t>    void setTime(int hour, int minute, int second);</a:t>
            </a:r>
            <a:endParaRPr sz="1200">
              <a:solidFill>
                <a:srgbClr val="FFFFFF"/>
              </a:solidFill>
            </a:endParaRPr>
          </a:p>
          <a:p>
            <a:pPr indent="0" lvl="0" marL="0" rtl="0" algn="l">
              <a:spcBef>
                <a:spcPts val="0"/>
              </a:spcBef>
              <a:spcAft>
                <a:spcPts val="0"/>
              </a:spcAft>
              <a:buNone/>
            </a:pPr>
            <a:r>
              <a:rPr lang="en-US" sz="1200">
                <a:solidFill>
                  <a:srgbClr val="FFFFFF"/>
                </a:solidFill>
              </a:rPr>
              <a:t>    void setDate(int day, int month, int year);</a:t>
            </a:r>
            <a:endParaRPr sz="1200">
              <a:solidFill>
                <a:srgbClr val="FFFFFF"/>
              </a:solidFill>
            </a:endParaRPr>
          </a:p>
          <a:p>
            <a:pPr indent="0" lvl="0" marL="0" rtl="0" algn="l">
              <a:spcBef>
                <a:spcPts val="0"/>
              </a:spcBef>
              <a:spcAft>
                <a:spcPts val="0"/>
              </a:spcAft>
              <a:buNone/>
            </a:pPr>
            <a:r>
              <a:rPr lang="en-US" sz="1200">
                <a:solidFill>
                  <a:srgbClr val="FFFFFF"/>
                </a:solidFill>
              </a:rPr>
              <a:t>    void setDateAndTime(int day, int month, int year,</a:t>
            </a:r>
            <a:endParaRPr sz="1200">
              <a:solidFill>
                <a:srgbClr val="FFFFFF"/>
              </a:solidFill>
            </a:endParaRPr>
          </a:p>
          <a:p>
            <a:pPr indent="0" lvl="0" marL="0" rtl="0" algn="l">
              <a:spcBef>
                <a:spcPts val="0"/>
              </a:spcBef>
              <a:spcAft>
                <a:spcPts val="0"/>
              </a:spcAft>
              <a:buNone/>
            </a:pPr>
            <a:r>
              <a:rPr lang="en-US" sz="1200">
                <a:solidFill>
                  <a:srgbClr val="FFFFFF"/>
                </a:solidFill>
              </a:rPr>
              <a:t>                               int hour, int minute, int second);</a:t>
            </a:r>
            <a:endParaRPr sz="1200">
              <a:solidFill>
                <a:srgbClr val="FFFFFF"/>
              </a:solidFill>
            </a:endParaRPr>
          </a:p>
          <a:p>
            <a:pPr indent="0" lvl="0" marL="0" rtl="0" algn="l">
              <a:spcBef>
                <a:spcPts val="0"/>
              </a:spcBef>
              <a:spcAft>
                <a:spcPts val="0"/>
              </a:spcAft>
              <a:buNone/>
            </a:pPr>
            <a:r>
              <a:rPr lang="en-US" sz="1200">
                <a:solidFill>
                  <a:srgbClr val="FFFFFF"/>
                </a:solidFill>
              </a:rPr>
              <a:t>    LocalDateTime getLocalDateTime();</a:t>
            </a:r>
            <a:endParaRPr sz="1200">
              <a:solidFill>
                <a:srgbClr val="FFFFFF"/>
              </a:solidFill>
            </a:endParaRPr>
          </a:p>
          <a:p>
            <a:pPr indent="0" lvl="0" marL="0" rtl="0" algn="l">
              <a:spcBef>
                <a:spcPts val="0"/>
              </a:spcBef>
              <a:spcAft>
                <a:spcPts val="0"/>
              </a:spcAft>
              <a:buNone/>
            </a:pPr>
            <a:r>
              <a:rPr lang="en-US" sz="1200">
                <a:solidFill>
                  <a:srgbClr val="FFFFFF"/>
                </a:solidFill>
              </a:rPr>
              <a:t>    </a:t>
            </a:r>
            <a:endParaRPr sz="1200">
              <a:solidFill>
                <a:srgbClr val="FFFFFF"/>
              </a:solidFill>
            </a:endParaRPr>
          </a:p>
          <a:p>
            <a:pPr indent="0" lvl="0" marL="0" rtl="0" algn="l">
              <a:spcBef>
                <a:spcPts val="0"/>
              </a:spcBef>
              <a:spcAft>
                <a:spcPts val="0"/>
              </a:spcAft>
              <a:buNone/>
            </a:pPr>
            <a:r>
              <a:rPr lang="en-US" sz="1200">
                <a:solidFill>
                  <a:srgbClr val="FFFFFF"/>
                </a:solidFill>
              </a:rPr>
              <a:t>    static ZoneId getZoneId (String zoneString) {</a:t>
            </a:r>
            <a:endParaRPr sz="1200">
              <a:solidFill>
                <a:srgbClr val="FFFFFF"/>
              </a:solidFill>
            </a:endParaRPr>
          </a:p>
          <a:p>
            <a:pPr indent="0" lvl="0" marL="0" rtl="0" algn="l">
              <a:spcBef>
                <a:spcPts val="0"/>
              </a:spcBef>
              <a:spcAft>
                <a:spcPts val="0"/>
              </a:spcAft>
              <a:buNone/>
            </a:pPr>
            <a:r>
              <a:rPr lang="en-US" sz="1200">
                <a:solidFill>
                  <a:srgbClr val="FFFFFF"/>
                </a:solidFill>
              </a:rPr>
              <a:t>        try {</a:t>
            </a:r>
            <a:endParaRPr sz="1200">
              <a:solidFill>
                <a:srgbClr val="FFFFFF"/>
              </a:solidFill>
            </a:endParaRPr>
          </a:p>
          <a:p>
            <a:pPr indent="0" lvl="0" marL="0" rtl="0" algn="l">
              <a:spcBef>
                <a:spcPts val="0"/>
              </a:spcBef>
              <a:spcAft>
                <a:spcPts val="0"/>
              </a:spcAft>
              <a:buNone/>
            </a:pPr>
            <a:r>
              <a:rPr lang="en-US" sz="1200">
                <a:solidFill>
                  <a:srgbClr val="FFFFFF"/>
                </a:solidFill>
              </a:rPr>
              <a:t>            return ZoneId.of(zoneString);</a:t>
            </a:r>
            <a:endParaRPr sz="1200">
              <a:solidFill>
                <a:srgbClr val="FFFFFF"/>
              </a:solidFill>
            </a:endParaRPr>
          </a:p>
          <a:p>
            <a:pPr indent="0" lvl="0" marL="0" rtl="0" algn="l">
              <a:spcBef>
                <a:spcPts val="0"/>
              </a:spcBef>
              <a:spcAft>
                <a:spcPts val="0"/>
              </a:spcAft>
              <a:buNone/>
            </a:pPr>
            <a:r>
              <a:rPr lang="en-US" sz="1200">
                <a:solidFill>
                  <a:srgbClr val="FFFFFF"/>
                </a:solidFill>
              </a:rPr>
              <a:t>        } catch (DateTimeException e) {</a:t>
            </a:r>
            <a:endParaRPr sz="1200">
              <a:solidFill>
                <a:srgbClr val="FFFFFF"/>
              </a:solidFill>
            </a:endParaRPr>
          </a:p>
          <a:p>
            <a:pPr indent="0" lvl="0" marL="0" rtl="0" algn="l">
              <a:spcBef>
                <a:spcPts val="0"/>
              </a:spcBef>
              <a:spcAft>
                <a:spcPts val="0"/>
              </a:spcAft>
              <a:buNone/>
            </a:pPr>
            <a:r>
              <a:rPr lang="en-US" sz="1200">
                <a:solidFill>
                  <a:srgbClr val="FFFFFF"/>
                </a:solidFill>
              </a:rPr>
              <a:t>            System.err.println("Invalid time zone: " + zoneString +</a:t>
            </a:r>
            <a:endParaRPr sz="1200">
              <a:solidFill>
                <a:srgbClr val="FFFFFF"/>
              </a:solidFill>
            </a:endParaRPr>
          </a:p>
          <a:p>
            <a:pPr indent="0" lvl="0" marL="0" rtl="0" algn="l">
              <a:spcBef>
                <a:spcPts val="0"/>
              </a:spcBef>
              <a:spcAft>
                <a:spcPts val="0"/>
              </a:spcAft>
              <a:buNone/>
            </a:pPr>
            <a:r>
              <a:rPr lang="en-US" sz="1200">
                <a:solidFill>
                  <a:srgbClr val="FFFFFF"/>
                </a:solidFill>
              </a:rPr>
              <a:t>                "; using default time zone instead.");</a:t>
            </a:r>
            <a:endParaRPr sz="1200">
              <a:solidFill>
                <a:srgbClr val="FFFFFF"/>
              </a:solidFill>
            </a:endParaRPr>
          </a:p>
          <a:p>
            <a:pPr indent="0" lvl="0" marL="0" rtl="0" algn="l">
              <a:spcBef>
                <a:spcPts val="0"/>
              </a:spcBef>
              <a:spcAft>
                <a:spcPts val="0"/>
              </a:spcAft>
              <a:buNone/>
            </a:pPr>
            <a:r>
              <a:rPr lang="en-US" sz="1200">
                <a:solidFill>
                  <a:srgbClr val="FFFFFF"/>
                </a:solidFill>
              </a:rPr>
              <a:t>            return ZoneId.systemDefault();</a:t>
            </a:r>
            <a:endParaRPr sz="1200">
              <a:solidFill>
                <a:srgbClr val="FFFFFF"/>
              </a:solidFill>
            </a:endParaRPr>
          </a:p>
          <a:p>
            <a:pPr indent="0" lvl="0" marL="0" rtl="0" algn="l">
              <a:spcBef>
                <a:spcPts val="0"/>
              </a:spcBef>
              <a:spcAft>
                <a:spcPts val="0"/>
              </a:spcAft>
              <a:buNone/>
            </a:pPr>
            <a:r>
              <a:rPr lang="en-US" sz="1200">
                <a:solidFill>
                  <a:srgbClr val="FFFFFF"/>
                </a:solidFill>
              </a:rPr>
              <a:t>        }</a:t>
            </a:r>
            <a:endParaRPr sz="1200">
              <a:solidFill>
                <a:srgbClr val="FFFFFF"/>
              </a:solidFill>
            </a:endParaRPr>
          </a:p>
          <a:p>
            <a:pPr indent="0" lvl="0" marL="0" rtl="0" algn="l">
              <a:spcBef>
                <a:spcPts val="0"/>
              </a:spcBef>
              <a:spcAft>
                <a:spcPts val="0"/>
              </a:spcAft>
              <a:buNone/>
            </a:pPr>
            <a:r>
              <a:rPr lang="en-US" sz="1200">
                <a:solidFill>
                  <a:srgbClr val="FFFFFF"/>
                </a:solidFill>
              </a:rPr>
              <a:t>    }</a:t>
            </a:r>
            <a:endParaRPr sz="1200">
              <a:solidFill>
                <a:srgbClr val="FFFFFF"/>
              </a:solidFill>
            </a:endParaRPr>
          </a:p>
          <a:p>
            <a:pPr indent="0" lvl="0" marL="0" rtl="0" algn="l">
              <a:spcBef>
                <a:spcPts val="0"/>
              </a:spcBef>
              <a:spcAft>
                <a:spcPts val="0"/>
              </a:spcAft>
              <a:buNone/>
            </a:pPr>
            <a:r>
              <a:rPr lang="en-US" sz="1200">
                <a:solidFill>
                  <a:srgbClr val="FFFFFF"/>
                </a:solidFill>
              </a:rPr>
              <a:t>        </a:t>
            </a:r>
            <a:endParaRPr sz="1200">
              <a:solidFill>
                <a:srgbClr val="FFFFFF"/>
              </a:solidFill>
            </a:endParaRPr>
          </a:p>
          <a:p>
            <a:pPr indent="0" lvl="0" marL="0" rtl="0" algn="l">
              <a:spcBef>
                <a:spcPts val="0"/>
              </a:spcBef>
              <a:spcAft>
                <a:spcPts val="0"/>
              </a:spcAft>
              <a:buNone/>
            </a:pPr>
            <a:r>
              <a:rPr lang="en-US" sz="1200">
                <a:solidFill>
                  <a:srgbClr val="FFFFFF"/>
                </a:solidFill>
              </a:rPr>
              <a:t>    default ZonedDateTime getZonedDateTime(String zoneString) {</a:t>
            </a:r>
            <a:endParaRPr sz="1200">
              <a:solidFill>
                <a:srgbClr val="FFFFFF"/>
              </a:solidFill>
            </a:endParaRPr>
          </a:p>
          <a:p>
            <a:pPr indent="0" lvl="0" marL="0" rtl="0" algn="l">
              <a:spcBef>
                <a:spcPts val="0"/>
              </a:spcBef>
              <a:spcAft>
                <a:spcPts val="0"/>
              </a:spcAft>
              <a:buNone/>
            </a:pPr>
            <a:r>
              <a:rPr lang="en-US" sz="1200">
                <a:solidFill>
                  <a:srgbClr val="FFFFFF"/>
                </a:solidFill>
              </a:rPr>
              <a:t>        return ZonedDateTime.of(getLocalDateTime(), getZoneId(zoneString));</a:t>
            </a:r>
            <a:endParaRPr sz="1200">
              <a:solidFill>
                <a:srgbClr val="FFFFFF"/>
              </a:solidFill>
            </a:endParaRPr>
          </a:p>
          <a:p>
            <a:pPr indent="0" lvl="0" marL="0" rtl="0" algn="l">
              <a:spcBef>
                <a:spcPts val="0"/>
              </a:spcBef>
              <a:spcAft>
                <a:spcPts val="0"/>
              </a:spcAft>
              <a:buNone/>
            </a:pPr>
            <a:r>
              <a:rPr lang="en-US" sz="1200">
                <a:solidFill>
                  <a:srgbClr val="FFFFFF"/>
                </a:solidFill>
              </a:rPr>
              <a:t>    }</a:t>
            </a:r>
            <a:endParaRPr sz="1200">
              <a:solidFill>
                <a:srgbClr val="FFFFFF"/>
              </a:solidFill>
            </a:endParaRPr>
          </a:p>
          <a:p>
            <a:pPr indent="0" lvl="0" marL="0" rtl="0" algn="l">
              <a:spcBef>
                <a:spcPts val="0"/>
              </a:spcBef>
              <a:spcAft>
                <a:spcPts val="0"/>
              </a:spcAft>
              <a:buNone/>
            </a:pPr>
            <a:r>
              <a:rPr lang="en-US" sz="1200">
                <a:solidFill>
                  <a:srgbClr val="FFFFFF"/>
                </a:solidFill>
              </a:rPr>
              <a:t>}</a:t>
            </a:r>
            <a:endParaRPr sz="1200">
              <a:solidFill>
                <a:srgbClr val="FFFFFF"/>
              </a:solidFill>
            </a:endParaRPr>
          </a:p>
        </p:txBody>
      </p:sp>
      <p:sp>
        <p:nvSpPr>
          <p:cNvPr id="324" name="Google Shape;324;p5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25" name="Google Shape;325;p51"/>
          <p:cNvSpPr txBox="1"/>
          <p:nvPr>
            <p:ph idx="1" type="body"/>
          </p:nvPr>
        </p:nvSpPr>
        <p:spPr>
          <a:xfrm>
            <a:off x="4073250" y="1304875"/>
            <a:ext cx="591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US" sz="1200">
                <a:solidFill>
                  <a:srgbClr val="FFFFFF"/>
                </a:solidFill>
              </a:rPr>
              <a:t>        </a:t>
            </a:r>
            <a:endParaRPr sz="1200">
              <a:solidFill>
                <a:srgbClr val="FFFFFF"/>
              </a:solidFill>
            </a:endParaRPr>
          </a:p>
          <a:p>
            <a:pPr indent="0" lvl="0" marL="0" rtl="0" algn="l">
              <a:spcBef>
                <a:spcPts val="0"/>
              </a:spcBef>
              <a:spcAft>
                <a:spcPts val="0"/>
              </a:spcAft>
              <a:buNone/>
            </a:pPr>
            <a:r>
              <a:rPr lang="en-US" sz="1200">
                <a:solidFill>
                  <a:srgbClr val="FFFFFF"/>
                </a:solidFill>
              </a:rPr>
              <a:t>    </a:t>
            </a:r>
            <a:r>
              <a:rPr lang="en-US" sz="1200">
                <a:solidFill>
                  <a:srgbClr val="FFF2CC"/>
                </a:solidFill>
              </a:rPr>
              <a:t>default </a:t>
            </a:r>
            <a:r>
              <a:rPr lang="en-US" sz="1200">
                <a:solidFill>
                  <a:srgbClr val="FFFFFF"/>
                </a:solidFill>
              </a:rPr>
              <a:t>ZonedDateTime getZonedDateTime(String zoneString) {</a:t>
            </a:r>
            <a:endParaRPr sz="1200">
              <a:solidFill>
                <a:srgbClr val="FFFFFF"/>
              </a:solidFill>
            </a:endParaRPr>
          </a:p>
          <a:p>
            <a:pPr indent="0" lvl="0" marL="0" rtl="0" algn="l">
              <a:spcBef>
                <a:spcPts val="0"/>
              </a:spcBef>
              <a:spcAft>
                <a:spcPts val="0"/>
              </a:spcAft>
              <a:buNone/>
            </a:pPr>
            <a:r>
              <a:rPr lang="en-US" sz="1200">
                <a:solidFill>
                  <a:srgbClr val="FFFFFF"/>
                </a:solidFill>
              </a:rPr>
              <a:t>        return ZonedDateTime.of(getLocalDateTime(), getZoneId(zoneString));</a:t>
            </a:r>
            <a:endParaRPr sz="1200">
              <a:solidFill>
                <a:srgbClr val="FFFFFF"/>
              </a:solidFill>
            </a:endParaRPr>
          </a:p>
          <a:p>
            <a:pPr indent="0" lvl="0" marL="0" rtl="0" algn="l">
              <a:spcBef>
                <a:spcPts val="0"/>
              </a:spcBef>
              <a:spcAft>
                <a:spcPts val="0"/>
              </a:spcAft>
              <a:buNone/>
            </a:pPr>
            <a:r>
              <a:rPr lang="en-US" sz="1200">
                <a:solidFill>
                  <a:srgbClr val="FFFFFF"/>
                </a:solidFill>
              </a:rPr>
              <a:t>    }</a:t>
            </a:r>
            <a:endParaRPr sz="1200">
              <a:solidFill>
                <a:srgbClr val="FFFFFF"/>
              </a:solidFill>
            </a:endParaRPr>
          </a:p>
          <a:p>
            <a:pPr indent="0" lvl="0" marL="0" rtl="0" algn="l">
              <a:spcBef>
                <a:spcPts val="0"/>
              </a:spcBef>
              <a:spcAft>
                <a:spcPts val="0"/>
              </a:spcAft>
              <a:buNone/>
            </a:pPr>
            <a:r>
              <a:rPr lang="en-US" sz="1200">
                <a:solidFill>
                  <a:srgbClr val="FFFFFF"/>
                </a:solidFill>
              </a:rPr>
              <a:t>}</a:t>
            </a:r>
            <a:endParaRPr sz="1200">
              <a:solidFill>
                <a:srgbClr val="FFFFFF"/>
              </a:solidFill>
            </a:endParaRPr>
          </a:p>
        </p:txBody>
      </p:sp>
      <p:cxnSp>
        <p:nvCxnSpPr>
          <p:cNvPr id="326" name="Google Shape;326;p51"/>
          <p:cNvCxnSpPr/>
          <p:nvPr/>
        </p:nvCxnSpPr>
        <p:spPr>
          <a:xfrm>
            <a:off x="4089500" y="994000"/>
            <a:ext cx="3300" cy="4118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Default Methods</a:t>
            </a:r>
            <a:endParaRPr/>
          </a:p>
          <a:p>
            <a:pPr indent="0" lvl="0" marL="0" rtl="0" algn="l">
              <a:spcBef>
                <a:spcPts val="0"/>
              </a:spcBef>
              <a:spcAft>
                <a:spcPts val="0"/>
              </a:spcAft>
              <a:buNone/>
            </a:pPr>
            <a:r>
              <a:t/>
            </a:r>
            <a:endParaRPr/>
          </a:p>
        </p:txBody>
      </p:sp>
      <p:sp>
        <p:nvSpPr>
          <p:cNvPr id="333" name="Google Shape;333;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100"/>
              <a:t>You specify that a method definition in an interface is a default method with the default keyword at the beginning of the method signature. All method declarations in an interface, including default methods, are implicitly public, so you can omit the public modifier.</a:t>
            </a:r>
            <a:endParaRPr sz="1100"/>
          </a:p>
          <a:p>
            <a:pPr indent="0" lvl="0" marL="0" rtl="0" algn="l">
              <a:lnSpc>
                <a:spcPct val="100000"/>
              </a:lnSpc>
              <a:spcBef>
                <a:spcPts val="0"/>
              </a:spcBef>
              <a:spcAft>
                <a:spcPts val="0"/>
              </a:spcAft>
              <a:buNone/>
            </a:pPr>
            <a:r>
              <a:rPr lang="en-US" sz="1100"/>
              <a:t>With this interface, you do not have to modify the class SimpleTimeClient, and this class (and any class that implements the interface TimeClient), will have the method getZonedDateTime already defined. The following example, </a:t>
            </a:r>
            <a:r>
              <a:rPr lang="en-US" sz="1100" u="sng">
                <a:solidFill>
                  <a:schemeClr val="hlink"/>
                </a:solidFill>
                <a:hlinkClick r:id="rId3"/>
              </a:rPr>
              <a:t>TestSimpleTimeClient</a:t>
            </a:r>
            <a:r>
              <a:rPr lang="en-US" sz="1100"/>
              <a:t>, invokes the method getZonedDateTime from an instance of SimpleTimeClient:</a:t>
            </a:r>
            <a:endParaRPr sz="1100"/>
          </a:p>
          <a:p>
            <a:pPr indent="0" lvl="0" marL="0" rtl="0" algn="l">
              <a:lnSpc>
                <a:spcPct val="100000"/>
              </a:lnSpc>
              <a:spcBef>
                <a:spcPts val="0"/>
              </a:spcBef>
              <a:spcAft>
                <a:spcPts val="0"/>
              </a:spcAft>
              <a:buNone/>
            </a:pPr>
            <a:r>
              <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package defaultmethods;</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import java.time.*;</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import java.lang.*;</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import java.util.*;</a:t>
            </a:r>
            <a:endParaRPr sz="1100">
              <a:solidFill>
                <a:srgbClr val="FFFFFF"/>
              </a:solidFill>
            </a:endParaRPr>
          </a:p>
          <a:p>
            <a:pPr indent="0" lvl="0" marL="0" rtl="0" algn="l">
              <a:lnSpc>
                <a:spcPct val="100000"/>
              </a:lnSpc>
              <a:spcBef>
                <a:spcPts val="0"/>
              </a:spcBef>
              <a:spcAft>
                <a:spcPts val="0"/>
              </a:spcAft>
              <a:buNone/>
            </a:pPr>
            <a:r>
              <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public class TestSimpleTimeClient {</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public static void main(String... args) {</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TimeClient </a:t>
            </a:r>
            <a:r>
              <a:rPr lang="en-US" sz="1100">
                <a:solidFill>
                  <a:srgbClr val="C9DAF8"/>
                </a:solidFill>
              </a:rPr>
              <a:t>myTimeClient </a:t>
            </a:r>
            <a:r>
              <a:rPr lang="en-US" sz="1100">
                <a:solidFill>
                  <a:srgbClr val="FFFFFF"/>
                </a:solidFill>
              </a:rPr>
              <a:t>= new </a:t>
            </a:r>
            <a:r>
              <a:rPr lang="en-US" sz="1100">
                <a:solidFill>
                  <a:srgbClr val="FFF2CC"/>
                </a:solidFill>
              </a:rPr>
              <a:t>SimpleTimeClient</a:t>
            </a:r>
            <a:r>
              <a:rPr lang="en-US" sz="1100">
                <a:solidFill>
                  <a:srgbClr val="FFFFFF"/>
                </a:solidFill>
              </a:rPr>
              <a:t>();</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System.out.println("Current time: " + </a:t>
            </a:r>
            <a:r>
              <a:rPr lang="en-US" sz="1100">
                <a:solidFill>
                  <a:srgbClr val="C9DAF8"/>
                </a:solidFill>
              </a:rPr>
              <a:t>myTimeClient</a:t>
            </a:r>
            <a:r>
              <a:rPr lang="en-US" sz="1100">
                <a:solidFill>
                  <a:srgbClr val="FFFFFF"/>
                </a:solidFill>
              </a:rPr>
              <a:t>.toString());</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System.out.println("Time in California: " +</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a:t>
            </a:r>
            <a:r>
              <a:rPr lang="en-US" sz="1100">
                <a:solidFill>
                  <a:srgbClr val="C9DAF8"/>
                </a:solidFill>
              </a:rPr>
              <a:t>myTimeClient</a:t>
            </a:r>
            <a:r>
              <a:rPr lang="en-US" sz="1100">
                <a:solidFill>
                  <a:srgbClr val="FFFFFF"/>
                </a:solidFill>
              </a:rPr>
              <a:t>.getZonedDateTime("Blah blah").toString());</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a:t>
            </a:r>
            <a:endParaRPr sz="1100">
              <a:solidFill>
                <a:srgbClr val="FFFFFF"/>
              </a:solidFill>
            </a:endParaRPr>
          </a:p>
          <a:p>
            <a:pPr indent="0" lvl="0" marL="0" rtl="0" algn="l">
              <a:lnSpc>
                <a:spcPct val="100000"/>
              </a:lnSpc>
              <a:spcBef>
                <a:spcPts val="0"/>
              </a:spcBef>
              <a:spcAft>
                <a:spcPts val="0"/>
              </a:spcAft>
              <a:buNone/>
            </a:pPr>
            <a:r>
              <a:t/>
            </a:r>
            <a:endParaRPr sz="1100"/>
          </a:p>
        </p:txBody>
      </p:sp>
      <p:sp>
        <p:nvSpPr>
          <p:cNvPr id="334" name="Google Shape;334;p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35" name="Google Shape;335;p52"/>
          <p:cNvSpPr txBox="1"/>
          <p:nvPr/>
        </p:nvSpPr>
        <p:spPr>
          <a:xfrm>
            <a:off x="1531350" y="4703625"/>
            <a:ext cx="7264200" cy="5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rPr>
              <a:t>* </a:t>
            </a:r>
            <a:r>
              <a:rPr lang="en-US">
                <a:solidFill>
                  <a:srgbClr val="FFFFFF"/>
                </a:solidFill>
              </a:rPr>
              <a:t>Zone Ids: </a:t>
            </a:r>
            <a:r>
              <a:rPr lang="en-US" u="sng">
                <a:solidFill>
                  <a:schemeClr val="hlink"/>
                </a:solidFill>
                <a:latin typeface="Average"/>
                <a:ea typeface="Average"/>
                <a:cs typeface="Average"/>
                <a:sym typeface="Average"/>
                <a:hlinkClick r:id="rId4"/>
              </a:rPr>
              <a:t>https://www.mkyong.com/java/java-display-list-of-timezone-with-gmt/</a:t>
            </a:r>
            <a:r>
              <a:rPr lang="en-US">
                <a:latin typeface="Average"/>
                <a:ea typeface="Average"/>
                <a:cs typeface="Average"/>
                <a:sym typeface="Average"/>
              </a:rPr>
              <a:t> </a:t>
            </a:r>
            <a:endParaRPr>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Extending Interfaces That Contain Default Methods</a:t>
            </a:r>
            <a:endParaRPr/>
          </a:p>
          <a:p>
            <a:pPr indent="0" lvl="0" marL="0" rtl="0" algn="l">
              <a:spcBef>
                <a:spcPts val="0"/>
              </a:spcBef>
              <a:spcAft>
                <a:spcPts val="0"/>
              </a:spcAft>
              <a:buNone/>
            </a:pPr>
            <a:r>
              <a:t/>
            </a:r>
            <a:endParaRPr/>
          </a:p>
        </p:txBody>
      </p:sp>
      <p:sp>
        <p:nvSpPr>
          <p:cNvPr id="342" name="Google Shape;342;p53"/>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300"/>
              <a:t>When you extend an interface that contains a default method, you can do the following:</a:t>
            </a:r>
            <a:endParaRPr sz="1300"/>
          </a:p>
          <a:p>
            <a:pPr indent="-311150" lvl="0" marL="457200" rtl="0" algn="l">
              <a:lnSpc>
                <a:spcPct val="100000"/>
              </a:lnSpc>
              <a:spcBef>
                <a:spcPts val="0"/>
              </a:spcBef>
              <a:spcAft>
                <a:spcPts val="0"/>
              </a:spcAft>
              <a:buSzPts val="1300"/>
              <a:buChar char="●"/>
            </a:pPr>
            <a:r>
              <a:rPr lang="en-US" sz="1300"/>
              <a:t>Not mention the default method at all, which lets your extended interface inherit the default method.</a:t>
            </a:r>
            <a:endParaRPr sz="1300"/>
          </a:p>
          <a:p>
            <a:pPr indent="-311150" lvl="0" marL="457200" rtl="0" algn="l">
              <a:lnSpc>
                <a:spcPct val="100000"/>
              </a:lnSpc>
              <a:spcBef>
                <a:spcPts val="0"/>
              </a:spcBef>
              <a:spcAft>
                <a:spcPts val="0"/>
              </a:spcAft>
              <a:buSzPts val="1300"/>
              <a:buChar char="●"/>
            </a:pPr>
            <a:r>
              <a:rPr lang="en-US" sz="1300"/>
              <a:t>Redeclare the default method, which makes it abstract.</a:t>
            </a:r>
            <a:endParaRPr sz="1300"/>
          </a:p>
          <a:p>
            <a:pPr indent="-311150" lvl="0" marL="457200" rtl="0" algn="l">
              <a:lnSpc>
                <a:spcPct val="100000"/>
              </a:lnSpc>
              <a:spcBef>
                <a:spcPts val="0"/>
              </a:spcBef>
              <a:spcAft>
                <a:spcPts val="0"/>
              </a:spcAft>
              <a:buSzPts val="1300"/>
              <a:buChar char="●"/>
            </a:pPr>
            <a:r>
              <a:rPr lang="en-US" sz="1300"/>
              <a:t>Redefine the default method, which overrides it.</a:t>
            </a:r>
            <a:endParaRPr sz="1300"/>
          </a:p>
          <a:p>
            <a:pPr indent="0" lvl="0" marL="45720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US" sz="1300"/>
              <a:t>Suppose that you extend the interface TimeClient as follows:</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US" sz="1300">
                <a:solidFill>
                  <a:srgbClr val="FFFFFF"/>
                </a:solidFill>
              </a:rPr>
              <a:t>public interface AnotherTimeClient extends TimeClient { }</a:t>
            </a:r>
            <a:endParaRPr sz="1300">
              <a:solidFill>
                <a:srgbClr val="FFFFFF"/>
              </a:solidFill>
            </a:endParaRPr>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US" sz="1300"/>
              <a:t>Any class that implements the interface AnotherTimeClient will have the implementation specified by the default method TimeClient.getZonedDateTime.</a:t>
            </a:r>
            <a:endParaRPr sz="1300"/>
          </a:p>
          <a:p>
            <a:pPr indent="0" lvl="0" marL="0" rtl="0" algn="l">
              <a:lnSpc>
                <a:spcPct val="100000"/>
              </a:lnSpc>
              <a:spcBef>
                <a:spcPts val="0"/>
              </a:spcBef>
              <a:spcAft>
                <a:spcPts val="0"/>
              </a:spcAft>
              <a:buNone/>
            </a:pPr>
            <a:r>
              <a:rPr lang="en-US" sz="1300"/>
              <a:t>Suppose that you extend the interface TimeClient as follows:</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US" sz="1300">
                <a:solidFill>
                  <a:srgbClr val="FFFFFF"/>
                </a:solidFill>
              </a:rPr>
              <a:t>public interface AbstractZoneTimeClient extends TimeClient {</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public ZonedDateTime getZonedDateTime(String zoneString);</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a:t>
            </a:r>
            <a:endParaRPr sz="1300">
              <a:solidFill>
                <a:srgbClr val="FFFFFF"/>
              </a:solidFill>
            </a:endParaRPr>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US" sz="1300"/>
              <a:t>Any class that implements the interface AbstractZoneTimeClient will have to implement the method getZonedDateTime; this method is an abstract method like all other non default (and nonstatic) methods in an interface.</a:t>
            </a:r>
            <a:endParaRPr sz="1300"/>
          </a:p>
          <a:p>
            <a:pPr indent="0" lvl="0" marL="0" rtl="0" algn="l">
              <a:lnSpc>
                <a:spcPct val="100000"/>
              </a:lnSpc>
              <a:spcBef>
                <a:spcPts val="0"/>
              </a:spcBef>
              <a:spcAft>
                <a:spcPts val="0"/>
              </a:spcAft>
              <a:buNone/>
            </a:pPr>
            <a:r>
              <a:t/>
            </a:r>
            <a:endParaRPr sz="1300"/>
          </a:p>
        </p:txBody>
      </p:sp>
      <p:sp>
        <p:nvSpPr>
          <p:cNvPr id="343" name="Google Shape;343;p5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Extending Interfaces That Contain Default Methods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0" name="Google Shape;350;p54"/>
          <p:cNvSpPr txBox="1"/>
          <p:nvPr>
            <p:ph idx="1" type="body"/>
          </p:nvPr>
        </p:nvSpPr>
        <p:spPr>
          <a:xfrm>
            <a:off x="311700" y="1141163"/>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300"/>
              <a:t>Suppose that you extend the interface TimeClient as follows:</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US" sz="1300">
                <a:solidFill>
                  <a:srgbClr val="FFFFFF"/>
                </a:solidFill>
              </a:rPr>
              <a:t>public interface HandleInvalidTimeZoneClient extends TimeClient {</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default public ZonedDateTime getZonedDateTime(String zoneString) {</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try {</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return ZonedDateTime.of(getLocalDateTime(),ZoneId.of(zoneString)); </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 catch (DateTimeException e) {</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System.err.println("Invalid zone ID: " + zoneString +</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 using the default time zone instead.");</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return ZonedDateTime.of(getLocalDateTime(),ZoneId.systemDefault());</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    }</a:t>
            </a:r>
            <a:endParaRPr sz="1300">
              <a:solidFill>
                <a:srgbClr val="FFFFFF"/>
              </a:solidFill>
            </a:endParaRPr>
          </a:p>
          <a:p>
            <a:pPr indent="0" lvl="0" marL="0" rtl="0" algn="l">
              <a:lnSpc>
                <a:spcPct val="100000"/>
              </a:lnSpc>
              <a:spcBef>
                <a:spcPts val="0"/>
              </a:spcBef>
              <a:spcAft>
                <a:spcPts val="0"/>
              </a:spcAft>
              <a:buNone/>
            </a:pPr>
            <a:r>
              <a:rPr lang="en-US" sz="1300">
                <a:solidFill>
                  <a:srgbClr val="FFFFFF"/>
                </a:solidFill>
              </a:rPr>
              <a:t>}</a:t>
            </a:r>
            <a:endParaRPr sz="1300">
              <a:solidFill>
                <a:srgbClr val="FFFFFF"/>
              </a:solidFill>
            </a:endParaRPr>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US" sz="1300"/>
              <a:t>Any class that implements the interface HandleInvalidTimeZoneClient will use the implementation of getZonedDateTime specified by this interface instead of the one specified by the interface TimeClient.</a:t>
            </a:r>
            <a:endParaRPr sz="1300"/>
          </a:p>
          <a:p>
            <a:pPr indent="0" lvl="0" marL="0" rtl="0" algn="l">
              <a:lnSpc>
                <a:spcPct val="100000"/>
              </a:lnSpc>
              <a:spcBef>
                <a:spcPts val="0"/>
              </a:spcBef>
              <a:spcAft>
                <a:spcPts val="0"/>
              </a:spcAft>
              <a:buNone/>
            </a:pPr>
            <a:r>
              <a:t/>
            </a:r>
            <a:endParaRPr sz="1300"/>
          </a:p>
        </p:txBody>
      </p:sp>
      <p:sp>
        <p:nvSpPr>
          <p:cNvPr id="351" name="Google Shape;351;p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Static Methods in Interface</a:t>
            </a:r>
            <a:endParaRPr/>
          </a:p>
          <a:p>
            <a:pPr indent="0" lvl="0" marL="0" rtl="0" algn="l">
              <a:spcBef>
                <a:spcPts val="0"/>
              </a:spcBef>
              <a:spcAft>
                <a:spcPts val="0"/>
              </a:spcAft>
              <a:buNone/>
            </a:pPr>
            <a:r>
              <a:t/>
            </a:r>
            <a:endParaRPr/>
          </a:p>
        </p:txBody>
      </p:sp>
      <p:sp>
        <p:nvSpPr>
          <p:cNvPr id="358" name="Google Shape;358;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US" sz="1800"/>
              <a:t>D</a:t>
            </a:r>
            <a:r>
              <a:rPr lang="en-US" sz="1800"/>
              <a:t>efine </a:t>
            </a:r>
            <a:r>
              <a:rPr lang="en-US" sz="1800" u="sng">
                <a:solidFill>
                  <a:schemeClr val="hlink"/>
                </a:solidFill>
                <a:hlinkClick r:id="rId3"/>
              </a:rPr>
              <a:t>static methods </a:t>
            </a:r>
            <a:r>
              <a:rPr lang="en-US" sz="1800"/>
              <a:t>in interfaces.</a:t>
            </a:r>
            <a:endParaRPr sz="1800"/>
          </a:p>
          <a:p>
            <a:pPr indent="-342900" lvl="1" marL="914400" rtl="0" algn="l">
              <a:lnSpc>
                <a:spcPct val="100000"/>
              </a:lnSpc>
              <a:spcBef>
                <a:spcPts val="0"/>
              </a:spcBef>
              <a:spcAft>
                <a:spcPts val="0"/>
              </a:spcAft>
              <a:buSzPts val="1800"/>
              <a:buChar char="○"/>
            </a:pPr>
            <a:r>
              <a:rPr lang="en-US" sz="1800"/>
              <a:t>A static method is a method that is associated with the class in which it is defined rather than with any object. Every instance of the class shares its static methods.</a:t>
            </a:r>
            <a:endParaRPr sz="1800"/>
          </a:p>
          <a:p>
            <a:pPr indent="-342900" lvl="1" marL="914400" rtl="0" algn="l">
              <a:lnSpc>
                <a:spcPct val="100000"/>
              </a:lnSpc>
              <a:spcBef>
                <a:spcPts val="0"/>
              </a:spcBef>
              <a:spcAft>
                <a:spcPts val="0"/>
              </a:spcAft>
              <a:buSzPts val="1800"/>
              <a:buChar char="○"/>
            </a:pPr>
            <a:r>
              <a:rPr lang="en-US" sz="1800"/>
              <a:t>To organize helper methods in your libraries; you can keep static methods specific to an interface in the same interface rather than in a separate class.</a:t>
            </a:r>
            <a:endParaRPr sz="1800"/>
          </a:p>
          <a:p>
            <a:pPr indent="-342900" lvl="2" marL="1371600" rtl="0" algn="l">
              <a:lnSpc>
                <a:spcPct val="100000"/>
              </a:lnSpc>
              <a:spcBef>
                <a:spcPts val="0"/>
              </a:spcBef>
              <a:spcAft>
                <a:spcPts val="0"/>
              </a:spcAft>
              <a:buSzPts val="1800"/>
              <a:buChar char="■"/>
            </a:pPr>
            <a:r>
              <a:rPr lang="en-US" sz="1800"/>
              <a:t>In other </a:t>
            </a:r>
            <a:r>
              <a:rPr lang="en-US" sz="1800"/>
              <a:t>words, i</a:t>
            </a:r>
            <a:r>
              <a:rPr lang="en-US" sz="1800"/>
              <a:t>f the static methods are for a certain interface, </a:t>
            </a:r>
            <a:r>
              <a:rPr lang="en-US" sz="1800"/>
              <a:t>define the static methods in the interface.</a:t>
            </a:r>
            <a:endParaRPr sz="1800"/>
          </a:p>
        </p:txBody>
      </p:sp>
      <p:sp>
        <p:nvSpPr>
          <p:cNvPr id="359" name="Google Shape;359;p5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Static Methods</a:t>
            </a:r>
            <a:endParaRPr/>
          </a:p>
          <a:p>
            <a:pPr indent="0" lvl="0" marL="0" rtl="0" algn="l">
              <a:spcBef>
                <a:spcPts val="0"/>
              </a:spcBef>
              <a:spcAft>
                <a:spcPts val="0"/>
              </a:spcAft>
              <a:buNone/>
            </a:pPr>
            <a:r>
              <a:t/>
            </a:r>
            <a:endParaRPr/>
          </a:p>
        </p:txBody>
      </p:sp>
      <p:sp>
        <p:nvSpPr>
          <p:cNvPr id="366" name="Google Shape;366;p56"/>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100"/>
              <a:t>The following example defines a static method that retrieves a </a:t>
            </a:r>
            <a:r>
              <a:rPr lang="en-US" sz="1100" u="sng">
                <a:solidFill>
                  <a:schemeClr val="hlink"/>
                </a:solidFill>
                <a:hlinkClick r:id="rId3"/>
              </a:rPr>
              <a:t>ZoneId</a:t>
            </a:r>
            <a:r>
              <a:rPr lang="en-US" sz="1100"/>
              <a:t> object corresponding to a time zone identifier; it uses the system default time zone if there is no ZoneId object corresponding to the given identifier. (As a result, you can simplify the method getZonedDateTime):</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US" sz="1100">
                <a:solidFill>
                  <a:srgbClr val="FFFFFF"/>
                </a:solidFill>
              </a:rPr>
              <a:t>public interface TimeClient {</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 ...</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a:t>
            </a:r>
            <a:r>
              <a:rPr lang="en-US" sz="1100">
                <a:solidFill>
                  <a:srgbClr val="FFF2CC"/>
                </a:solidFill>
              </a:rPr>
              <a:t>static </a:t>
            </a:r>
            <a:r>
              <a:rPr lang="en-US" sz="1100">
                <a:solidFill>
                  <a:srgbClr val="FFFFFF"/>
                </a:solidFill>
              </a:rPr>
              <a:t>public ZoneId getZoneId (String zoneString) {</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try {</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return ZoneId.of(zoneString);</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 catch (DateTimeException e) {</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System.err.println("Invalid time zone: " + zoneString +</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 using default time zone instead.");</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return ZoneId.systemDefault();</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a:t>
            </a:r>
            <a:endParaRPr sz="1100">
              <a:solidFill>
                <a:srgbClr val="FFFFFF"/>
              </a:solidFill>
            </a:endParaRPr>
          </a:p>
          <a:p>
            <a:pPr indent="0" lvl="0" marL="0" rtl="0" algn="l">
              <a:lnSpc>
                <a:spcPct val="100000"/>
              </a:lnSpc>
              <a:spcBef>
                <a:spcPts val="0"/>
              </a:spcBef>
              <a:spcAft>
                <a:spcPts val="0"/>
              </a:spcAft>
              <a:buNone/>
            </a:pPr>
            <a:r>
              <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default public ZonedDateTime getZonedDateTime(String zoneString) {</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return ZonedDateTime.of(getLocalDateTime(), getZoneId(zoneString));</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    }    </a:t>
            </a:r>
            <a:endParaRPr sz="1100">
              <a:solidFill>
                <a:srgbClr val="FFFFFF"/>
              </a:solidFill>
            </a:endParaRPr>
          </a:p>
          <a:p>
            <a:pPr indent="0" lvl="0" marL="0" rtl="0" algn="l">
              <a:lnSpc>
                <a:spcPct val="100000"/>
              </a:lnSpc>
              <a:spcBef>
                <a:spcPts val="0"/>
              </a:spcBef>
              <a:spcAft>
                <a:spcPts val="0"/>
              </a:spcAft>
              <a:buNone/>
            </a:pPr>
            <a:r>
              <a:rPr lang="en-US" sz="1100">
                <a:solidFill>
                  <a:srgbClr val="FFFFFF"/>
                </a:solidFill>
              </a:rPr>
              <a:t>}</a:t>
            </a:r>
            <a:endParaRPr sz="1100">
              <a:solidFill>
                <a:srgbClr val="FFFFFF"/>
              </a:solidFill>
            </a:endParaRPr>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US" sz="1100"/>
              <a:t>Like static methods in classes, you specify that a method definition in an interface is a static method with the static keyword at the beginning of the method signature. All method declarations in an interface, including static methods, are implicitly public, so you can omit the public modifier.</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p:txBody>
      </p:sp>
      <p:sp>
        <p:nvSpPr>
          <p:cNvPr id="367" name="Google Shape;367;p5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Agenda</a:t>
            </a:r>
            <a:endParaRPr sz="1800"/>
          </a:p>
        </p:txBody>
      </p:sp>
      <p:sp>
        <p:nvSpPr>
          <p:cNvPr id="144" name="Google Shape;144;p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
        <p:nvSpPr>
          <p:cNvPr id="145" name="Google Shape;14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FFF2CC"/>
              </a:buClr>
              <a:buSzPts val="2100"/>
              <a:buChar char="●"/>
            </a:pPr>
            <a:r>
              <a:rPr lang="en-US">
                <a:solidFill>
                  <a:srgbClr val="FFF2CC"/>
                </a:solidFill>
              </a:rPr>
              <a:t>Interfaces</a:t>
            </a:r>
            <a:endParaRPr>
              <a:solidFill>
                <a:srgbClr val="FFF2CC"/>
              </a:solidFill>
            </a:endParaRPr>
          </a:p>
          <a:p>
            <a:pPr indent="-336550" lvl="1" marL="914400" marR="0" rtl="0" algn="l">
              <a:lnSpc>
                <a:spcPct val="115000"/>
              </a:lnSpc>
              <a:spcBef>
                <a:spcPts val="0"/>
              </a:spcBef>
              <a:spcAft>
                <a:spcPts val="0"/>
              </a:spcAft>
              <a:buSzPts val="1700"/>
              <a:buChar char="○"/>
            </a:pPr>
            <a:r>
              <a:rPr lang="en-US" u="sng">
                <a:solidFill>
                  <a:schemeClr val="hlink"/>
                </a:solidFill>
                <a:hlinkClick r:id="rId3"/>
              </a:rPr>
              <a:t>https://docs.oracle.com/javase/tutorial/java/IandI/createinterface.html</a:t>
            </a:r>
            <a:r>
              <a:rPr lang="en-US">
                <a:solidFill>
                  <a:schemeClr val="accent5"/>
                </a:solidFill>
              </a:rPr>
              <a:t> </a:t>
            </a:r>
            <a:endParaRPr>
              <a:solidFill>
                <a:schemeClr val="accent5"/>
              </a:solidFill>
            </a:endParaRPr>
          </a:p>
          <a:p>
            <a:pPr indent="0" lvl="0" marL="457200" marR="0" rtl="0" algn="l">
              <a:lnSpc>
                <a:spcPct val="115000"/>
              </a:lnSpc>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Summary of Interfaces</a:t>
            </a:r>
            <a:endParaRPr/>
          </a:p>
        </p:txBody>
      </p:sp>
      <p:sp>
        <p:nvSpPr>
          <p:cNvPr id="374" name="Google Shape;374;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US" sz="1600"/>
              <a:t>An interface declaration can contain method signatures (abstract methods), default methods, static methods and constant definitions.</a:t>
            </a:r>
            <a:endParaRPr sz="1600"/>
          </a:p>
          <a:p>
            <a:pPr indent="-330200" lvl="0" marL="457200" rtl="0" algn="l">
              <a:spcBef>
                <a:spcPts val="0"/>
              </a:spcBef>
              <a:spcAft>
                <a:spcPts val="0"/>
              </a:spcAft>
              <a:buSzPts val="1600"/>
              <a:buChar char="●"/>
            </a:pPr>
            <a:r>
              <a:rPr lang="en-US" sz="1600"/>
              <a:t>The only methods that have implementations are default and static methods.</a:t>
            </a:r>
            <a:endParaRPr sz="1600"/>
          </a:p>
          <a:p>
            <a:pPr indent="-330200" lvl="0" marL="457200" rtl="0" algn="l">
              <a:spcBef>
                <a:spcPts val="0"/>
              </a:spcBef>
              <a:spcAft>
                <a:spcPts val="0"/>
              </a:spcAft>
              <a:buSzPts val="1600"/>
              <a:buChar char="●"/>
            </a:pPr>
            <a:r>
              <a:rPr lang="en-US" sz="1600"/>
              <a:t>A class that implements an interface must implement all the methods declared in the interface.</a:t>
            </a:r>
            <a:endParaRPr sz="1600"/>
          </a:p>
          <a:p>
            <a:pPr indent="-330200" lvl="0" marL="457200" rtl="0" algn="l">
              <a:spcBef>
                <a:spcPts val="0"/>
              </a:spcBef>
              <a:spcAft>
                <a:spcPts val="0"/>
              </a:spcAft>
              <a:buSzPts val="1600"/>
              <a:buChar char="●"/>
            </a:pPr>
            <a:r>
              <a:rPr lang="en-US" sz="1600"/>
              <a:t>An interface name can be used anywhere a type can be used.</a:t>
            </a:r>
            <a:endParaRPr sz="1600"/>
          </a:p>
          <a:p>
            <a:pPr indent="0" lvl="0" marL="0" rtl="0" algn="l">
              <a:spcBef>
                <a:spcPts val="1600"/>
              </a:spcBef>
              <a:spcAft>
                <a:spcPts val="1600"/>
              </a:spcAft>
              <a:buNone/>
            </a:pPr>
            <a:r>
              <a:t/>
            </a:r>
            <a:endParaRPr sz="1600"/>
          </a:p>
        </p:txBody>
      </p:sp>
      <p:sp>
        <p:nvSpPr>
          <p:cNvPr id="375" name="Google Shape;375;p5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8"/>
          <p:cNvSpPr txBox="1"/>
          <p:nvPr>
            <p:ph type="title"/>
          </p:nvPr>
        </p:nvSpPr>
        <p:spPr>
          <a:xfrm>
            <a:off x="533400" y="214313"/>
            <a:ext cx="7010400" cy="5715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2"/>
              </a:buClr>
              <a:buSzPts val="3200"/>
              <a:buFont typeface="Arial"/>
              <a:buNone/>
            </a:pPr>
            <a:r>
              <a:rPr b="1" i="0" lang="en-US" sz="3200" u="none" cap="none" strike="noStrike">
                <a:solidFill>
                  <a:srgbClr val="FFFFFF"/>
                </a:solidFill>
                <a:latin typeface="Arial"/>
                <a:ea typeface="Arial"/>
                <a:cs typeface="Arial"/>
                <a:sym typeface="Arial"/>
              </a:rPr>
              <a:t>Tentative Schedule</a:t>
            </a:r>
            <a:endParaRPr>
              <a:solidFill>
                <a:srgbClr val="FFFFFF"/>
              </a:solidFill>
            </a:endParaRPr>
          </a:p>
        </p:txBody>
      </p:sp>
      <p:sp>
        <p:nvSpPr>
          <p:cNvPr id="381" name="Google Shape;381;p58"/>
          <p:cNvSpPr txBox="1"/>
          <p:nvPr/>
        </p:nvSpPr>
        <p:spPr>
          <a:xfrm>
            <a:off x="138100" y="4624388"/>
            <a:ext cx="9049800" cy="2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This schedule can be modified according to the students’ performance and other reasons.</a:t>
            </a:r>
            <a:endParaRPr/>
          </a:p>
        </p:txBody>
      </p:sp>
      <p:graphicFrame>
        <p:nvGraphicFramePr>
          <p:cNvPr id="382" name="Google Shape;382;p58"/>
          <p:cNvGraphicFramePr/>
          <p:nvPr/>
        </p:nvGraphicFramePr>
        <p:xfrm>
          <a:off x="1403350" y="777478"/>
          <a:ext cx="3000000" cy="3000000"/>
        </p:xfrm>
        <a:graphic>
          <a:graphicData uri="http://schemas.openxmlformats.org/drawingml/2006/table">
            <a:tbl>
              <a:tblPr>
                <a:noFill/>
                <a:tableStyleId>{C94DA9C3-8C1B-476B-8045-E558AB917D69}</a:tableStyleId>
              </a:tblPr>
              <a:tblGrid>
                <a:gridCol w="1320800"/>
                <a:gridCol w="5280025"/>
              </a:tblGrid>
              <a:tr h="21312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Weeks</a:t>
                      </a:r>
                      <a:endParaRPr sz="1100">
                        <a:solidFill>
                          <a:srgbClr val="FFFFFF"/>
                        </a:solidFill>
                      </a:endParaRPr>
                    </a:p>
                  </a:txBody>
                  <a:tcPr marT="7150" marB="0" marR="9525" marL="952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Topics</a:t>
                      </a:r>
                      <a:endParaRPr sz="1100">
                        <a:solidFill>
                          <a:srgbClr val="FFFFFF"/>
                        </a:solidFill>
                      </a:endParaRPr>
                    </a:p>
                  </a:txBody>
                  <a:tcPr marT="7150" marB="0" marR="9525" marL="952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strike="sngStrike">
                          <a:solidFill>
                            <a:schemeClr val="accent3"/>
                          </a:solidFill>
                        </a:rPr>
                        <a:t>Introduction Java Runtime environments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48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2</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chemeClr val="dk1"/>
                        </a:buClr>
                        <a:buSzPts val="1400"/>
                        <a:buFont typeface="Arial"/>
                        <a:buNone/>
                      </a:pPr>
                      <a:r>
                        <a:rPr b="1" lang="en-US" strike="sngStrike">
                          <a:solidFill>
                            <a:schemeClr val="accent3"/>
                          </a:solidFill>
                        </a:rPr>
                        <a:t>Object-orient concept Packages and objects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3</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strike="sngStrike">
                          <a:solidFill>
                            <a:schemeClr val="accent3"/>
                          </a:solidFill>
                        </a:rPr>
                        <a:t>Class and its members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4</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strike="sngStrike">
                          <a:solidFill>
                            <a:schemeClr val="accent3"/>
                          </a:solidFill>
                        </a:rPr>
                        <a:t>Language Basics, Branching and Loop</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5</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rgbClr val="000000"/>
                        </a:buClr>
                        <a:buSzPts val="1400"/>
                        <a:buFont typeface="Arial"/>
                        <a:buNone/>
                      </a:pPr>
                      <a:r>
                        <a:rPr b="1" lang="en-US" strike="sngStrike">
                          <a:solidFill>
                            <a:schemeClr val="accent3"/>
                          </a:solidFill>
                        </a:rPr>
                        <a:t>String and Number classes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6</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chemeClr val="dk1"/>
                        </a:buClr>
                        <a:buSzPts val="1400"/>
                        <a:buFont typeface="Arial"/>
                        <a:buNone/>
                      </a:pPr>
                      <a:r>
                        <a:rPr b="1" lang="en-US" strike="sngStrike">
                          <a:solidFill>
                            <a:schemeClr val="accent3"/>
                          </a:solidFill>
                        </a:rPr>
                        <a:t>Arrays, Recursion</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7</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chemeClr val="dk1"/>
                        </a:buClr>
                        <a:buSzPts val="1400"/>
                        <a:buFont typeface="Arial"/>
                        <a:buNone/>
                      </a:pPr>
                      <a:r>
                        <a:rPr b="1" lang="en-US">
                          <a:solidFill>
                            <a:schemeClr val="accent3"/>
                          </a:solidFill>
                        </a:rPr>
                        <a:t>Inheritance, Polymorphism, and </a:t>
                      </a:r>
                      <a:r>
                        <a:rPr b="1" lang="en-US" strike="sngStrike">
                          <a:solidFill>
                            <a:schemeClr val="accent3"/>
                          </a:solidFill>
                        </a:rPr>
                        <a:t>Interfaces Abstract data type and Interfaces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48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8</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Basic data structures ArrayList</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9</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a:solidFill>
                            <a:schemeClr val="accent3"/>
                          </a:solidFill>
                        </a:rPr>
                        <a:t>HashMap Midterm Exam</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10</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400"/>
                        <a:buFont typeface="Arial"/>
                        <a:buNone/>
                      </a:pPr>
                      <a:r>
                        <a:rPr b="1" lang="en-US">
                          <a:solidFill>
                            <a:schemeClr val="accent3"/>
                          </a:solidFill>
                        </a:rPr>
                        <a:t>Exception Handling, Streams and File I/O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11</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400"/>
                        <a:buFont typeface="Arial"/>
                        <a:buNone/>
                      </a:pPr>
                      <a:r>
                        <a:rPr b="1" lang="en-US">
                          <a:solidFill>
                            <a:schemeClr val="accent3"/>
                          </a:solidFill>
                        </a:rPr>
                        <a:t>Streams and File I/O (2), Java Programming practice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12</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rgbClr val="000000"/>
                        </a:buClr>
                        <a:buSzPts val="1400"/>
                        <a:buFont typeface="Arial"/>
                        <a:buNone/>
                      </a:pPr>
                      <a:r>
                        <a:rPr b="1" lang="en-US">
                          <a:solidFill>
                            <a:schemeClr val="accent3"/>
                          </a:solidFill>
                        </a:rPr>
                        <a:t>Java Programming practice (2), Dynamic Data structure and Generics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13</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Dynamic Data structure and Generics (2) GUI and Event-driven Programming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48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14</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GUI and Event-driven Programming (2),  Concurrency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15</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Concurrency (2) , Summary</a:t>
                      </a:r>
                      <a:r>
                        <a:rPr b="1" lang="en-US" sz="1400">
                          <a:solidFill>
                            <a:schemeClr val="accent3"/>
                          </a:solidFill>
                        </a:rPr>
                        <a:t>	</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16</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Final</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383" name="Google Shape;383;p58"/>
          <p:cNvSpPr txBox="1"/>
          <p:nvPr>
            <p:ph idx="12" type="sldNum"/>
          </p:nvPr>
        </p:nvSpPr>
        <p:spPr>
          <a:xfrm>
            <a:off x="6804025" y="4914900"/>
            <a:ext cx="1905000" cy="228600"/>
          </a:xfrm>
          <a:prstGeom prst="rect">
            <a:avLst/>
          </a:prstGeom>
        </p:spPr>
        <p:txBody>
          <a:bodyPr anchorCtr="0" anchor="t" bIns="46025" lIns="92075" spcFirstLastPara="1" rIns="92075" wrap="square" tIns="46025">
            <a:noAutofit/>
          </a:bodyPr>
          <a:lstStyle/>
          <a:p>
            <a:pPr indent="0" lvl="0" marL="0" rtl="0" algn="r">
              <a:spcBef>
                <a:spcPts val="0"/>
              </a:spcBef>
              <a:spcAft>
                <a:spcPts val="0"/>
              </a:spcAft>
              <a:buClr>
                <a:srgbClr val="FFFFFF"/>
              </a:buClr>
              <a:buSzPts val="1000"/>
              <a:buFont typeface="Arial"/>
              <a:buNone/>
            </a:pPr>
            <a:fld id="{00000000-1234-1234-1234-123412341234}" type="slidenum">
              <a:rPr lang="en-US"/>
              <a:t>‹#›</a:t>
            </a:fld>
            <a:endParaRPr>
              <a:solidFill>
                <a:schemeClr val="accent3"/>
              </a:solidFill>
              <a:latin typeface="Average"/>
              <a:ea typeface="Average"/>
              <a:cs typeface="Average"/>
              <a:sym typeface="Averag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US"/>
              <a:t>JC Nam, </a:t>
            </a:r>
            <a:r>
              <a:rPr lang="en-US" u="sng">
                <a:solidFill>
                  <a:schemeClr val="hlink"/>
                </a:solidFill>
                <a:hlinkClick r:id="rId3"/>
              </a:rPr>
              <a:t>jcnam@handong.edu</a:t>
            </a:r>
            <a:r>
              <a:rPr lang="en-US"/>
              <a:t>, </a:t>
            </a:r>
            <a:r>
              <a:rPr lang="en-US" u="sng">
                <a:solidFill>
                  <a:schemeClr val="hlink"/>
                </a:solidFill>
                <a:hlinkClick r:id="rId4"/>
              </a:rPr>
              <a:t>https://lifove.github.io</a:t>
            </a:r>
            <a:r>
              <a:rPr lang="en-US"/>
              <a:t> </a:t>
            </a:r>
            <a:endParaRPr/>
          </a:p>
        </p:txBody>
      </p:sp>
      <p:sp>
        <p:nvSpPr>
          <p:cNvPr id="389" name="Google Shape;389;p5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pic>
        <p:nvPicPr>
          <p:cNvPr id="390" name="Google Shape;390;p59"/>
          <p:cNvPicPr preferRelativeResize="0"/>
          <p:nvPr/>
        </p:nvPicPr>
        <p:blipFill>
          <a:blip r:embed="rId5">
            <a:alphaModFix/>
          </a:blip>
          <a:stretch>
            <a:fillRect/>
          </a:stretch>
        </p:blipFill>
        <p:spPr>
          <a:xfrm>
            <a:off x="812550" y="4355413"/>
            <a:ext cx="334525" cy="355425"/>
          </a:xfrm>
          <a:prstGeom prst="rect">
            <a:avLst/>
          </a:prstGeom>
          <a:noFill/>
          <a:ln>
            <a:noFill/>
          </a:ln>
        </p:spPr>
      </p:pic>
      <p:sp>
        <p:nvSpPr>
          <p:cNvPr id="391" name="Google Shape;391;p59"/>
          <p:cNvSpPr txBox="1"/>
          <p:nvPr/>
        </p:nvSpPr>
        <p:spPr>
          <a:xfrm>
            <a:off x="1147075" y="1073675"/>
            <a:ext cx="7819500" cy="17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lang="en-US" sz="1700">
                <a:solidFill>
                  <a:schemeClr val="dk1"/>
                </a:solidFill>
                <a:latin typeface="Oswald"/>
                <a:ea typeface="Oswald"/>
                <a:cs typeface="Oswald"/>
                <a:sym typeface="Oswald"/>
              </a:rPr>
            </a:br>
            <a:endParaRPr sz="2200">
              <a:solidFill>
                <a:srgbClr val="FFF2CC"/>
              </a:solidFill>
              <a:latin typeface="Oswald"/>
              <a:ea typeface="Oswald"/>
              <a:cs typeface="Oswald"/>
              <a:sym typeface="Oswald"/>
            </a:endParaRPr>
          </a:p>
          <a:p>
            <a:pPr indent="0" lvl="0" marL="0" rtl="0" algn="l">
              <a:spcBef>
                <a:spcPts val="0"/>
              </a:spcBef>
              <a:spcAft>
                <a:spcPts val="0"/>
              </a:spcAft>
              <a:buNone/>
            </a:pPr>
            <a:r>
              <a:rPr lang="en-US" sz="2200">
                <a:solidFill>
                  <a:srgbClr val="FFF2CC"/>
                </a:solidFill>
                <a:latin typeface="Oswald"/>
                <a:ea typeface="Oswald"/>
                <a:cs typeface="Oswald"/>
                <a:sym typeface="Oswald"/>
              </a:rPr>
              <a:t>TODOs for L18: Inheritance</a:t>
            </a:r>
            <a:br>
              <a:rPr lang="en-US" sz="2200">
                <a:solidFill>
                  <a:srgbClr val="FFFFFF"/>
                </a:solidFill>
                <a:latin typeface="Oswald"/>
                <a:ea typeface="Oswald"/>
                <a:cs typeface="Oswald"/>
                <a:sym typeface="Oswald"/>
              </a:rPr>
            </a:br>
            <a:r>
              <a:rPr lang="en-US" sz="1700">
                <a:solidFill>
                  <a:schemeClr val="dk1"/>
                </a:solidFill>
                <a:latin typeface="Oswald"/>
                <a:ea typeface="Oswald"/>
                <a:cs typeface="Oswald"/>
                <a:sym typeface="Oswald"/>
              </a:rPr>
              <a:t>Read: </a:t>
            </a:r>
            <a:r>
              <a:rPr lang="en-US" sz="1700" u="sng">
                <a:solidFill>
                  <a:schemeClr val="hlink"/>
                </a:solidFill>
                <a:latin typeface="Oswald"/>
                <a:ea typeface="Oswald"/>
                <a:cs typeface="Oswald"/>
                <a:sym typeface="Oswald"/>
                <a:hlinkClick r:id="rId6"/>
              </a:rPr>
              <a:t>https://docs.oracle.com/javase/tutorial/java/IandI/subclasses.html</a:t>
            </a:r>
            <a:r>
              <a:rPr lang="en-US" sz="1700">
                <a:solidFill>
                  <a:schemeClr val="dk1"/>
                </a:solidFill>
                <a:latin typeface="Oswald"/>
                <a:ea typeface="Oswald"/>
                <a:cs typeface="Oswald"/>
                <a:sym typeface="Oswald"/>
              </a:rPr>
              <a:t> </a:t>
            </a:r>
            <a:endParaRPr sz="1700">
              <a:solidFill>
                <a:schemeClr val="dk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Interfaces</a:t>
            </a:r>
            <a:endParaRPr/>
          </a:p>
        </p:txBody>
      </p:sp>
      <p:sp>
        <p:nvSpPr>
          <p:cNvPr id="152" name="Google Shape;15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US" sz="1700"/>
              <a:t>A</a:t>
            </a:r>
            <a:r>
              <a:rPr lang="en-US" sz="1700"/>
              <a:t> "</a:t>
            </a:r>
            <a:r>
              <a:rPr lang="en-US" sz="1700">
                <a:solidFill>
                  <a:schemeClr val="accent5"/>
                </a:solidFill>
              </a:rPr>
              <a:t>contract</a:t>
            </a:r>
            <a:r>
              <a:rPr lang="en-US" sz="1700"/>
              <a:t>" that spells out how </a:t>
            </a:r>
            <a:r>
              <a:rPr lang="en-US" sz="1700">
                <a:solidFill>
                  <a:schemeClr val="accent5"/>
                </a:solidFill>
              </a:rPr>
              <a:t>software </a:t>
            </a:r>
            <a:r>
              <a:rPr lang="en-US" sz="1700"/>
              <a:t>developed by different groups of programmers </a:t>
            </a:r>
            <a:r>
              <a:rPr lang="en-US" sz="1700">
                <a:solidFill>
                  <a:schemeClr val="accent5"/>
                </a:solidFill>
              </a:rPr>
              <a:t>interacts</a:t>
            </a:r>
            <a:r>
              <a:rPr lang="en-US" sz="1700"/>
              <a:t>.</a:t>
            </a:r>
            <a:endParaRPr sz="1700"/>
          </a:p>
          <a:p>
            <a:pPr indent="-336550" lvl="1" marL="914400" rtl="0" algn="l">
              <a:spcBef>
                <a:spcPts val="0"/>
              </a:spcBef>
              <a:spcAft>
                <a:spcPts val="0"/>
              </a:spcAft>
              <a:buSzPts val="1700"/>
              <a:buChar char="○"/>
            </a:pPr>
            <a:r>
              <a:rPr lang="en-US" sz="1700"/>
              <a:t>Each group should be able to write their code </a:t>
            </a:r>
            <a:r>
              <a:rPr lang="en-US" sz="1700" u="sng">
                <a:solidFill>
                  <a:schemeClr val="accent5"/>
                </a:solidFill>
              </a:rPr>
              <a:t>without any knowledge of how the other group's code is written</a:t>
            </a:r>
            <a:r>
              <a:rPr lang="en-US" sz="1700"/>
              <a:t>.</a:t>
            </a:r>
            <a:endParaRPr/>
          </a:p>
          <a:p>
            <a:pPr indent="-336550" lvl="1" marL="914400" rtl="0" algn="l">
              <a:spcBef>
                <a:spcPts val="0"/>
              </a:spcBef>
              <a:spcAft>
                <a:spcPts val="0"/>
              </a:spcAft>
              <a:buSzPts val="1700"/>
              <a:buChar char="○"/>
            </a:pPr>
            <a:r>
              <a:rPr lang="en-US" sz="1700"/>
              <a:t>Generally speaking, </a:t>
            </a:r>
            <a:r>
              <a:rPr lang="en-US" sz="1700" u="sng">
                <a:solidFill>
                  <a:schemeClr val="accent5"/>
                </a:solidFill>
              </a:rPr>
              <a:t>interfaces are such contracts</a:t>
            </a:r>
            <a:r>
              <a:rPr lang="en-US" sz="1700"/>
              <a:t>. </a:t>
            </a:r>
            <a:endParaRPr sz="1700"/>
          </a:p>
        </p:txBody>
      </p:sp>
      <p:sp>
        <p:nvSpPr>
          <p:cNvPr id="153" name="Google Shape;153;p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Interfaces</a:t>
            </a:r>
            <a:endParaRPr/>
          </a:p>
        </p:txBody>
      </p:sp>
      <p:sp>
        <p:nvSpPr>
          <p:cNvPr id="160" name="Google Shape;16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US" sz="1700"/>
              <a:t>In the Java programming language, an interface is a reference type, similar to a class, that can contain:</a:t>
            </a:r>
            <a:endParaRPr sz="1700"/>
          </a:p>
          <a:p>
            <a:pPr indent="-336550" lvl="1" marL="914400" rtl="0" algn="l">
              <a:spcBef>
                <a:spcPts val="0"/>
              </a:spcBef>
              <a:spcAft>
                <a:spcPts val="0"/>
              </a:spcAft>
              <a:buSzPts val="1700"/>
              <a:buChar char="○"/>
            </a:pPr>
            <a:r>
              <a:rPr lang="en-US" sz="1700"/>
              <a:t>only constants</a:t>
            </a:r>
            <a:endParaRPr/>
          </a:p>
          <a:p>
            <a:pPr indent="-336550" lvl="1" marL="914400" rtl="0" algn="l">
              <a:spcBef>
                <a:spcPts val="0"/>
              </a:spcBef>
              <a:spcAft>
                <a:spcPts val="0"/>
              </a:spcAft>
              <a:buClr>
                <a:schemeClr val="accent5"/>
              </a:buClr>
              <a:buSzPts val="1700"/>
              <a:buChar char="○"/>
            </a:pPr>
            <a:r>
              <a:rPr lang="en-US" sz="1700" u="sng">
                <a:solidFill>
                  <a:schemeClr val="accent5"/>
                </a:solidFill>
              </a:rPr>
              <a:t>method signatures</a:t>
            </a:r>
            <a:endParaRPr u="sng">
              <a:solidFill>
                <a:schemeClr val="accent5"/>
              </a:solidFill>
            </a:endParaRPr>
          </a:p>
          <a:p>
            <a:pPr indent="-336550" lvl="1" marL="914400" rtl="0" algn="l">
              <a:spcBef>
                <a:spcPts val="0"/>
              </a:spcBef>
              <a:spcAft>
                <a:spcPts val="0"/>
              </a:spcAft>
              <a:buSzPts val="1700"/>
              <a:buChar char="○"/>
            </a:pPr>
            <a:r>
              <a:rPr lang="en-US" sz="1700"/>
              <a:t>default methods,</a:t>
            </a:r>
            <a:endParaRPr/>
          </a:p>
          <a:p>
            <a:pPr indent="-336550" lvl="1" marL="914400" rtl="0" algn="l">
              <a:spcBef>
                <a:spcPts val="0"/>
              </a:spcBef>
              <a:spcAft>
                <a:spcPts val="0"/>
              </a:spcAft>
              <a:buSzPts val="1700"/>
              <a:buChar char="○"/>
            </a:pPr>
            <a:r>
              <a:rPr lang="en-US" sz="1700"/>
              <a:t>static methods</a:t>
            </a:r>
            <a:endParaRPr/>
          </a:p>
          <a:p>
            <a:pPr indent="-336550" lvl="1" marL="914400" rtl="0" algn="l">
              <a:spcBef>
                <a:spcPts val="0"/>
              </a:spcBef>
              <a:spcAft>
                <a:spcPts val="0"/>
              </a:spcAft>
              <a:buSzPts val="1700"/>
              <a:buChar char="○"/>
            </a:pPr>
            <a:r>
              <a:rPr lang="en-US" sz="1700"/>
              <a:t>nested types.</a:t>
            </a:r>
            <a:endParaRPr/>
          </a:p>
          <a:p>
            <a:pPr indent="-336550" lvl="0" marL="457200" rtl="0" algn="l">
              <a:spcBef>
                <a:spcPts val="0"/>
              </a:spcBef>
              <a:spcAft>
                <a:spcPts val="0"/>
              </a:spcAft>
              <a:buSzPts val="1700"/>
              <a:buChar char="●"/>
            </a:pPr>
            <a:r>
              <a:rPr lang="en-US" sz="1700"/>
              <a:t>Method bodies exist </a:t>
            </a:r>
            <a:r>
              <a:rPr lang="en-US" sz="1700" u="sng"/>
              <a:t>only for default methods and static methods</a:t>
            </a:r>
            <a:r>
              <a:rPr lang="en-US" sz="1700"/>
              <a:t>.</a:t>
            </a:r>
            <a:endParaRPr sz="1700"/>
          </a:p>
          <a:p>
            <a:pPr indent="-336550" lvl="0" marL="457200" rtl="0" algn="l">
              <a:spcBef>
                <a:spcPts val="0"/>
              </a:spcBef>
              <a:spcAft>
                <a:spcPts val="0"/>
              </a:spcAft>
              <a:buSzPts val="1700"/>
              <a:buChar char="●"/>
            </a:pPr>
            <a:r>
              <a:rPr lang="en-US" sz="1700"/>
              <a:t>Interfaces cannot be instantiated—they can only be implemented by classes or extended by other interfaces.</a:t>
            </a:r>
            <a:br>
              <a:rPr lang="en-US" sz="1700"/>
            </a:br>
            <a:r>
              <a:rPr lang="en-US" sz="1700"/>
              <a:t>(Extension is discussed later in this lesson.)</a:t>
            </a:r>
            <a:endParaRPr sz="1700"/>
          </a:p>
        </p:txBody>
      </p:sp>
      <p:sp>
        <p:nvSpPr>
          <p:cNvPr id="161" name="Google Shape;161;p3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Interfaces (example)</a:t>
            </a:r>
            <a:endParaRPr/>
          </a:p>
        </p:txBody>
      </p:sp>
      <p:sp>
        <p:nvSpPr>
          <p:cNvPr id="168" name="Google Shape;168;p33"/>
          <p:cNvSpPr txBox="1"/>
          <p:nvPr>
            <p:ph idx="1" type="body"/>
          </p:nvPr>
        </p:nvSpPr>
        <p:spPr>
          <a:xfrm>
            <a:off x="262175" y="1076275"/>
            <a:ext cx="4066500" cy="34164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US" sz="1100">
                <a:solidFill>
                  <a:srgbClr val="CACACA"/>
                </a:solidFill>
              </a:rPr>
              <a:t>public interface OperateCar {</a:t>
            </a:r>
            <a:endParaRPr sz="1100">
              <a:solidFill>
                <a:srgbClr val="CACACA"/>
              </a:solidFill>
            </a:endParaRPr>
          </a:p>
          <a:p>
            <a:pPr indent="0" lvl="0" marL="457200" rtl="0" algn="l">
              <a:lnSpc>
                <a:spcPct val="100000"/>
              </a:lnSpc>
              <a:spcBef>
                <a:spcPts val="0"/>
              </a:spcBef>
              <a:spcAft>
                <a:spcPts val="0"/>
              </a:spcAft>
              <a:buNone/>
            </a:pPr>
            <a:r>
              <a:t/>
            </a:r>
            <a:endParaRPr sz="1100">
              <a:solidFill>
                <a:srgbClr val="CACACA"/>
              </a:solidFill>
            </a:endParaRPr>
          </a:p>
          <a:p>
            <a:pPr indent="0" lvl="0" marL="457200" rtl="0" algn="l">
              <a:lnSpc>
                <a:spcPct val="100000"/>
              </a:lnSpc>
              <a:spcBef>
                <a:spcPts val="0"/>
              </a:spcBef>
              <a:spcAft>
                <a:spcPts val="0"/>
              </a:spcAft>
              <a:buNone/>
            </a:pPr>
            <a:r>
              <a:rPr lang="en-US" sz="1100">
                <a:solidFill>
                  <a:srgbClr val="CACACA"/>
                </a:solidFill>
              </a:rPr>
              <a:t>   // constant declarations, if any</a:t>
            </a:r>
            <a:endParaRPr sz="1100">
              <a:solidFill>
                <a:srgbClr val="CACACA"/>
              </a:solidFill>
            </a:endParaRPr>
          </a:p>
          <a:p>
            <a:pPr indent="0" lvl="0" marL="457200" rtl="0" algn="l">
              <a:lnSpc>
                <a:spcPct val="100000"/>
              </a:lnSpc>
              <a:spcBef>
                <a:spcPts val="0"/>
              </a:spcBef>
              <a:spcAft>
                <a:spcPts val="0"/>
              </a:spcAft>
              <a:buNone/>
            </a:pPr>
            <a:r>
              <a:t/>
            </a:r>
            <a:endParaRPr sz="1100">
              <a:solidFill>
                <a:srgbClr val="CACACA"/>
              </a:solidFill>
            </a:endParaRPr>
          </a:p>
          <a:p>
            <a:pPr indent="0" lvl="0" marL="457200" rtl="0" algn="l">
              <a:lnSpc>
                <a:spcPct val="100000"/>
              </a:lnSpc>
              <a:spcBef>
                <a:spcPts val="0"/>
              </a:spcBef>
              <a:spcAft>
                <a:spcPts val="0"/>
              </a:spcAft>
              <a:buNone/>
            </a:pPr>
            <a:r>
              <a:rPr lang="en-US" sz="1100">
                <a:solidFill>
                  <a:srgbClr val="CACACA"/>
                </a:solidFill>
              </a:rPr>
              <a:t>   // method signatures</a:t>
            </a:r>
            <a:endParaRPr sz="1100">
              <a:solidFill>
                <a:srgbClr val="CACACA"/>
              </a:solidFill>
            </a:endParaRPr>
          </a:p>
          <a:p>
            <a:pPr indent="0" lvl="0" marL="457200" rtl="0" algn="l">
              <a:lnSpc>
                <a:spcPct val="100000"/>
              </a:lnSpc>
              <a:spcBef>
                <a:spcPts val="0"/>
              </a:spcBef>
              <a:spcAft>
                <a:spcPts val="0"/>
              </a:spcAft>
              <a:buNone/>
            </a:pPr>
            <a:r>
              <a:rPr lang="en-US" sz="1100">
                <a:solidFill>
                  <a:srgbClr val="CACACA"/>
                </a:solidFill>
              </a:rPr>
              <a:t>   </a:t>
            </a:r>
            <a:endParaRPr sz="1100">
              <a:solidFill>
                <a:srgbClr val="CACACA"/>
              </a:solidFill>
            </a:endParaRPr>
          </a:p>
          <a:p>
            <a:pPr indent="0" lvl="0" marL="457200" rtl="0" algn="l">
              <a:lnSpc>
                <a:spcPct val="100000"/>
              </a:lnSpc>
              <a:spcBef>
                <a:spcPts val="0"/>
              </a:spcBef>
              <a:spcAft>
                <a:spcPts val="0"/>
              </a:spcAft>
              <a:buNone/>
            </a:pPr>
            <a:r>
              <a:rPr lang="en-US" sz="1100">
                <a:solidFill>
                  <a:srgbClr val="CACACA"/>
                </a:solidFill>
              </a:rPr>
              <a:t>   // An enum with values RIGHT, LEFT</a:t>
            </a:r>
            <a:endParaRPr sz="1100">
              <a:solidFill>
                <a:srgbClr val="CACACA"/>
              </a:solidFill>
            </a:endParaRPr>
          </a:p>
          <a:p>
            <a:pPr indent="0" lvl="0" marL="457200" rtl="0" algn="l">
              <a:lnSpc>
                <a:spcPct val="100000"/>
              </a:lnSpc>
              <a:spcBef>
                <a:spcPts val="0"/>
              </a:spcBef>
              <a:spcAft>
                <a:spcPts val="0"/>
              </a:spcAft>
              <a:buNone/>
            </a:pPr>
            <a:r>
              <a:rPr lang="en-US" sz="1100">
                <a:solidFill>
                  <a:srgbClr val="CACACA"/>
                </a:solidFill>
              </a:rPr>
              <a:t>   int turn(Direction direction,</a:t>
            </a:r>
            <a:endParaRPr sz="1100">
              <a:solidFill>
                <a:srgbClr val="CACACA"/>
              </a:solidFill>
            </a:endParaRPr>
          </a:p>
          <a:p>
            <a:pPr indent="0" lvl="0" marL="457200" rtl="0" algn="l">
              <a:lnSpc>
                <a:spcPct val="100000"/>
              </a:lnSpc>
              <a:spcBef>
                <a:spcPts val="0"/>
              </a:spcBef>
              <a:spcAft>
                <a:spcPts val="0"/>
              </a:spcAft>
              <a:buNone/>
            </a:pPr>
            <a:r>
              <a:rPr lang="en-US" sz="1100">
                <a:solidFill>
                  <a:srgbClr val="CACACA"/>
                </a:solidFill>
              </a:rPr>
              <a:t>            double radius,</a:t>
            </a:r>
            <a:endParaRPr sz="1100">
              <a:solidFill>
                <a:srgbClr val="CACACA"/>
              </a:solidFill>
            </a:endParaRPr>
          </a:p>
          <a:p>
            <a:pPr indent="0" lvl="0" marL="457200" rtl="0" algn="l">
              <a:lnSpc>
                <a:spcPct val="100000"/>
              </a:lnSpc>
              <a:spcBef>
                <a:spcPts val="0"/>
              </a:spcBef>
              <a:spcAft>
                <a:spcPts val="0"/>
              </a:spcAft>
              <a:buNone/>
            </a:pPr>
            <a:r>
              <a:rPr lang="en-US" sz="1100">
                <a:solidFill>
                  <a:srgbClr val="CACACA"/>
                </a:solidFill>
              </a:rPr>
              <a:t>            double startSpeed,</a:t>
            </a:r>
            <a:endParaRPr sz="1100">
              <a:solidFill>
                <a:srgbClr val="CACACA"/>
              </a:solidFill>
            </a:endParaRPr>
          </a:p>
          <a:p>
            <a:pPr indent="0" lvl="0" marL="457200" rtl="0" algn="l">
              <a:lnSpc>
                <a:spcPct val="100000"/>
              </a:lnSpc>
              <a:spcBef>
                <a:spcPts val="0"/>
              </a:spcBef>
              <a:spcAft>
                <a:spcPts val="0"/>
              </a:spcAft>
              <a:buNone/>
            </a:pPr>
            <a:r>
              <a:rPr lang="en-US" sz="1100">
                <a:solidFill>
                  <a:srgbClr val="CACACA"/>
                </a:solidFill>
              </a:rPr>
              <a:t>            double endSpeed);</a:t>
            </a:r>
            <a:endParaRPr sz="1100">
              <a:solidFill>
                <a:srgbClr val="CACACA"/>
              </a:solidFill>
            </a:endParaRPr>
          </a:p>
          <a:p>
            <a:pPr indent="0" lvl="0" marL="457200" rtl="0" algn="l">
              <a:lnSpc>
                <a:spcPct val="100000"/>
              </a:lnSpc>
              <a:spcBef>
                <a:spcPts val="0"/>
              </a:spcBef>
              <a:spcAft>
                <a:spcPts val="0"/>
              </a:spcAft>
              <a:buNone/>
            </a:pPr>
            <a:r>
              <a:rPr lang="en-US" sz="1100">
                <a:solidFill>
                  <a:srgbClr val="CACACA"/>
                </a:solidFill>
              </a:rPr>
              <a:t>   int changeLanes(Direction direction,</a:t>
            </a:r>
            <a:endParaRPr sz="1100">
              <a:solidFill>
                <a:srgbClr val="CACACA"/>
              </a:solidFill>
            </a:endParaRPr>
          </a:p>
          <a:p>
            <a:pPr indent="0" lvl="0" marL="457200" rtl="0" algn="l">
              <a:lnSpc>
                <a:spcPct val="100000"/>
              </a:lnSpc>
              <a:spcBef>
                <a:spcPts val="0"/>
              </a:spcBef>
              <a:spcAft>
                <a:spcPts val="0"/>
              </a:spcAft>
              <a:buNone/>
            </a:pPr>
            <a:r>
              <a:rPr lang="en-US" sz="1100">
                <a:solidFill>
                  <a:srgbClr val="CACACA"/>
                </a:solidFill>
              </a:rPr>
              <a:t>                   double startSpeed,</a:t>
            </a:r>
            <a:endParaRPr sz="1100">
              <a:solidFill>
                <a:srgbClr val="CACACA"/>
              </a:solidFill>
            </a:endParaRPr>
          </a:p>
          <a:p>
            <a:pPr indent="0" lvl="0" marL="457200" rtl="0" algn="l">
              <a:lnSpc>
                <a:spcPct val="100000"/>
              </a:lnSpc>
              <a:spcBef>
                <a:spcPts val="0"/>
              </a:spcBef>
              <a:spcAft>
                <a:spcPts val="0"/>
              </a:spcAft>
              <a:buNone/>
            </a:pPr>
            <a:r>
              <a:rPr lang="en-US" sz="1100">
                <a:solidFill>
                  <a:srgbClr val="CACACA"/>
                </a:solidFill>
              </a:rPr>
              <a:t>                   double endSpeed);</a:t>
            </a:r>
            <a:endParaRPr sz="1100">
              <a:solidFill>
                <a:srgbClr val="CACACA"/>
              </a:solidFill>
            </a:endParaRPr>
          </a:p>
          <a:p>
            <a:pPr indent="0" lvl="0" marL="457200" rtl="0" algn="l">
              <a:lnSpc>
                <a:spcPct val="100000"/>
              </a:lnSpc>
              <a:spcBef>
                <a:spcPts val="0"/>
              </a:spcBef>
              <a:spcAft>
                <a:spcPts val="0"/>
              </a:spcAft>
              <a:buNone/>
            </a:pPr>
            <a:r>
              <a:rPr lang="en-US" sz="1100">
                <a:solidFill>
                  <a:srgbClr val="CACACA"/>
                </a:solidFill>
              </a:rPr>
              <a:t>   int signalTurn(Direction direction,</a:t>
            </a:r>
            <a:endParaRPr sz="1100">
              <a:solidFill>
                <a:srgbClr val="CACACA"/>
              </a:solidFill>
            </a:endParaRPr>
          </a:p>
          <a:p>
            <a:pPr indent="0" lvl="0" marL="457200" rtl="0" algn="l">
              <a:lnSpc>
                <a:spcPct val="100000"/>
              </a:lnSpc>
              <a:spcBef>
                <a:spcPts val="0"/>
              </a:spcBef>
              <a:spcAft>
                <a:spcPts val="0"/>
              </a:spcAft>
              <a:buNone/>
            </a:pPr>
            <a:r>
              <a:rPr lang="en-US" sz="1100">
                <a:solidFill>
                  <a:srgbClr val="CACACA"/>
                </a:solidFill>
              </a:rPr>
              <a:t>                  boolean signalOn);</a:t>
            </a:r>
            <a:endParaRPr sz="1100">
              <a:solidFill>
                <a:srgbClr val="CACACA"/>
              </a:solidFill>
            </a:endParaRPr>
          </a:p>
          <a:p>
            <a:pPr indent="0" lvl="0" marL="457200" rtl="0" algn="l">
              <a:lnSpc>
                <a:spcPct val="100000"/>
              </a:lnSpc>
              <a:spcBef>
                <a:spcPts val="0"/>
              </a:spcBef>
              <a:spcAft>
                <a:spcPts val="0"/>
              </a:spcAft>
              <a:buNone/>
            </a:pPr>
            <a:r>
              <a:rPr lang="en-US" sz="1100">
                <a:solidFill>
                  <a:srgbClr val="CACACA"/>
                </a:solidFill>
              </a:rPr>
              <a:t>   int getRadarFront(double distanceToCar,</a:t>
            </a:r>
            <a:endParaRPr sz="1100">
              <a:solidFill>
                <a:srgbClr val="CACACA"/>
              </a:solidFill>
            </a:endParaRPr>
          </a:p>
          <a:p>
            <a:pPr indent="0" lvl="0" marL="457200" rtl="0" algn="l">
              <a:lnSpc>
                <a:spcPct val="100000"/>
              </a:lnSpc>
              <a:spcBef>
                <a:spcPts val="0"/>
              </a:spcBef>
              <a:spcAft>
                <a:spcPts val="0"/>
              </a:spcAft>
              <a:buNone/>
            </a:pPr>
            <a:r>
              <a:rPr lang="en-US" sz="1100">
                <a:solidFill>
                  <a:srgbClr val="CACACA"/>
                </a:solidFill>
              </a:rPr>
              <a:t>                     double speedOfCar);</a:t>
            </a:r>
            <a:endParaRPr sz="1100">
              <a:solidFill>
                <a:srgbClr val="CACACA"/>
              </a:solidFill>
            </a:endParaRPr>
          </a:p>
          <a:p>
            <a:pPr indent="0" lvl="0" marL="457200" rtl="0" algn="l">
              <a:lnSpc>
                <a:spcPct val="100000"/>
              </a:lnSpc>
              <a:spcBef>
                <a:spcPts val="0"/>
              </a:spcBef>
              <a:spcAft>
                <a:spcPts val="0"/>
              </a:spcAft>
              <a:buNone/>
            </a:pPr>
            <a:r>
              <a:rPr lang="en-US" sz="1100">
                <a:solidFill>
                  <a:srgbClr val="CACACA"/>
                </a:solidFill>
              </a:rPr>
              <a:t>   int getRadarRear(double distanceToCar,</a:t>
            </a:r>
            <a:endParaRPr sz="1100">
              <a:solidFill>
                <a:srgbClr val="CACACA"/>
              </a:solidFill>
            </a:endParaRPr>
          </a:p>
          <a:p>
            <a:pPr indent="0" lvl="0" marL="457200" rtl="0" algn="l">
              <a:lnSpc>
                <a:spcPct val="100000"/>
              </a:lnSpc>
              <a:spcBef>
                <a:spcPts val="0"/>
              </a:spcBef>
              <a:spcAft>
                <a:spcPts val="0"/>
              </a:spcAft>
              <a:buNone/>
            </a:pPr>
            <a:r>
              <a:rPr lang="en-US" sz="1100">
                <a:solidFill>
                  <a:srgbClr val="CACACA"/>
                </a:solidFill>
              </a:rPr>
              <a:t>                    double speedOfCar);</a:t>
            </a:r>
            <a:endParaRPr sz="1100">
              <a:solidFill>
                <a:srgbClr val="CACACA"/>
              </a:solidFill>
            </a:endParaRPr>
          </a:p>
          <a:p>
            <a:pPr indent="0" lvl="0" marL="457200" rtl="0" algn="l">
              <a:lnSpc>
                <a:spcPct val="100000"/>
              </a:lnSpc>
              <a:spcBef>
                <a:spcPts val="0"/>
              </a:spcBef>
              <a:spcAft>
                <a:spcPts val="0"/>
              </a:spcAft>
              <a:buNone/>
            </a:pPr>
            <a:r>
              <a:rPr lang="en-US" sz="1100">
                <a:solidFill>
                  <a:srgbClr val="CACACA"/>
                </a:solidFill>
              </a:rPr>
              <a:t>         ......</a:t>
            </a:r>
            <a:endParaRPr sz="1100">
              <a:solidFill>
                <a:srgbClr val="CACACA"/>
              </a:solidFill>
            </a:endParaRPr>
          </a:p>
          <a:p>
            <a:pPr indent="0" lvl="0" marL="457200" rtl="0" algn="l">
              <a:lnSpc>
                <a:spcPct val="100000"/>
              </a:lnSpc>
              <a:spcBef>
                <a:spcPts val="0"/>
              </a:spcBef>
              <a:spcAft>
                <a:spcPts val="0"/>
              </a:spcAft>
              <a:buNone/>
            </a:pPr>
            <a:r>
              <a:rPr lang="en-US" sz="1100">
                <a:solidFill>
                  <a:srgbClr val="CACACA"/>
                </a:solidFill>
              </a:rPr>
              <a:t>   // more method signatures</a:t>
            </a:r>
            <a:endParaRPr sz="1100">
              <a:solidFill>
                <a:srgbClr val="CACACA"/>
              </a:solidFill>
            </a:endParaRPr>
          </a:p>
          <a:p>
            <a:pPr indent="457200" lvl="0" marL="0" rtl="0" algn="l">
              <a:lnSpc>
                <a:spcPct val="100000"/>
              </a:lnSpc>
              <a:spcBef>
                <a:spcPts val="0"/>
              </a:spcBef>
              <a:spcAft>
                <a:spcPts val="0"/>
              </a:spcAft>
              <a:buNone/>
            </a:pPr>
            <a:r>
              <a:rPr lang="en-US" sz="1100">
                <a:solidFill>
                  <a:srgbClr val="CACACA"/>
                </a:solidFill>
              </a:rPr>
              <a:t>}</a:t>
            </a:r>
            <a:endParaRPr sz="1100">
              <a:solidFill>
                <a:srgbClr val="CACACA"/>
              </a:solidFill>
            </a:endParaRPr>
          </a:p>
          <a:p>
            <a:pPr indent="0" lvl="0" marL="457200" rtl="0" algn="l">
              <a:lnSpc>
                <a:spcPct val="100000"/>
              </a:lnSpc>
              <a:spcBef>
                <a:spcPts val="0"/>
              </a:spcBef>
              <a:spcAft>
                <a:spcPts val="0"/>
              </a:spcAft>
              <a:buNone/>
            </a:pPr>
            <a:r>
              <a:t/>
            </a:r>
            <a:endParaRPr sz="1100">
              <a:solidFill>
                <a:srgbClr val="CACACA"/>
              </a:solidFill>
            </a:endParaRPr>
          </a:p>
        </p:txBody>
      </p:sp>
      <p:sp>
        <p:nvSpPr>
          <p:cNvPr id="169" name="Google Shape;169;p3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170" name="Google Shape;170;p33"/>
          <p:cNvSpPr txBox="1"/>
          <p:nvPr/>
        </p:nvSpPr>
        <p:spPr>
          <a:xfrm>
            <a:off x="4495675" y="1152125"/>
            <a:ext cx="4543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CACACA"/>
                </a:solidFill>
                <a:latin typeface="Average"/>
                <a:ea typeface="Average"/>
                <a:cs typeface="Average"/>
                <a:sym typeface="Average"/>
              </a:rPr>
              <a:t>public class OperateBMW760i implements OperateCar {</a:t>
            </a:r>
            <a:endParaRPr sz="1200">
              <a:solidFill>
                <a:srgbClr val="CACACA"/>
              </a:solidFill>
              <a:latin typeface="Average"/>
              <a:ea typeface="Average"/>
              <a:cs typeface="Average"/>
              <a:sym typeface="Average"/>
            </a:endParaRPr>
          </a:p>
          <a:p>
            <a:pPr indent="0" lvl="0" marL="0" rtl="0" algn="l">
              <a:spcBef>
                <a:spcPts val="0"/>
              </a:spcBef>
              <a:spcAft>
                <a:spcPts val="0"/>
              </a:spcAft>
              <a:buNone/>
            </a:pPr>
            <a:r>
              <a:t/>
            </a:r>
            <a:endParaRPr sz="1200">
              <a:solidFill>
                <a:srgbClr val="CACACA"/>
              </a:solidFill>
              <a:latin typeface="Average"/>
              <a:ea typeface="Average"/>
              <a:cs typeface="Average"/>
              <a:sym typeface="Average"/>
            </a:endParaRPr>
          </a:p>
          <a:p>
            <a:pPr indent="0" lvl="0" marL="0" rtl="0" algn="l">
              <a:spcBef>
                <a:spcPts val="0"/>
              </a:spcBef>
              <a:spcAft>
                <a:spcPts val="0"/>
              </a:spcAft>
              <a:buNone/>
            </a:pPr>
            <a:r>
              <a:rPr lang="en-US" sz="1200">
                <a:solidFill>
                  <a:srgbClr val="CACACA"/>
                </a:solidFill>
                <a:latin typeface="Average"/>
                <a:ea typeface="Average"/>
                <a:cs typeface="Average"/>
                <a:sym typeface="Average"/>
              </a:rPr>
              <a:t>    // the OperateCar method signatures, with implementation --</a:t>
            </a:r>
            <a:endParaRPr sz="1200">
              <a:solidFill>
                <a:srgbClr val="CACACA"/>
              </a:solidFill>
              <a:latin typeface="Average"/>
              <a:ea typeface="Average"/>
              <a:cs typeface="Average"/>
              <a:sym typeface="Average"/>
            </a:endParaRPr>
          </a:p>
          <a:p>
            <a:pPr indent="0" lvl="0" marL="0" rtl="0" algn="l">
              <a:spcBef>
                <a:spcPts val="0"/>
              </a:spcBef>
              <a:spcAft>
                <a:spcPts val="0"/>
              </a:spcAft>
              <a:buNone/>
            </a:pPr>
            <a:r>
              <a:rPr lang="en-US" sz="1200">
                <a:solidFill>
                  <a:srgbClr val="CACACA"/>
                </a:solidFill>
                <a:latin typeface="Average"/>
                <a:ea typeface="Average"/>
                <a:cs typeface="Average"/>
                <a:sym typeface="Average"/>
              </a:rPr>
              <a:t>    // for example:</a:t>
            </a:r>
            <a:endParaRPr sz="1200">
              <a:solidFill>
                <a:srgbClr val="CACACA"/>
              </a:solidFill>
              <a:latin typeface="Average"/>
              <a:ea typeface="Average"/>
              <a:cs typeface="Average"/>
              <a:sym typeface="Average"/>
            </a:endParaRPr>
          </a:p>
          <a:p>
            <a:pPr indent="0" lvl="0" marL="0" rtl="0" algn="l">
              <a:spcBef>
                <a:spcPts val="0"/>
              </a:spcBef>
              <a:spcAft>
                <a:spcPts val="0"/>
              </a:spcAft>
              <a:buNone/>
            </a:pPr>
            <a:r>
              <a:rPr lang="en-US" sz="1200">
                <a:solidFill>
                  <a:srgbClr val="CACACA"/>
                </a:solidFill>
                <a:latin typeface="Average"/>
                <a:ea typeface="Average"/>
                <a:cs typeface="Average"/>
                <a:sym typeface="Average"/>
              </a:rPr>
              <a:t>    int signalTurn(Direction direction, boolean signalOn) {</a:t>
            </a:r>
            <a:endParaRPr sz="1200">
              <a:solidFill>
                <a:srgbClr val="CACACA"/>
              </a:solidFill>
              <a:latin typeface="Average"/>
              <a:ea typeface="Average"/>
              <a:cs typeface="Average"/>
              <a:sym typeface="Average"/>
            </a:endParaRPr>
          </a:p>
          <a:p>
            <a:pPr indent="0" lvl="0" marL="0" rtl="0" algn="l">
              <a:spcBef>
                <a:spcPts val="0"/>
              </a:spcBef>
              <a:spcAft>
                <a:spcPts val="0"/>
              </a:spcAft>
              <a:buNone/>
            </a:pPr>
            <a:r>
              <a:rPr lang="en-US" sz="1200">
                <a:solidFill>
                  <a:srgbClr val="CACACA"/>
                </a:solidFill>
                <a:latin typeface="Average"/>
                <a:ea typeface="Average"/>
                <a:cs typeface="Average"/>
                <a:sym typeface="Average"/>
              </a:rPr>
              <a:t>       // code to turn BMW's LEFT turn indicator lights on</a:t>
            </a:r>
            <a:endParaRPr sz="1200">
              <a:solidFill>
                <a:srgbClr val="CACACA"/>
              </a:solidFill>
              <a:latin typeface="Average"/>
              <a:ea typeface="Average"/>
              <a:cs typeface="Average"/>
              <a:sym typeface="Average"/>
            </a:endParaRPr>
          </a:p>
          <a:p>
            <a:pPr indent="0" lvl="0" marL="0" rtl="0" algn="l">
              <a:spcBef>
                <a:spcPts val="0"/>
              </a:spcBef>
              <a:spcAft>
                <a:spcPts val="0"/>
              </a:spcAft>
              <a:buNone/>
            </a:pPr>
            <a:r>
              <a:rPr lang="en-US" sz="1200">
                <a:solidFill>
                  <a:srgbClr val="CACACA"/>
                </a:solidFill>
                <a:latin typeface="Average"/>
                <a:ea typeface="Average"/>
                <a:cs typeface="Average"/>
                <a:sym typeface="Average"/>
              </a:rPr>
              <a:t>       // code to turn BMW's LEFT turn indicator lights off</a:t>
            </a:r>
            <a:endParaRPr sz="1200">
              <a:solidFill>
                <a:srgbClr val="CACACA"/>
              </a:solidFill>
              <a:latin typeface="Average"/>
              <a:ea typeface="Average"/>
              <a:cs typeface="Average"/>
              <a:sym typeface="Average"/>
            </a:endParaRPr>
          </a:p>
          <a:p>
            <a:pPr indent="0" lvl="0" marL="0" rtl="0" algn="l">
              <a:spcBef>
                <a:spcPts val="0"/>
              </a:spcBef>
              <a:spcAft>
                <a:spcPts val="0"/>
              </a:spcAft>
              <a:buNone/>
            </a:pPr>
            <a:r>
              <a:rPr lang="en-US" sz="1200">
                <a:solidFill>
                  <a:srgbClr val="CACACA"/>
                </a:solidFill>
                <a:latin typeface="Average"/>
                <a:ea typeface="Average"/>
                <a:cs typeface="Average"/>
                <a:sym typeface="Average"/>
              </a:rPr>
              <a:t>       // code to turn BMW's RIGHT turn indicator lights on</a:t>
            </a:r>
            <a:endParaRPr sz="1200">
              <a:solidFill>
                <a:srgbClr val="CACACA"/>
              </a:solidFill>
              <a:latin typeface="Average"/>
              <a:ea typeface="Average"/>
              <a:cs typeface="Average"/>
              <a:sym typeface="Average"/>
            </a:endParaRPr>
          </a:p>
          <a:p>
            <a:pPr indent="0" lvl="0" marL="0" rtl="0" algn="l">
              <a:spcBef>
                <a:spcPts val="0"/>
              </a:spcBef>
              <a:spcAft>
                <a:spcPts val="0"/>
              </a:spcAft>
              <a:buNone/>
            </a:pPr>
            <a:r>
              <a:rPr lang="en-US" sz="1200">
                <a:solidFill>
                  <a:srgbClr val="CACACA"/>
                </a:solidFill>
                <a:latin typeface="Average"/>
                <a:ea typeface="Average"/>
                <a:cs typeface="Average"/>
                <a:sym typeface="Average"/>
              </a:rPr>
              <a:t>       // code to turn BMW's RIGHT turn indicator lights off</a:t>
            </a:r>
            <a:endParaRPr sz="1200">
              <a:solidFill>
                <a:srgbClr val="CACACA"/>
              </a:solidFill>
              <a:latin typeface="Average"/>
              <a:ea typeface="Average"/>
              <a:cs typeface="Average"/>
              <a:sym typeface="Average"/>
            </a:endParaRPr>
          </a:p>
          <a:p>
            <a:pPr indent="0" lvl="0" marL="0" rtl="0" algn="l">
              <a:spcBef>
                <a:spcPts val="0"/>
              </a:spcBef>
              <a:spcAft>
                <a:spcPts val="0"/>
              </a:spcAft>
              <a:buNone/>
            </a:pPr>
            <a:r>
              <a:rPr lang="en-US" sz="1200">
                <a:solidFill>
                  <a:srgbClr val="CACACA"/>
                </a:solidFill>
                <a:latin typeface="Average"/>
                <a:ea typeface="Average"/>
                <a:cs typeface="Average"/>
                <a:sym typeface="Average"/>
              </a:rPr>
              <a:t>    }</a:t>
            </a:r>
            <a:endParaRPr sz="1200">
              <a:solidFill>
                <a:srgbClr val="CACACA"/>
              </a:solidFill>
              <a:latin typeface="Average"/>
              <a:ea typeface="Average"/>
              <a:cs typeface="Average"/>
              <a:sym typeface="Average"/>
            </a:endParaRPr>
          </a:p>
          <a:p>
            <a:pPr indent="0" lvl="0" marL="0" rtl="0" algn="l">
              <a:spcBef>
                <a:spcPts val="0"/>
              </a:spcBef>
              <a:spcAft>
                <a:spcPts val="0"/>
              </a:spcAft>
              <a:buNone/>
            </a:pPr>
            <a:r>
              <a:t/>
            </a:r>
            <a:endParaRPr sz="1200">
              <a:solidFill>
                <a:srgbClr val="CACACA"/>
              </a:solidFill>
              <a:latin typeface="Average"/>
              <a:ea typeface="Average"/>
              <a:cs typeface="Average"/>
              <a:sym typeface="Average"/>
            </a:endParaRPr>
          </a:p>
          <a:p>
            <a:pPr indent="0" lvl="0" marL="0" rtl="0" algn="l">
              <a:spcBef>
                <a:spcPts val="0"/>
              </a:spcBef>
              <a:spcAft>
                <a:spcPts val="0"/>
              </a:spcAft>
              <a:buNone/>
            </a:pPr>
            <a:r>
              <a:rPr lang="en-US" sz="1200">
                <a:solidFill>
                  <a:srgbClr val="CACACA"/>
                </a:solidFill>
                <a:latin typeface="Average"/>
                <a:ea typeface="Average"/>
                <a:cs typeface="Average"/>
                <a:sym typeface="Average"/>
              </a:rPr>
              <a:t>    // other interfaces must be implemented as well….</a:t>
            </a:r>
            <a:endParaRPr sz="1200">
              <a:solidFill>
                <a:srgbClr val="CACACA"/>
              </a:solidFill>
              <a:latin typeface="Average"/>
              <a:ea typeface="Average"/>
              <a:cs typeface="Average"/>
              <a:sym typeface="Average"/>
            </a:endParaRPr>
          </a:p>
          <a:p>
            <a:pPr indent="0" lvl="0" marL="0" rtl="0" algn="l">
              <a:spcBef>
                <a:spcPts val="0"/>
              </a:spcBef>
              <a:spcAft>
                <a:spcPts val="0"/>
              </a:spcAft>
              <a:buNone/>
            </a:pPr>
            <a:r>
              <a:t/>
            </a:r>
            <a:endParaRPr sz="1200">
              <a:solidFill>
                <a:srgbClr val="CACACA"/>
              </a:solidFill>
              <a:latin typeface="Average"/>
              <a:ea typeface="Average"/>
              <a:cs typeface="Average"/>
              <a:sym typeface="Average"/>
            </a:endParaRPr>
          </a:p>
          <a:p>
            <a:pPr indent="0" lvl="0" marL="0" rtl="0" algn="l">
              <a:spcBef>
                <a:spcPts val="0"/>
              </a:spcBef>
              <a:spcAft>
                <a:spcPts val="0"/>
              </a:spcAft>
              <a:buNone/>
            </a:pPr>
            <a:r>
              <a:rPr lang="en-US" sz="1200">
                <a:solidFill>
                  <a:srgbClr val="CACACA"/>
                </a:solidFill>
                <a:latin typeface="Average"/>
                <a:ea typeface="Average"/>
                <a:cs typeface="Average"/>
                <a:sym typeface="Average"/>
              </a:rPr>
              <a:t>    // other members, as needed</a:t>
            </a:r>
            <a:endParaRPr sz="1200">
              <a:solidFill>
                <a:srgbClr val="CACACA"/>
              </a:solidFill>
              <a:latin typeface="Average"/>
              <a:ea typeface="Average"/>
              <a:cs typeface="Average"/>
              <a:sym typeface="Average"/>
            </a:endParaRPr>
          </a:p>
          <a:p>
            <a:pPr indent="0" lvl="0" marL="0" rtl="0" algn="l">
              <a:lnSpc>
                <a:spcPct val="115000"/>
              </a:lnSpc>
              <a:spcBef>
                <a:spcPts val="0"/>
              </a:spcBef>
              <a:spcAft>
                <a:spcPts val="0"/>
              </a:spcAft>
              <a:buNone/>
            </a:pPr>
            <a:r>
              <a:rPr lang="en-US" sz="1200">
                <a:solidFill>
                  <a:srgbClr val="CACACA"/>
                </a:solidFill>
                <a:latin typeface="Average"/>
                <a:ea typeface="Average"/>
                <a:cs typeface="Average"/>
                <a:sym typeface="Average"/>
              </a:rPr>
              <a:t>}</a:t>
            </a:r>
            <a:endParaRPr sz="1200">
              <a:solidFill>
                <a:srgbClr val="CACACA"/>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Defining an Interface</a:t>
            </a:r>
            <a:endParaRPr/>
          </a:p>
          <a:p>
            <a:pPr indent="0" lvl="0" marL="0" rtl="0" algn="l">
              <a:spcBef>
                <a:spcPts val="0"/>
              </a:spcBef>
              <a:spcAft>
                <a:spcPts val="0"/>
              </a:spcAft>
              <a:buNone/>
            </a:pPr>
            <a:r>
              <a:t/>
            </a:r>
            <a:endParaRPr/>
          </a:p>
        </p:txBody>
      </p:sp>
      <p:sp>
        <p:nvSpPr>
          <p:cNvPr id="177" name="Google Shape;17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US" sz="1200"/>
              <a:t>An interface declaration consists of modifiers, the keyword 'interface', the interface name, a comma-separated list of parent interfaces (if any), and the interface body. For example:</a:t>
            </a:r>
            <a:endParaRPr sz="1200"/>
          </a:p>
          <a:p>
            <a:pPr indent="0" lvl="0" marL="457200" rtl="0" algn="l">
              <a:lnSpc>
                <a:spcPct val="100000"/>
              </a:lnSpc>
              <a:spcBef>
                <a:spcPts val="0"/>
              </a:spcBef>
              <a:spcAft>
                <a:spcPts val="0"/>
              </a:spcAft>
              <a:buNone/>
            </a:pPr>
            <a:r>
              <a:t/>
            </a:r>
            <a:endParaRPr sz="1200"/>
          </a:p>
          <a:p>
            <a:pPr indent="0" lvl="0" marL="457200" rtl="0" algn="l">
              <a:lnSpc>
                <a:spcPct val="100000"/>
              </a:lnSpc>
              <a:spcBef>
                <a:spcPts val="0"/>
              </a:spcBef>
              <a:spcAft>
                <a:spcPts val="0"/>
              </a:spcAft>
              <a:buNone/>
            </a:pPr>
            <a:r>
              <a:rPr b="1" lang="en-US" sz="1200">
                <a:solidFill>
                  <a:srgbClr val="FFFFFF"/>
                </a:solidFill>
              </a:rPr>
              <a:t>public interface GroupedInterface extends Interface1, Interface2, Interface3 {</a:t>
            </a:r>
            <a:endParaRPr b="1" sz="1200">
              <a:solidFill>
                <a:srgbClr val="FFFFFF"/>
              </a:solidFill>
            </a:endParaRPr>
          </a:p>
          <a:p>
            <a:pPr indent="0" lvl="0" marL="457200" rtl="0" algn="l">
              <a:lnSpc>
                <a:spcPct val="100000"/>
              </a:lnSpc>
              <a:spcBef>
                <a:spcPts val="0"/>
              </a:spcBef>
              <a:spcAft>
                <a:spcPts val="0"/>
              </a:spcAft>
              <a:buNone/>
            </a:pPr>
            <a:r>
              <a:t/>
            </a:r>
            <a:endParaRPr sz="1200">
              <a:solidFill>
                <a:srgbClr val="FFFFFF"/>
              </a:solidFill>
            </a:endParaRPr>
          </a:p>
          <a:p>
            <a:pPr indent="0" lvl="0" marL="457200" rtl="0" algn="l">
              <a:lnSpc>
                <a:spcPct val="100000"/>
              </a:lnSpc>
              <a:spcBef>
                <a:spcPts val="0"/>
              </a:spcBef>
              <a:spcAft>
                <a:spcPts val="0"/>
              </a:spcAft>
              <a:buNone/>
            </a:pPr>
            <a:r>
              <a:rPr lang="en-US" sz="1200">
                <a:solidFill>
                  <a:srgbClr val="FFFFFF"/>
                </a:solidFill>
              </a:rPr>
              <a:t>    </a:t>
            </a:r>
            <a:r>
              <a:rPr lang="en-US" sz="1200"/>
              <a:t>// constant declarations</a:t>
            </a:r>
            <a:endParaRPr sz="1200"/>
          </a:p>
          <a:p>
            <a:pPr indent="0" lvl="0" marL="457200" rtl="0" algn="l">
              <a:lnSpc>
                <a:spcPct val="100000"/>
              </a:lnSpc>
              <a:spcBef>
                <a:spcPts val="0"/>
              </a:spcBef>
              <a:spcAft>
                <a:spcPts val="0"/>
              </a:spcAft>
              <a:buNone/>
            </a:pPr>
            <a:r>
              <a:rPr lang="en-US" sz="1200"/>
              <a:t>    </a:t>
            </a:r>
            <a:endParaRPr sz="1200"/>
          </a:p>
          <a:p>
            <a:pPr indent="0" lvl="0" marL="457200" rtl="0" algn="l">
              <a:lnSpc>
                <a:spcPct val="100000"/>
              </a:lnSpc>
              <a:spcBef>
                <a:spcPts val="0"/>
              </a:spcBef>
              <a:spcAft>
                <a:spcPts val="0"/>
              </a:spcAft>
              <a:buNone/>
            </a:pPr>
            <a:r>
              <a:rPr lang="en-US" sz="1200"/>
              <a:t>    // base of natural logarithms</a:t>
            </a:r>
            <a:endParaRPr sz="1200"/>
          </a:p>
          <a:p>
            <a:pPr indent="0" lvl="0" marL="457200" rtl="0" algn="l">
              <a:lnSpc>
                <a:spcPct val="100000"/>
              </a:lnSpc>
              <a:spcBef>
                <a:spcPts val="0"/>
              </a:spcBef>
              <a:spcAft>
                <a:spcPts val="0"/>
              </a:spcAft>
              <a:buNone/>
            </a:pPr>
            <a:r>
              <a:rPr lang="en-US" sz="1200"/>
              <a:t>    double E = 2.718282;</a:t>
            </a:r>
            <a:endParaRPr sz="1200"/>
          </a:p>
          <a:p>
            <a:pPr indent="0" lvl="0" marL="457200" rtl="0" algn="l">
              <a:lnSpc>
                <a:spcPct val="100000"/>
              </a:lnSpc>
              <a:spcBef>
                <a:spcPts val="0"/>
              </a:spcBef>
              <a:spcAft>
                <a:spcPts val="0"/>
              </a:spcAft>
              <a:buNone/>
            </a:pPr>
            <a:r>
              <a:rPr lang="en-US" sz="1200"/>
              <a:t> </a:t>
            </a:r>
            <a:endParaRPr sz="1200"/>
          </a:p>
          <a:p>
            <a:pPr indent="0" lvl="0" marL="457200" rtl="0" algn="l">
              <a:lnSpc>
                <a:spcPct val="100000"/>
              </a:lnSpc>
              <a:spcBef>
                <a:spcPts val="0"/>
              </a:spcBef>
              <a:spcAft>
                <a:spcPts val="0"/>
              </a:spcAft>
              <a:buNone/>
            </a:pPr>
            <a:r>
              <a:rPr lang="en-US" sz="1200"/>
              <a:t>    // method signatures</a:t>
            </a:r>
            <a:endParaRPr sz="1200"/>
          </a:p>
          <a:p>
            <a:pPr indent="0" lvl="0" marL="457200" rtl="0" algn="l">
              <a:lnSpc>
                <a:spcPct val="100000"/>
              </a:lnSpc>
              <a:spcBef>
                <a:spcPts val="0"/>
              </a:spcBef>
              <a:spcAft>
                <a:spcPts val="0"/>
              </a:spcAft>
              <a:buNone/>
            </a:pPr>
            <a:r>
              <a:rPr lang="en-US" sz="1200"/>
              <a:t>    void doSomething (int i, double x);</a:t>
            </a:r>
            <a:endParaRPr sz="1200"/>
          </a:p>
          <a:p>
            <a:pPr indent="0" lvl="0" marL="457200" rtl="0" algn="l">
              <a:lnSpc>
                <a:spcPct val="100000"/>
              </a:lnSpc>
              <a:spcBef>
                <a:spcPts val="0"/>
              </a:spcBef>
              <a:spcAft>
                <a:spcPts val="0"/>
              </a:spcAft>
              <a:buNone/>
            </a:pPr>
            <a:r>
              <a:rPr lang="en-US" sz="1200"/>
              <a:t>    int doSomethingElse(String s);</a:t>
            </a:r>
            <a:endParaRPr sz="1200"/>
          </a:p>
          <a:p>
            <a:pPr indent="0" lvl="0" marL="457200" rtl="0" algn="l">
              <a:lnSpc>
                <a:spcPct val="100000"/>
              </a:lnSpc>
              <a:spcBef>
                <a:spcPts val="0"/>
              </a:spcBef>
              <a:spcAft>
                <a:spcPts val="0"/>
              </a:spcAft>
              <a:buNone/>
            </a:pPr>
            <a:r>
              <a:rPr lang="en-US" sz="1200">
                <a:solidFill>
                  <a:srgbClr val="FFFFFF"/>
                </a:solidFill>
              </a:rPr>
              <a:t>}</a:t>
            </a:r>
            <a:endParaRPr sz="1200">
              <a:solidFill>
                <a:srgbClr val="FFFFFF"/>
              </a:solidFill>
            </a:endParaRPr>
          </a:p>
          <a:p>
            <a:pPr indent="0" lvl="0" marL="0" rtl="0" algn="l">
              <a:lnSpc>
                <a:spcPct val="100000"/>
              </a:lnSpc>
              <a:spcBef>
                <a:spcPts val="0"/>
              </a:spcBef>
              <a:spcAft>
                <a:spcPts val="0"/>
              </a:spcAft>
              <a:buNone/>
            </a:pPr>
            <a:r>
              <a:t/>
            </a:r>
            <a:endParaRPr sz="1200"/>
          </a:p>
          <a:p>
            <a:pPr indent="-304800" lvl="0" marL="457200" rtl="0" algn="l">
              <a:lnSpc>
                <a:spcPct val="100000"/>
              </a:lnSpc>
              <a:spcBef>
                <a:spcPts val="0"/>
              </a:spcBef>
              <a:spcAft>
                <a:spcPts val="0"/>
              </a:spcAft>
              <a:buSzPts val="1200"/>
              <a:buChar char="●"/>
            </a:pPr>
            <a:r>
              <a:rPr lang="en-US" sz="1200"/>
              <a:t>The </a:t>
            </a:r>
            <a:r>
              <a:rPr lang="en-US" sz="1200" u="sng"/>
              <a:t>public</a:t>
            </a:r>
            <a:r>
              <a:rPr lang="en-US" sz="1200"/>
              <a:t> access specifier indicates that the interface </a:t>
            </a:r>
            <a:r>
              <a:rPr lang="en-US" sz="1200" u="sng"/>
              <a:t>can be used by any class in any package</a:t>
            </a:r>
            <a:r>
              <a:rPr lang="en-US" sz="1200"/>
              <a:t>. If you do not specify that the interface is public, then your interface is accessible only to classes defined in the same package as the interface.</a:t>
            </a:r>
            <a:endParaRPr sz="1200"/>
          </a:p>
          <a:p>
            <a:pPr indent="-304800" lvl="0" marL="457200" rtl="0" algn="l">
              <a:lnSpc>
                <a:spcPct val="100000"/>
              </a:lnSpc>
              <a:spcBef>
                <a:spcPts val="0"/>
              </a:spcBef>
              <a:spcAft>
                <a:spcPts val="0"/>
              </a:spcAft>
              <a:buSzPts val="1200"/>
              <a:buChar char="●"/>
            </a:pPr>
            <a:r>
              <a:rPr lang="en-US" sz="1200"/>
              <a:t>An interface </a:t>
            </a:r>
            <a:r>
              <a:rPr lang="en-US" sz="1200" u="sng"/>
              <a:t>can extend other interfaces</a:t>
            </a:r>
            <a:r>
              <a:rPr lang="en-US" sz="1200"/>
              <a:t>, just as a class subclass or extend another class. However, whereas a class can extend only one other class, an interface can extend any number of interfaces. The interface declaration includes a comma-separated list of all the interfaces that it extends.</a:t>
            </a:r>
            <a:endParaRPr sz="1200"/>
          </a:p>
          <a:p>
            <a:pPr indent="0" lvl="0" marL="0" rtl="0" algn="l">
              <a:lnSpc>
                <a:spcPct val="100000"/>
              </a:lnSpc>
              <a:spcBef>
                <a:spcPts val="0"/>
              </a:spcBef>
              <a:spcAft>
                <a:spcPts val="0"/>
              </a:spcAft>
              <a:buNone/>
            </a:pPr>
            <a:r>
              <a:t/>
            </a:r>
            <a:endParaRPr sz="1200"/>
          </a:p>
        </p:txBody>
      </p:sp>
      <p:sp>
        <p:nvSpPr>
          <p:cNvPr id="178" name="Google Shape;178;p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Defining an interface</a:t>
            </a:r>
            <a:endParaRPr/>
          </a:p>
        </p:txBody>
      </p:sp>
      <p:sp>
        <p:nvSpPr>
          <p:cNvPr id="185" name="Google Shape;185;p35"/>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US" sz="1900"/>
              <a:t>Naming </a:t>
            </a:r>
            <a:r>
              <a:rPr lang="en-US" sz="1900"/>
              <a:t>convention </a:t>
            </a:r>
            <a:r>
              <a:rPr lang="en-US" sz="1300"/>
              <a:t>(</a:t>
            </a:r>
            <a:r>
              <a:rPr lang="en-US" sz="1300" u="sng">
                <a:solidFill>
                  <a:schemeClr val="hlink"/>
                </a:solidFill>
                <a:hlinkClick r:id="rId3"/>
              </a:rPr>
              <a:t>https://howtodoinjava.com/java/basics/java-naming-conventions/</a:t>
            </a:r>
            <a:r>
              <a:rPr lang="en-US" sz="1300"/>
              <a:t>)</a:t>
            </a:r>
            <a:endParaRPr sz="1300"/>
          </a:p>
          <a:p>
            <a:pPr indent="-323850" lvl="1" marL="914400" rtl="0" algn="l">
              <a:spcBef>
                <a:spcPts val="0"/>
              </a:spcBef>
              <a:spcAft>
                <a:spcPts val="0"/>
              </a:spcAft>
              <a:buSzPts val="1500"/>
              <a:buChar char="○"/>
            </a:pPr>
            <a:r>
              <a:rPr lang="en-US" sz="1500"/>
              <a:t>Adjective form</a:t>
            </a:r>
            <a:endParaRPr sz="1500"/>
          </a:p>
          <a:p>
            <a:pPr indent="-323850" lvl="2" marL="1371600" rtl="0" algn="l">
              <a:spcBef>
                <a:spcPts val="0"/>
              </a:spcBef>
              <a:spcAft>
                <a:spcPts val="0"/>
              </a:spcAft>
              <a:buSzPts val="1500"/>
              <a:buChar char="■"/>
            </a:pPr>
            <a:r>
              <a:rPr lang="en-US" sz="1500"/>
              <a:t>Iterable, Cloanable</a:t>
            </a:r>
            <a:endParaRPr sz="1500"/>
          </a:p>
          <a:p>
            <a:pPr indent="-323850" lvl="1" marL="914400" rtl="0" algn="l">
              <a:spcBef>
                <a:spcPts val="0"/>
              </a:spcBef>
              <a:spcAft>
                <a:spcPts val="0"/>
              </a:spcAft>
              <a:buSzPts val="1500"/>
              <a:buChar char="○"/>
            </a:pPr>
            <a:r>
              <a:rPr lang="en-US" sz="1500"/>
              <a:t>just noun form</a:t>
            </a:r>
            <a:endParaRPr sz="1500"/>
          </a:p>
          <a:p>
            <a:pPr indent="-323850" lvl="2" marL="1371600" rtl="0" algn="l">
              <a:spcBef>
                <a:spcPts val="0"/>
              </a:spcBef>
              <a:spcAft>
                <a:spcPts val="0"/>
              </a:spcAft>
              <a:buSzPts val="1500"/>
              <a:buChar char="■"/>
            </a:pPr>
            <a:r>
              <a:rPr lang="en-US" sz="1500"/>
              <a:t>Map, List, ...</a:t>
            </a:r>
            <a:endParaRPr sz="1500"/>
          </a:p>
          <a:p>
            <a:pPr indent="-323850" lvl="2" marL="1371600" rtl="0" algn="l">
              <a:spcBef>
                <a:spcPts val="0"/>
              </a:spcBef>
              <a:spcAft>
                <a:spcPts val="0"/>
              </a:spcAft>
              <a:buSzPts val="1500"/>
              <a:buChar char="■"/>
            </a:pPr>
            <a:r>
              <a:rPr lang="en-US" sz="1500" u="sng">
                <a:solidFill>
                  <a:schemeClr val="hlink"/>
                </a:solidFill>
                <a:hlinkClick r:id="rId4"/>
              </a:rPr>
              <a:t>https://docs.oracle.com/javase/8/docs/api/java/util/package-summary.html</a:t>
            </a:r>
            <a:r>
              <a:rPr lang="en-US" sz="1500"/>
              <a:t> </a:t>
            </a:r>
            <a:endParaRPr sz="1500"/>
          </a:p>
          <a:p>
            <a:pPr indent="-323850" lvl="1" marL="914400" rtl="0" algn="l">
              <a:spcBef>
                <a:spcPts val="0"/>
              </a:spcBef>
              <a:spcAft>
                <a:spcPts val="0"/>
              </a:spcAft>
              <a:buSzPts val="1500"/>
              <a:buChar char="○"/>
            </a:pPr>
            <a:r>
              <a:rPr lang="en-US" sz="1500"/>
              <a:t>or, prefix "I" </a:t>
            </a:r>
            <a:endParaRPr sz="1500"/>
          </a:p>
          <a:p>
            <a:pPr indent="-323850" lvl="2" marL="1371600" rtl="0" algn="l">
              <a:spcBef>
                <a:spcPts val="0"/>
              </a:spcBef>
              <a:spcAft>
                <a:spcPts val="0"/>
              </a:spcAft>
              <a:buSzPts val="1500"/>
              <a:buChar char="■"/>
            </a:pPr>
            <a:r>
              <a:rPr lang="en-US" sz="1500"/>
              <a:t>For example, ICar</a:t>
            </a:r>
            <a:endParaRPr sz="1500"/>
          </a:p>
          <a:p>
            <a:pPr indent="-323850" lvl="3" marL="1828800" rtl="0" algn="l">
              <a:spcBef>
                <a:spcPts val="0"/>
              </a:spcBef>
              <a:spcAft>
                <a:spcPts val="0"/>
              </a:spcAft>
              <a:buSzPts val="1500"/>
              <a:buChar char="●"/>
            </a:pPr>
            <a:r>
              <a:rPr lang="en-US" sz="1500"/>
              <a:t>In this case, the class that implements is named like SUVCarImpl, SuperCarImpl,...</a:t>
            </a:r>
            <a:endParaRPr sz="1500"/>
          </a:p>
          <a:p>
            <a:pPr indent="-323850" lvl="2" marL="1371600" rtl="0" algn="l">
              <a:spcBef>
                <a:spcPts val="0"/>
              </a:spcBef>
              <a:spcAft>
                <a:spcPts val="0"/>
              </a:spcAft>
              <a:buSzPts val="1500"/>
              <a:buChar char="■"/>
            </a:pPr>
            <a:r>
              <a:rPr lang="en-US" sz="1500"/>
              <a:t>However, this style is considered as not recommended.</a:t>
            </a:r>
            <a:endParaRPr sz="1500"/>
          </a:p>
          <a:p>
            <a:pPr indent="-323850" lvl="2" marL="1371600" rtl="0" algn="l">
              <a:spcBef>
                <a:spcPts val="0"/>
              </a:spcBef>
              <a:spcAft>
                <a:spcPts val="0"/>
              </a:spcAft>
              <a:buSzPts val="1500"/>
              <a:buChar char="■"/>
            </a:pPr>
            <a:r>
              <a:rPr lang="en-US" sz="1500" u="sng">
                <a:solidFill>
                  <a:schemeClr val="hlink"/>
                </a:solidFill>
                <a:hlinkClick r:id="rId5"/>
              </a:rPr>
              <a:t>https://stackoverflow.com/questions/2814805/java-interfaces-implementation-naming-convention</a:t>
            </a:r>
            <a:r>
              <a:rPr lang="en-US" sz="1500"/>
              <a:t> </a:t>
            </a:r>
            <a:endParaRPr sz="1500"/>
          </a:p>
          <a:p>
            <a:pPr indent="-323850" lvl="2" marL="1371600" rtl="0" algn="l">
              <a:spcBef>
                <a:spcPts val="0"/>
              </a:spcBef>
              <a:spcAft>
                <a:spcPts val="0"/>
              </a:spcAft>
              <a:buSzPts val="1500"/>
              <a:buChar char="■"/>
            </a:pPr>
            <a:r>
              <a:rPr lang="en-US" sz="1500" u="sng">
                <a:solidFill>
                  <a:schemeClr val="hlink"/>
                </a:solidFill>
                <a:hlinkClick r:id="rId6"/>
              </a:rPr>
              <a:t>https://stackoverflow.com/questions/17275344/java-interface-naming-conventions</a:t>
            </a:r>
            <a:r>
              <a:rPr lang="en-US" sz="1500"/>
              <a:t> </a:t>
            </a:r>
            <a:endParaRPr sz="1500"/>
          </a:p>
        </p:txBody>
      </p:sp>
      <p:sp>
        <p:nvSpPr>
          <p:cNvPr id="186" name="Google Shape;186;p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Interface Body</a:t>
            </a:r>
            <a:endParaRPr/>
          </a:p>
        </p:txBody>
      </p:sp>
      <p:sp>
        <p:nvSpPr>
          <p:cNvPr id="193" name="Google Shape;193;p36"/>
          <p:cNvSpPr txBox="1"/>
          <p:nvPr>
            <p:ph idx="1" type="body"/>
          </p:nvPr>
        </p:nvSpPr>
        <p:spPr>
          <a:xfrm>
            <a:off x="311700" y="1152475"/>
            <a:ext cx="8520600" cy="392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CACACA"/>
              </a:buClr>
              <a:buSzPts val="1800"/>
              <a:buChar char="●"/>
            </a:pPr>
            <a:r>
              <a:rPr lang="en-US" sz="1800">
                <a:solidFill>
                  <a:srgbClr val="CACACA"/>
                </a:solidFill>
              </a:rPr>
              <a:t>The interface body can contain:</a:t>
            </a:r>
            <a:endParaRPr sz="1800">
              <a:solidFill>
                <a:srgbClr val="CACACA"/>
              </a:solidFill>
            </a:endParaRPr>
          </a:p>
          <a:p>
            <a:pPr indent="-342900" lvl="1" marL="914400" rtl="0" algn="l">
              <a:spcBef>
                <a:spcPts val="0"/>
              </a:spcBef>
              <a:spcAft>
                <a:spcPts val="0"/>
              </a:spcAft>
              <a:buClr>
                <a:srgbClr val="CACACA"/>
              </a:buClr>
              <a:buSzPts val="1800"/>
              <a:buChar char="○"/>
            </a:pPr>
            <a:r>
              <a:rPr lang="en-US" sz="1800">
                <a:solidFill>
                  <a:srgbClr val="CACACA"/>
                </a:solidFill>
                <a:uFill>
                  <a:noFill/>
                </a:uFill>
                <a:hlinkClick r:id="rId3">
                  <a:extLst>
                    <a:ext uri="{A12FA001-AC4F-418D-AE19-62706E023703}">
                      <ahyp:hlinkClr val="tx"/>
                    </a:ext>
                  </a:extLst>
                </a:hlinkClick>
              </a:rPr>
              <a:t>method signatures (=abstract methods</a:t>
            </a:r>
            <a:r>
              <a:rPr lang="en-US" sz="1800"/>
              <a:t>: methods without implementation)  </a:t>
            </a:r>
            <a:endParaRPr sz="1800"/>
          </a:p>
          <a:p>
            <a:pPr indent="-336550" lvl="2" marL="1371600" rtl="0" algn="l">
              <a:spcBef>
                <a:spcPts val="0"/>
              </a:spcBef>
              <a:spcAft>
                <a:spcPts val="0"/>
              </a:spcAft>
              <a:buSzPts val="1700"/>
              <a:buChar char="■"/>
            </a:pPr>
            <a:r>
              <a:rPr lang="en-US"/>
              <a:t>ends with ';' and no braces</a:t>
            </a:r>
            <a:endParaRPr/>
          </a:p>
          <a:p>
            <a:pPr indent="-342900" lvl="1" marL="914400" rtl="0" algn="l">
              <a:spcBef>
                <a:spcPts val="0"/>
              </a:spcBef>
              <a:spcAft>
                <a:spcPts val="0"/>
              </a:spcAft>
              <a:buClr>
                <a:srgbClr val="CACACA"/>
              </a:buClr>
              <a:buSzPts val="1800"/>
              <a:buChar char="○"/>
            </a:pPr>
            <a:r>
              <a:rPr lang="en-US" sz="1800">
                <a:solidFill>
                  <a:srgbClr val="CACACA"/>
                </a:solidFill>
                <a:uFill>
                  <a:noFill/>
                </a:uFill>
                <a:hlinkClick r:id="rId4">
                  <a:extLst>
                    <a:ext uri="{A12FA001-AC4F-418D-AE19-62706E023703}">
                      <ahyp:hlinkClr val="tx"/>
                    </a:ext>
                  </a:extLst>
                </a:hlinkClick>
              </a:rPr>
              <a:t>default methods</a:t>
            </a:r>
            <a:endParaRPr sz="1800">
              <a:solidFill>
                <a:srgbClr val="CACACA"/>
              </a:solidFill>
            </a:endParaRPr>
          </a:p>
          <a:p>
            <a:pPr indent="-342900" lvl="2" marL="1371600" rtl="0" algn="l">
              <a:spcBef>
                <a:spcPts val="0"/>
              </a:spcBef>
              <a:spcAft>
                <a:spcPts val="0"/>
              </a:spcAft>
              <a:buClr>
                <a:srgbClr val="CACACA"/>
              </a:buClr>
              <a:buSzPts val="1800"/>
              <a:buChar char="■"/>
            </a:pPr>
            <a:r>
              <a:rPr lang="en-US" sz="1800">
                <a:solidFill>
                  <a:srgbClr val="CACACA"/>
                </a:solidFill>
              </a:rPr>
              <a:t>defined with the 'default' modifier</a:t>
            </a:r>
            <a:endParaRPr sz="1800">
              <a:solidFill>
                <a:srgbClr val="CACACA"/>
              </a:solidFill>
            </a:endParaRPr>
          </a:p>
          <a:p>
            <a:pPr indent="-342900" lvl="1" marL="914400" rtl="0" algn="l">
              <a:spcBef>
                <a:spcPts val="0"/>
              </a:spcBef>
              <a:spcAft>
                <a:spcPts val="0"/>
              </a:spcAft>
              <a:buClr>
                <a:srgbClr val="CACACA"/>
              </a:buClr>
              <a:buSzPts val="1800"/>
              <a:buChar char="○"/>
            </a:pPr>
            <a:r>
              <a:rPr lang="en-US" sz="1800">
                <a:solidFill>
                  <a:srgbClr val="CACACA"/>
                </a:solidFill>
                <a:uFill>
                  <a:noFill/>
                </a:uFill>
                <a:hlinkClick r:id="rId5">
                  <a:extLst>
                    <a:ext uri="{A12FA001-AC4F-418D-AE19-62706E023703}">
                      <ahyp:hlinkClr val="tx"/>
                    </a:ext>
                  </a:extLst>
                </a:hlinkClick>
              </a:rPr>
              <a:t>static methods</a:t>
            </a:r>
            <a:r>
              <a:rPr lang="en-US" sz="1800">
                <a:solidFill>
                  <a:srgbClr val="CACACA"/>
                </a:solidFill>
              </a:rPr>
              <a:t>.</a:t>
            </a:r>
            <a:endParaRPr sz="1800">
              <a:solidFill>
                <a:srgbClr val="CACACA"/>
              </a:solidFill>
            </a:endParaRPr>
          </a:p>
          <a:p>
            <a:pPr indent="-342900" lvl="2" marL="1371600" rtl="0" algn="l">
              <a:spcBef>
                <a:spcPts val="0"/>
              </a:spcBef>
              <a:spcAft>
                <a:spcPts val="0"/>
              </a:spcAft>
              <a:buClr>
                <a:srgbClr val="CACACA"/>
              </a:buClr>
              <a:buSzPts val="1800"/>
              <a:buChar char="■"/>
            </a:pPr>
            <a:r>
              <a:rPr lang="en-US" sz="1800">
                <a:solidFill>
                  <a:srgbClr val="CACACA"/>
                </a:solidFill>
              </a:rPr>
              <a:t>defined with the 'static' keyword. </a:t>
            </a:r>
            <a:endParaRPr sz="1800">
              <a:solidFill>
                <a:srgbClr val="CACACA"/>
              </a:solidFill>
            </a:endParaRPr>
          </a:p>
          <a:p>
            <a:pPr indent="-342900" lvl="1" marL="914400" rtl="0" algn="l">
              <a:spcBef>
                <a:spcPts val="0"/>
              </a:spcBef>
              <a:spcAft>
                <a:spcPts val="0"/>
              </a:spcAft>
              <a:buClr>
                <a:srgbClr val="CACACA"/>
              </a:buClr>
              <a:buSzPts val="1800"/>
              <a:buChar char="○"/>
            </a:pPr>
            <a:r>
              <a:rPr lang="en-US" sz="1800">
                <a:solidFill>
                  <a:srgbClr val="FFF2CC"/>
                </a:solidFill>
              </a:rPr>
              <a:t>All abstract, default, and static methods</a:t>
            </a:r>
            <a:r>
              <a:rPr lang="en-US" sz="1800">
                <a:solidFill>
                  <a:srgbClr val="CACACA"/>
                </a:solidFill>
              </a:rPr>
              <a:t> in an interface are </a:t>
            </a:r>
            <a:r>
              <a:rPr lang="en-US" sz="1800">
                <a:solidFill>
                  <a:srgbClr val="FFF2CC"/>
                </a:solidFill>
              </a:rPr>
              <a:t>implicitly</a:t>
            </a:r>
            <a:r>
              <a:rPr lang="en-US" sz="1800">
                <a:solidFill>
                  <a:srgbClr val="CACACA"/>
                </a:solidFill>
              </a:rPr>
              <a:t> </a:t>
            </a:r>
            <a:r>
              <a:rPr b="1" lang="en-US" sz="1800" u="sng">
                <a:solidFill>
                  <a:srgbClr val="FFF2CC"/>
                </a:solidFill>
              </a:rPr>
              <a:t>public</a:t>
            </a:r>
            <a:r>
              <a:rPr lang="en-US" sz="1800">
                <a:solidFill>
                  <a:srgbClr val="CACACA"/>
                </a:solidFill>
              </a:rPr>
              <a:t>, so you can omit the public modifier.</a:t>
            </a:r>
            <a:endParaRPr sz="1800">
              <a:solidFill>
                <a:srgbClr val="CACACA"/>
              </a:solidFill>
            </a:endParaRPr>
          </a:p>
          <a:p>
            <a:pPr indent="-342900" lvl="0" marL="457200" rtl="0" algn="l">
              <a:spcBef>
                <a:spcPts val="0"/>
              </a:spcBef>
              <a:spcAft>
                <a:spcPts val="0"/>
              </a:spcAft>
              <a:buClr>
                <a:srgbClr val="CACACA"/>
              </a:buClr>
              <a:buSzPts val="1800"/>
              <a:buChar char="●"/>
            </a:pPr>
            <a:r>
              <a:rPr lang="en-US" sz="1800">
                <a:solidFill>
                  <a:srgbClr val="CACACA"/>
                </a:solidFill>
              </a:rPr>
              <a:t>In addition, an interface can contain </a:t>
            </a:r>
            <a:r>
              <a:rPr b="1" lang="en-US" sz="1800" u="sng">
                <a:solidFill>
                  <a:srgbClr val="CACACA"/>
                </a:solidFill>
              </a:rPr>
              <a:t>constant declarations</a:t>
            </a:r>
            <a:r>
              <a:rPr lang="en-US" sz="1800">
                <a:solidFill>
                  <a:srgbClr val="CACACA"/>
                </a:solidFill>
              </a:rPr>
              <a:t>.</a:t>
            </a:r>
            <a:endParaRPr sz="1800">
              <a:solidFill>
                <a:srgbClr val="CACACA"/>
              </a:solidFill>
            </a:endParaRPr>
          </a:p>
          <a:p>
            <a:pPr indent="-342900" lvl="1" marL="914400" rtl="0" algn="l">
              <a:spcBef>
                <a:spcPts val="0"/>
              </a:spcBef>
              <a:spcAft>
                <a:spcPts val="0"/>
              </a:spcAft>
              <a:buClr>
                <a:srgbClr val="CACACA"/>
              </a:buClr>
              <a:buSzPts val="1800"/>
              <a:buChar char="○"/>
            </a:pPr>
            <a:r>
              <a:rPr lang="en-US" sz="1800">
                <a:solidFill>
                  <a:srgbClr val="FFF2CC"/>
                </a:solidFill>
              </a:rPr>
              <a:t>All constant values</a:t>
            </a:r>
            <a:r>
              <a:rPr lang="en-US" sz="1800">
                <a:solidFill>
                  <a:srgbClr val="CACACA"/>
                </a:solidFill>
              </a:rPr>
              <a:t> defined in an interface are </a:t>
            </a:r>
            <a:r>
              <a:rPr lang="en-US" sz="1800" u="sng">
                <a:solidFill>
                  <a:srgbClr val="FFF2CC"/>
                </a:solidFill>
              </a:rPr>
              <a:t>implicitly</a:t>
            </a:r>
            <a:r>
              <a:rPr lang="en-US" sz="1800" u="sng">
                <a:solidFill>
                  <a:srgbClr val="CACACA"/>
                </a:solidFill>
              </a:rPr>
              <a:t> public, static, and final</a:t>
            </a:r>
            <a:r>
              <a:rPr lang="en-US" sz="1800">
                <a:solidFill>
                  <a:srgbClr val="CACACA"/>
                </a:solidFill>
              </a:rPr>
              <a:t>. Once again, you can omit these modifiers.</a:t>
            </a:r>
            <a:endParaRPr sz="1800">
              <a:solidFill>
                <a:srgbClr val="CACACA"/>
              </a:solidFill>
            </a:endParaRPr>
          </a:p>
          <a:p>
            <a:pPr indent="0" lvl="0" marL="457200" rtl="0" algn="l">
              <a:spcBef>
                <a:spcPts val="0"/>
              </a:spcBef>
              <a:spcAft>
                <a:spcPts val="1600"/>
              </a:spcAft>
              <a:buNone/>
            </a:pPr>
            <a:r>
              <a:t/>
            </a:r>
            <a:endParaRPr sz="1800">
              <a:solidFill>
                <a:srgbClr val="CACACA"/>
              </a:solidFill>
            </a:endParaRPr>
          </a:p>
        </p:txBody>
      </p:sp>
      <p:sp>
        <p:nvSpPr>
          <p:cNvPr id="194" name="Google Shape;194;p3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