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Roboto"/>
      <p:regular r:id="rId33"/>
      <p:bold r:id="rId34"/>
      <p:italic r:id="rId35"/>
      <p:boldItalic r:id="rId36"/>
    </p:embeddedFont>
    <p:embeddedFont>
      <p:font typeface="Average"/>
      <p:regular r:id="rId37"/>
    </p:embeddedFont>
    <p:embeddedFont>
      <p:font typeface="Oswald"/>
      <p:regular r:id="rId38"/>
      <p:bold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italic.fntdata"/><Relationship Id="rId12" Type="http://schemas.openxmlformats.org/officeDocument/2006/relationships/slide" Target="slides/slide7.xml"/><Relationship Id="rId34" Type="http://schemas.openxmlformats.org/officeDocument/2006/relationships/font" Target="fonts/Roboto-bold.fntdata"/><Relationship Id="rId15" Type="http://schemas.openxmlformats.org/officeDocument/2006/relationships/slide" Target="slides/slide10.xml"/><Relationship Id="rId37" Type="http://schemas.openxmlformats.org/officeDocument/2006/relationships/font" Target="fonts/Average-regular.fntdata"/><Relationship Id="rId14" Type="http://schemas.openxmlformats.org/officeDocument/2006/relationships/slide" Target="slides/slide9.xml"/><Relationship Id="rId36" Type="http://schemas.openxmlformats.org/officeDocument/2006/relationships/font" Target="fonts/Roboto-boldItalic.fntdata"/><Relationship Id="rId17" Type="http://schemas.openxmlformats.org/officeDocument/2006/relationships/slide" Target="slides/slide12.xml"/><Relationship Id="rId39" Type="http://schemas.openxmlformats.org/officeDocument/2006/relationships/font" Target="fonts/Oswald-bold.fntdata"/><Relationship Id="rId16" Type="http://schemas.openxmlformats.org/officeDocument/2006/relationships/slide" Target="slides/slide11.xml"/><Relationship Id="rId38" Type="http://schemas.openxmlformats.org/officeDocument/2006/relationships/font" Target="fonts/Oswald-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6c8dd71db9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6c8dd71db9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facd0903f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facd0903f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facd0903f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facd0903f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facd0903fc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facd0903fc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6c8dd71db9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6c8dd71db9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6c8dd71db9_0_12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6c8dd71db9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6c8dd71db9_0_13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6c8dd71db9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6c8dd71db9_0_13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6c8dd71db9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6c8dd71db9_0_172:notes"/>
          <p:cNvSpPr/>
          <p:nvPr>
            <p:ph idx="2" type="sldImg"/>
          </p:nvPr>
        </p:nvSpPr>
        <p:spPr>
          <a:xfrm>
            <a:off x="136139" y="686475"/>
            <a:ext cx="6585600" cy="34281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6c8dd71db9_0_172:notes"/>
          <p:cNvSpPr txBox="1"/>
          <p:nvPr>
            <p:ph idx="1" type="body"/>
          </p:nvPr>
        </p:nvSpPr>
        <p:spPr>
          <a:xfrm>
            <a:off x="685034" y="4342944"/>
            <a:ext cx="5487900" cy="4114500"/>
          </a:xfrm>
          <a:prstGeom prst="rect">
            <a:avLst/>
          </a:prstGeom>
          <a:noFill/>
          <a:ln>
            <a:noFill/>
          </a:ln>
        </p:spPr>
        <p:txBody>
          <a:bodyPr anchorCtr="0" anchor="ctr" bIns="86075" lIns="86075" spcFirstLastPara="1" rIns="86075" wrap="square" tIns="86075">
            <a:noAutofit/>
          </a:bodyPr>
          <a:lstStyle/>
          <a:p>
            <a:pPr indent="0" lvl="0" marL="0" rtl="0" algn="l">
              <a:spcBef>
                <a:spcPts val="0"/>
              </a:spcBef>
              <a:spcAft>
                <a:spcPts val="0"/>
              </a:spcAft>
              <a:buNone/>
            </a:pPr>
            <a:r>
              <a:t/>
            </a:r>
            <a:endParaRPr sz="1300"/>
          </a:p>
        </p:txBody>
      </p:sp>
      <p:sp>
        <p:nvSpPr>
          <p:cNvPr id="189" name="Google Shape;189;g26c8dd71db9_0_172:notes"/>
          <p:cNvSpPr txBox="1"/>
          <p:nvPr>
            <p:ph idx="12" type="sldNum"/>
          </p:nvPr>
        </p:nvSpPr>
        <p:spPr>
          <a:xfrm>
            <a:off x="3884929" y="8685889"/>
            <a:ext cx="2971800" cy="456600"/>
          </a:xfrm>
          <a:prstGeom prst="rect">
            <a:avLst/>
          </a:prstGeom>
          <a:noFill/>
          <a:ln>
            <a:noFill/>
          </a:ln>
        </p:spPr>
        <p:txBody>
          <a:bodyPr anchorCtr="0" anchor="ctr" bIns="86075" lIns="86075" spcFirstLastPara="1" rIns="86075" wrap="square" tIns="86075">
            <a:noAutofit/>
          </a:bodyPr>
          <a:lstStyle/>
          <a:p>
            <a:pPr indent="0" lvl="0" marL="0" rtl="0" algn="l">
              <a:spcBef>
                <a:spcPts val="0"/>
              </a:spcBef>
              <a:spcAft>
                <a:spcPts val="0"/>
              </a:spcAft>
              <a:buClr>
                <a:srgbClr val="000000"/>
              </a:buClr>
              <a:buSzPts val="1200"/>
              <a:buFont typeface="Arial"/>
              <a:buNone/>
            </a:pPr>
            <a:fld id="{00000000-1234-1234-1234-123412341234}" type="slidenum">
              <a:rPr lang="en" sz="1300"/>
              <a:t>‹#›</a:t>
            </a:fld>
            <a:endParaRPr sz="13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6c8dd71db9_0_179:notes"/>
          <p:cNvSpPr/>
          <p:nvPr>
            <p:ph idx="2" type="sldImg"/>
          </p:nvPr>
        </p:nvSpPr>
        <p:spPr>
          <a:xfrm>
            <a:off x="136139" y="686475"/>
            <a:ext cx="6585600" cy="34281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6c8dd71db9_0_179:notes"/>
          <p:cNvSpPr txBox="1"/>
          <p:nvPr>
            <p:ph idx="1" type="body"/>
          </p:nvPr>
        </p:nvSpPr>
        <p:spPr>
          <a:xfrm>
            <a:off x="685034" y="4342944"/>
            <a:ext cx="5487900" cy="4114500"/>
          </a:xfrm>
          <a:prstGeom prst="rect">
            <a:avLst/>
          </a:prstGeom>
          <a:noFill/>
          <a:ln>
            <a:noFill/>
          </a:ln>
        </p:spPr>
        <p:txBody>
          <a:bodyPr anchorCtr="0" anchor="ctr" bIns="86075" lIns="86075" spcFirstLastPara="1" rIns="86075" wrap="square" tIns="86075">
            <a:noAutofit/>
          </a:bodyPr>
          <a:lstStyle/>
          <a:p>
            <a:pPr indent="0" lvl="0" marL="0" rtl="0" algn="l">
              <a:spcBef>
                <a:spcPts val="0"/>
              </a:spcBef>
              <a:spcAft>
                <a:spcPts val="0"/>
              </a:spcAft>
              <a:buNone/>
            </a:pPr>
            <a:r>
              <a:t/>
            </a:r>
            <a:endParaRPr sz="1300"/>
          </a:p>
        </p:txBody>
      </p:sp>
      <p:sp>
        <p:nvSpPr>
          <p:cNvPr id="197" name="Google Shape;197;g26c8dd71db9_0_179:notes"/>
          <p:cNvSpPr txBox="1"/>
          <p:nvPr>
            <p:ph idx="12" type="sldNum"/>
          </p:nvPr>
        </p:nvSpPr>
        <p:spPr>
          <a:xfrm>
            <a:off x="3884929" y="8685889"/>
            <a:ext cx="2971800" cy="456600"/>
          </a:xfrm>
          <a:prstGeom prst="rect">
            <a:avLst/>
          </a:prstGeom>
          <a:noFill/>
          <a:ln>
            <a:noFill/>
          </a:ln>
        </p:spPr>
        <p:txBody>
          <a:bodyPr anchorCtr="0" anchor="ctr" bIns="86075" lIns="86075" spcFirstLastPara="1" rIns="86075" wrap="square" tIns="86075">
            <a:noAutofit/>
          </a:bodyPr>
          <a:lstStyle/>
          <a:p>
            <a:pPr indent="0" lvl="0" marL="0" rtl="0" algn="l">
              <a:spcBef>
                <a:spcPts val="0"/>
              </a:spcBef>
              <a:spcAft>
                <a:spcPts val="0"/>
              </a:spcAft>
              <a:buClr>
                <a:srgbClr val="000000"/>
              </a:buClr>
              <a:buSzPts val="1200"/>
              <a:buFont typeface="Arial"/>
              <a:buNone/>
            </a:pPr>
            <a:fld id="{00000000-1234-1234-1234-123412341234}" type="slidenum">
              <a:rPr lang="en" sz="1300"/>
              <a:t>‹#›</a:t>
            </a:fld>
            <a:endParaRPr sz="13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facd0903f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facd0903f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6c8dd71db9_0_186:notes"/>
          <p:cNvSpPr/>
          <p:nvPr>
            <p:ph idx="2" type="sldImg"/>
          </p:nvPr>
        </p:nvSpPr>
        <p:spPr>
          <a:xfrm>
            <a:off x="136139" y="686475"/>
            <a:ext cx="6585600" cy="34281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6c8dd71db9_0_186:notes"/>
          <p:cNvSpPr txBox="1"/>
          <p:nvPr>
            <p:ph idx="1" type="body"/>
          </p:nvPr>
        </p:nvSpPr>
        <p:spPr>
          <a:xfrm>
            <a:off x="685034" y="4342944"/>
            <a:ext cx="5487900" cy="4114500"/>
          </a:xfrm>
          <a:prstGeom prst="rect">
            <a:avLst/>
          </a:prstGeom>
          <a:noFill/>
          <a:ln>
            <a:noFill/>
          </a:ln>
        </p:spPr>
        <p:txBody>
          <a:bodyPr anchorCtr="0" anchor="ctr" bIns="86075" lIns="86075" spcFirstLastPara="1" rIns="86075" wrap="square" tIns="86075">
            <a:noAutofit/>
          </a:bodyPr>
          <a:lstStyle/>
          <a:p>
            <a:pPr indent="0" lvl="0" marL="0" rtl="0" algn="l">
              <a:spcBef>
                <a:spcPts val="0"/>
              </a:spcBef>
              <a:spcAft>
                <a:spcPts val="0"/>
              </a:spcAft>
              <a:buNone/>
            </a:pPr>
            <a:r>
              <a:t/>
            </a:r>
            <a:endParaRPr sz="1300"/>
          </a:p>
        </p:txBody>
      </p:sp>
      <p:sp>
        <p:nvSpPr>
          <p:cNvPr id="205" name="Google Shape;205;g26c8dd71db9_0_186:notes"/>
          <p:cNvSpPr txBox="1"/>
          <p:nvPr>
            <p:ph idx="12" type="sldNum"/>
          </p:nvPr>
        </p:nvSpPr>
        <p:spPr>
          <a:xfrm>
            <a:off x="3884929" y="8685889"/>
            <a:ext cx="2971800" cy="456600"/>
          </a:xfrm>
          <a:prstGeom prst="rect">
            <a:avLst/>
          </a:prstGeom>
          <a:noFill/>
          <a:ln>
            <a:noFill/>
          </a:ln>
        </p:spPr>
        <p:txBody>
          <a:bodyPr anchorCtr="0" anchor="ctr" bIns="86075" lIns="86075" spcFirstLastPara="1" rIns="86075" wrap="square" tIns="86075">
            <a:noAutofit/>
          </a:bodyPr>
          <a:lstStyle/>
          <a:p>
            <a:pPr indent="0" lvl="0" marL="0" rtl="0" algn="l">
              <a:spcBef>
                <a:spcPts val="0"/>
              </a:spcBef>
              <a:spcAft>
                <a:spcPts val="0"/>
              </a:spcAft>
              <a:buClr>
                <a:srgbClr val="000000"/>
              </a:buClr>
              <a:buSzPts val="1200"/>
              <a:buFont typeface="Arial"/>
              <a:buNone/>
            </a:pPr>
            <a:fld id="{00000000-1234-1234-1234-123412341234}" type="slidenum">
              <a:rPr lang="en" sz="1300"/>
              <a:t>‹#›</a:t>
            </a:fld>
            <a:endParaRPr sz="13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6c8dd71db9_0_194:notes"/>
          <p:cNvSpPr/>
          <p:nvPr>
            <p:ph idx="2" type="sldImg"/>
          </p:nvPr>
        </p:nvSpPr>
        <p:spPr>
          <a:xfrm>
            <a:off x="136139" y="686475"/>
            <a:ext cx="6585600" cy="34281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6c8dd71db9_0_194:notes"/>
          <p:cNvSpPr txBox="1"/>
          <p:nvPr>
            <p:ph idx="1" type="body"/>
          </p:nvPr>
        </p:nvSpPr>
        <p:spPr>
          <a:xfrm>
            <a:off x="685034" y="4342944"/>
            <a:ext cx="5487900" cy="4114500"/>
          </a:xfrm>
          <a:prstGeom prst="rect">
            <a:avLst/>
          </a:prstGeom>
          <a:noFill/>
          <a:ln>
            <a:noFill/>
          </a:ln>
        </p:spPr>
        <p:txBody>
          <a:bodyPr anchorCtr="0" anchor="ctr" bIns="86075" lIns="86075" spcFirstLastPara="1" rIns="86075" wrap="square" tIns="86075">
            <a:noAutofit/>
          </a:bodyPr>
          <a:lstStyle/>
          <a:p>
            <a:pPr indent="0" lvl="0" marL="0" rtl="0" algn="l">
              <a:spcBef>
                <a:spcPts val="0"/>
              </a:spcBef>
              <a:spcAft>
                <a:spcPts val="0"/>
              </a:spcAft>
              <a:buNone/>
            </a:pPr>
            <a:r>
              <a:t/>
            </a:r>
            <a:endParaRPr sz="1300"/>
          </a:p>
        </p:txBody>
      </p:sp>
      <p:sp>
        <p:nvSpPr>
          <p:cNvPr id="214" name="Google Shape;214;g26c8dd71db9_0_194:notes"/>
          <p:cNvSpPr txBox="1"/>
          <p:nvPr>
            <p:ph idx="12" type="sldNum"/>
          </p:nvPr>
        </p:nvSpPr>
        <p:spPr>
          <a:xfrm>
            <a:off x="3884929" y="8685889"/>
            <a:ext cx="2971800" cy="456600"/>
          </a:xfrm>
          <a:prstGeom prst="rect">
            <a:avLst/>
          </a:prstGeom>
          <a:noFill/>
          <a:ln>
            <a:noFill/>
          </a:ln>
        </p:spPr>
        <p:txBody>
          <a:bodyPr anchorCtr="0" anchor="ctr" bIns="86075" lIns="86075" spcFirstLastPara="1" rIns="86075" wrap="square" tIns="86075">
            <a:noAutofit/>
          </a:bodyPr>
          <a:lstStyle/>
          <a:p>
            <a:pPr indent="0" lvl="0" marL="0" rtl="0" algn="l">
              <a:spcBef>
                <a:spcPts val="0"/>
              </a:spcBef>
              <a:spcAft>
                <a:spcPts val="0"/>
              </a:spcAft>
              <a:buClr>
                <a:srgbClr val="000000"/>
              </a:buClr>
              <a:buSzPts val="1200"/>
              <a:buFont typeface="Arial"/>
              <a:buNone/>
            </a:pPr>
            <a:fld id="{00000000-1234-1234-1234-123412341234}" type="slidenum">
              <a:rPr lang="en" sz="1300"/>
              <a:t>‹#›</a:t>
            </a:fld>
            <a:endParaRPr sz="13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6c8dd71db9_0_203:notes"/>
          <p:cNvSpPr/>
          <p:nvPr>
            <p:ph idx="2" type="sldImg"/>
          </p:nvPr>
        </p:nvSpPr>
        <p:spPr>
          <a:xfrm>
            <a:off x="136139" y="686475"/>
            <a:ext cx="6585600" cy="34281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6c8dd71db9_0_203:notes"/>
          <p:cNvSpPr txBox="1"/>
          <p:nvPr>
            <p:ph idx="1" type="body"/>
          </p:nvPr>
        </p:nvSpPr>
        <p:spPr>
          <a:xfrm>
            <a:off x="685034" y="4342944"/>
            <a:ext cx="5487900" cy="4114500"/>
          </a:xfrm>
          <a:prstGeom prst="rect">
            <a:avLst/>
          </a:prstGeom>
          <a:noFill/>
          <a:ln>
            <a:noFill/>
          </a:ln>
        </p:spPr>
        <p:txBody>
          <a:bodyPr anchorCtr="0" anchor="ctr" bIns="86075" lIns="86075" spcFirstLastPara="1" rIns="86075" wrap="square" tIns="86075">
            <a:noAutofit/>
          </a:bodyPr>
          <a:lstStyle/>
          <a:p>
            <a:pPr indent="0" lvl="0" marL="0" rtl="0" algn="l">
              <a:spcBef>
                <a:spcPts val="0"/>
              </a:spcBef>
              <a:spcAft>
                <a:spcPts val="0"/>
              </a:spcAft>
              <a:buNone/>
            </a:pPr>
            <a:r>
              <a:t/>
            </a:r>
            <a:endParaRPr sz="1300"/>
          </a:p>
        </p:txBody>
      </p:sp>
      <p:sp>
        <p:nvSpPr>
          <p:cNvPr id="224" name="Google Shape;224;g26c8dd71db9_0_203:notes"/>
          <p:cNvSpPr txBox="1"/>
          <p:nvPr>
            <p:ph idx="12" type="sldNum"/>
          </p:nvPr>
        </p:nvSpPr>
        <p:spPr>
          <a:xfrm>
            <a:off x="3884929" y="8685889"/>
            <a:ext cx="2971800" cy="456600"/>
          </a:xfrm>
          <a:prstGeom prst="rect">
            <a:avLst/>
          </a:prstGeom>
          <a:noFill/>
          <a:ln>
            <a:noFill/>
          </a:ln>
        </p:spPr>
        <p:txBody>
          <a:bodyPr anchorCtr="0" anchor="ctr" bIns="86075" lIns="86075" spcFirstLastPara="1" rIns="86075" wrap="square" tIns="86075">
            <a:noAutofit/>
          </a:bodyPr>
          <a:lstStyle/>
          <a:p>
            <a:pPr indent="0" lvl="0" marL="0" rtl="0" algn="l">
              <a:spcBef>
                <a:spcPts val="0"/>
              </a:spcBef>
              <a:spcAft>
                <a:spcPts val="0"/>
              </a:spcAft>
              <a:buClr>
                <a:srgbClr val="000000"/>
              </a:buClr>
              <a:buSzPts val="1200"/>
              <a:buFont typeface="Arial"/>
              <a:buNone/>
            </a:pPr>
            <a:fld id="{00000000-1234-1234-1234-123412341234}" type="slidenum">
              <a:rPr lang="en" sz="1300"/>
              <a:t>‹#›</a:t>
            </a:fld>
            <a:endParaRPr sz="13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6c8dd71db9_0_212:notes"/>
          <p:cNvSpPr/>
          <p:nvPr>
            <p:ph idx="2" type="sldImg"/>
          </p:nvPr>
        </p:nvSpPr>
        <p:spPr>
          <a:xfrm>
            <a:off x="136139" y="686475"/>
            <a:ext cx="6585600" cy="34281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6c8dd71db9_0_212:notes"/>
          <p:cNvSpPr txBox="1"/>
          <p:nvPr>
            <p:ph idx="1" type="body"/>
          </p:nvPr>
        </p:nvSpPr>
        <p:spPr>
          <a:xfrm>
            <a:off x="685034" y="4342944"/>
            <a:ext cx="5487900" cy="4114500"/>
          </a:xfrm>
          <a:prstGeom prst="rect">
            <a:avLst/>
          </a:prstGeom>
          <a:noFill/>
          <a:ln>
            <a:noFill/>
          </a:ln>
        </p:spPr>
        <p:txBody>
          <a:bodyPr anchorCtr="0" anchor="ctr" bIns="86075" lIns="86075" spcFirstLastPara="1" rIns="86075" wrap="square" tIns="86075">
            <a:noAutofit/>
          </a:bodyPr>
          <a:lstStyle/>
          <a:p>
            <a:pPr indent="0" lvl="0" marL="0" rtl="0" algn="l">
              <a:spcBef>
                <a:spcPts val="0"/>
              </a:spcBef>
              <a:spcAft>
                <a:spcPts val="0"/>
              </a:spcAft>
              <a:buNone/>
            </a:pPr>
            <a:r>
              <a:t/>
            </a:r>
            <a:endParaRPr sz="1300"/>
          </a:p>
        </p:txBody>
      </p:sp>
      <p:sp>
        <p:nvSpPr>
          <p:cNvPr id="234" name="Google Shape;234;g26c8dd71db9_0_212:notes"/>
          <p:cNvSpPr txBox="1"/>
          <p:nvPr>
            <p:ph idx="12" type="sldNum"/>
          </p:nvPr>
        </p:nvSpPr>
        <p:spPr>
          <a:xfrm>
            <a:off x="3884929" y="8685889"/>
            <a:ext cx="2971800" cy="456600"/>
          </a:xfrm>
          <a:prstGeom prst="rect">
            <a:avLst/>
          </a:prstGeom>
          <a:noFill/>
          <a:ln>
            <a:noFill/>
          </a:ln>
        </p:spPr>
        <p:txBody>
          <a:bodyPr anchorCtr="0" anchor="ctr" bIns="86075" lIns="86075" spcFirstLastPara="1" rIns="86075" wrap="square" tIns="86075">
            <a:noAutofit/>
          </a:bodyPr>
          <a:lstStyle/>
          <a:p>
            <a:pPr indent="0" lvl="0" marL="0" rtl="0" algn="l">
              <a:spcBef>
                <a:spcPts val="0"/>
              </a:spcBef>
              <a:spcAft>
                <a:spcPts val="0"/>
              </a:spcAft>
              <a:buClr>
                <a:srgbClr val="000000"/>
              </a:buClr>
              <a:buSzPts val="1200"/>
              <a:buFont typeface="Arial"/>
              <a:buNone/>
            </a:pPr>
            <a:fld id="{00000000-1234-1234-1234-123412341234}" type="slidenum">
              <a:rPr lang="en" sz="1300"/>
              <a:t>‹#›</a:t>
            </a:fld>
            <a:endParaRPr sz="13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6c8dd71db9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6c8dd71db9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6c8dd71db9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6c8dd71db9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6c8dd71db9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6c8dd71db9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400a250866_0_56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400a250866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facd0903f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facd0903f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facd0903fc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facd0903fc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facd0903f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facd0903f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6c8dd71db9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6c8dd71db9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6c8dd71db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6c8dd71db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6c8dd71db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6c8dd71db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6c8dd71db9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6c8dd71db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docs.oracle.com/javase/tutorial/java/javaOO/nested.html" TargetMode="External"/><Relationship Id="rId4" Type="http://schemas.openxmlformats.org/officeDocument/2006/relationships/hyperlink" Target="https://docs.oracle.com/javase/tutorial/java/javaOO/anonymousclasses.html" TargetMode="External"/><Relationship Id="rId5" Type="http://schemas.openxmlformats.org/officeDocument/2006/relationships/hyperlink" Target="https://docs.oracle.com/javase/tutorial/java/javaOO/lambdaexpressions.html" TargetMode="External"/><Relationship Id="rId6" Type="http://schemas.openxmlformats.org/officeDocument/2006/relationships/hyperlink" Target="https://docs.oracle.com/javase/tutorial/java/IandI/abstract.html" TargetMode="External"/><Relationship Id="rId7" Type="http://schemas.openxmlformats.org/officeDocument/2006/relationships/hyperlink" Target="https://docs.oracle.com/javase/tutorial/java/javaOO/enum.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geeksforgeeks.org/lambda-expressions-java-8/#:~:text=lambda%20expressions%20are%20added%20in,object%20and%20executed%20on%20demand"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docs.oracle.com/javase/tutorial/java/javaOO/lambdaexpressions.html" TargetMode="External"/><Relationship Id="rId4" Type="http://schemas.openxmlformats.org/officeDocument/2006/relationships/hyperlink" Target="https://docs.oracle.com/javase/tutorial/java/javaOO/methodreferences.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docs.oracle.com/javase/tutorial/java/javaOO/nested.html" TargetMode="External"/><Relationship Id="rId4" Type="http://schemas.openxmlformats.org/officeDocument/2006/relationships/hyperlink" Target="https://docs.oracle.com/javase/tutorial/java/javaOO/anonymousclasses.html" TargetMode="External"/><Relationship Id="rId5" Type="http://schemas.openxmlformats.org/officeDocument/2006/relationships/hyperlink" Target="https://docs.oracle.com/javase/tutorial/java/javaOO/lambdaexpressions.html" TargetMode="External"/><Relationship Id="rId6" Type="http://schemas.openxmlformats.org/officeDocument/2006/relationships/hyperlink" Target="https://docs.oracle.com/javase/tutorial/java/IandI/abstract.html" TargetMode="External"/><Relationship Id="rId7" Type="http://schemas.openxmlformats.org/officeDocument/2006/relationships/hyperlink" Target="https://docs.oracle.com/javase/tutorial/java/javaOO/enum.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docs.oracle.com/javase/tutorial/java/javaOO/nested.html" TargetMode="External"/><Relationship Id="rId4" Type="http://schemas.openxmlformats.org/officeDocument/2006/relationships/hyperlink" Target="https://docs.oracle.com/javase/tutorial/java/javaOO/anonymousclasses.html" TargetMode="External"/><Relationship Id="rId5" Type="http://schemas.openxmlformats.org/officeDocument/2006/relationships/hyperlink" Target="https://docs.oracle.com/javase/tutorial/java/javaOO/lambdaexpressions.html" TargetMode="External"/><Relationship Id="rId6" Type="http://schemas.openxmlformats.org/officeDocument/2006/relationships/hyperlink" Target="https://docs.oracle.com/javase/tutorial/java/IandI/abstract.html" TargetMode="External"/><Relationship Id="rId7" Type="http://schemas.openxmlformats.org/officeDocument/2006/relationships/hyperlink" Target="https://docs.oracle.com/javase/tutorial/java/javaOO/enum.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docs.oracle.com/javase/tutorial/java/javaOO/nested.html" TargetMode="External"/><Relationship Id="rId4" Type="http://schemas.openxmlformats.org/officeDocument/2006/relationships/hyperlink" Target="https://docs.oracle.com/javase/tutorial/java/javaOO/anonymousclasses.html" TargetMode="External"/><Relationship Id="rId5" Type="http://schemas.openxmlformats.org/officeDocument/2006/relationships/hyperlink" Target="https://docs.oracle.com/javase/tutorial/java/javaOO/lambdaexpressions.html" TargetMode="External"/><Relationship Id="rId6" Type="http://schemas.openxmlformats.org/officeDocument/2006/relationships/hyperlink" Target="https://docs.oracle.com/javase/tutorial/java/IandI/abstract.html" TargetMode="External"/><Relationship Id="rId7" Type="http://schemas.openxmlformats.org/officeDocument/2006/relationships/hyperlink" Target="https://docs.oracle.com/javase/tutorial/java/javaOO/enum.htm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mailto:jcnam@handong.edu" TargetMode="External"/><Relationship Id="rId4" Type="http://schemas.openxmlformats.org/officeDocument/2006/relationships/hyperlink" Target="https://lifove.github.io" TargetMode="External"/><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ocs.oracle.com/javase/tutorial/java/javaOO/nested.html#inner-class-and-nested-static-class-exampl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ocs.oracle.com/javase/tutorial/java/javaOO/nested.html" TargetMode="External"/><Relationship Id="rId4" Type="http://schemas.openxmlformats.org/officeDocument/2006/relationships/hyperlink" Target="https://docs.oracle.com/javase/tutorial/java/javaOO/anonymousclasses.html" TargetMode="External"/><Relationship Id="rId5" Type="http://schemas.openxmlformats.org/officeDocument/2006/relationships/hyperlink" Target="https://docs.oracle.com/javase/tutorial/java/javaOO/lambdaexpressions.html" TargetMode="External"/><Relationship Id="rId6" Type="http://schemas.openxmlformats.org/officeDocument/2006/relationships/hyperlink" Target="https://docs.oracle.com/javase/tutorial/java/IandI/abstract.html" TargetMode="External"/><Relationship Id="rId7" Type="http://schemas.openxmlformats.org/officeDocument/2006/relationships/hyperlink" Target="https://docs.oracle.com/javase/tutorial/java/javaOO/enum.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developer.android.com/guide/topics/ui/ui-events#java"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0" y="609800"/>
            <a:ext cx="7801500" cy="218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ECE20016-01/ITP20003</a:t>
            </a:r>
            <a:endParaRPr sz="3000"/>
          </a:p>
          <a:p>
            <a:pPr indent="0" lvl="0" marL="0" rtl="0" algn="ctr">
              <a:spcBef>
                <a:spcPts val="0"/>
              </a:spcBef>
              <a:spcAft>
                <a:spcPts val="0"/>
              </a:spcAft>
              <a:buNone/>
            </a:pPr>
            <a:r>
              <a:rPr lang="en" sz="4100">
                <a:solidFill>
                  <a:srgbClr val="FFF2CC"/>
                </a:solidFill>
              </a:rPr>
              <a:t>Nested class, abstract class, and enum</a:t>
            </a:r>
            <a:endParaRPr sz="2800">
              <a:solidFill>
                <a:srgbClr val="FFF2CC"/>
              </a:solidFill>
            </a:endParaRPr>
          </a:p>
        </p:txBody>
      </p:sp>
      <p:sp>
        <p:nvSpPr>
          <p:cNvPr id="60" name="Google Shape;60;p13"/>
          <p:cNvSpPr txBox="1"/>
          <p:nvPr/>
        </p:nvSpPr>
        <p:spPr>
          <a:xfrm>
            <a:off x="4299900" y="3364219"/>
            <a:ext cx="544200" cy="39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100">
                <a:solidFill>
                  <a:schemeClr val="accent3"/>
                </a:solidFill>
                <a:latin typeface="Average"/>
                <a:ea typeface="Average"/>
                <a:cs typeface="Average"/>
                <a:sym typeface="Average"/>
              </a:rPr>
              <a:t>JC</a:t>
            </a:r>
            <a:endParaRPr sz="2100">
              <a:solidFill>
                <a:schemeClr val="accent3"/>
              </a:solidFill>
              <a:latin typeface="Average"/>
              <a:ea typeface="Average"/>
              <a:cs typeface="Average"/>
              <a:sym typeface="Average"/>
            </a:endParaRPr>
          </a:p>
          <a:p>
            <a:pPr indent="0" lvl="0" marL="0" rtl="0" algn="l">
              <a:spcBef>
                <a:spcPts val="0"/>
              </a:spcBef>
              <a:spcAft>
                <a:spcPts val="0"/>
              </a:spcAft>
              <a:buNone/>
            </a:pPr>
            <a:r>
              <a:t/>
            </a:r>
            <a:endParaRPr sz="2100">
              <a:solidFill>
                <a:srgbClr val="FFFFFF"/>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131" name="Google Shape;131;p22"/>
          <p:cNvSpPr txBox="1"/>
          <p:nvPr>
            <p:ph idx="1" type="body"/>
          </p:nvPr>
        </p:nvSpPr>
        <p:spPr>
          <a:xfrm>
            <a:off x="311700" y="1229869"/>
            <a:ext cx="86595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Nested class</a:t>
            </a:r>
            <a:endParaRPr/>
          </a:p>
          <a:p>
            <a:pPr indent="-317500" lvl="1" marL="914400" rtl="0" algn="l">
              <a:spcBef>
                <a:spcPts val="0"/>
              </a:spcBef>
              <a:spcAft>
                <a:spcPts val="0"/>
              </a:spcAft>
              <a:buSzPts val="1400"/>
              <a:buChar char="○"/>
            </a:pPr>
            <a:r>
              <a:rPr lang="en" u="sng">
                <a:solidFill>
                  <a:schemeClr val="hlink"/>
                </a:solidFill>
                <a:hlinkClick r:id="rId3"/>
              </a:rPr>
              <a:t>https://docs.oracle.com/javase/tutorial/java/javaOO/nested.html</a:t>
            </a:r>
            <a:r>
              <a:rPr lang="en"/>
              <a:t> </a:t>
            </a:r>
            <a:endParaRPr/>
          </a:p>
          <a:p>
            <a:pPr indent="-317500" lvl="2" marL="1371600" rtl="0" algn="l">
              <a:spcBef>
                <a:spcPts val="0"/>
              </a:spcBef>
              <a:spcAft>
                <a:spcPts val="0"/>
              </a:spcAft>
              <a:buSzPts val="1400"/>
              <a:buChar char="■"/>
            </a:pPr>
            <a:r>
              <a:rPr lang="en"/>
              <a:t>Anonymous classes</a:t>
            </a:r>
            <a:endParaRPr/>
          </a:p>
          <a:p>
            <a:pPr indent="-317500" lvl="3" marL="1828800" rtl="0" algn="l">
              <a:spcBef>
                <a:spcPts val="0"/>
              </a:spcBef>
              <a:spcAft>
                <a:spcPts val="0"/>
              </a:spcAft>
              <a:buSzPts val="1400"/>
              <a:buChar char="●"/>
            </a:pPr>
            <a:r>
              <a:rPr lang="en" u="sng">
                <a:solidFill>
                  <a:schemeClr val="hlink"/>
                </a:solidFill>
                <a:hlinkClick r:id="rId4"/>
              </a:rPr>
              <a:t>https://docs.oracle.com/javase/tutorial/java/javaOO/anonymousclasses.html</a:t>
            </a:r>
            <a:r>
              <a:rPr lang="en"/>
              <a:t> </a:t>
            </a:r>
            <a:endParaRPr/>
          </a:p>
          <a:p>
            <a:pPr indent="-317500" lvl="2" marL="1371600" rtl="0" algn="l">
              <a:spcBef>
                <a:spcPts val="0"/>
              </a:spcBef>
              <a:spcAft>
                <a:spcPts val="0"/>
              </a:spcAft>
              <a:buClr>
                <a:schemeClr val="accent5"/>
              </a:buClr>
              <a:buSzPts val="1400"/>
              <a:buChar char="■"/>
            </a:pPr>
            <a:r>
              <a:rPr lang="en">
                <a:solidFill>
                  <a:schemeClr val="accent5"/>
                </a:solidFill>
              </a:rPr>
              <a:t>Lambda expression</a:t>
            </a:r>
            <a:endParaRPr>
              <a:solidFill>
                <a:schemeClr val="accent5"/>
              </a:solidFill>
            </a:endParaRPr>
          </a:p>
          <a:p>
            <a:pPr indent="-317500" lvl="3" marL="1828800" rtl="0" algn="l">
              <a:spcBef>
                <a:spcPts val="0"/>
              </a:spcBef>
              <a:spcAft>
                <a:spcPts val="0"/>
              </a:spcAft>
              <a:buSzPts val="1400"/>
              <a:buChar char="●"/>
            </a:pPr>
            <a:r>
              <a:rPr lang="en" u="sng">
                <a:solidFill>
                  <a:schemeClr val="hlink"/>
                </a:solidFill>
                <a:hlinkClick r:id="rId5"/>
              </a:rPr>
              <a:t>https://docs.oracle.com/javase/tutorial/java/javaOO/lambdaexpressions.html</a:t>
            </a:r>
            <a:r>
              <a:rPr lang="en"/>
              <a:t> </a:t>
            </a:r>
            <a:endParaRPr/>
          </a:p>
          <a:p>
            <a:pPr indent="-342900" lvl="0" marL="457200" rtl="0" algn="l">
              <a:spcBef>
                <a:spcPts val="0"/>
              </a:spcBef>
              <a:spcAft>
                <a:spcPts val="0"/>
              </a:spcAft>
              <a:buSzPts val="1800"/>
              <a:buChar char="●"/>
            </a:pPr>
            <a:r>
              <a:rPr lang="en"/>
              <a:t>Abstract class</a:t>
            </a:r>
            <a:endParaRPr/>
          </a:p>
          <a:p>
            <a:pPr indent="-317500" lvl="1" marL="914400" rtl="0" algn="l">
              <a:spcBef>
                <a:spcPts val="0"/>
              </a:spcBef>
              <a:spcAft>
                <a:spcPts val="0"/>
              </a:spcAft>
              <a:buSzPts val="1400"/>
              <a:buChar char="○"/>
            </a:pPr>
            <a:r>
              <a:rPr lang="en" u="sng">
                <a:solidFill>
                  <a:schemeClr val="hlink"/>
                </a:solidFill>
                <a:hlinkClick r:id="rId6"/>
              </a:rPr>
              <a:t>https://docs.oracle.com/javase/tutorial/java/IandI/abstract.html</a:t>
            </a:r>
            <a:r>
              <a:rPr lang="en"/>
              <a:t> </a:t>
            </a:r>
            <a:endParaRPr/>
          </a:p>
          <a:p>
            <a:pPr indent="-342900" lvl="0" marL="457200" rtl="0" algn="l">
              <a:spcBef>
                <a:spcPts val="0"/>
              </a:spcBef>
              <a:spcAft>
                <a:spcPts val="0"/>
              </a:spcAft>
              <a:buSzPts val="1800"/>
              <a:buChar char="●"/>
            </a:pPr>
            <a:r>
              <a:rPr lang="en"/>
              <a:t>Enum</a:t>
            </a:r>
            <a:endParaRPr/>
          </a:p>
          <a:p>
            <a:pPr indent="-317500" lvl="1" marL="914400" rtl="0" algn="l">
              <a:spcBef>
                <a:spcPts val="0"/>
              </a:spcBef>
              <a:spcAft>
                <a:spcPts val="0"/>
              </a:spcAft>
              <a:buSzPts val="1400"/>
              <a:buChar char="○"/>
            </a:pPr>
            <a:r>
              <a:rPr lang="en" u="sng">
                <a:solidFill>
                  <a:schemeClr val="hlink"/>
                </a:solidFill>
                <a:hlinkClick r:id="rId7"/>
              </a:rPr>
              <a:t>https://docs.oracle.com/javase/tutorial/java/javaOO/enum.html</a:t>
            </a:r>
            <a:r>
              <a:rPr lang="en"/>
              <a:t> </a:t>
            </a:r>
            <a:endParaRPr/>
          </a:p>
          <a:p>
            <a:pPr indent="0" lvl="0" marL="0" rtl="0" algn="l">
              <a:spcBef>
                <a:spcPts val="1200"/>
              </a:spcBef>
              <a:spcAft>
                <a:spcPts val="1200"/>
              </a:spcAft>
              <a:buNone/>
            </a:pPr>
            <a:r>
              <a:t/>
            </a:r>
            <a:endParaRPr/>
          </a:p>
        </p:txBody>
      </p:sp>
      <p:sp>
        <p:nvSpPr>
          <p:cNvPr id="132" name="Google Shape;132;p2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accent3"/>
                </a:solidFill>
                <a:latin typeface="Average"/>
                <a:ea typeface="Average"/>
                <a:cs typeface="Average"/>
                <a:sym typeface="Average"/>
              </a:rPr>
              <a:t>‹#›</a:t>
            </a:fld>
            <a:endParaRPr>
              <a:solidFill>
                <a:schemeClr val="accent3"/>
              </a:solidFill>
              <a:latin typeface="Average"/>
              <a:ea typeface="Average"/>
              <a:cs typeface="Average"/>
              <a:sym typeface="Averag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Lambda expression in Java</a:t>
            </a:r>
            <a:endParaRPr/>
          </a:p>
        </p:txBody>
      </p:sp>
      <p:sp>
        <p:nvSpPr>
          <p:cNvPr id="138" name="Google Shape;138;p23"/>
          <p:cNvSpPr txBox="1"/>
          <p:nvPr>
            <p:ph idx="1" type="body"/>
          </p:nvPr>
        </p:nvSpPr>
        <p:spPr>
          <a:xfrm>
            <a:off x="311700" y="1152475"/>
            <a:ext cx="8520600" cy="3416400"/>
          </a:xfrm>
          <a:prstGeom prst="rect">
            <a:avLst/>
          </a:prstGeom>
          <a:solidFill>
            <a:schemeClr val="lt1"/>
          </a:solidFill>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Supported from Java 8: </a:t>
            </a:r>
            <a:r>
              <a:rPr lang="en" u="sng">
                <a:solidFill>
                  <a:schemeClr val="hlink"/>
                </a:solidFill>
                <a:hlinkClick r:id="rId3"/>
              </a:rPr>
              <a:t>https://www.geeksforgeeks.org/lambda-expressions-java-8/#:~:text=lambda%20expressions%20are%20added%20in,object%20and%20executed%20on%20demand</a:t>
            </a:r>
            <a:r>
              <a:rPr lang="en"/>
              <a:t>. </a:t>
            </a:r>
            <a:endParaRPr/>
          </a:p>
          <a:p>
            <a:pPr indent="-342900" lvl="0" marL="457200" rtl="0" algn="l">
              <a:spcBef>
                <a:spcPts val="0"/>
              </a:spcBef>
              <a:spcAft>
                <a:spcPts val="0"/>
              </a:spcAft>
              <a:buSzPts val="1800"/>
              <a:buChar char="●"/>
            </a:pPr>
            <a:r>
              <a:rPr lang="en"/>
              <a:t>Useful when an interface contains only one method.</a:t>
            </a:r>
            <a:endParaRPr/>
          </a:p>
          <a:p>
            <a:pPr indent="-317500" lvl="1" marL="914400" rtl="0" algn="l">
              <a:spcBef>
                <a:spcPts val="0"/>
              </a:spcBef>
              <a:spcAft>
                <a:spcPts val="0"/>
              </a:spcAft>
              <a:buSzPts val="1400"/>
              <a:buChar char="○"/>
            </a:pPr>
            <a:r>
              <a:rPr lang="en"/>
              <a:t>Using anonymous classes in this case unwieldy and unclear.</a:t>
            </a:r>
            <a:endParaRPr/>
          </a:p>
          <a:p>
            <a:pPr indent="-342900" lvl="0" marL="457200" rtl="0" algn="l">
              <a:spcBef>
                <a:spcPts val="0"/>
              </a:spcBef>
              <a:spcAft>
                <a:spcPts val="0"/>
              </a:spcAft>
              <a:buSzPts val="1800"/>
              <a:buChar char="●"/>
            </a:pPr>
            <a:r>
              <a:rPr lang="en"/>
              <a:t>Pass functionality as an argument to another function</a:t>
            </a:r>
            <a:br>
              <a:rPr lang="en"/>
            </a:br>
            <a:br>
              <a:rPr lang="en"/>
            </a:br>
            <a:endParaRPr/>
          </a:p>
        </p:txBody>
      </p:sp>
      <p:sp>
        <p:nvSpPr>
          <p:cNvPr id="139" name="Google Shape;139;p23"/>
          <p:cNvSpPr txBox="1"/>
          <p:nvPr/>
        </p:nvSpPr>
        <p:spPr>
          <a:xfrm>
            <a:off x="1102716" y="3158175"/>
            <a:ext cx="7703100" cy="114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rPr>
              <a:t>public void createPartControl(Composite parent) {</a:t>
            </a:r>
            <a:endParaRPr sz="1700">
              <a:solidFill>
                <a:schemeClr val="dk1"/>
              </a:solidFill>
            </a:endParaRPr>
          </a:p>
          <a:p>
            <a:pPr indent="0" lvl="0" marL="0" rtl="0" algn="l">
              <a:spcBef>
                <a:spcPts val="0"/>
              </a:spcBef>
              <a:spcAft>
                <a:spcPts val="0"/>
              </a:spcAft>
              <a:buNone/>
            </a:pPr>
            <a:r>
              <a:rPr lang="en" sz="1700">
                <a:solidFill>
                  <a:schemeClr val="dk1"/>
                </a:solidFill>
              </a:rPr>
              <a:t>		System.out.println("Enter in SampleE4View postConstruct");</a:t>
            </a:r>
            <a:endParaRPr sz="1700">
              <a:solidFill>
                <a:schemeClr val="dk1"/>
              </a:solidFill>
            </a:endParaRPr>
          </a:p>
          <a:p>
            <a:pPr indent="0" lvl="0" marL="0" rtl="0" algn="l">
              <a:spcBef>
                <a:spcPts val="0"/>
              </a:spcBef>
              <a:spcAft>
                <a:spcPts val="0"/>
              </a:spcAft>
              <a:buNone/>
            </a:pPr>
            <a:r>
              <a:rPr lang="en" sz="1700">
                <a:solidFill>
                  <a:schemeClr val="dk1"/>
                </a:solidFill>
              </a:rPr>
              <a:t>		final Canvas clock = new Canvas(parent, SWT.NONE);</a:t>
            </a:r>
            <a:endParaRPr sz="1700">
              <a:solidFill>
                <a:schemeClr val="dk1"/>
              </a:solidFill>
            </a:endParaRPr>
          </a:p>
          <a:p>
            <a:pPr indent="457200" lvl="0" marL="457200" rtl="0" algn="l">
              <a:spcBef>
                <a:spcPts val="0"/>
              </a:spcBef>
              <a:spcAft>
                <a:spcPts val="0"/>
              </a:spcAft>
              <a:buNone/>
            </a:pPr>
            <a:r>
              <a:rPr lang="en" sz="1700">
                <a:solidFill>
                  <a:srgbClr val="FFF2CC"/>
                </a:solidFill>
              </a:rPr>
              <a:t>clock.addPaintListener(x -&gt; this.drawClock(x)); // or</a:t>
            </a:r>
            <a:endParaRPr sz="1700">
              <a:solidFill>
                <a:srgbClr val="FFF2CC"/>
              </a:solidFill>
            </a:endParaRPr>
          </a:p>
          <a:p>
            <a:pPr indent="0" lvl="0" marL="0" rtl="0" algn="l">
              <a:spcBef>
                <a:spcPts val="0"/>
              </a:spcBef>
              <a:spcAft>
                <a:spcPts val="0"/>
              </a:spcAft>
              <a:buNone/>
            </a:pPr>
            <a:r>
              <a:rPr lang="en" sz="1700">
                <a:solidFill>
                  <a:schemeClr val="dk1"/>
                </a:solidFill>
              </a:rPr>
              <a:t>		// clock.addPaintListener(this::drawClock); //  Method reference</a:t>
            </a:r>
            <a:endParaRPr sz="1700">
              <a:solidFill>
                <a:schemeClr val="dk1"/>
              </a:solidFill>
            </a:endParaRPr>
          </a:p>
          <a:p>
            <a:pPr indent="0" lvl="0" marL="0" rtl="0" algn="l">
              <a:spcBef>
                <a:spcPts val="0"/>
              </a:spcBef>
              <a:spcAft>
                <a:spcPts val="0"/>
              </a:spcAft>
              <a:buNone/>
            </a:pPr>
            <a:r>
              <a:rPr lang="en" sz="1700">
                <a:solidFill>
                  <a:schemeClr val="dk1"/>
                </a:solidFill>
              </a:rPr>
              <a:t>		</a:t>
            </a:r>
            <a:endParaRPr sz="1700">
              <a:solidFill>
                <a:schemeClr val="dk1"/>
              </a:solidFill>
            </a:endParaRPr>
          </a:p>
          <a:p>
            <a:pPr indent="0" lvl="0" marL="0" rtl="0" algn="l">
              <a:spcBef>
                <a:spcPts val="0"/>
              </a:spcBef>
              <a:spcAft>
                <a:spcPts val="0"/>
              </a:spcAft>
              <a:buNone/>
            </a:pPr>
            <a:r>
              <a:rPr lang="en" sz="1700">
                <a:solidFill>
                  <a:schemeClr val="dk1"/>
                </a:solidFill>
              </a:rPr>
              <a:t>	}</a:t>
            </a:r>
            <a:endParaRPr sz="1700">
              <a:solidFill>
                <a:schemeClr val="dk1"/>
              </a:solidFill>
            </a:endParaRPr>
          </a:p>
        </p:txBody>
      </p:sp>
      <p:sp>
        <p:nvSpPr>
          <p:cNvPr id="140" name="Google Shape;140;p2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accent3"/>
                </a:solidFill>
                <a:latin typeface="Average"/>
                <a:ea typeface="Average"/>
                <a:cs typeface="Average"/>
                <a:sym typeface="Average"/>
              </a:rPr>
              <a:t>‹#›</a:t>
            </a:fld>
            <a:endParaRPr>
              <a:solidFill>
                <a:schemeClr val="accent3"/>
              </a:solidFill>
              <a:latin typeface="Average"/>
              <a:ea typeface="Average"/>
              <a:cs typeface="Average"/>
              <a:sym typeface="Averag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Syntax of Lambda expression in Java</a:t>
            </a:r>
            <a:endParaRPr/>
          </a:p>
        </p:txBody>
      </p:sp>
      <p:sp>
        <p:nvSpPr>
          <p:cNvPr id="146" name="Google Shape;14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list of parameters" -&gt; expression or {statements}</a:t>
            </a:r>
            <a:endParaRPr/>
          </a:p>
        </p:txBody>
      </p:sp>
      <p:sp>
        <p:nvSpPr>
          <p:cNvPr id="147" name="Google Shape;147;p24"/>
          <p:cNvSpPr txBox="1"/>
          <p:nvPr/>
        </p:nvSpPr>
        <p:spPr>
          <a:xfrm>
            <a:off x="899200" y="1626700"/>
            <a:ext cx="7874100" cy="48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rPr>
              <a:t>public class Calculator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interface IntegerMath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int operation(int a, int b);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public int operateBinary(int a, int b, IntegerMath op)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return op.operation(a, b);</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public static void main(String... args)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Calculator myApp = new Calculator();</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IntegerMath addition = </a:t>
            </a:r>
            <a:r>
              <a:rPr b="1" lang="en" sz="1000">
                <a:solidFill>
                  <a:schemeClr val="dk1"/>
                </a:solidFill>
              </a:rPr>
              <a:t>(a, b) -&gt; a + b</a:t>
            </a:r>
            <a:r>
              <a:rPr lang="en" sz="1000">
                <a:solidFill>
                  <a:schemeClr val="dk1"/>
                </a:solidFill>
              </a:rPr>
              <a:t>;  // implementing for the interface method, operation, by using an anonymous method.</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IntegerMath subtraction = </a:t>
            </a:r>
            <a:r>
              <a:rPr b="1" lang="en" sz="1000">
                <a:solidFill>
                  <a:schemeClr val="dk1"/>
                </a:solidFill>
              </a:rPr>
              <a:t>(a, b) -&gt; a - b</a:t>
            </a:r>
            <a:r>
              <a:rPr lang="en" sz="1000">
                <a:solidFill>
                  <a:schemeClr val="dk1"/>
                </a:solidFill>
              </a:rPr>
              <a:t>;</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System.out.println("40 + 2 = "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myApp.operateBinary(40, 2, addition));</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System.out.println("20 - 10 = "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myApp.operateBinary(20, 10, subtraction));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a:t>
            </a:r>
            <a:endParaRPr sz="1000">
              <a:solidFill>
                <a:schemeClr val="dk1"/>
              </a:solidFill>
            </a:endParaRPr>
          </a:p>
          <a:p>
            <a:pPr indent="0" lvl="0" marL="0" rtl="0" algn="l">
              <a:spcBef>
                <a:spcPts val="0"/>
              </a:spcBef>
              <a:spcAft>
                <a:spcPts val="0"/>
              </a:spcAft>
              <a:buNone/>
            </a:pPr>
            <a:r>
              <a:t/>
            </a:r>
            <a:endParaRPr sz="1000"/>
          </a:p>
        </p:txBody>
      </p:sp>
      <p:sp>
        <p:nvSpPr>
          <p:cNvPr id="148" name="Google Shape;148;p2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accent3"/>
                </a:solidFill>
                <a:latin typeface="Average"/>
                <a:ea typeface="Average"/>
                <a:cs typeface="Average"/>
                <a:sym typeface="Average"/>
              </a:rPr>
              <a:t>‹#›</a:t>
            </a:fld>
            <a:endParaRPr>
              <a:solidFill>
                <a:schemeClr val="accent3"/>
              </a:solidFill>
              <a:latin typeface="Average"/>
              <a:ea typeface="Average"/>
              <a:cs typeface="Average"/>
              <a:sym typeface="Averag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Lambda expression in Java</a:t>
            </a:r>
            <a:endParaRPr/>
          </a:p>
        </p:txBody>
      </p:sp>
      <p:sp>
        <p:nvSpPr>
          <p:cNvPr id="154" name="Google Shape;154;p25"/>
          <p:cNvSpPr txBox="1"/>
          <p:nvPr>
            <p:ph idx="1" type="body"/>
          </p:nvPr>
        </p:nvSpPr>
        <p:spPr>
          <a:xfrm>
            <a:off x="311700" y="1229869"/>
            <a:ext cx="8697300" cy="3339000"/>
          </a:xfrm>
          <a:prstGeom prst="rect">
            <a:avLst/>
          </a:prstGeom>
          <a:solidFill>
            <a:schemeClr val="lt1"/>
          </a:solidFill>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Other use cases: </a:t>
            </a:r>
            <a:r>
              <a:rPr lang="en" u="sng">
                <a:solidFill>
                  <a:schemeClr val="hlink"/>
                </a:solidFill>
                <a:hlinkClick r:id="rId3"/>
              </a:rPr>
              <a:t>https://docs.oracle.com/javase/tutorial/java/javaOO/lambdaexpressions.html</a:t>
            </a:r>
            <a:r>
              <a:rPr lang="en"/>
              <a:t> </a:t>
            </a:r>
            <a:endParaRPr/>
          </a:p>
          <a:p>
            <a:pPr indent="-342900" lvl="0" marL="457200" rtl="0" algn="l">
              <a:spcBef>
                <a:spcPts val="0"/>
              </a:spcBef>
              <a:spcAft>
                <a:spcPts val="0"/>
              </a:spcAft>
              <a:buSzPts val="1800"/>
              <a:buChar char="●"/>
            </a:pPr>
            <a:r>
              <a:rPr lang="en"/>
              <a:t>Method references (::): Compact, easy-to-read lambda expression</a:t>
            </a:r>
            <a:br>
              <a:rPr lang="en"/>
            </a:br>
            <a:r>
              <a:rPr lang="en" u="sng">
                <a:solidFill>
                  <a:schemeClr val="hlink"/>
                </a:solidFill>
                <a:hlinkClick r:id="rId4"/>
              </a:rPr>
              <a:t>https://docs.oracle.com/javase/tutorial/java/javaOO/methodreferences.html</a:t>
            </a:r>
            <a:r>
              <a:rPr lang="en"/>
              <a:t> </a:t>
            </a:r>
            <a:endParaRPr/>
          </a:p>
        </p:txBody>
      </p:sp>
      <p:sp>
        <p:nvSpPr>
          <p:cNvPr id="155" name="Google Shape;155;p2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accent3"/>
                </a:solidFill>
                <a:latin typeface="Average"/>
                <a:ea typeface="Average"/>
                <a:cs typeface="Average"/>
                <a:sym typeface="Average"/>
              </a:rPr>
              <a:t>‹#›</a:t>
            </a:fld>
            <a:endParaRPr>
              <a:solidFill>
                <a:schemeClr val="accent3"/>
              </a:solidFill>
              <a:latin typeface="Average"/>
              <a:ea typeface="Average"/>
              <a:cs typeface="Average"/>
              <a:sym typeface="Average"/>
            </a:endParaRPr>
          </a:p>
        </p:txBody>
      </p:sp>
      <p:sp>
        <p:nvSpPr>
          <p:cNvPr id="156" name="Google Shape;156;p25"/>
          <p:cNvSpPr txBox="1"/>
          <p:nvPr/>
        </p:nvSpPr>
        <p:spPr>
          <a:xfrm>
            <a:off x="1179150" y="2453381"/>
            <a:ext cx="7653300" cy="278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1"/>
                </a:solidFill>
                <a:latin typeface="Roboto"/>
                <a:ea typeface="Roboto"/>
                <a:cs typeface="Roboto"/>
                <a:sym typeface="Roboto"/>
              </a:rPr>
              <a:t>public class Operators {</a:t>
            </a:r>
            <a:endParaRPr sz="1300">
              <a:solidFill>
                <a:schemeClr val="dk1"/>
              </a:solidFill>
              <a:latin typeface="Roboto"/>
              <a:ea typeface="Roboto"/>
              <a:cs typeface="Roboto"/>
              <a:sym typeface="Roboto"/>
            </a:endParaRPr>
          </a:p>
          <a:p>
            <a:pPr indent="0" lvl="0" marL="0" rtl="0" algn="l">
              <a:spcBef>
                <a:spcPts val="0"/>
              </a:spcBef>
              <a:spcAft>
                <a:spcPts val="0"/>
              </a:spcAft>
              <a:buNone/>
            </a:pPr>
            <a:r>
              <a:rPr lang="en" sz="1300">
                <a:solidFill>
                  <a:schemeClr val="dk1"/>
                </a:solidFill>
                <a:latin typeface="Roboto"/>
                <a:ea typeface="Roboto"/>
                <a:cs typeface="Roboto"/>
                <a:sym typeface="Roboto"/>
              </a:rPr>
              <a:t>	public static int add(int a, int b) {</a:t>
            </a:r>
            <a:endParaRPr sz="1300">
              <a:solidFill>
                <a:schemeClr val="dk1"/>
              </a:solidFill>
              <a:latin typeface="Roboto"/>
              <a:ea typeface="Roboto"/>
              <a:cs typeface="Roboto"/>
              <a:sym typeface="Roboto"/>
            </a:endParaRPr>
          </a:p>
          <a:p>
            <a:pPr indent="0" lvl="0" marL="0" rtl="0" algn="l">
              <a:spcBef>
                <a:spcPts val="0"/>
              </a:spcBef>
              <a:spcAft>
                <a:spcPts val="0"/>
              </a:spcAft>
              <a:buNone/>
            </a:pPr>
            <a:r>
              <a:rPr lang="en" sz="1300">
                <a:solidFill>
                  <a:schemeClr val="dk1"/>
                </a:solidFill>
                <a:latin typeface="Roboto"/>
                <a:ea typeface="Roboto"/>
                <a:cs typeface="Roboto"/>
                <a:sym typeface="Roboto"/>
              </a:rPr>
              <a:t>		return a+b;</a:t>
            </a:r>
            <a:endParaRPr sz="1300">
              <a:solidFill>
                <a:schemeClr val="dk1"/>
              </a:solidFill>
              <a:latin typeface="Roboto"/>
              <a:ea typeface="Roboto"/>
              <a:cs typeface="Roboto"/>
              <a:sym typeface="Roboto"/>
            </a:endParaRPr>
          </a:p>
          <a:p>
            <a:pPr indent="0" lvl="0" marL="0" rtl="0" algn="l">
              <a:spcBef>
                <a:spcPts val="0"/>
              </a:spcBef>
              <a:spcAft>
                <a:spcPts val="0"/>
              </a:spcAft>
              <a:buNone/>
            </a:pPr>
            <a:r>
              <a:rPr lang="en" sz="1300">
                <a:solidFill>
                  <a:schemeClr val="dk1"/>
                </a:solidFill>
                <a:latin typeface="Roboto"/>
                <a:ea typeface="Roboto"/>
                <a:cs typeface="Roboto"/>
                <a:sym typeface="Roboto"/>
              </a:rPr>
              <a:t>	}</a:t>
            </a:r>
            <a:endParaRPr sz="1300">
              <a:solidFill>
                <a:schemeClr val="dk1"/>
              </a:solidFill>
              <a:latin typeface="Roboto"/>
              <a:ea typeface="Roboto"/>
              <a:cs typeface="Roboto"/>
              <a:sym typeface="Roboto"/>
            </a:endParaRPr>
          </a:p>
          <a:p>
            <a:pPr indent="0" lvl="0" marL="0" rtl="0" algn="l">
              <a:spcBef>
                <a:spcPts val="0"/>
              </a:spcBef>
              <a:spcAft>
                <a:spcPts val="0"/>
              </a:spcAft>
              <a:buNone/>
            </a:pPr>
            <a:r>
              <a:t/>
            </a:r>
            <a:endParaRPr sz="1300">
              <a:solidFill>
                <a:schemeClr val="dk1"/>
              </a:solidFill>
              <a:latin typeface="Roboto"/>
              <a:ea typeface="Roboto"/>
              <a:cs typeface="Roboto"/>
              <a:sym typeface="Roboto"/>
            </a:endParaRPr>
          </a:p>
          <a:p>
            <a:pPr indent="0" lvl="0" marL="0" rtl="0" algn="l">
              <a:spcBef>
                <a:spcPts val="0"/>
              </a:spcBef>
              <a:spcAft>
                <a:spcPts val="0"/>
              </a:spcAft>
              <a:buNone/>
            </a:pPr>
            <a:r>
              <a:rPr lang="en" sz="1300">
                <a:solidFill>
                  <a:schemeClr val="dk1"/>
                </a:solidFill>
                <a:latin typeface="Roboto"/>
                <a:ea typeface="Roboto"/>
                <a:cs typeface="Roboto"/>
                <a:sym typeface="Roboto"/>
              </a:rPr>
              <a:t>	public static int sub(int a, int b) {</a:t>
            </a:r>
            <a:endParaRPr sz="1300">
              <a:solidFill>
                <a:schemeClr val="dk1"/>
              </a:solidFill>
              <a:latin typeface="Roboto"/>
              <a:ea typeface="Roboto"/>
              <a:cs typeface="Roboto"/>
              <a:sym typeface="Roboto"/>
            </a:endParaRPr>
          </a:p>
          <a:p>
            <a:pPr indent="0" lvl="0" marL="0" rtl="0" algn="l">
              <a:spcBef>
                <a:spcPts val="0"/>
              </a:spcBef>
              <a:spcAft>
                <a:spcPts val="0"/>
              </a:spcAft>
              <a:buNone/>
            </a:pPr>
            <a:r>
              <a:rPr lang="en" sz="1300">
                <a:solidFill>
                  <a:schemeClr val="dk1"/>
                </a:solidFill>
                <a:latin typeface="Roboto"/>
                <a:ea typeface="Roboto"/>
                <a:cs typeface="Roboto"/>
                <a:sym typeface="Roboto"/>
              </a:rPr>
              <a:t>		return a-b;</a:t>
            </a:r>
            <a:endParaRPr sz="1300">
              <a:solidFill>
                <a:schemeClr val="dk1"/>
              </a:solidFill>
              <a:latin typeface="Roboto"/>
              <a:ea typeface="Roboto"/>
              <a:cs typeface="Roboto"/>
              <a:sym typeface="Roboto"/>
            </a:endParaRPr>
          </a:p>
          <a:p>
            <a:pPr indent="0" lvl="0" marL="0" rtl="0" algn="l">
              <a:spcBef>
                <a:spcPts val="0"/>
              </a:spcBef>
              <a:spcAft>
                <a:spcPts val="0"/>
              </a:spcAft>
              <a:buNone/>
            </a:pPr>
            <a:r>
              <a:rPr lang="en" sz="1300">
                <a:solidFill>
                  <a:schemeClr val="dk1"/>
                </a:solidFill>
                <a:latin typeface="Roboto"/>
                <a:ea typeface="Roboto"/>
                <a:cs typeface="Roboto"/>
                <a:sym typeface="Roboto"/>
              </a:rPr>
              <a:t>	}</a:t>
            </a:r>
            <a:endParaRPr sz="1300">
              <a:solidFill>
                <a:schemeClr val="dk1"/>
              </a:solidFill>
              <a:latin typeface="Roboto"/>
              <a:ea typeface="Roboto"/>
              <a:cs typeface="Roboto"/>
              <a:sym typeface="Roboto"/>
            </a:endParaRPr>
          </a:p>
          <a:p>
            <a:pPr indent="0" lvl="0" marL="0" rtl="0" algn="l">
              <a:spcBef>
                <a:spcPts val="0"/>
              </a:spcBef>
              <a:spcAft>
                <a:spcPts val="0"/>
              </a:spcAft>
              <a:buNone/>
            </a:pPr>
            <a:r>
              <a:rPr lang="en" sz="1300">
                <a:solidFill>
                  <a:schemeClr val="dk1"/>
                </a:solidFill>
                <a:latin typeface="Roboto"/>
                <a:ea typeface="Roboto"/>
                <a:cs typeface="Roboto"/>
                <a:sym typeface="Roboto"/>
              </a:rPr>
              <a:t>}</a:t>
            </a:r>
            <a:endParaRPr sz="1300">
              <a:solidFill>
                <a:schemeClr val="dk1"/>
              </a:solidFill>
              <a:latin typeface="Roboto"/>
              <a:ea typeface="Roboto"/>
              <a:cs typeface="Roboto"/>
              <a:sym typeface="Roboto"/>
            </a:endParaRPr>
          </a:p>
          <a:p>
            <a:pPr indent="0" lvl="0" marL="0" rtl="0" algn="l">
              <a:spcBef>
                <a:spcPts val="0"/>
              </a:spcBef>
              <a:spcAft>
                <a:spcPts val="0"/>
              </a:spcAft>
              <a:buNone/>
            </a:pPr>
            <a:r>
              <a:t/>
            </a:r>
            <a:endParaRPr sz="1300">
              <a:solidFill>
                <a:schemeClr val="dk1"/>
              </a:solidFill>
              <a:latin typeface="Roboto"/>
              <a:ea typeface="Roboto"/>
              <a:cs typeface="Roboto"/>
              <a:sym typeface="Roboto"/>
            </a:endParaRPr>
          </a:p>
          <a:p>
            <a:pPr indent="0" lvl="0" marL="0" rtl="0" algn="l">
              <a:spcBef>
                <a:spcPts val="0"/>
              </a:spcBef>
              <a:spcAft>
                <a:spcPts val="0"/>
              </a:spcAft>
              <a:buNone/>
            </a:pPr>
            <a:r>
              <a:rPr lang="en" sz="1300">
                <a:solidFill>
                  <a:schemeClr val="dk1"/>
                </a:solidFill>
                <a:latin typeface="Roboto"/>
                <a:ea typeface="Roboto"/>
                <a:cs typeface="Roboto"/>
                <a:sym typeface="Roboto"/>
              </a:rPr>
              <a:t>----</a:t>
            </a:r>
            <a:endParaRPr sz="1300">
              <a:solidFill>
                <a:schemeClr val="dk1"/>
              </a:solidFill>
              <a:latin typeface="Roboto"/>
              <a:ea typeface="Roboto"/>
              <a:cs typeface="Roboto"/>
              <a:sym typeface="Roboto"/>
            </a:endParaRPr>
          </a:p>
          <a:p>
            <a:pPr indent="0" lvl="0" marL="0" rtl="0" algn="l">
              <a:spcBef>
                <a:spcPts val="0"/>
              </a:spcBef>
              <a:spcAft>
                <a:spcPts val="0"/>
              </a:spcAft>
              <a:buNone/>
            </a:pPr>
            <a:r>
              <a:rPr lang="en" sz="1300">
                <a:solidFill>
                  <a:schemeClr val="dk1"/>
                </a:solidFill>
                <a:latin typeface="Roboto"/>
                <a:ea typeface="Roboto"/>
                <a:cs typeface="Roboto"/>
                <a:sym typeface="Roboto"/>
              </a:rPr>
              <a:t>System.out.println("41 + 3 = " + myApp.operateBinary(41, 3, </a:t>
            </a:r>
            <a:r>
              <a:rPr lang="en" sz="1300">
                <a:solidFill>
                  <a:schemeClr val="dk1"/>
                </a:solidFill>
                <a:highlight>
                  <a:schemeClr val="dk2"/>
                </a:highlight>
                <a:latin typeface="Roboto"/>
                <a:ea typeface="Roboto"/>
                <a:cs typeface="Roboto"/>
                <a:sym typeface="Roboto"/>
              </a:rPr>
              <a:t>Operators::add</a:t>
            </a:r>
            <a:r>
              <a:rPr lang="en" sz="1300">
                <a:solidFill>
                  <a:schemeClr val="dk1"/>
                </a:solidFill>
                <a:latin typeface="Roboto"/>
                <a:ea typeface="Roboto"/>
                <a:cs typeface="Roboto"/>
                <a:sym typeface="Roboto"/>
              </a:rPr>
              <a:t>));</a:t>
            </a:r>
            <a:endParaRPr sz="1300">
              <a:solidFill>
                <a:schemeClr val="dk1"/>
              </a:solidFill>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162" name="Google Shape;162;p26"/>
          <p:cNvSpPr txBox="1"/>
          <p:nvPr>
            <p:ph idx="1" type="body"/>
          </p:nvPr>
        </p:nvSpPr>
        <p:spPr>
          <a:xfrm>
            <a:off x="311700" y="1229869"/>
            <a:ext cx="86595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Nested class</a:t>
            </a:r>
            <a:endParaRPr/>
          </a:p>
          <a:p>
            <a:pPr indent="-317500" lvl="1" marL="914400" rtl="0" algn="l">
              <a:spcBef>
                <a:spcPts val="0"/>
              </a:spcBef>
              <a:spcAft>
                <a:spcPts val="0"/>
              </a:spcAft>
              <a:buSzPts val="1400"/>
              <a:buChar char="○"/>
            </a:pPr>
            <a:r>
              <a:rPr lang="en" u="sng">
                <a:solidFill>
                  <a:schemeClr val="hlink"/>
                </a:solidFill>
                <a:hlinkClick r:id="rId3"/>
              </a:rPr>
              <a:t>https://docs.oracle.com/javase/tutorial/java/javaOO/nested.html</a:t>
            </a:r>
            <a:r>
              <a:rPr lang="en"/>
              <a:t> </a:t>
            </a:r>
            <a:endParaRPr/>
          </a:p>
          <a:p>
            <a:pPr indent="-317500" lvl="2" marL="1371600" rtl="0" algn="l">
              <a:spcBef>
                <a:spcPts val="0"/>
              </a:spcBef>
              <a:spcAft>
                <a:spcPts val="0"/>
              </a:spcAft>
              <a:buSzPts val="1400"/>
              <a:buChar char="■"/>
            </a:pPr>
            <a:r>
              <a:rPr lang="en"/>
              <a:t>Anonymous classes</a:t>
            </a:r>
            <a:endParaRPr/>
          </a:p>
          <a:p>
            <a:pPr indent="-317500" lvl="3" marL="1828800" rtl="0" algn="l">
              <a:spcBef>
                <a:spcPts val="0"/>
              </a:spcBef>
              <a:spcAft>
                <a:spcPts val="0"/>
              </a:spcAft>
              <a:buSzPts val="1400"/>
              <a:buChar char="●"/>
            </a:pPr>
            <a:r>
              <a:rPr lang="en" u="sng">
                <a:solidFill>
                  <a:schemeClr val="hlink"/>
                </a:solidFill>
                <a:hlinkClick r:id="rId4"/>
              </a:rPr>
              <a:t>https://docs.oracle.com/javase/tutorial/java/javaOO/anonymousclasses.html</a:t>
            </a:r>
            <a:r>
              <a:rPr lang="en"/>
              <a:t> </a:t>
            </a:r>
            <a:endParaRPr/>
          </a:p>
          <a:p>
            <a:pPr indent="-317500" lvl="2" marL="1371600" rtl="0" algn="l">
              <a:spcBef>
                <a:spcPts val="0"/>
              </a:spcBef>
              <a:spcAft>
                <a:spcPts val="0"/>
              </a:spcAft>
              <a:buClr>
                <a:schemeClr val="lt2"/>
              </a:buClr>
              <a:buSzPts val="1400"/>
              <a:buChar char="■"/>
            </a:pPr>
            <a:r>
              <a:rPr lang="en"/>
              <a:t>Lambda expression</a:t>
            </a:r>
            <a:endParaRPr>
              <a:solidFill>
                <a:schemeClr val="lt2"/>
              </a:solidFill>
            </a:endParaRPr>
          </a:p>
          <a:p>
            <a:pPr indent="-317500" lvl="3" marL="1828800" rtl="0" algn="l">
              <a:spcBef>
                <a:spcPts val="0"/>
              </a:spcBef>
              <a:spcAft>
                <a:spcPts val="0"/>
              </a:spcAft>
              <a:buSzPts val="1400"/>
              <a:buChar char="●"/>
            </a:pPr>
            <a:r>
              <a:rPr lang="en" u="sng">
                <a:solidFill>
                  <a:schemeClr val="hlink"/>
                </a:solidFill>
                <a:hlinkClick r:id="rId5"/>
              </a:rPr>
              <a:t>https://docs.oracle.com/javase/tutorial/java/javaOO/lambdaexpressions.html</a:t>
            </a:r>
            <a:r>
              <a:rPr lang="en"/>
              <a:t> </a:t>
            </a:r>
            <a:endParaRPr/>
          </a:p>
          <a:p>
            <a:pPr indent="-342900" lvl="0" marL="457200" rtl="0" algn="l">
              <a:spcBef>
                <a:spcPts val="0"/>
              </a:spcBef>
              <a:spcAft>
                <a:spcPts val="0"/>
              </a:spcAft>
              <a:buClr>
                <a:schemeClr val="accent5"/>
              </a:buClr>
              <a:buSzPts val="1800"/>
              <a:buChar char="●"/>
            </a:pPr>
            <a:r>
              <a:rPr lang="en">
                <a:solidFill>
                  <a:schemeClr val="accent5"/>
                </a:solidFill>
              </a:rPr>
              <a:t>Abstract class</a:t>
            </a:r>
            <a:endParaRPr>
              <a:solidFill>
                <a:schemeClr val="accent5"/>
              </a:solidFill>
            </a:endParaRPr>
          </a:p>
          <a:p>
            <a:pPr indent="-317500" lvl="1" marL="914400" rtl="0" algn="l">
              <a:spcBef>
                <a:spcPts val="0"/>
              </a:spcBef>
              <a:spcAft>
                <a:spcPts val="0"/>
              </a:spcAft>
              <a:buSzPts val="1400"/>
              <a:buChar char="○"/>
            </a:pPr>
            <a:r>
              <a:rPr lang="en" u="sng">
                <a:solidFill>
                  <a:schemeClr val="hlink"/>
                </a:solidFill>
                <a:hlinkClick r:id="rId6"/>
              </a:rPr>
              <a:t>https://docs.oracle.com/javase/tutorial/java/IandI/abstract.html</a:t>
            </a:r>
            <a:r>
              <a:rPr lang="en"/>
              <a:t> </a:t>
            </a:r>
            <a:endParaRPr/>
          </a:p>
          <a:p>
            <a:pPr indent="-342900" lvl="0" marL="457200" rtl="0" algn="l">
              <a:spcBef>
                <a:spcPts val="0"/>
              </a:spcBef>
              <a:spcAft>
                <a:spcPts val="0"/>
              </a:spcAft>
              <a:buSzPts val="1800"/>
              <a:buChar char="●"/>
            </a:pPr>
            <a:r>
              <a:rPr lang="en"/>
              <a:t>Enum</a:t>
            </a:r>
            <a:endParaRPr/>
          </a:p>
          <a:p>
            <a:pPr indent="-317500" lvl="1" marL="914400" rtl="0" algn="l">
              <a:spcBef>
                <a:spcPts val="0"/>
              </a:spcBef>
              <a:spcAft>
                <a:spcPts val="0"/>
              </a:spcAft>
              <a:buSzPts val="1400"/>
              <a:buChar char="○"/>
            </a:pPr>
            <a:r>
              <a:rPr lang="en" u="sng">
                <a:solidFill>
                  <a:schemeClr val="hlink"/>
                </a:solidFill>
                <a:hlinkClick r:id="rId7"/>
              </a:rPr>
              <a:t>https://docs.oracle.com/javase/tutorial/java/javaOO/enum.html</a:t>
            </a:r>
            <a:r>
              <a:rPr lang="en"/>
              <a:t> </a:t>
            </a:r>
            <a:endParaRPr/>
          </a:p>
          <a:p>
            <a:pPr indent="0" lvl="0" marL="0" rtl="0" algn="l">
              <a:spcBef>
                <a:spcPts val="1200"/>
              </a:spcBef>
              <a:spcAft>
                <a:spcPts val="1200"/>
              </a:spcAft>
              <a:buNone/>
            </a:pPr>
            <a:r>
              <a:t/>
            </a:r>
            <a:endParaRPr/>
          </a:p>
        </p:txBody>
      </p:sp>
      <p:sp>
        <p:nvSpPr>
          <p:cNvPr id="163" name="Google Shape;163;p2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accent3"/>
                </a:solidFill>
                <a:latin typeface="Average"/>
                <a:ea typeface="Average"/>
                <a:cs typeface="Average"/>
                <a:sym typeface="Average"/>
              </a:rPr>
              <a:t>‹#›</a:t>
            </a:fld>
            <a:endParaRPr>
              <a:solidFill>
                <a:schemeClr val="accent3"/>
              </a:solidFill>
              <a:latin typeface="Average"/>
              <a:ea typeface="Average"/>
              <a:cs typeface="Average"/>
              <a:sym typeface="Averag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 Methods and Classes</a:t>
            </a:r>
            <a:endParaRPr/>
          </a:p>
        </p:txBody>
      </p:sp>
      <p:sp>
        <p:nvSpPr>
          <p:cNvPr id="169" name="Google Shape;169;p27"/>
          <p:cNvSpPr txBox="1"/>
          <p:nvPr>
            <p:ph idx="1" type="body"/>
          </p:nvPr>
        </p:nvSpPr>
        <p:spPr>
          <a:xfrm>
            <a:off x="311700" y="1152475"/>
            <a:ext cx="8520600" cy="822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An </a:t>
            </a:r>
            <a:r>
              <a:rPr lang="en"/>
              <a:t>abstract</a:t>
            </a:r>
            <a:r>
              <a:rPr lang="en"/>
              <a:t> method is a method that is declared without an implementation.</a:t>
            </a:r>
            <a:endParaRPr/>
          </a:p>
          <a:p>
            <a:pPr indent="-342900" lvl="0" marL="457200" rtl="0" algn="l">
              <a:spcBef>
                <a:spcPts val="0"/>
              </a:spcBef>
              <a:spcAft>
                <a:spcPts val="0"/>
              </a:spcAft>
              <a:buSzPts val="1800"/>
              <a:buChar char="●"/>
            </a:pPr>
            <a:r>
              <a:rPr lang="en"/>
              <a:t>If a class includes abstract methods, then the class  must be declared abstract.</a:t>
            </a:r>
            <a:endParaRPr/>
          </a:p>
        </p:txBody>
      </p:sp>
      <p:sp>
        <p:nvSpPr>
          <p:cNvPr id="170" name="Google Shape;170;p2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71" name="Google Shape;171;p27"/>
          <p:cNvSpPr txBox="1"/>
          <p:nvPr/>
        </p:nvSpPr>
        <p:spPr>
          <a:xfrm>
            <a:off x="962200" y="1924969"/>
            <a:ext cx="54336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chemeClr val="dk1"/>
                </a:solidFill>
              </a:rPr>
              <a:t>public </a:t>
            </a:r>
            <a:r>
              <a:rPr lang="en" sz="1050">
                <a:solidFill>
                  <a:schemeClr val="accent5"/>
                </a:solidFill>
              </a:rPr>
              <a:t>abstract </a:t>
            </a:r>
            <a:r>
              <a:rPr lang="en" sz="1050">
                <a:solidFill>
                  <a:schemeClr val="dk1"/>
                </a:solidFill>
              </a:rPr>
              <a:t>class GraphicObject {</a:t>
            </a:r>
            <a:endParaRPr sz="1050">
              <a:solidFill>
                <a:schemeClr val="dk1"/>
              </a:solidFill>
            </a:endParaRPr>
          </a:p>
          <a:p>
            <a:pPr indent="0" lvl="0" marL="0" rtl="0" algn="l">
              <a:spcBef>
                <a:spcPts val="0"/>
              </a:spcBef>
              <a:spcAft>
                <a:spcPts val="0"/>
              </a:spcAft>
              <a:buNone/>
            </a:pPr>
            <a:r>
              <a:rPr lang="en" sz="1050">
                <a:solidFill>
                  <a:schemeClr val="dk1"/>
                </a:solidFill>
              </a:rPr>
              <a:t>   </a:t>
            </a:r>
            <a:endParaRPr sz="1050">
              <a:solidFill>
                <a:schemeClr val="dk1"/>
              </a:solidFill>
            </a:endParaRPr>
          </a:p>
          <a:p>
            <a:pPr indent="0" lvl="0" marL="0" rtl="0" algn="l">
              <a:spcBef>
                <a:spcPts val="0"/>
              </a:spcBef>
              <a:spcAft>
                <a:spcPts val="0"/>
              </a:spcAft>
              <a:buNone/>
            </a:pPr>
            <a:r>
              <a:rPr lang="en" sz="1050">
                <a:solidFill>
                  <a:schemeClr val="dk1"/>
                </a:solidFill>
              </a:rPr>
              <a:t>   private int size;   </a:t>
            </a:r>
            <a:endParaRPr sz="1050">
              <a:solidFill>
                <a:schemeClr val="dk1"/>
              </a:solidFill>
            </a:endParaRPr>
          </a:p>
          <a:p>
            <a:pPr indent="0" lvl="0" marL="0" rtl="0" algn="l">
              <a:spcBef>
                <a:spcPts val="0"/>
              </a:spcBef>
              <a:spcAft>
                <a:spcPts val="0"/>
              </a:spcAft>
              <a:buNone/>
            </a:pPr>
            <a:r>
              <a:t/>
            </a:r>
            <a:endParaRPr sz="1050">
              <a:solidFill>
                <a:schemeClr val="dk1"/>
              </a:solidFill>
            </a:endParaRPr>
          </a:p>
          <a:p>
            <a:pPr indent="0" lvl="0" marL="0" rtl="0" algn="l">
              <a:spcBef>
                <a:spcPts val="0"/>
              </a:spcBef>
              <a:spcAft>
                <a:spcPts val="0"/>
              </a:spcAft>
              <a:buNone/>
            </a:pPr>
            <a:r>
              <a:rPr lang="en" sz="1050">
                <a:solidFill>
                  <a:schemeClr val="dk1"/>
                </a:solidFill>
              </a:rPr>
              <a:t>   public void getSize() {</a:t>
            </a:r>
            <a:endParaRPr sz="1050">
              <a:solidFill>
                <a:schemeClr val="dk1"/>
              </a:solidFill>
            </a:endParaRPr>
          </a:p>
          <a:p>
            <a:pPr indent="0" lvl="0" marL="0" rtl="0" algn="l">
              <a:spcBef>
                <a:spcPts val="0"/>
              </a:spcBef>
              <a:spcAft>
                <a:spcPts val="0"/>
              </a:spcAft>
              <a:buNone/>
            </a:pPr>
            <a:r>
              <a:rPr lang="en" sz="1050">
                <a:solidFill>
                  <a:schemeClr val="dk1"/>
                </a:solidFill>
              </a:rPr>
              <a:t>       return size;</a:t>
            </a:r>
            <a:endParaRPr sz="1050">
              <a:solidFill>
                <a:schemeClr val="dk1"/>
              </a:solidFill>
            </a:endParaRPr>
          </a:p>
          <a:p>
            <a:pPr indent="0" lvl="0" marL="0" rtl="0" algn="l">
              <a:spcBef>
                <a:spcPts val="0"/>
              </a:spcBef>
              <a:spcAft>
                <a:spcPts val="0"/>
              </a:spcAft>
              <a:buNone/>
            </a:pPr>
            <a:r>
              <a:rPr lang="en" sz="1050">
                <a:solidFill>
                  <a:schemeClr val="dk1"/>
                </a:solidFill>
              </a:rPr>
              <a:t>   }</a:t>
            </a:r>
            <a:endParaRPr sz="1050">
              <a:solidFill>
                <a:schemeClr val="dk1"/>
              </a:solidFill>
            </a:endParaRPr>
          </a:p>
          <a:p>
            <a:pPr indent="0" lvl="0" marL="0" rtl="0" algn="l">
              <a:spcBef>
                <a:spcPts val="0"/>
              </a:spcBef>
              <a:spcAft>
                <a:spcPts val="0"/>
              </a:spcAft>
              <a:buNone/>
            </a:pPr>
            <a:r>
              <a:rPr lang="en" sz="1050">
                <a:solidFill>
                  <a:schemeClr val="dk1"/>
                </a:solidFill>
              </a:rPr>
              <a:t>   </a:t>
            </a:r>
            <a:endParaRPr sz="1050">
              <a:solidFill>
                <a:schemeClr val="dk1"/>
              </a:solidFill>
            </a:endParaRPr>
          </a:p>
          <a:p>
            <a:pPr indent="0" lvl="0" marL="0" rtl="0" algn="l">
              <a:spcBef>
                <a:spcPts val="0"/>
              </a:spcBef>
              <a:spcAft>
                <a:spcPts val="0"/>
              </a:spcAft>
              <a:buNone/>
            </a:pPr>
            <a:r>
              <a:rPr lang="en" sz="1050">
                <a:solidFill>
                  <a:schemeClr val="dk1"/>
                </a:solidFill>
              </a:rPr>
              <a:t>   </a:t>
            </a:r>
            <a:r>
              <a:rPr lang="en" sz="1050">
                <a:solidFill>
                  <a:schemeClr val="dk1"/>
                </a:solidFill>
              </a:rPr>
              <a:t>public void setSize(int size) {</a:t>
            </a:r>
            <a:endParaRPr sz="1050">
              <a:solidFill>
                <a:schemeClr val="dk1"/>
              </a:solidFill>
            </a:endParaRPr>
          </a:p>
          <a:p>
            <a:pPr indent="0" lvl="0" marL="0" rtl="0" algn="l">
              <a:spcBef>
                <a:spcPts val="0"/>
              </a:spcBef>
              <a:spcAft>
                <a:spcPts val="0"/>
              </a:spcAft>
              <a:buNone/>
            </a:pPr>
            <a:r>
              <a:rPr lang="en" sz="1050">
                <a:solidFill>
                  <a:schemeClr val="dk1"/>
                </a:solidFill>
              </a:rPr>
              <a:t>       this.size = size;</a:t>
            </a:r>
            <a:endParaRPr sz="1050">
              <a:solidFill>
                <a:schemeClr val="dk1"/>
              </a:solidFill>
            </a:endParaRPr>
          </a:p>
          <a:p>
            <a:pPr indent="0" lvl="0" marL="0" rtl="0" algn="l">
              <a:spcBef>
                <a:spcPts val="0"/>
              </a:spcBef>
              <a:spcAft>
                <a:spcPts val="0"/>
              </a:spcAft>
              <a:buNone/>
            </a:pPr>
            <a:r>
              <a:rPr lang="en" sz="1050">
                <a:solidFill>
                  <a:schemeClr val="dk1"/>
                </a:solidFill>
              </a:rPr>
              <a:t>   }</a:t>
            </a:r>
            <a:br>
              <a:rPr lang="en" sz="1050">
                <a:solidFill>
                  <a:schemeClr val="dk1"/>
                </a:solidFill>
              </a:rPr>
            </a:br>
            <a:br>
              <a:rPr lang="en" sz="1050">
                <a:solidFill>
                  <a:schemeClr val="dk1"/>
                </a:solidFill>
              </a:rPr>
            </a:br>
            <a:r>
              <a:rPr lang="en" sz="1050">
                <a:solidFill>
                  <a:schemeClr val="dk1"/>
                </a:solidFill>
              </a:rPr>
              <a:t>   // an abstract method</a:t>
            </a:r>
            <a:endParaRPr sz="1050">
              <a:solidFill>
                <a:schemeClr val="dk1"/>
              </a:solidFill>
            </a:endParaRPr>
          </a:p>
          <a:p>
            <a:pPr indent="0" lvl="0" marL="0" rtl="0" algn="l">
              <a:spcBef>
                <a:spcPts val="0"/>
              </a:spcBef>
              <a:spcAft>
                <a:spcPts val="0"/>
              </a:spcAft>
              <a:buNone/>
            </a:pPr>
            <a:r>
              <a:rPr lang="en" sz="1050">
                <a:solidFill>
                  <a:schemeClr val="dk1"/>
                </a:solidFill>
              </a:rPr>
              <a:t>   public </a:t>
            </a:r>
            <a:r>
              <a:rPr lang="en" sz="1050">
                <a:solidFill>
                  <a:schemeClr val="accent5"/>
                </a:solidFill>
              </a:rPr>
              <a:t>abstract </a:t>
            </a:r>
            <a:r>
              <a:rPr lang="en" sz="1050">
                <a:solidFill>
                  <a:schemeClr val="dk1"/>
                </a:solidFill>
              </a:rPr>
              <a:t>void draw();</a:t>
            </a:r>
            <a:endParaRPr sz="1050">
              <a:solidFill>
                <a:schemeClr val="dk1"/>
              </a:solidFill>
            </a:endParaRPr>
          </a:p>
          <a:p>
            <a:pPr indent="0" lvl="0" marL="0" rtl="0" algn="l">
              <a:spcBef>
                <a:spcPts val="0"/>
              </a:spcBef>
              <a:spcAft>
                <a:spcPts val="0"/>
              </a:spcAft>
              <a:buNone/>
            </a:pPr>
            <a:r>
              <a:rPr lang="en" sz="1050">
                <a:solidFill>
                  <a:schemeClr val="dk1"/>
                </a:solidFill>
              </a:rPr>
              <a:t>}</a:t>
            </a:r>
            <a:endParaRPr sz="1050">
              <a:solidFill>
                <a:schemeClr val="dk1"/>
              </a:solidFill>
            </a:endParaRPr>
          </a:p>
          <a:p>
            <a:pPr indent="0" lvl="0" marL="0" rtl="0" algn="l">
              <a:spcBef>
                <a:spcPts val="0"/>
              </a:spcBef>
              <a:spcAft>
                <a:spcPts val="0"/>
              </a:spcAft>
              <a:buNone/>
            </a:pPr>
            <a:r>
              <a:t/>
            </a:r>
            <a:endParaRPr sz="105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 Methods vs. Interfaces</a:t>
            </a:r>
            <a:endParaRPr/>
          </a:p>
        </p:txBody>
      </p:sp>
      <p:sp>
        <p:nvSpPr>
          <p:cNvPr id="177" name="Google Shape;177;p28"/>
          <p:cNvSpPr txBox="1"/>
          <p:nvPr>
            <p:ph idx="1" type="body"/>
          </p:nvPr>
        </p:nvSpPr>
        <p:spPr>
          <a:xfrm>
            <a:off x="311700" y="1152475"/>
            <a:ext cx="8520600" cy="2854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An abstract class still can </a:t>
            </a:r>
            <a:r>
              <a:rPr lang="en">
                <a:solidFill>
                  <a:schemeClr val="accent5"/>
                </a:solidFill>
              </a:rPr>
              <a:t>work as a typical class</a:t>
            </a:r>
            <a:r>
              <a:rPr lang="en"/>
              <a:t>.</a:t>
            </a:r>
            <a:endParaRPr/>
          </a:p>
          <a:p>
            <a:pPr indent="-317500" lvl="1" marL="914400" rtl="0" algn="l">
              <a:spcBef>
                <a:spcPts val="0"/>
              </a:spcBef>
              <a:spcAft>
                <a:spcPts val="0"/>
              </a:spcAft>
              <a:buSzPts val="1400"/>
              <a:buChar char="○"/>
            </a:pPr>
            <a:r>
              <a:rPr lang="en"/>
              <a:t>Can have non-static </a:t>
            </a:r>
            <a:r>
              <a:rPr lang="en"/>
              <a:t>fields</a:t>
            </a:r>
            <a:r>
              <a:rPr lang="en"/>
              <a:t> and various methods implemented.</a:t>
            </a:r>
            <a:endParaRPr/>
          </a:p>
          <a:p>
            <a:pPr indent="-342900" lvl="0" marL="457200" rtl="0" algn="l">
              <a:spcBef>
                <a:spcPts val="0"/>
              </a:spcBef>
              <a:spcAft>
                <a:spcPts val="0"/>
              </a:spcAft>
              <a:buSzPts val="1800"/>
              <a:buChar char="●"/>
            </a:pPr>
            <a:r>
              <a:rPr lang="en"/>
              <a:t>By using abstract methods from an abstract class, we can </a:t>
            </a:r>
            <a:r>
              <a:rPr lang="en">
                <a:solidFill>
                  <a:schemeClr val="accent5"/>
                </a:solidFill>
              </a:rPr>
              <a:t>enforce the subclass of this abstract class to implement abstract methods</a:t>
            </a:r>
            <a:r>
              <a:rPr lang="en"/>
              <a:t>.</a:t>
            </a:r>
            <a:endParaRPr/>
          </a:p>
        </p:txBody>
      </p:sp>
      <p:sp>
        <p:nvSpPr>
          <p:cNvPr id="178" name="Google Shape;178;p2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Which should use. </a:t>
            </a:r>
            <a:r>
              <a:rPr lang="en"/>
              <a:t>abstract</a:t>
            </a:r>
            <a:r>
              <a:rPr lang="en"/>
              <a:t> </a:t>
            </a:r>
            <a:r>
              <a:rPr lang="en"/>
              <a:t>classes</a:t>
            </a:r>
            <a:r>
              <a:rPr lang="en"/>
              <a:t> or </a:t>
            </a:r>
            <a:r>
              <a:rPr lang="en"/>
              <a:t>interfaces</a:t>
            </a:r>
            <a:r>
              <a:rPr lang="en"/>
              <a:t>?</a:t>
            </a:r>
            <a:endParaRPr/>
          </a:p>
        </p:txBody>
      </p:sp>
      <p:sp>
        <p:nvSpPr>
          <p:cNvPr id="184" name="Google Shape;184;p29"/>
          <p:cNvSpPr txBox="1"/>
          <p:nvPr>
            <p:ph idx="1" type="body"/>
          </p:nvPr>
        </p:nvSpPr>
        <p:spPr>
          <a:xfrm>
            <a:off x="311700" y="1152475"/>
            <a:ext cx="8520600" cy="3528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Consider using abstract classes if any of these statements apply to your situation:</a:t>
            </a:r>
            <a:endParaRPr/>
          </a:p>
          <a:p>
            <a:pPr indent="-317500" lvl="1" marL="914400" rtl="0" algn="l">
              <a:spcBef>
                <a:spcPts val="0"/>
              </a:spcBef>
              <a:spcAft>
                <a:spcPts val="0"/>
              </a:spcAft>
              <a:buSzPts val="1400"/>
              <a:buChar char="○"/>
            </a:pPr>
            <a:r>
              <a:rPr lang="en"/>
              <a:t>You want to </a:t>
            </a:r>
            <a:r>
              <a:rPr lang="en">
                <a:solidFill>
                  <a:schemeClr val="accent5"/>
                </a:solidFill>
              </a:rPr>
              <a:t>share code among several closely related classes</a:t>
            </a:r>
            <a:r>
              <a:rPr lang="en"/>
              <a:t>.</a:t>
            </a:r>
            <a:endParaRPr/>
          </a:p>
          <a:p>
            <a:pPr indent="-317500" lvl="1" marL="914400" rtl="0" algn="l">
              <a:spcBef>
                <a:spcPts val="0"/>
              </a:spcBef>
              <a:spcAft>
                <a:spcPts val="0"/>
              </a:spcAft>
              <a:buSzPts val="1400"/>
              <a:buChar char="○"/>
            </a:pPr>
            <a:r>
              <a:rPr lang="en"/>
              <a:t>You expect that classes that extend your abstract class have many common methods or fields, or require access modifiers other than public (such as protected and private).</a:t>
            </a:r>
            <a:endParaRPr/>
          </a:p>
          <a:p>
            <a:pPr indent="-317500" lvl="1" marL="914400" rtl="0" algn="l">
              <a:spcBef>
                <a:spcPts val="0"/>
              </a:spcBef>
              <a:spcAft>
                <a:spcPts val="0"/>
              </a:spcAft>
              <a:buSzPts val="1400"/>
              <a:buChar char="○"/>
            </a:pPr>
            <a:r>
              <a:rPr lang="en"/>
              <a:t>You want to declare </a:t>
            </a:r>
            <a:r>
              <a:rPr lang="en">
                <a:solidFill>
                  <a:schemeClr val="accent5"/>
                </a:solidFill>
              </a:rPr>
              <a:t>non-static or non-final fields</a:t>
            </a:r>
            <a:r>
              <a:rPr lang="en"/>
              <a:t>. This enables you to define methods that can access and modify the state of the object to which they belong.</a:t>
            </a:r>
            <a:endParaRPr/>
          </a:p>
          <a:p>
            <a:pPr indent="-342900" lvl="0" marL="457200" rtl="0" algn="l">
              <a:spcBef>
                <a:spcPts val="0"/>
              </a:spcBef>
              <a:spcAft>
                <a:spcPts val="0"/>
              </a:spcAft>
              <a:buSzPts val="1800"/>
              <a:buChar char="●"/>
            </a:pPr>
            <a:r>
              <a:rPr lang="en"/>
              <a:t>Consider using interfaces if any of these statements apply to your situation:</a:t>
            </a:r>
            <a:endParaRPr/>
          </a:p>
          <a:p>
            <a:pPr indent="-317500" lvl="1" marL="914400" rtl="0" algn="l">
              <a:spcBef>
                <a:spcPts val="0"/>
              </a:spcBef>
              <a:spcAft>
                <a:spcPts val="0"/>
              </a:spcAft>
              <a:buSzPts val="1400"/>
              <a:buChar char="○"/>
            </a:pPr>
            <a:r>
              <a:rPr lang="en"/>
              <a:t>You expect that </a:t>
            </a:r>
            <a:r>
              <a:rPr lang="en">
                <a:solidFill>
                  <a:schemeClr val="accent5"/>
                </a:solidFill>
              </a:rPr>
              <a:t>unrelated classes would implement your interface</a:t>
            </a:r>
            <a:r>
              <a:rPr lang="en"/>
              <a:t>. For example, the interfaces Comparable and Cloneable are implemented by many unrelated classes.</a:t>
            </a:r>
            <a:endParaRPr/>
          </a:p>
          <a:p>
            <a:pPr indent="-317500" lvl="1" marL="914400" rtl="0" algn="l">
              <a:spcBef>
                <a:spcPts val="0"/>
              </a:spcBef>
              <a:spcAft>
                <a:spcPts val="0"/>
              </a:spcAft>
              <a:buSzPts val="1400"/>
              <a:buChar char="○"/>
            </a:pPr>
            <a:r>
              <a:rPr lang="en"/>
              <a:t>You want to specify the behavior of a particular data type, but not concerned about who implements its behavior.</a:t>
            </a:r>
            <a:endParaRPr/>
          </a:p>
          <a:p>
            <a:pPr indent="-317500" lvl="1" marL="914400" rtl="0" algn="l">
              <a:spcBef>
                <a:spcPts val="0"/>
              </a:spcBef>
              <a:spcAft>
                <a:spcPts val="0"/>
              </a:spcAft>
              <a:buSzPts val="1400"/>
              <a:buChar char="○"/>
            </a:pPr>
            <a:r>
              <a:rPr lang="en"/>
              <a:t>You want to </a:t>
            </a:r>
            <a:r>
              <a:rPr lang="en">
                <a:solidFill>
                  <a:schemeClr val="accent5"/>
                </a:solidFill>
              </a:rPr>
              <a:t>take advantage of multiple inheritance of type</a:t>
            </a:r>
            <a:r>
              <a:rPr lang="en"/>
              <a:t>.</a:t>
            </a:r>
            <a:endParaRPr/>
          </a:p>
        </p:txBody>
      </p:sp>
      <p:sp>
        <p:nvSpPr>
          <p:cNvPr id="185" name="Google Shape;185;p2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0" name="Shape 190"/>
        <p:cNvGrpSpPr/>
        <p:nvPr/>
      </p:nvGrpSpPr>
      <p:grpSpPr>
        <a:xfrm>
          <a:off x="0" y="0"/>
          <a:ext cx="0" cy="0"/>
          <a:chOff x="0" y="0"/>
          <a:chExt cx="0" cy="0"/>
        </a:xfrm>
      </p:grpSpPr>
      <p:sp>
        <p:nvSpPr>
          <p:cNvPr id="191" name="Google Shape;191;p30"/>
          <p:cNvSpPr txBox="1"/>
          <p:nvPr>
            <p:ph idx="1" type="body"/>
          </p:nvPr>
        </p:nvSpPr>
        <p:spPr>
          <a:xfrm>
            <a:off x="311700" y="1152475"/>
            <a:ext cx="8342700" cy="3369600"/>
          </a:xfrm>
          <a:prstGeom prst="rect">
            <a:avLst/>
          </a:prstGeom>
        </p:spPr>
        <p:txBody>
          <a:bodyPr anchorCtr="0" anchor="t" bIns="91425" lIns="91425" spcFirstLastPara="1" rIns="91425" wrap="square" tIns="91425">
            <a:normAutofit fontScale="85000" lnSpcReduction="10000"/>
          </a:bodyPr>
          <a:lstStyle/>
          <a:p>
            <a:pPr indent="-320357" lvl="0" marL="457200" marR="0" rtl="0" algn="l">
              <a:lnSpc>
                <a:spcPct val="115000"/>
              </a:lnSpc>
              <a:spcBef>
                <a:spcPts val="0"/>
              </a:spcBef>
              <a:spcAft>
                <a:spcPts val="0"/>
              </a:spcAft>
              <a:buClr>
                <a:srgbClr val="D9D9D9"/>
              </a:buClr>
              <a:buSzPct val="100000"/>
              <a:buFont typeface="Average"/>
              <a:buChar char="●"/>
            </a:pPr>
            <a:r>
              <a:rPr lang="en" sz="1700">
                <a:solidFill>
                  <a:srgbClr val="D9D9D9"/>
                </a:solidFill>
              </a:rPr>
              <a:t>In an object-oriented drawing application, you can draw circles, rectangles, lines, Bezier curves, and many other graphic objects. </a:t>
            </a:r>
            <a:endParaRPr sz="1700">
              <a:solidFill>
                <a:srgbClr val="D9D9D9"/>
              </a:solidFill>
            </a:endParaRPr>
          </a:p>
          <a:p>
            <a:pPr indent="-320357" lvl="0" marL="457200" marR="0" rtl="0" algn="l">
              <a:lnSpc>
                <a:spcPct val="115000"/>
              </a:lnSpc>
              <a:spcBef>
                <a:spcPts val="0"/>
              </a:spcBef>
              <a:spcAft>
                <a:spcPts val="0"/>
              </a:spcAft>
              <a:buClr>
                <a:srgbClr val="D9D9D9"/>
              </a:buClr>
              <a:buSzPct val="100000"/>
              <a:buChar char="●"/>
            </a:pPr>
            <a:r>
              <a:rPr lang="en" sz="1700">
                <a:solidFill>
                  <a:srgbClr val="D9D9D9"/>
                </a:solidFill>
              </a:rPr>
              <a:t>These objects all have certain states (for example: position, orientation, line color, fill color) and behaviors (for example: moveTo, rotate, resize, draw) in common</a:t>
            </a:r>
            <a:endParaRPr sz="1700">
              <a:solidFill>
                <a:srgbClr val="D9D9D9"/>
              </a:solidFill>
            </a:endParaRPr>
          </a:p>
          <a:p>
            <a:pPr indent="-320357" lvl="0" marL="457200" marR="0" rtl="0" algn="l">
              <a:lnSpc>
                <a:spcPct val="115000"/>
              </a:lnSpc>
              <a:spcBef>
                <a:spcPts val="0"/>
              </a:spcBef>
              <a:spcAft>
                <a:spcPts val="0"/>
              </a:spcAft>
              <a:buClr>
                <a:srgbClr val="D9D9D9"/>
              </a:buClr>
              <a:buSzPct val="100000"/>
              <a:buChar char="●"/>
            </a:pPr>
            <a:r>
              <a:rPr lang="en" sz="1700">
                <a:solidFill>
                  <a:srgbClr val="D9D9D9"/>
                </a:solidFill>
              </a:rPr>
              <a:t>Some of these states and behaviors are the same for all graphic objects (for example: position, fill color, and moveTo). </a:t>
            </a:r>
            <a:endParaRPr sz="1700">
              <a:solidFill>
                <a:srgbClr val="D9D9D9"/>
              </a:solidFill>
            </a:endParaRPr>
          </a:p>
          <a:p>
            <a:pPr indent="-320357" lvl="0" marL="457200" marR="0" rtl="0" algn="l">
              <a:lnSpc>
                <a:spcPct val="115000"/>
              </a:lnSpc>
              <a:spcBef>
                <a:spcPts val="0"/>
              </a:spcBef>
              <a:spcAft>
                <a:spcPts val="0"/>
              </a:spcAft>
              <a:buClr>
                <a:srgbClr val="D9D9D9"/>
              </a:buClr>
              <a:buSzPct val="100000"/>
              <a:buChar char="●"/>
            </a:pPr>
            <a:r>
              <a:rPr lang="en" sz="1700">
                <a:solidFill>
                  <a:srgbClr val="D9D9D9"/>
                </a:solidFill>
              </a:rPr>
              <a:t>Others require different implementations (for example, resize or draw)</a:t>
            </a:r>
            <a:endParaRPr sz="1700">
              <a:solidFill>
                <a:srgbClr val="D9D9D9"/>
              </a:solidFill>
            </a:endParaRPr>
          </a:p>
          <a:p>
            <a:pPr indent="-320357" lvl="0" marL="457200" marR="0" rtl="0" algn="l">
              <a:lnSpc>
                <a:spcPct val="115000"/>
              </a:lnSpc>
              <a:spcBef>
                <a:spcPts val="0"/>
              </a:spcBef>
              <a:spcAft>
                <a:spcPts val="0"/>
              </a:spcAft>
              <a:buClr>
                <a:srgbClr val="D9D9D9"/>
              </a:buClr>
              <a:buSzPct val="100000"/>
              <a:buChar char="●"/>
            </a:pPr>
            <a:r>
              <a:rPr lang="en" sz="1700">
                <a:solidFill>
                  <a:srgbClr val="D9D9D9"/>
                </a:solidFill>
              </a:rPr>
              <a:t>All GraphicObjects must be able to draw or resize themselves; they just differ in how they do it. </a:t>
            </a:r>
            <a:endParaRPr sz="1700">
              <a:solidFill>
                <a:srgbClr val="D9D9D9"/>
              </a:solidFill>
            </a:endParaRPr>
          </a:p>
          <a:p>
            <a:pPr indent="0" lvl="0" marL="0" marR="0" rtl="0" algn="l">
              <a:lnSpc>
                <a:spcPct val="115000"/>
              </a:lnSpc>
              <a:spcBef>
                <a:spcPts val="1600"/>
              </a:spcBef>
              <a:spcAft>
                <a:spcPts val="0"/>
              </a:spcAft>
              <a:buNone/>
            </a:pPr>
            <a:r>
              <a:t/>
            </a:r>
            <a:endParaRPr sz="1700">
              <a:solidFill>
                <a:srgbClr val="D9D9D9"/>
              </a:solidFill>
            </a:endParaRPr>
          </a:p>
          <a:p>
            <a:pPr indent="0" lvl="0" marL="914400" marR="0" rtl="0" algn="l">
              <a:lnSpc>
                <a:spcPct val="115000"/>
              </a:lnSpc>
              <a:spcBef>
                <a:spcPts val="1600"/>
              </a:spcBef>
              <a:spcAft>
                <a:spcPts val="0"/>
              </a:spcAft>
              <a:buNone/>
            </a:pPr>
            <a:r>
              <a:t/>
            </a:r>
            <a:endParaRPr>
              <a:solidFill>
                <a:srgbClr val="D9D9D9"/>
              </a:solidFill>
            </a:endParaRPr>
          </a:p>
          <a:p>
            <a:pPr indent="0" lvl="0" marL="0" marR="0" rtl="0" algn="l">
              <a:lnSpc>
                <a:spcPct val="115000"/>
              </a:lnSpc>
              <a:spcBef>
                <a:spcPts val="1600"/>
              </a:spcBef>
              <a:spcAft>
                <a:spcPts val="1600"/>
              </a:spcAft>
              <a:buNone/>
            </a:pPr>
            <a:r>
              <a:t/>
            </a:r>
            <a:endParaRPr>
              <a:solidFill>
                <a:srgbClr val="D9D9D9"/>
              </a:solidFill>
            </a:endParaRPr>
          </a:p>
        </p:txBody>
      </p:sp>
      <p:sp>
        <p:nvSpPr>
          <p:cNvPr id="192" name="Google Shape;192;p3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93" name="Google Shape;19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 Abstract Class Example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8" name="Shape 198"/>
        <p:cNvGrpSpPr/>
        <p:nvPr/>
      </p:nvGrpSpPr>
      <p:grpSpPr>
        <a:xfrm>
          <a:off x="0" y="0"/>
          <a:ext cx="0" cy="0"/>
          <a:chOff x="0" y="0"/>
          <a:chExt cx="0" cy="0"/>
        </a:xfrm>
      </p:grpSpPr>
      <p:sp>
        <p:nvSpPr>
          <p:cNvPr id="199" name="Google Shape;199;p3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00" name="Google Shape;200;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 Abstract Class Example</a:t>
            </a:r>
            <a:endParaRPr/>
          </a:p>
        </p:txBody>
      </p:sp>
      <p:pic>
        <p:nvPicPr>
          <p:cNvPr id="201" name="Google Shape;201;p31"/>
          <p:cNvPicPr preferRelativeResize="0"/>
          <p:nvPr/>
        </p:nvPicPr>
        <p:blipFill>
          <a:blip r:embed="rId3">
            <a:alphaModFix/>
          </a:blip>
          <a:stretch>
            <a:fillRect/>
          </a:stretch>
        </p:blipFill>
        <p:spPr>
          <a:xfrm>
            <a:off x="800100" y="1333425"/>
            <a:ext cx="7543800" cy="2971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66" name="Google Shape;66;p14"/>
          <p:cNvSpPr txBox="1"/>
          <p:nvPr>
            <p:ph idx="1" type="body"/>
          </p:nvPr>
        </p:nvSpPr>
        <p:spPr>
          <a:xfrm>
            <a:off x="311700" y="1229869"/>
            <a:ext cx="86595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accent5"/>
              </a:buClr>
              <a:buSzPts val="1800"/>
              <a:buChar char="●"/>
            </a:pPr>
            <a:r>
              <a:rPr lang="en">
                <a:solidFill>
                  <a:schemeClr val="accent5"/>
                </a:solidFill>
              </a:rPr>
              <a:t>Nested class</a:t>
            </a:r>
            <a:endParaRPr>
              <a:solidFill>
                <a:schemeClr val="accent5"/>
              </a:solidFill>
            </a:endParaRPr>
          </a:p>
          <a:p>
            <a:pPr indent="-317500" lvl="1" marL="914400" rtl="0" algn="l">
              <a:spcBef>
                <a:spcPts val="0"/>
              </a:spcBef>
              <a:spcAft>
                <a:spcPts val="0"/>
              </a:spcAft>
              <a:buSzPts val="1400"/>
              <a:buChar char="○"/>
            </a:pPr>
            <a:r>
              <a:rPr lang="en" u="sng">
                <a:solidFill>
                  <a:schemeClr val="hlink"/>
                </a:solidFill>
                <a:hlinkClick r:id="rId3"/>
              </a:rPr>
              <a:t>https://docs.oracle.com/javase/tutorial/java/javaOO/nested.html</a:t>
            </a:r>
            <a:r>
              <a:rPr lang="en"/>
              <a:t> </a:t>
            </a:r>
            <a:endParaRPr/>
          </a:p>
          <a:p>
            <a:pPr indent="-317500" lvl="2" marL="1371600" rtl="0" algn="l">
              <a:spcBef>
                <a:spcPts val="0"/>
              </a:spcBef>
              <a:spcAft>
                <a:spcPts val="0"/>
              </a:spcAft>
              <a:buSzPts val="1400"/>
              <a:buChar char="■"/>
            </a:pPr>
            <a:r>
              <a:rPr lang="en"/>
              <a:t>Anonymous classes</a:t>
            </a:r>
            <a:endParaRPr/>
          </a:p>
          <a:p>
            <a:pPr indent="-317500" lvl="3" marL="1828800" rtl="0" algn="l">
              <a:spcBef>
                <a:spcPts val="0"/>
              </a:spcBef>
              <a:spcAft>
                <a:spcPts val="0"/>
              </a:spcAft>
              <a:buSzPts val="1400"/>
              <a:buChar char="●"/>
            </a:pPr>
            <a:r>
              <a:rPr lang="en" u="sng">
                <a:solidFill>
                  <a:schemeClr val="hlink"/>
                </a:solidFill>
                <a:hlinkClick r:id="rId4"/>
              </a:rPr>
              <a:t>https://docs.oracle.com/javase/tutorial/java/javaOO/anonymousclasses.html</a:t>
            </a:r>
            <a:r>
              <a:rPr lang="en"/>
              <a:t> </a:t>
            </a:r>
            <a:endParaRPr/>
          </a:p>
          <a:p>
            <a:pPr indent="-317500" lvl="2" marL="1371600" rtl="0" algn="l">
              <a:spcBef>
                <a:spcPts val="0"/>
              </a:spcBef>
              <a:spcAft>
                <a:spcPts val="0"/>
              </a:spcAft>
              <a:buSzPts val="1400"/>
              <a:buChar char="■"/>
            </a:pPr>
            <a:r>
              <a:rPr lang="en"/>
              <a:t>Lambda expression</a:t>
            </a:r>
            <a:endParaRPr/>
          </a:p>
          <a:p>
            <a:pPr indent="-317500" lvl="3" marL="1828800" rtl="0" algn="l">
              <a:spcBef>
                <a:spcPts val="0"/>
              </a:spcBef>
              <a:spcAft>
                <a:spcPts val="0"/>
              </a:spcAft>
              <a:buSzPts val="1400"/>
              <a:buChar char="●"/>
            </a:pPr>
            <a:r>
              <a:rPr lang="en" u="sng">
                <a:solidFill>
                  <a:schemeClr val="hlink"/>
                </a:solidFill>
                <a:hlinkClick r:id="rId5"/>
              </a:rPr>
              <a:t>https://docs.oracle.com/javase/tutorial/java/javaOO/lambdaexpressions.html</a:t>
            </a:r>
            <a:r>
              <a:rPr lang="en"/>
              <a:t> </a:t>
            </a:r>
            <a:endParaRPr/>
          </a:p>
          <a:p>
            <a:pPr indent="-342900" lvl="0" marL="457200" rtl="0" algn="l">
              <a:spcBef>
                <a:spcPts val="0"/>
              </a:spcBef>
              <a:spcAft>
                <a:spcPts val="0"/>
              </a:spcAft>
              <a:buSzPts val="1800"/>
              <a:buChar char="●"/>
            </a:pPr>
            <a:r>
              <a:rPr lang="en"/>
              <a:t>Abstract class</a:t>
            </a:r>
            <a:endParaRPr/>
          </a:p>
          <a:p>
            <a:pPr indent="-317500" lvl="1" marL="914400" rtl="0" algn="l">
              <a:spcBef>
                <a:spcPts val="0"/>
              </a:spcBef>
              <a:spcAft>
                <a:spcPts val="0"/>
              </a:spcAft>
              <a:buSzPts val="1400"/>
              <a:buChar char="○"/>
            </a:pPr>
            <a:r>
              <a:rPr lang="en" u="sng">
                <a:solidFill>
                  <a:schemeClr val="hlink"/>
                </a:solidFill>
                <a:hlinkClick r:id="rId6"/>
              </a:rPr>
              <a:t>https://docs.oracle.com/javase/tutorial/java/IandI/abstract.html</a:t>
            </a:r>
            <a:r>
              <a:rPr lang="en"/>
              <a:t> </a:t>
            </a:r>
            <a:endParaRPr/>
          </a:p>
          <a:p>
            <a:pPr indent="-342900" lvl="0" marL="457200" rtl="0" algn="l">
              <a:spcBef>
                <a:spcPts val="0"/>
              </a:spcBef>
              <a:spcAft>
                <a:spcPts val="0"/>
              </a:spcAft>
              <a:buSzPts val="1800"/>
              <a:buChar char="●"/>
            </a:pPr>
            <a:r>
              <a:rPr lang="en"/>
              <a:t>Enum</a:t>
            </a:r>
            <a:endParaRPr/>
          </a:p>
          <a:p>
            <a:pPr indent="-317500" lvl="1" marL="914400" rtl="0" algn="l">
              <a:spcBef>
                <a:spcPts val="0"/>
              </a:spcBef>
              <a:spcAft>
                <a:spcPts val="0"/>
              </a:spcAft>
              <a:buSzPts val="1400"/>
              <a:buChar char="○"/>
            </a:pPr>
            <a:r>
              <a:rPr lang="en" u="sng">
                <a:solidFill>
                  <a:schemeClr val="hlink"/>
                </a:solidFill>
                <a:hlinkClick r:id="rId7"/>
              </a:rPr>
              <a:t>https://docs.oracle.com/javase/tutorial/java/javaOO/enum.html</a:t>
            </a:r>
            <a:r>
              <a:rPr lang="en"/>
              <a:t> </a:t>
            </a:r>
            <a:endParaRPr/>
          </a:p>
          <a:p>
            <a:pPr indent="0" lvl="0" marL="0" rtl="0" algn="l">
              <a:spcBef>
                <a:spcPts val="1200"/>
              </a:spcBef>
              <a:spcAft>
                <a:spcPts val="1200"/>
              </a:spcAft>
              <a:buNone/>
            </a:pPr>
            <a:r>
              <a:t/>
            </a:r>
            <a:endParaRPr/>
          </a:p>
        </p:txBody>
      </p:sp>
      <p:sp>
        <p:nvSpPr>
          <p:cNvPr id="67" name="Google Shape;67;p1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accent3"/>
                </a:solidFill>
                <a:latin typeface="Average"/>
                <a:ea typeface="Average"/>
                <a:cs typeface="Average"/>
                <a:sym typeface="Average"/>
              </a:rPr>
              <a:t>‹#›</a:t>
            </a:fld>
            <a:endParaRPr>
              <a:solidFill>
                <a:schemeClr val="accent3"/>
              </a:solidFill>
              <a:latin typeface="Average"/>
              <a:ea typeface="Average"/>
              <a:cs typeface="Average"/>
              <a:sym typeface="Averag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6" name="Shape 206"/>
        <p:cNvGrpSpPr/>
        <p:nvPr/>
      </p:nvGrpSpPr>
      <p:grpSpPr>
        <a:xfrm>
          <a:off x="0" y="0"/>
          <a:ext cx="0" cy="0"/>
          <a:chOff x="0" y="0"/>
          <a:chExt cx="0" cy="0"/>
        </a:xfrm>
      </p:grpSpPr>
      <p:sp>
        <p:nvSpPr>
          <p:cNvPr id="207" name="Google Shape;207;p32"/>
          <p:cNvSpPr txBox="1"/>
          <p:nvPr>
            <p:ph idx="1" type="body"/>
          </p:nvPr>
        </p:nvSpPr>
        <p:spPr>
          <a:xfrm>
            <a:off x="311700" y="923875"/>
            <a:ext cx="8342700" cy="3369600"/>
          </a:xfrm>
          <a:prstGeom prst="rect">
            <a:avLst/>
          </a:prstGeom>
        </p:spPr>
        <p:txBody>
          <a:bodyPr anchorCtr="0" anchor="t" bIns="91425" lIns="91425" spcFirstLastPara="1" rIns="91425" wrap="square" tIns="91425">
            <a:normAutofit lnSpcReduction="10000"/>
          </a:bodyPr>
          <a:lstStyle/>
          <a:p>
            <a:pPr indent="-336550" lvl="0" marL="457200" marR="0" rtl="0" algn="l">
              <a:lnSpc>
                <a:spcPct val="115000"/>
              </a:lnSpc>
              <a:spcBef>
                <a:spcPts val="0"/>
              </a:spcBef>
              <a:spcAft>
                <a:spcPts val="0"/>
              </a:spcAft>
              <a:buClr>
                <a:srgbClr val="D9D9D9"/>
              </a:buClr>
              <a:buSzPts val="1700"/>
              <a:buChar char="●"/>
            </a:pPr>
            <a:r>
              <a:rPr lang="en" sz="1700">
                <a:solidFill>
                  <a:srgbClr val="D9D9D9"/>
                </a:solidFill>
              </a:rPr>
              <a:t>First, you declare an abstract class, GraphicObject, to provide member variables and methods that are wholly shared by all subclasses, such as the current position and the moveTo method. </a:t>
            </a:r>
            <a:endParaRPr sz="1700">
              <a:solidFill>
                <a:srgbClr val="D9D9D9"/>
              </a:solidFill>
            </a:endParaRPr>
          </a:p>
          <a:p>
            <a:pPr indent="-336550" lvl="0" marL="457200" marR="0" rtl="0" algn="l">
              <a:lnSpc>
                <a:spcPct val="115000"/>
              </a:lnSpc>
              <a:spcBef>
                <a:spcPts val="0"/>
              </a:spcBef>
              <a:spcAft>
                <a:spcPts val="0"/>
              </a:spcAft>
              <a:buClr>
                <a:srgbClr val="D9D9D9"/>
              </a:buClr>
              <a:buSzPts val="1700"/>
              <a:buChar char="●"/>
            </a:pPr>
            <a:r>
              <a:rPr lang="en" sz="1700">
                <a:solidFill>
                  <a:srgbClr val="D9D9D9"/>
                </a:solidFill>
              </a:rPr>
              <a:t>GraphicObject also declares abstract methods for methods, such as draw or resize, that need to be implemented by all subclasses but must be implemented in different ways. The GraphicObject class can look something like this:</a:t>
            </a:r>
            <a:endParaRPr sz="1700">
              <a:solidFill>
                <a:srgbClr val="D9D9D9"/>
              </a:solidFill>
            </a:endParaRPr>
          </a:p>
          <a:p>
            <a:pPr indent="0" lvl="0" marL="0" marR="0" rtl="0" algn="l">
              <a:lnSpc>
                <a:spcPct val="115000"/>
              </a:lnSpc>
              <a:spcBef>
                <a:spcPts val="1600"/>
              </a:spcBef>
              <a:spcAft>
                <a:spcPts val="0"/>
              </a:spcAft>
              <a:buNone/>
            </a:pPr>
            <a:r>
              <a:t/>
            </a:r>
            <a:endParaRPr sz="1700">
              <a:solidFill>
                <a:srgbClr val="D9D9D9"/>
              </a:solidFill>
            </a:endParaRPr>
          </a:p>
          <a:p>
            <a:pPr indent="0" lvl="0" marL="914400" marR="0" rtl="0" algn="l">
              <a:lnSpc>
                <a:spcPct val="115000"/>
              </a:lnSpc>
              <a:spcBef>
                <a:spcPts val="1600"/>
              </a:spcBef>
              <a:spcAft>
                <a:spcPts val="0"/>
              </a:spcAft>
              <a:buNone/>
            </a:pPr>
            <a:r>
              <a:t/>
            </a:r>
            <a:endParaRPr>
              <a:solidFill>
                <a:srgbClr val="D9D9D9"/>
              </a:solidFill>
            </a:endParaRPr>
          </a:p>
          <a:p>
            <a:pPr indent="0" lvl="0" marL="0" marR="0" rtl="0" algn="l">
              <a:lnSpc>
                <a:spcPct val="115000"/>
              </a:lnSpc>
              <a:spcBef>
                <a:spcPts val="1600"/>
              </a:spcBef>
              <a:spcAft>
                <a:spcPts val="1600"/>
              </a:spcAft>
              <a:buNone/>
            </a:pPr>
            <a:r>
              <a:t/>
            </a:r>
            <a:endParaRPr>
              <a:solidFill>
                <a:srgbClr val="D9D9D9"/>
              </a:solidFill>
            </a:endParaRPr>
          </a:p>
        </p:txBody>
      </p:sp>
      <p:sp>
        <p:nvSpPr>
          <p:cNvPr id="208" name="Google Shape;208;p3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09" name="Google Shape;20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 Abstract Class Example</a:t>
            </a:r>
            <a:endParaRPr/>
          </a:p>
        </p:txBody>
      </p:sp>
      <p:sp>
        <p:nvSpPr>
          <p:cNvPr id="210" name="Google Shape;210;p32"/>
          <p:cNvSpPr txBox="1"/>
          <p:nvPr>
            <p:ph idx="1" type="body"/>
          </p:nvPr>
        </p:nvSpPr>
        <p:spPr>
          <a:xfrm>
            <a:off x="2467775" y="2829600"/>
            <a:ext cx="4880400" cy="1237800"/>
          </a:xfrm>
          <a:prstGeom prst="rect">
            <a:avLst/>
          </a:prstGeom>
        </p:spPr>
        <p:txBody>
          <a:bodyPr anchorCtr="0" anchor="t" bIns="91425" lIns="91425" spcFirstLastPara="1" rIns="91425" wrap="square" tIns="91425">
            <a:normAutofit fontScale="55000" lnSpcReduction="20000"/>
          </a:bodyPr>
          <a:lstStyle/>
          <a:p>
            <a:pPr indent="0" lvl="0" marL="0" marR="0" rtl="0" algn="l">
              <a:lnSpc>
                <a:spcPct val="100000"/>
              </a:lnSpc>
              <a:spcBef>
                <a:spcPts val="0"/>
              </a:spcBef>
              <a:spcAft>
                <a:spcPts val="0"/>
              </a:spcAft>
              <a:buNone/>
            </a:pPr>
            <a:r>
              <a:rPr lang="en" sz="1400">
                <a:solidFill>
                  <a:srgbClr val="CACACA"/>
                </a:solidFill>
              </a:rPr>
              <a:t>abstract class GraphicObject {</a:t>
            </a:r>
            <a:endParaRPr sz="1400">
              <a:solidFill>
                <a:srgbClr val="CACACA"/>
              </a:solidFill>
            </a:endParaRPr>
          </a:p>
          <a:p>
            <a:pPr indent="0" lvl="0" marL="0" marR="0" rtl="0" algn="l">
              <a:lnSpc>
                <a:spcPct val="100000"/>
              </a:lnSpc>
              <a:spcBef>
                <a:spcPts val="0"/>
              </a:spcBef>
              <a:spcAft>
                <a:spcPts val="0"/>
              </a:spcAft>
              <a:buNone/>
            </a:pPr>
            <a:r>
              <a:rPr lang="en" sz="1400">
                <a:solidFill>
                  <a:srgbClr val="CACACA"/>
                </a:solidFill>
              </a:rPr>
              <a:t>    int x, y;</a:t>
            </a:r>
            <a:endParaRPr sz="1400">
              <a:solidFill>
                <a:srgbClr val="CACACA"/>
              </a:solidFill>
            </a:endParaRPr>
          </a:p>
          <a:p>
            <a:pPr indent="0" lvl="0" marL="0" marR="0" rtl="0" algn="l">
              <a:lnSpc>
                <a:spcPct val="100000"/>
              </a:lnSpc>
              <a:spcBef>
                <a:spcPts val="0"/>
              </a:spcBef>
              <a:spcAft>
                <a:spcPts val="0"/>
              </a:spcAft>
              <a:buNone/>
            </a:pPr>
            <a:r>
              <a:rPr lang="en" sz="1400">
                <a:solidFill>
                  <a:srgbClr val="CACACA"/>
                </a:solidFill>
              </a:rPr>
              <a:t>    ...</a:t>
            </a:r>
            <a:endParaRPr sz="1400">
              <a:solidFill>
                <a:srgbClr val="CACACA"/>
              </a:solidFill>
            </a:endParaRPr>
          </a:p>
          <a:p>
            <a:pPr indent="0" lvl="0" marL="0" marR="0" rtl="0" algn="l">
              <a:lnSpc>
                <a:spcPct val="100000"/>
              </a:lnSpc>
              <a:spcBef>
                <a:spcPts val="0"/>
              </a:spcBef>
              <a:spcAft>
                <a:spcPts val="0"/>
              </a:spcAft>
              <a:buNone/>
            </a:pPr>
            <a:r>
              <a:rPr lang="en" sz="1400">
                <a:solidFill>
                  <a:srgbClr val="CACACA"/>
                </a:solidFill>
              </a:rPr>
              <a:t>    void moveTo(int newX, int newY) {</a:t>
            </a:r>
            <a:endParaRPr sz="1400">
              <a:solidFill>
                <a:srgbClr val="CACACA"/>
              </a:solidFill>
            </a:endParaRPr>
          </a:p>
          <a:p>
            <a:pPr indent="0" lvl="0" marL="0" marR="0" rtl="0" algn="l">
              <a:lnSpc>
                <a:spcPct val="100000"/>
              </a:lnSpc>
              <a:spcBef>
                <a:spcPts val="0"/>
              </a:spcBef>
              <a:spcAft>
                <a:spcPts val="0"/>
              </a:spcAft>
              <a:buNone/>
            </a:pPr>
            <a:r>
              <a:rPr lang="en" sz="1400">
                <a:solidFill>
                  <a:srgbClr val="CACACA"/>
                </a:solidFill>
              </a:rPr>
              <a:t>        ...</a:t>
            </a:r>
            <a:endParaRPr sz="1400">
              <a:solidFill>
                <a:srgbClr val="CACACA"/>
              </a:solidFill>
            </a:endParaRPr>
          </a:p>
          <a:p>
            <a:pPr indent="0" lvl="0" marL="0" marR="0" rtl="0" algn="l">
              <a:lnSpc>
                <a:spcPct val="100000"/>
              </a:lnSpc>
              <a:spcBef>
                <a:spcPts val="0"/>
              </a:spcBef>
              <a:spcAft>
                <a:spcPts val="0"/>
              </a:spcAft>
              <a:buNone/>
            </a:pPr>
            <a:r>
              <a:rPr lang="en" sz="1400">
                <a:solidFill>
                  <a:srgbClr val="CACACA"/>
                </a:solidFill>
              </a:rPr>
              <a:t>    }</a:t>
            </a:r>
            <a:endParaRPr sz="1400">
              <a:solidFill>
                <a:srgbClr val="CACACA"/>
              </a:solidFill>
            </a:endParaRPr>
          </a:p>
          <a:p>
            <a:pPr indent="0" lvl="0" marL="0" marR="0" rtl="0" algn="l">
              <a:lnSpc>
                <a:spcPct val="100000"/>
              </a:lnSpc>
              <a:spcBef>
                <a:spcPts val="0"/>
              </a:spcBef>
              <a:spcAft>
                <a:spcPts val="0"/>
              </a:spcAft>
              <a:buNone/>
            </a:pPr>
            <a:r>
              <a:rPr lang="en" sz="1400">
                <a:solidFill>
                  <a:srgbClr val="CACACA"/>
                </a:solidFill>
              </a:rPr>
              <a:t>    abstract void draw();</a:t>
            </a:r>
            <a:endParaRPr sz="1400">
              <a:solidFill>
                <a:srgbClr val="CACACA"/>
              </a:solidFill>
            </a:endParaRPr>
          </a:p>
          <a:p>
            <a:pPr indent="0" lvl="0" marL="0" marR="0" rtl="0" algn="l">
              <a:lnSpc>
                <a:spcPct val="100000"/>
              </a:lnSpc>
              <a:spcBef>
                <a:spcPts val="0"/>
              </a:spcBef>
              <a:spcAft>
                <a:spcPts val="0"/>
              </a:spcAft>
              <a:buNone/>
            </a:pPr>
            <a:r>
              <a:rPr lang="en" sz="1400">
                <a:solidFill>
                  <a:srgbClr val="CACACA"/>
                </a:solidFill>
              </a:rPr>
              <a:t>    abstract void resize();</a:t>
            </a:r>
            <a:endParaRPr sz="1400">
              <a:solidFill>
                <a:srgbClr val="CACACA"/>
              </a:solidFill>
            </a:endParaRPr>
          </a:p>
          <a:p>
            <a:pPr indent="0" lvl="0" marL="0" marR="0" rtl="0" algn="l">
              <a:lnSpc>
                <a:spcPct val="100000"/>
              </a:lnSpc>
              <a:spcBef>
                <a:spcPts val="0"/>
              </a:spcBef>
              <a:spcAft>
                <a:spcPts val="0"/>
              </a:spcAft>
              <a:buNone/>
            </a:pPr>
            <a:r>
              <a:rPr lang="en" sz="1400">
                <a:solidFill>
                  <a:srgbClr val="CACACA"/>
                </a:solidFill>
              </a:rPr>
              <a:t>}</a:t>
            </a:r>
            <a:endParaRPr sz="1400">
              <a:solidFill>
                <a:srgbClr val="CACACA"/>
              </a:solidFill>
            </a:endParaRPr>
          </a:p>
          <a:p>
            <a:pPr indent="0" lvl="0" marL="0" marR="0" rtl="0" algn="l">
              <a:lnSpc>
                <a:spcPct val="100000"/>
              </a:lnSpc>
              <a:spcBef>
                <a:spcPts val="0"/>
              </a:spcBef>
              <a:spcAft>
                <a:spcPts val="0"/>
              </a:spcAft>
              <a:buNone/>
            </a:pPr>
            <a:r>
              <a:t/>
            </a:r>
            <a:endParaRPr sz="1400">
              <a:solidFill>
                <a:srgbClr val="CACACA"/>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5" name="Shape 215"/>
        <p:cNvGrpSpPr/>
        <p:nvPr/>
      </p:nvGrpSpPr>
      <p:grpSpPr>
        <a:xfrm>
          <a:off x="0" y="0"/>
          <a:ext cx="0" cy="0"/>
          <a:chOff x="0" y="0"/>
          <a:chExt cx="0" cy="0"/>
        </a:xfrm>
      </p:grpSpPr>
      <p:sp>
        <p:nvSpPr>
          <p:cNvPr id="216" name="Google Shape;216;p33"/>
          <p:cNvSpPr txBox="1"/>
          <p:nvPr>
            <p:ph idx="1" type="body"/>
          </p:nvPr>
        </p:nvSpPr>
        <p:spPr>
          <a:xfrm>
            <a:off x="311700" y="923875"/>
            <a:ext cx="8342700" cy="3369600"/>
          </a:xfrm>
          <a:prstGeom prst="rect">
            <a:avLst/>
          </a:prstGeom>
        </p:spPr>
        <p:txBody>
          <a:bodyPr anchorCtr="0" anchor="t" bIns="91425" lIns="91425" spcFirstLastPara="1" rIns="91425" wrap="square" tIns="91425">
            <a:normAutofit/>
          </a:bodyPr>
          <a:lstStyle/>
          <a:p>
            <a:pPr indent="-336550" lvl="0" marL="457200" marR="0" rtl="0" algn="l">
              <a:lnSpc>
                <a:spcPct val="115000"/>
              </a:lnSpc>
              <a:spcBef>
                <a:spcPts val="0"/>
              </a:spcBef>
              <a:spcAft>
                <a:spcPts val="0"/>
              </a:spcAft>
              <a:buClr>
                <a:srgbClr val="D9D9D9"/>
              </a:buClr>
              <a:buSzPts val="1700"/>
              <a:buChar char="●"/>
            </a:pPr>
            <a:r>
              <a:rPr lang="en" sz="1700">
                <a:solidFill>
                  <a:srgbClr val="D9D9D9"/>
                </a:solidFill>
              </a:rPr>
              <a:t>Each nonabstract subclass of GraphicObject, such as Circle and Rectangle, must provide implementations for the draw and resize methods:</a:t>
            </a:r>
            <a:endParaRPr sz="1700">
              <a:solidFill>
                <a:srgbClr val="D9D9D9"/>
              </a:solidFill>
            </a:endParaRPr>
          </a:p>
          <a:p>
            <a:pPr indent="0" lvl="0" marL="0" marR="0" rtl="0" algn="l">
              <a:lnSpc>
                <a:spcPct val="115000"/>
              </a:lnSpc>
              <a:spcBef>
                <a:spcPts val="1600"/>
              </a:spcBef>
              <a:spcAft>
                <a:spcPts val="0"/>
              </a:spcAft>
              <a:buNone/>
            </a:pPr>
            <a:r>
              <a:t/>
            </a:r>
            <a:endParaRPr sz="1700">
              <a:solidFill>
                <a:srgbClr val="D9D9D9"/>
              </a:solidFill>
            </a:endParaRPr>
          </a:p>
          <a:p>
            <a:pPr indent="0" lvl="0" marL="914400" marR="0" rtl="0" algn="l">
              <a:lnSpc>
                <a:spcPct val="115000"/>
              </a:lnSpc>
              <a:spcBef>
                <a:spcPts val="1600"/>
              </a:spcBef>
              <a:spcAft>
                <a:spcPts val="0"/>
              </a:spcAft>
              <a:buNone/>
            </a:pPr>
            <a:r>
              <a:t/>
            </a:r>
            <a:endParaRPr>
              <a:solidFill>
                <a:srgbClr val="D9D9D9"/>
              </a:solidFill>
            </a:endParaRPr>
          </a:p>
          <a:p>
            <a:pPr indent="0" lvl="0" marL="0" marR="0" rtl="0" algn="l">
              <a:lnSpc>
                <a:spcPct val="115000"/>
              </a:lnSpc>
              <a:spcBef>
                <a:spcPts val="1600"/>
              </a:spcBef>
              <a:spcAft>
                <a:spcPts val="1600"/>
              </a:spcAft>
              <a:buNone/>
            </a:pPr>
            <a:r>
              <a:t/>
            </a:r>
            <a:endParaRPr>
              <a:solidFill>
                <a:srgbClr val="D9D9D9"/>
              </a:solidFill>
            </a:endParaRPr>
          </a:p>
        </p:txBody>
      </p:sp>
      <p:sp>
        <p:nvSpPr>
          <p:cNvPr id="217" name="Google Shape;217;p3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18" name="Google Shape;21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 Abstract Class Example</a:t>
            </a:r>
            <a:endParaRPr/>
          </a:p>
        </p:txBody>
      </p:sp>
      <p:sp>
        <p:nvSpPr>
          <p:cNvPr id="219" name="Google Shape;219;p33"/>
          <p:cNvSpPr txBox="1"/>
          <p:nvPr>
            <p:ph idx="1" type="body"/>
          </p:nvPr>
        </p:nvSpPr>
        <p:spPr>
          <a:xfrm>
            <a:off x="747000" y="1849875"/>
            <a:ext cx="3423300" cy="1237800"/>
          </a:xfrm>
          <a:prstGeom prst="rect">
            <a:avLst/>
          </a:prstGeom>
        </p:spPr>
        <p:txBody>
          <a:bodyPr anchorCtr="0" anchor="t" bIns="91425" lIns="91425" spcFirstLastPara="1" rIns="91425" wrap="square" tIns="91425">
            <a:normAutofit fontScale="62500" lnSpcReduction="20000"/>
          </a:bodyPr>
          <a:lstStyle/>
          <a:p>
            <a:pPr indent="0" lvl="0" marL="0" marR="0" rtl="0" algn="l">
              <a:lnSpc>
                <a:spcPct val="100000"/>
              </a:lnSpc>
              <a:spcBef>
                <a:spcPts val="0"/>
              </a:spcBef>
              <a:spcAft>
                <a:spcPts val="0"/>
              </a:spcAft>
              <a:buNone/>
            </a:pPr>
            <a:r>
              <a:rPr lang="en" sz="1400">
                <a:solidFill>
                  <a:srgbClr val="CACACA"/>
                </a:solidFill>
              </a:rPr>
              <a:t>class Circle extends GraphicObject {</a:t>
            </a:r>
            <a:endParaRPr sz="1400">
              <a:solidFill>
                <a:srgbClr val="CACACA"/>
              </a:solidFill>
            </a:endParaRPr>
          </a:p>
          <a:p>
            <a:pPr indent="0" lvl="0" marL="0" marR="0" rtl="0" algn="l">
              <a:lnSpc>
                <a:spcPct val="100000"/>
              </a:lnSpc>
              <a:spcBef>
                <a:spcPts val="0"/>
              </a:spcBef>
              <a:spcAft>
                <a:spcPts val="0"/>
              </a:spcAft>
              <a:buNone/>
            </a:pPr>
            <a:r>
              <a:rPr lang="en" sz="1400">
                <a:solidFill>
                  <a:srgbClr val="CACACA"/>
                </a:solidFill>
              </a:rPr>
              <a:t>    void draw() {</a:t>
            </a:r>
            <a:endParaRPr sz="1400">
              <a:solidFill>
                <a:srgbClr val="CACACA"/>
              </a:solidFill>
            </a:endParaRPr>
          </a:p>
          <a:p>
            <a:pPr indent="0" lvl="0" marL="0" marR="0" rtl="0" algn="l">
              <a:lnSpc>
                <a:spcPct val="100000"/>
              </a:lnSpc>
              <a:spcBef>
                <a:spcPts val="0"/>
              </a:spcBef>
              <a:spcAft>
                <a:spcPts val="0"/>
              </a:spcAft>
              <a:buNone/>
            </a:pPr>
            <a:r>
              <a:rPr lang="en" sz="1400">
                <a:solidFill>
                  <a:srgbClr val="CACACA"/>
                </a:solidFill>
              </a:rPr>
              <a:t>        ...</a:t>
            </a:r>
            <a:endParaRPr sz="1400">
              <a:solidFill>
                <a:srgbClr val="CACACA"/>
              </a:solidFill>
            </a:endParaRPr>
          </a:p>
          <a:p>
            <a:pPr indent="0" lvl="0" marL="0" marR="0" rtl="0" algn="l">
              <a:lnSpc>
                <a:spcPct val="100000"/>
              </a:lnSpc>
              <a:spcBef>
                <a:spcPts val="0"/>
              </a:spcBef>
              <a:spcAft>
                <a:spcPts val="0"/>
              </a:spcAft>
              <a:buNone/>
            </a:pPr>
            <a:r>
              <a:rPr lang="en" sz="1400">
                <a:solidFill>
                  <a:srgbClr val="CACACA"/>
                </a:solidFill>
              </a:rPr>
              <a:t>    }</a:t>
            </a:r>
            <a:endParaRPr sz="1400">
              <a:solidFill>
                <a:srgbClr val="CACACA"/>
              </a:solidFill>
            </a:endParaRPr>
          </a:p>
          <a:p>
            <a:pPr indent="0" lvl="0" marL="0" marR="0" rtl="0" algn="l">
              <a:lnSpc>
                <a:spcPct val="100000"/>
              </a:lnSpc>
              <a:spcBef>
                <a:spcPts val="0"/>
              </a:spcBef>
              <a:spcAft>
                <a:spcPts val="0"/>
              </a:spcAft>
              <a:buNone/>
            </a:pPr>
            <a:r>
              <a:rPr lang="en" sz="1400">
                <a:solidFill>
                  <a:srgbClr val="CACACA"/>
                </a:solidFill>
              </a:rPr>
              <a:t>    void resize() {</a:t>
            </a:r>
            <a:endParaRPr sz="1400">
              <a:solidFill>
                <a:srgbClr val="CACACA"/>
              </a:solidFill>
            </a:endParaRPr>
          </a:p>
          <a:p>
            <a:pPr indent="0" lvl="0" marL="0" marR="0" rtl="0" algn="l">
              <a:lnSpc>
                <a:spcPct val="100000"/>
              </a:lnSpc>
              <a:spcBef>
                <a:spcPts val="0"/>
              </a:spcBef>
              <a:spcAft>
                <a:spcPts val="0"/>
              </a:spcAft>
              <a:buNone/>
            </a:pPr>
            <a:r>
              <a:rPr lang="en" sz="1400">
                <a:solidFill>
                  <a:srgbClr val="CACACA"/>
                </a:solidFill>
              </a:rPr>
              <a:t>        ...</a:t>
            </a:r>
            <a:endParaRPr sz="1400">
              <a:solidFill>
                <a:srgbClr val="CACACA"/>
              </a:solidFill>
            </a:endParaRPr>
          </a:p>
          <a:p>
            <a:pPr indent="0" lvl="0" marL="0" marR="0" rtl="0" algn="l">
              <a:lnSpc>
                <a:spcPct val="100000"/>
              </a:lnSpc>
              <a:spcBef>
                <a:spcPts val="0"/>
              </a:spcBef>
              <a:spcAft>
                <a:spcPts val="0"/>
              </a:spcAft>
              <a:buNone/>
            </a:pPr>
            <a:r>
              <a:rPr lang="en" sz="1400">
                <a:solidFill>
                  <a:srgbClr val="CACACA"/>
                </a:solidFill>
              </a:rPr>
              <a:t>    }</a:t>
            </a:r>
            <a:endParaRPr sz="1400">
              <a:solidFill>
                <a:srgbClr val="CACACA"/>
              </a:solidFill>
            </a:endParaRPr>
          </a:p>
          <a:p>
            <a:pPr indent="0" lvl="0" marL="0" marR="0" rtl="0" algn="l">
              <a:lnSpc>
                <a:spcPct val="100000"/>
              </a:lnSpc>
              <a:spcBef>
                <a:spcPts val="0"/>
              </a:spcBef>
              <a:spcAft>
                <a:spcPts val="0"/>
              </a:spcAft>
              <a:buNone/>
            </a:pPr>
            <a:r>
              <a:rPr lang="en" sz="1400">
                <a:solidFill>
                  <a:srgbClr val="CACACA"/>
                </a:solidFill>
              </a:rPr>
              <a:t>}</a:t>
            </a:r>
            <a:endParaRPr sz="1400">
              <a:solidFill>
                <a:srgbClr val="CACACA"/>
              </a:solidFill>
            </a:endParaRPr>
          </a:p>
          <a:p>
            <a:pPr indent="0" lvl="0" marL="0" marR="0" rtl="0" algn="l">
              <a:lnSpc>
                <a:spcPct val="100000"/>
              </a:lnSpc>
              <a:spcBef>
                <a:spcPts val="0"/>
              </a:spcBef>
              <a:spcAft>
                <a:spcPts val="0"/>
              </a:spcAft>
              <a:buNone/>
            </a:pPr>
            <a:r>
              <a:t/>
            </a:r>
            <a:endParaRPr sz="1400">
              <a:solidFill>
                <a:srgbClr val="CACACA"/>
              </a:solidFill>
            </a:endParaRPr>
          </a:p>
        </p:txBody>
      </p:sp>
      <p:sp>
        <p:nvSpPr>
          <p:cNvPr id="220" name="Google Shape;220;p33"/>
          <p:cNvSpPr txBox="1"/>
          <p:nvPr>
            <p:ph idx="1" type="body"/>
          </p:nvPr>
        </p:nvSpPr>
        <p:spPr>
          <a:xfrm>
            <a:off x="4717775" y="1837375"/>
            <a:ext cx="3423300" cy="1237800"/>
          </a:xfrm>
          <a:prstGeom prst="rect">
            <a:avLst/>
          </a:prstGeom>
        </p:spPr>
        <p:txBody>
          <a:bodyPr anchorCtr="0" anchor="t" bIns="91425" lIns="91425" spcFirstLastPara="1" rIns="91425" wrap="square" tIns="91425">
            <a:normAutofit fontScale="62500" lnSpcReduction="20000"/>
          </a:bodyPr>
          <a:lstStyle/>
          <a:p>
            <a:pPr indent="0" lvl="0" marL="0" marR="0" rtl="0" algn="l">
              <a:lnSpc>
                <a:spcPct val="100000"/>
              </a:lnSpc>
              <a:spcBef>
                <a:spcPts val="0"/>
              </a:spcBef>
              <a:spcAft>
                <a:spcPts val="0"/>
              </a:spcAft>
              <a:buNone/>
            </a:pPr>
            <a:r>
              <a:rPr lang="en" sz="1400">
                <a:solidFill>
                  <a:srgbClr val="CACACA"/>
                </a:solidFill>
              </a:rPr>
              <a:t>class Rectangle extends GraphicObject {</a:t>
            </a:r>
            <a:endParaRPr sz="1400">
              <a:solidFill>
                <a:srgbClr val="CACACA"/>
              </a:solidFill>
            </a:endParaRPr>
          </a:p>
          <a:p>
            <a:pPr indent="0" lvl="0" marL="0" marR="0" rtl="0" algn="l">
              <a:lnSpc>
                <a:spcPct val="100000"/>
              </a:lnSpc>
              <a:spcBef>
                <a:spcPts val="0"/>
              </a:spcBef>
              <a:spcAft>
                <a:spcPts val="0"/>
              </a:spcAft>
              <a:buNone/>
            </a:pPr>
            <a:r>
              <a:rPr lang="en" sz="1400">
                <a:solidFill>
                  <a:srgbClr val="CACACA"/>
                </a:solidFill>
              </a:rPr>
              <a:t>    void draw() {</a:t>
            </a:r>
            <a:endParaRPr sz="1400">
              <a:solidFill>
                <a:srgbClr val="CACACA"/>
              </a:solidFill>
            </a:endParaRPr>
          </a:p>
          <a:p>
            <a:pPr indent="0" lvl="0" marL="0" marR="0" rtl="0" algn="l">
              <a:lnSpc>
                <a:spcPct val="100000"/>
              </a:lnSpc>
              <a:spcBef>
                <a:spcPts val="0"/>
              </a:spcBef>
              <a:spcAft>
                <a:spcPts val="0"/>
              </a:spcAft>
              <a:buNone/>
            </a:pPr>
            <a:r>
              <a:rPr lang="en" sz="1400">
                <a:solidFill>
                  <a:srgbClr val="CACACA"/>
                </a:solidFill>
              </a:rPr>
              <a:t>        ...</a:t>
            </a:r>
            <a:endParaRPr sz="1400">
              <a:solidFill>
                <a:srgbClr val="CACACA"/>
              </a:solidFill>
            </a:endParaRPr>
          </a:p>
          <a:p>
            <a:pPr indent="0" lvl="0" marL="0" marR="0" rtl="0" algn="l">
              <a:lnSpc>
                <a:spcPct val="100000"/>
              </a:lnSpc>
              <a:spcBef>
                <a:spcPts val="0"/>
              </a:spcBef>
              <a:spcAft>
                <a:spcPts val="0"/>
              </a:spcAft>
              <a:buNone/>
            </a:pPr>
            <a:r>
              <a:rPr lang="en" sz="1400">
                <a:solidFill>
                  <a:srgbClr val="CACACA"/>
                </a:solidFill>
              </a:rPr>
              <a:t>    }</a:t>
            </a:r>
            <a:endParaRPr sz="1400">
              <a:solidFill>
                <a:srgbClr val="CACACA"/>
              </a:solidFill>
            </a:endParaRPr>
          </a:p>
          <a:p>
            <a:pPr indent="0" lvl="0" marL="0" marR="0" rtl="0" algn="l">
              <a:lnSpc>
                <a:spcPct val="100000"/>
              </a:lnSpc>
              <a:spcBef>
                <a:spcPts val="0"/>
              </a:spcBef>
              <a:spcAft>
                <a:spcPts val="0"/>
              </a:spcAft>
              <a:buNone/>
            </a:pPr>
            <a:r>
              <a:rPr lang="en" sz="1400">
                <a:solidFill>
                  <a:srgbClr val="CACACA"/>
                </a:solidFill>
              </a:rPr>
              <a:t>    void resize() {</a:t>
            </a:r>
            <a:endParaRPr sz="1400">
              <a:solidFill>
                <a:srgbClr val="CACACA"/>
              </a:solidFill>
            </a:endParaRPr>
          </a:p>
          <a:p>
            <a:pPr indent="0" lvl="0" marL="0" marR="0" rtl="0" algn="l">
              <a:lnSpc>
                <a:spcPct val="100000"/>
              </a:lnSpc>
              <a:spcBef>
                <a:spcPts val="0"/>
              </a:spcBef>
              <a:spcAft>
                <a:spcPts val="0"/>
              </a:spcAft>
              <a:buNone/>
            </a:pPr>
            <a:r>
              <a:rPr lang="en" sz="1400">
                <a:solidFill>
                  <a:srgbClr val="CACACA"/>
                </a:solidFill>
              </a:rPr>
              <a:t>        ...</a:t>
            </a:r>
            <a:endParaRPr sz="1400">
              <a:solidFill>
                <a:srgbClr val="CACACA"/>
              </a:solidFill>
            </a:endParaRPr>
          </a:p>
          <a:p>
            <a:pPr indent="0" lvl="0" marL="0" marR="0" rtl="0" algn="l">
              <a:lnSpc>
                <a:spcPct val="100000"/>
              </a:lnSpc>
              <a:spcBef>
                <a:spcPts val="0"/>
              </a:spcBef>
              <a:spcAft>
                <a:spcPts val="0"/>
              </a:spcAft>
              <a:buNone/>
            </a:pPr>
            <a:r>
              <a:rPr lang="en" sz="1400">
                <a:solidFill>
                  <a:srgbClr val="CACACA"/>
                </a:solidFill>
              </a:rPr>
              <a:t>    }</a:t>
            </a:r>
            <a:endParaRPr sz="1400">
              <a:solidFill>
                <a:srgbClr val="CACACA"/>
              </a:solidFill>
            </a:endParaRPr>
          </a:p>
          <a:p>
            <a:pPr indent="0" lvl="0" marL="0" marR="0" rtl="0" algn="l">
              <a:lnSpc>
                <a:spcPct val="100000"/>
              </a:lnSpc>
              <a:spcBef>
                <a:spcPts val="0"/>
              </a:spcBef>
              <a:spcAft>
                <a:spcPts val="0"/>
              </a:spcAft>
              <a:buNone/>
            </a:pPr>
            <a:r>
              <a:rPr lang="en" sz="1400">
                <a:solidFill>
                  <a:srgbClr val="CACACA"/>
                </a:solidFill>
              </a:rPr>
              <a:t>}</a:t>
            </a:r>
            <a:endParaRPr sz="1400">
              <a:solidFill>
                <a:srgbClr val="CACACA"/>
              </a:solidFill>
            </a:endParaRPr>
          </a:p>
          <a:p>
            <a:pPr indent="0" lvl="0" marL="0" marR="0" rtl="0" algn="l">
              <a:lnSpc>
                <a:spcPct val="100000"/>
              </a:lnSpc>
              <a:spcBef>
                <a:spcPts val="0"/>
              </a:spcBef>
              <a:spcAft>
                <a:spcPts val="0"/>
              </a:spcAft>
              <a:buNone/>
            </a:pPr>
            <a:r>
              <a:t/>
            </a:r>
            <a:endParaRPr sz="1400">
              <a:solidFill>
                <a:srgbClr val="CACACA"/>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5" name="Shape 225"/>
        <p:cNvGrpSpPr/>
        <p:nvPr/>
      </p:nvGrpSpPr>
      <p:grpSpPr>
        <a:xfrm>
          <a:off x="0" y="0"/>
          <a:ext cx="0" cy="0"/>
          <a:chOff x="0" y="0"/>
          <a:chExt cx="0" cy="0"/>
        </a:xfrm>
      </p:grpSpPr>
      <p:sp>
        <p:nvSpPr>
          <p:cNvPr id="226" name="Google Shape;226;p34"/>
          <p:cNvSpPr txBox="1"/>
          <p:nvPr>
            <p:ph idx="1" type="body"/>
          </p:nvPr>
        </p:nvSpPr>
        <p:spPr>
          <a:xfrm>
            <a:off x="311700" y="1152475"/>
            <a:ext cx="8342700" cy="3369600"/>
          </a:xfrm>
          <a:prstGeom prst="rect">
            <a:avLst/>
          </a:prstGeom>
        </p:spPr>
        <p:txBody>
          <a:bodyPr anchorCtr="0" anchor="t" bIns="91425" lIns="91425" spcFirstLastPara="1" rIns="91425" wrap="square" tIns="91425">
            <a:normAutofit lnSpcReduction="10000"/>
          </a:bodyPr>
          <a:lstStyle/>
          <a:p>
            <a:pPr indent="-336550" lvl="0" marL="457200" marR="0" rtl="0" algn="l">
              <a:lnSpc>
                <a:spcPct val="115000"/>
              </a:lnSpc>
              <a:spcBef>
                <a:spcPts val="0"/>
              </a:spcBef>
              <a:spcAft>
                <a:spcPts val="0"/>
              </a:spcAft>
              <a:buClr>
                <a:srgbClr val="D9D9D9"/>
              </a:buClr>
              <a:buSzPts val="1700"/>
              <a:buChar char="●"/>
            </a:pPr>
            <a:r>
              <a:rPr lang="en" sz="1700">
                <a:solidFill>
                  <a:srgbClr val="D9D9D9"/>
                </a:solidFill>
              </a:rPr>
              <a:t>In the section on Interfaces, it was noted that a class that implements an interface must implement all of the interface's methods. </a:t>
            </a:r>
            <a:endParaRPr sz="1700">
              <a:solidFill>
                <a:srgbClr val="D9D9D9"/>
              </a:solidFill>
            </a:endParaRPr>
          </a:p>
          <a:p>
            <a:pPr indent="-336550" lvl="0" marL="457200" marR="0" rtl="0" algn="l">
              <a:lnSpc>
                <a:spcPct val="115000"/>
              </a:lnSpc>
              <a:spcBef>
                <a:spcPts val="0"/>
              </a:spcBef>
              <a:spcAft>
                <a:spcPts val="0"/>
              </a:spcAft>
              <a:buClr>
                <a:srgbClr val="D9D9D9"/>
              </a:buClr>
              <a:buSzPts val="1700"/>
              <a:buChar char="●"/>
            </a:pPr>
            <a:r>
              <a:rPr lang="en" sz="1700">
                <a:solidFill>
                  <a:srgbClr val="D9D9D9"/>
                </a:solidFill>
              </a:rPr>
              <a:t>It is possible, however, to define a class that does not implement all of the interface's methods, provided that the class is declared to be abstract.</a:t>
            </a:r>
            <a:endParaRPr sz="1700">
              <a:solidFill>
                <a:srgbClr val="D9D9D9"/>
              </a:solidFill>
            </a:endParaRPr>
          </a:p>
          <a:p>
            <a:pPr indent="-336550" lvl="0" marL="457200" marR="0" rtl="0" algn="l">
              <a:lnSpc>
                <a:spcPct val="115000"/>
              </a:lnSpc>
              <a:spcBef>
                <a:spcPts val="0"/>
              </a:spcBef>
              <a:spcAft>
                <a:spcPts val="0"/>
              </a:spcAft>
              <a:buClr>
                <a:srgbClr val="D9D9D9"/>
              </a:buClr>
              <a:buSzPts val="1700"/>
              <a:buChar char="●"/>
            </a:pPr>
            <a:r>
              <a:rPr lang="en" sz="1700">
                <a:solidFill>
                  <a:srgbClr val="D9D9D9"/>
                </a:solidFill>
              </a:rPr>
              <a:t>In this case, class X must be abstract because it does not fully implement Y, but class XX does, in fact, implement Y.</a:t>
            </a:r>
            <a:endParaRPr sz="1700">
              <a:solidFill>
                <a:srgbClr val="D9D9D9"/>
              </a:solidFill>
            </a:endParaRPr>
          </a:p>
          <a:p>
            <a:pPr indent="0" lvl="0" marL="0" marR="0" rtl="0" algn="l">
              <a:lnSpc>
                <a:spcPct val="115000"/>
              </a:lnSpc>
              <a:spcBef>
                <a:spcPts val="1600"/>
              </a:spcBef>
              <a:spcAft>
                <a:spcPts val="0"/>
              </a:spcAft>
              <a:buNone/>
            </a:pPr>
            <a:r>
              <a:t/>
            </a:r>
            <a:endParaRPr sz="1700">
              <a:solidFill>
                <a:srgbClr val="D9D9D9"/>
              </a:solidFill>
            </a:endParaRPr>
          </a:p>
          <a:p>
            <a:pPr indent="0" lvl="0" marL="914400" marR="0" rtl="0" algn="l">
              <a:lnSpc>
                <a:spcPct val="115000"/>
              </a:lnSpc>
              <a:spcBef>
                <a:spcPts val="1600"/>
              </a:spcBef>
              <a:spcAft>
                <a:spcPts val="0"/>
              </a:spcAft>
              <a:buNone/>
            </a:pPr>
            <a:r>
              <a:t/>
            </a:r>
            <a:endParaRPr>
              <a:solidFill>
                <a:srgbClr val="D9D9D9"/>
              </a:solidFill>
            </a:endParaRPr>
          </a:p>
          <a:p>
            <a:pPr indent="0" lvl="0" marL="0" marR="0" rtl="0" algn="l">
              <a:lnSpc>
                <a:spcPct val="115000"/>
              </a:lnSpc>
              <a:spcBef>
                <a:spcPts val="1600"/>
              </a:spcBef>
              <a:spcAft>
                <a:spcPts val="1600"/>
              </a:spcAft>
              <a:buNone/>
            </a:pPr>
            <a:r>
              <a:t/>
            </a:r>
            <a:endParaRPr>
              <a:solidFill>
                <a:srgbClr val="D9D9D9"/>
              </a:solidFill>
            </a:endParaRPr>
          </a:p>
        </p:txBody>
      </p:sp>
      <p:sp>
        <p:nvSpPr>
          <p:cNvPr id="227" name="Google Shape;227;p3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28" name="Google Shape;228;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When an Abstract Class Implements an Interface</a:t>
            </a:r>
            <a:endParaRPr/>
          </a:p>
        </p:txBody>
      </p:sp>
      <p:sp>
        <p:nvSpPr>
          <p:cNvPr id="229" name="Google Shape;229;p34"/>
          <p:cNvSpPr txBox="1"/>
          <p:nvPr>
            <p:ph idx="1" type="body"/>
          </p:nvPr>
        </p:nvSpPr>
        <p:spPr>
          <a:xfrm>
            <a:off x="747000" y="3221475"/>
            <a:ext cx="3423300" cy="12378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lang="en" sz="1400">
                <a:solidFill>
                  <a:srgbClr val="CACACA"/>
                </a:solidFill>
              </a:rPr>
              <a:t>abstract class X implements Y {</a:t>
            </a:r>
            <a:endParaRPr sz="1400">
              <a:solidFill>
                <a:srgbClr val="CACACA"/>
              </a:solidFill>
            </a:endParaRPr>
          </a:p>
          <a:p>
            <a:pPr indent="0" lvl="0" marL="0" marR="0" rtl="0" algn="l">
              <a:lnSpc>
                <a:spcPct val="100000"/>
              </a:lnSpc>
              <a:spcBef>
                <a:spcPts val="0"/>
              </a:spcBef>
              <a:spcAft>
                <a:spcPts val="0"/>
              </a:spcAft>
              <a:buNone/>
            </a:pPr>
            <a:r>
              <a:rPr lang="en" sz="1400">
                <a:solidFill>
                  <a:srgbClr val="CACACA"/>
                </a:solidFill>
              </a:rPr>
              <a:t>  // implements all but one method of Y</a:t>
            </a:r>
            <a:endParaRPr sz="1400">
              <a:solidFill>
                <a:srgbClr val="CACACA"/>
              </a:solidFill>
            </a:endParaRPr>
          </a:p>
          <a:p>
            <a:pPr indent="0" lvl="0" marL="0" marR="0" rtl="0" algn="l">
              <a:lnSpc>
                <a:spcPct val="100000"/>
              </a:lnSpc>
              <a:spcBef>
                <a:spcPts val="0"/>
              </a:spcBef>
              <a:spcAft>
                <a:spcPts val="0"/>
              </a:spcAft>
              <a:buNone/>
            </a:pPr>
            <a:r>
              <a:rPr lang="en" sz="1400">
                <a:solidFill>
                  <a:srgbClr val="CACACA"/>
                </a:solidFill>
              </a:rPr>
              <a:t>}</a:t>
            </a:r>
            <a:endParaRPr sz="1400">
              <a:solidFill>
                <a:srgbClr val="CACACA"/>
              </a:solidFill>
            </a:endParaRPr>
          </a:p>
          <a:p>
            <a:pPr indent="0" lvl="0" marL="0" marR="0" rtl="0" algn="l">
              <a:lnSpc>
                <a:spcPct val="100000"/>
              </a:lnSpc>
              <a:spcBef>
                <a:spcPts val="0"/>
              </a:spcBef>
              <a:spcAft>
                <a:spcPts val="0"/>
              </a:spcAft>
              <a:buNone/>
            </a:pPr>
            <a:r>
              <a:t/>
            </a:r>
            <a:endParaRPr sz="1400">
              <a:solidFill>
                <a:srgbClr val="CACACA"/>
              </a:solidFill>
            </a:endParaRPr>
          </a:p>
        </p:txBody>
      </p:sp>
      <p:sp>
        <p:nvSpPr>
          <p:cNvPr id="230" name="Google Shape;230;p34"/>
          <p:cNvSpPr txBox="1"/>
          <p:nvPr>
            <p:ph idx="1" type="body"/>
          </p:nvPr>
        </p:nvSpPr>
        <p:spPr>
          <a:xfrm>
            <a:off x="4680100" y="3221475"/>
            <a:ext cx="3423300" cy="12378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lang="en" sz="1400">
                <a:solidFill>
                  <a:srgbClr val="CACACA"/>
                </a:solidFill>
              </a:rPr>
              <a:t>class XX extends X {</a:t>
            </a:r>
            <a:endParaRPr sz="1400">
              <a:solidFill>
                <a:srgbClr val="CACACA"/>
              </a:solidFill>
            </a:endParaRPr>
          </a:p>
          <a:p>
            <a:pPr indent="0" lvl="0" marL="0" marR="0" rtl="0" algn="l">
              <a:lnSpc>
                <a:spcPct val="100000"/>
              </a:lnSpc>
              <a:spcBef>
                <a:spcPts val="0"/>
              </a:spcBef>
              <a:spcAft>
                <a:spcPts val="0"/>
              </a:spcAft>
              <a:buNone/>
            </a:pPr>
            <a:r>
              <a:rPr lang="en" sz="1400">
                <a:solidFill>
                  <a:srgbClr val="CACACA"/>
                </a:solidFill>
              </a:rPr>
              <a:t>  // implements the remaining method in Y</a:t>
            </a:r>
            <a:endParaRPr sz="1400">
              <a:solidFill>
                <a:srgbClr val="CACACA"/>
              </a:solidFill>
            </a:endParaRPr>
          </a:p>
          <a:p>
            <a:pPr indent="0" lvl="0" marL="0" marR="0" rtl="0" algn="l">
              <a:lnSpc>
                <a:spcPct val="100000"/>
              </a:lnSpc>
              <a:spcBef>
                <a:spcPts val="0"/>
              </a:spcBef>
              <a:spcAft>
                <a:spcPts val="0"/>
              </a:spcAft>
              <a:buNone/>
            </a:pPr>
            <a:r>
              <a:rPr lang="en" sz="1400">
                <a:solidFill>
                  <a:srgbClr val="CACACA"/>
                </a:solidFill>
              </a:rPr>
              <a:t>}</a:t>
            </a:r>
            <a:endParaRPr sz="1400">
              <a:solidFill>
                <a:srgbClr val="CACACA"/>
              </a:solidFill>
            </a:endParaRPr>
          </a:p>
          <a:p>
            <a:pPr indent="0" lvl="0" marL="0" marR="0" rtl="0" algn="l">
              <a:lnSpc>
                <a:spcPct val="100000"/>
              </a:lnSpc>
              <a:spcBef>
                <a:spcPts val="0"/>
              </a:spcBef>
              <a:spcAft>
                <a:spcPts val="0"/>
              </a:spcAft>
              <a:buNone/>
            </a:pPr>
            <a:r>
              <a:t/>
            </a:r>
            <a:endParaRPr sz="1400">
              <a:solidFill>
                <a:srgbClr val="CACACA"/>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5" name="Shape 235"/>
        <p:cNvGrpSpPr/>
        <p:nvPr/>
      </p:nvGrpSpPr>
      <p:grpSpPr>
        <a:xfrm>
          <a:off x="0" y="0"/>
          <a:ext cx="0" cy="0"/>
          <a:chOff x="0" y="0"/>
          <a:chExt cx="0" cy="0"/>
        </a:xfrm>
      </p:grpSpPr>
      <p:sp>
        <p:nvSpPr>
          <p:cNvPr id="236" name="Google Shape;236;p35"/>
          <p:cNvSpPr txBox="1"/>
          <p:nvPr>
            <p:ph idx="1" type="body"/>
          </p:nvPr>
        </p:nvSpPr>
        <p:spPr>
          <a:xfrm>
            <a:off x="311700" y="1152475"/>
            <a:ext cx="8342700" cy="3369600"/>
          </a:xfrm>
          <a:prstGeom prst="rect">
            <a:avLst/>
          </a:prstGeom>
        </p:spPr>
        <p:txBody>
          <a:bodyPr anchorCtr="0" anchor="t" bIns="91425" lIns="91425" spcFirstLastPara="1" rIns="91425" wrap="square" tIns="91425">
            <a:normAutofit/>
          </a:bodyPr>
          <a:lstStyle/>
          <a:p>
            <a:pPr indent="-336550" lvl="0" marL="457200" marR="0" rtl="0" algn="l">
              <a:lnSpc>
                <a:spcPct val="115000"/>
              </a:lnSpc>
              <a:spcBef>
                <a:spcPts val="0"/>
              </a:spcBef>
              <a:spcAft>
                <a:spcPts val="0"/>
              </a:spcAft>
              <a:buClr>
                <a:srgbClr val="D9D9D9"/>
              </a:buClr>
              <a:buSzPts val="1700"/>
              <a:buChar char="●"/>
            </a:pPr>
            <a:r>
              <a:rPr lang="en" sz="1700">
                <a:solidFill>
                  <a:srgbClr val="D9D9D9"/>
                </a:solidFill>
              </a:rPr>
              <a:t>An abstract class may have static fields and static methods. </a:t>
            </a:r>
            <a:endParaRPr sz="1700">
              <a:solidFill>
                <a:srgbClr val="D9D9D9"/>
              </a:solidFill>
            </a:endParaRPr>
          </a:p>
          <a:p>
            <a:pPr indent="-336550" lvl="0" marL="457200" marR="0" rtl="0" algn="l">
              <a:lnSpc>
                <a:spcPct val="115000"/>
              </a:lnSpc>
              <a:spcBef>
                <a:spcPts val="0"/>
              </a:spcBef>
              <a:spcAft>
                <a:spcPts val="0"/>
              </a:spcAft>
              <a:buClr>
                <a:srgbClr val="D9D9D9"/>
              </a:buClr>
              <a:buSzPts val="1700"/>
              <a:buChar char="●"/>
            </a:pPr>
            <a:r>
              <a:rPr lang="en" sz="1700">
                <a:solidFill>
                  <a:srgbClr val="D9D9D9"/>
                </a:solidFill>
              </a:rPr>
              <a:t>You can use these static members with a class reference (for example, AbstractClass.staticMethod()) as you would with any other class.</a:t>
            </a:r>
            <a:endParaRPr sz="1700">
              <a:solidFill>
                <a:srgbClr val="D9D9D9"/>
              </a:solidFill>
            </a:endParaRPr>
          </a:p>
          <a:p>
            <a:pPr indent="0" lvl="0" marL="0" marR="0" rtl="0" algn="l">
              <a:lnSpc>
                <a:spcPct val="115000"/>
              </a:lnSpc>
              <a:spcBef>
                <a:spcPts val="1600"/>
              </a:spcBef>
              <a:spcAft>
                <a:spcPts val="0"/>
              </a:spcAft>
              <a:buNone/>
            </a:pPr>
            <a:r>
              <a:t/>
            </a:r>
            <a:endParaRPr sz="1700">
              <a:solidFill>
                <a:srgbClr val="D9D9D9"/>
              </a:solidFill>
            </a:endParaRPr>
          </a:p>
          <a:p>
            <a:pPr indent="0" lvl="0" marL="914400" marR="0" rtl="0" algn="l">
              <a:lnSpc>
                <a:spcPct val="115000"/>
              </a:lnSpc>
              <a:spcBef>
                <a:spcPts val="1600"/>
              </a:spcBef>
              <a:spcAft>
                <a:spcPts val="0"/>
              </a:spcAft>
              <a:buNone/>
            </a:pPr>
            <a:r>
              <a:t/>
            </a:r>
            <a:endParaRPr>
              <a:solidFill>
                <a:srgbClr val="D9D9D9"/>
              </a:solidFill>
            </a:endParaRPr>
          </a:p>
          <a:p>
            <a:pPr indent="0" lvl="0" marL="0" marR="0" rtl="0" algn="l">
              <a:lnSpc>
                <a:spcPct val="115000"/>
              </a:lnSpc>
              <a:spcBef>
                <a:spcPts val="1600"/>
              </a:spcBef>
              <a:spcAft>
                <a:spcPts val="1600"/>
              </a:spcAft>
              <a:buNone/>
            </a:pPr>
            <a:r>
              <a:t/>
            </a:r>
            <a:endParaRPr>
              <a:solidFill>
                <a:srgbClr val="D9D9D9"/>
              </a:solidFill>
            </a:endParaRPr>
          </a:p>
        </p:txBody>
      </p:sp>
      <p:sp>
        <p:nvSpPr>
          <p:cNvPr id="237" name="Google Shape;237;p3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38" name="Google Shape;238;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 Members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244" name="Google Shape;244;p36"/>
          <p:cNvSpPr txBox="1"/>
          <p:nvPr>
            <p:ph idx="1" type="body"/>
          </p:nvPr>
        </p:nvSpPr>
        <p:spPr>
          <a:xfrm>
            <a:off x="311700" y="1229869"/>
            <a:ext cx="86595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Nested class</a:t>
            </a:r>
            <a:endParaRPr/>
          </a:p>
          <a:p>
            <a:pPr indent="-317500" lvl="1" marL="914400" rtl="0" algn="l">
              <a:spcBef>
                <a:spcPts val="0"/>
              </a:spcBef>
              <a:spcAft>
                <a:spcPts val="0"/>
              </a:spcAft>
              <a:buSzPts val="1400"/>
              <a:buChar char="○"/>
            </a:pPr>
            <a:r>
              <a:rPr lang="en" u="sng">
                <a:solidFill>
                  <a:schemeClr val="hlink"/>
                </a:solidFill>
                <a:hlinkClick r:id="rId3"/>
              </a:rPr>
              <a:t>https://docs.oracle.com/javase/tutorial/java/javaOO/nested.html</a:t>
            </a:r>
            <a:r>
              <a:rPr lang="en"/>
              <a:t> </a:t>
            </a:r>
            <a:endParaRPr/>
          </a:p>
          <a:p>
            <a:pPr indent="-317500" lvl="2" marL="1371600" rtl="0" algn="l">
              <a:spcBef>
                <a:spcPts val="0"/>
              </a:spcBef>
              <a:spcAft>
                <a:spcPts val="0"/>
              </a:spcAft>
              <a:buSzPts val="1400"/>
              <a:buChar char="■"/>
            </a:pPr>
            <a:r>
              <a:rPr lang="en"/>
              <a:t>Anonymous classes</a:t>
            </a:r>
            <a:endParaRPr/>
          </a:p>
          <a:p>
            <a:pPr indent="-317500" lvl="3" marL="1828800" rtl="0" algn="l">
              <a:spcBef>
                <a:spcPts val="0"/>
              </a:spcBef>
              <a:spcAft>
                <a:spcPts val="0"/>
              </a:spcAft>
              <a:buSzPts val="1400"/>
              <a:buChar char="●"/>
            </a:pPr>
            <a:r>
              <a:rPr lang="en" u="sng">
                <a:solidFill>
                  <a:schemeClr val="hlink"/>
                </a:solidFill>
                <a:hlinkClick r:id="rId4"/>
              </a:rPr>
              <a:t>https://docs.oracle.com/javase/tutorial/java/javaOO/anonymousclasses.html</a:t>
            </a:r>
            <a:r>
              <a:rPr lang="en"/>
              <a:t> </a:t>
            </a:r>
            <a:endParaRPr/>
          </a:p>
          <a:p>
            <a:pPr indent="-317500" lvl="2" marL="1371600" rtl="0" algn="l">
              <a:spcBef>
                <a:spcPts val="0"/>
              </a:spcBef>
              <a:spcAft>
                <a:spcPts val="0"/>
              </a:spcAft>
              <a:buClr>
                <a:schemeClr val="lt2"/>
              </a:buClr>
              <a:buSzPts val="1400"/>
              <a:buChar char="■"/>
            </a:pPr>
            <a:r>
              <a:rPr lang="en"/>
              <a:t>Lambda expression</a:t>
            </a:r>
            <a:endParaRPr>
              <a:solidFill>
                <a:schemeClr val="lt2"/>
              </a:solidFill>
            </a:endParaRPr>
          </a:p>
          <a:p>
            <a:pPr indent="-317500" lvl="3" marL="1828800" rtl="0" algn="l">
              <a:spcBef>
                <a:spcPts val="0"/>
              </a:spcBef>
              <a:spcAft>
                <a:spcPts val="0"/>
              </a:spcAft>
              <a:buSzPts val="1400"/>
              <a:buChar char="●"/>
            </a:pPr>
            <a:r>
              <a:rPr lang="en" u="sng">
                <a:solidFill>
                  <a:schemeClr val="hlink"/>
                </a:solidFill>
                <a:hlinkClick r:id="rId5"/>
              </a:rPr>
              <a:t>https://docs.oracle.com/javase/tutorial/java/javaOO/lambdaexpressions.html</a:t>
            </a:r>
            <a:r>
              <a:rPr lang="en"/>
              <a:t> </a:t>
            </a:r>
            <a:endParaRPr sz="1800"/>
          </a:p>
          <a:p>
            <a:pPr indent="-342900" lvl="0" marL="457200" rtl="0" algn="l">
              <a:spcBef>
                <a:spcPts val="0"/>
              </a:spcBef>
              <a:spcAft>
                <a:spcPts val="0"/>
              </a:spcAft>
              <a:buSzPts val="1800"/>
              <a:buChar char="●"/>
            </a:pPr>
            <a:r>
              <a:rPr lang="en"/>
              <a:t>Abstract class</a:t>
            </a:r>
            <a:endParaRPr/>
          </a:p>
          <a:p>
            <a:pPr indent="-317500" lvl="1" marL="914400" rtl="0" algn="l">
              <a:spcBef>
                <a:spcPts val="0"/>
              </a:spcBef>
              <a:spcAft>
                <a:spcPts val="0"/>
              </a:spcAft>
              <a:buSzPts val="1400"/>
              <a:buChar char="○"/>
            </a:pPr>
            <a:r>
              <a:rPr lang="en" u="sng">
                <a:solidFill>
                  <a:schemeClr val="hlink"/>
                </a:solidFill>
                <a:hlinkClick r:id="rId6"/>
              </a:rPr>
              <a:t>https://docs.oracle.com/javase/tutorial/java/IandI/abstract.html</a:t>
            </a:r>
            <a:r>
              <a:rPr lang="en"/>
              <a:t> </a:t>
            </a:r>
            <a:endParaRPr/>
          </a:p>
          <a:p>
            <a:pPr indent="-342900" lvl="0" marL="457200" rtl="0" algn="l">
              <a:spcBef>
                <a:spcPts val="0"/>
              </a:spcBef>
              <a:spcAft>
                <a:spcPts val="0"/>
              </a:spcAft>
              <a:buClr>
                <a:schemeClr val="accent5"/>
              </a:buClr>
              <a:buSzPts val="1800"/>
              <a:buChar char="●"/>
            </a:pPr>
            <a:r>
              <a:rPr lang="en">
                <a:solidFill>
                  <a:schemeClr val="accent5"/>
                </a:solidFill>
              </a:rPr>
              <a:t>Enum</a:t>
            </a:r>
            <a:endParaRPr>
              <a:solidFill>
                <a:schemeClr val="accent5"/>
              </a:solidFill>
            </a:endParaRPr>
          </a:p>
          <a:p>
            <a:pPr indent="-317500" lvl="1" marL="914400" rtl="0" algn="l">
              <a:spcBef>
                <a:spcPts val="0"/>
              </a:spcBef>
              <a:spcAft>
                <a:spcPts val="0"/>
              </a:spcAft>
              <a:buSzPts val="1400"/>
              <a:buChar char="○"/>
            </a:pPr>
            <a:r>
              <a:rPr lang="en" u="sng">
                <a:solidFill>
                  <a:schemeClr val="hlink"/>
                </a:solidFill>
                <a:hlinkClick r:id="rId7"/>
              </a:rPr>
              <a:t>https://docs.oracle.com/javase/tutorial/java/javaOO/enum.html</a:t>
            </a:r>
            <a:r>
              <a:rPr lang="en"/>
              <a:t> </a:t>
            </a:r>
            <a:endParaRPr/>
          </a:p>
          <a:p>
            <a:pPr indent="0" lvl="0" marL="0" rtl="0" algn="l">
              <a:spcBef>
                <a:spcPts val="1200"/>
              </a:spcBef>
              <a:spcAft>
                <a:spcPts val="1200"/>
              </a:spcAft>
              <a:buNone/>
            </a:pPr>
            <a:r>
              <a:t/>
            </a:r>
            <a:endParaRPr/>
          </a:p>
        </p:txBody>
      </p:sp>
      <p:sp>
        <p:nvSpPr>
          <p:cNvPr id="245" name="Google Shape;245;p3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accent3"/>
                </a:solidFill>
                <a:latin typeface="Average"/>
                <a:ea typeface="Average"/>
                <a:cs typeface="Average"/>
                <a:sym typeface="Average"/>
              </a:rPr>
              <a:t>‹#›</a:t>
            </a:fld>
            <a:endParaRPr>
              <a:solidFill>
                <a:schemeClr val="accent3"/>
              </a:solidFill>
              <a:latin typeface="Average"/>
              <a:ea typeface="Average"/>
              <a:cs typeface="Average"/>
              <a:sym typeface="Average"/>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Enum Types</a:t>
            </a:r>
            <a:endParaRPr/>
          </a:p>
        </p:txBody>
      </p:sp>
      <p:sp>
        <p:nvSpPr>
          <p:cNvPr id="251" name="Google Shape;251;p37"/>
          <p:cNvSpPr txBox="1"/>
          <p:nvPr>
            <p:ph idx="1" type="body"/>
          </p:nvPr>
        </p:nvSpPr>
        <p:spPr>
          <a:xfrm>
            <a:off x="311700" y="1229875"/>
            <a:ext cx="8659500" cy="1289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An enum type is a special data type that enables for a variable to be </a:t>
            </a:r>
            <a:r>
              <a:rPr lang="en">
                <a:solidFill>
                  <a:schemeClr val="accent5"/>
                </a:solidFill>
              </a:rPr>
              <a:t>a set of predefined constants</a:t>
            </a:r>
            <a:r>
              <a:rPr lang="en"/>
              <a:t>.</a:t>
            </a:r>
            <a:endParaRPr/>
          </a:p>
          <a:p>
            <a:pPr indent="0" lvl="0" marL="0" rtl="0" algn="l">
              <a:spcBef>
                <a:spcPts val="1200"/>
              </a:spcBef>
              <a:spcAft>
                <a:spcPts val="1200"/>
              </a:spcAft>
              <a:buNone/>
            </a:pPr>
            <a:r>
              <a:t/>
            </a:r>
            <a:endParaRPr/>
          </a:p>
        </p:txBody>
      </p:sp>
      <p:sp>
        <p:nvSpPr>
          <p:cNvPr id="252" name="Google Shape;252;p3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accent3"/>
                </a:solidFill>
                <a:latin typeface="Average"/>
                <a:ea typeface="Average"/>
                <a:cs typeface="Average"/>
                <a:sym typeface="Average"/>
              </a:rPr>
              <a:t>‹#›</a:t>
            </a:fld>
            <a:endParaRPr>
              <a:solidFill>
                <a:schemeClr val="accent3"/>
              </a:solidFill>
              <a:latin typeface="Average"/>
              <a:ea typeface="Average"/>
              <a:cs typeface="Average"/>
              <a:sym typeface="Average"/>
            </a:endParaRPr>
          </a:p>
        </p:txBody>
      </p:sp>
      <p:sp>
        <p:nvSpPr>
          <p:cNvPr id="253" name="Google Shape;253;p37"/>
          <p:cNvSpPr txBox="1"/>
          <p:nvPr/>
        </p:nvSpPr>
        <p:spPr>
          <a:xfrm>
            <a:off x="2198775" y="2518975"/>
            <a:ext cx="46533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public </a:t>
            </a:r>
            <a:r>
              <a:rPr lang="en">
                <a:solidFill>
                  <a:schemeClr val="accent5"/>
                </a:solidFill>
                <a:latin typeface="Roboto"/>
                <a:ea typeface="Roboto"/>
                <a:cs typeface="Roboto"/>
                <a:sym typeface="Roboto"/>
              </a:rPr>
              <a:t>enum </a:t>
            </a:r>
            <a:r>
              <a:rPr lang="en">
                <a:solidFill>
                  <a:schemeClr val="dk1"/>
                </a:solidFill>
                <a:latin typeface="Roboto"/>
                <a:ea typeface="Roboto"/>
                <a:cs typeface="Roboto"/>
                <a:sym typeface="Roboto"/>
              </a:rPr>
              <a:t>Day {</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    SUNDAY, MONDAY, TUESDAY, WEDNESDAY,</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    THURSDAY, FRIDAY, SATURDAY </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Enum Example</a:t>
            </a:r>
            <a:endParaRPr/>
          </a:p>
        </p:txBody>
      </p:sp>
      <p:sp>
        <p:nvSpPr>
          <p:cNvPr id="259" name="Google Shape;259;p3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accent3"/>
                </a:solidFill>
                <a:latin typeface="Average"/>
                <a:ea typeface="Average"/>
                <a:cs typeface="Average"/>
                <a:sym typeface="Average"/>
              </a:rPr>
              <a:t>‹#›</a:t>
            </a:fld>
            <a:endParaRPr>
              <a:solidFill>
                <a:schemeClr val="accent3"/>
              </a:solidFill>
              <a:latin typeface="Average"/>
              <a:ea typeface="Average"/>
              <a:cs typeface="Average"/>
              <a:sym typeface="Average"/>
            </a:endParaRPr>
          </a:p>
        </p:txBody>
      </p:sp>
      <p:sp>
        <p:nvSpPr>
          <p:cNvPr id="260" name="Google Shape;260;p38"/>
          <p:cNvSpPr txBox="1"/>
          <p:nvPr/>
        </p:nvSpPr>
        <p:spPr>
          <a:xfrm>
            <a:off x="414875" y="998300"/>
            <a:ext cx="3407100" cy="434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Roboto"/>
                <a:ea typeface="Roboto"/>
                <a:cs typeface="Roboto"/>
                <a:sym typeface="Roboto"/>
              </a:rPr>
              <a:t>public class EnumTest {</a:t>
            </a:r>
            <a:endParaRPr sz="1000">
              <a:solidFill>
                <a:schemeClr val="dk1"/>
              </a:solidFill>
              <a:latin typeface="Roboto"/>
              <a:ea typeface="Roboto"/>
              <a:cs typeface="Roboto"/>
              <a:sym typeface="Roboto"/>
            </a:endParaRPr>
          </a:p>
          <a:p>
            <a:pPr indent="0" lvl="0" marL="0" rtl="0" algn="l">
              <a:spcBef>
                <a:spcPts val="0"/>
              </a:spcBef>
              <a:spcAft>
                <a:spcPts val="0"/>
              </a:spcAft>
              <a:buNone/>
            </a:pPr>
            <a:r>
              <a:rPr lang="en" sz="1000">
                <a:solidFill>
                  <a:schemeClr val="dk1"/>
                </a:solidFill>
                <a:latin typeface="Roboto"/>
                <a:ea typeface="Roboto"/>
                <a:cs typeface="Roboto"/>
                <a:sym typeface="Roboto"/>
              </a:rPr>
              <a:t>    Day day;</a:t>
            </a:r>
            <a:endParaRPr sz="1000">
              <a:solidFill>
                <a:schemeClr val="dk1"/>
              </a:solidFill>
              <a:latin typeface="Roboto"/>
              <a:ea typeface="Roboto"/>
              <a:cs typeface="Roboto"/>
              <a:sym typeface="Roboto"/>
            </a:endParaRPr>
          </a:p>
          <a:p>
            <a:pPr indent="0" lvl="0" marL="0" rtl="0" algn="l">
              <a:spcBef>
                <a:spcPts val="0"/>
              </a:spcBef>
              <a:spcAft>
                <a:spcPts val="0"/>
              </a:spcAft>
              <a:buNone/>
            </a:pPr>
            <a:r>
              <a:rPr lang="en" sz="1000">
                <a:solidFill>
                  <a:schemeClr val="dk1"/>
                </a:solidFill>
                <a:latin typeface="Roboto"/>
                <a:ea typeface="Roboto"/>
                <a:cs typeface="Roboto"/>
                <a:sym typeface="Roboto"/>
              </a:rPr>
              <a:t>    </a:t>
            </a:r>
            <a:endParaRPr sz="1000">
              <a:solidFill>
                <a:schemeClr val="dk1"/>
              </a:solidFill>
              <a:latin typeface="Roboto"/>
              <a:ea typeface="Roboto"/>
              <a:cs typeface="Roboto"/>
              <a:sym typeface="Roboto"/>
            </a:endParaRPr>
          </a:p>
          <a:p>
            <a:pPr indent="0" lvl="0" marL="0" rtl="0" algn="l">
              <a:spcBef>
                <a:spcPts val="0"/>
              </a:spcBef>
              <a:spcAft>
                <a:spcPts val="0"/>
              </a:spcAft>
              <a:buNone/>
            </a:pPr>
            <a:r>
              <a:rPr lang="en" sz="1000">
                <a:solidFill>
                  <a:schemeClr val="dk1"/>
                </a:solidFill>
                <a:latin typeface="Roboto"/>
                <a:ea typeface="Roboto"/>
                <a:cs typeface="Roboto"/>
                <a:sym typeface="Roboto"/>
              </a:rPr>
              <a:t>    public EnumTest(Day day) {</a:t>
            </a:r>
            <a:endParaRPr sz="1000">
              <a:solidFill>
                <a:schemeClr val="dk1"/>
              </a:solidFill>
              <a:latin typeface="Roboto"/>
              <a:ea typeface="Roboto"/>
              <a:cs typeface="Roboto"/>
              <a:sym typeface="Roboto"/>
            </a:endParaRPr>
          </a:p>
          <a:p>
            <a:pPr indent="0" lvl="0" marL="0" rtl="0" algn="l">
              <a:spcBef>
                <a:spcPts val="0"/>
              </a:spcBef>
              <a:spcAft>
                <a:spcPts val="0"/>
              </a:spcAft>
              <a:buNone/>
            </a:pPr>
            <a:r>
              <a:rPr lang="en" sz="1000">
                <a:solidFill>
                  <a:schemeClr val="dk1"/>
                </a:solidFill>
                <a:latin typeface="Roboto"/>
                <a:ea typeface="Roboto"/>
                <a:cs typeface="Roboto"/>
                <a:sym typeface="Roboto"/>
              </a:rPr>
              <a:t>        this.day = day;</a:t>
            </a:r>
            <a:endParaRPr sz="1000">
              <a:solidFill>
                <a:schemeClr val="dk1"/>
              </a:solidFill>
              <a:latin typeface="Roboto"/>
              <a:ea typeface="Roboto"/>
              <a:cs typeface="Roboto"/>
              <a:sym typeface="Roboto"/>
            </a:endParaRPr>
          </a:p>
          <a:p>
            <a:pPr indent="0" lvl="0" marL="0" rtl="0" algn="l">
              <a:spcBef>
                <a:spcPts val="0"/>
              </a:spcBef>
              <a:spcAft>
                <a:spcPts val="0"/>
              </a:spcAft>
              <a:buNone/>
            </a:pPr>
            <a:r>
              <a:rPr lang="en" sz="1000">
                <a:solidFill>
                  <a:schemeClr val="dk1"/>
                </a:solidFill>
                <a:latin typeface="Roboto"/>
                <a:ea typeface="Roboto"/>
                <a:cs typeface="Roboto"/>
                <a:sym typeface="Roboto"/>
              </a:rPr>
              <a:t>    }</a:t>
            </a:r>
            <a:endParaRPr sz="1000">
              <a:solidFill>
                <a:schemeClr val="dk1"/>
              </a:solidFill>
              <a:latin typeface="Roboto"/>
              <a:ea typeface="Roboto"/>
              <a:cs typeface="Roboto"/>
              <a:sym typeface="Roboto"/>
            </a:endParaRPr>
          </a:p>
          <a:p>
            <a:pPr indent="0" lvl="0" marL="0" rtl="0" algn="l">
              <a:spcBef>
                <a:spcPts val="0"/>
              </a:spcBef>
              <a:spcAft>
                <a:spcPts val="0"/>
              </a:spcAft>
              <a:buNone/>
            </a:pPr>
            <a:r>
              <a:rPr lang="en" sz="1000">
                <a:solidFill>
                  <a:schemeClr val="dk1"/>
                </a:solidFill>
                <a:latin typeface="Roboto"/>
                <a:ea typeface="Roboto"/>
                <a:cs typeface="Roboto"/>
                <a:sym typeface="Roboto"/>
              </a:rPr>
              <a:t>    </a:t>
            </a:r>
            <a:endParaRPr sz="1000">
              <a:solidFill>
                <a:schemeClr val="dk1"/>
              </a:solidFill>
              <a:latin typeface="Roboto"/>
              <a:ea typeface="Roboto"/>
              <a:cs typeface="Roboto"/>
              <a:sym typeface="Roboto"/>
            </a:endParaRPr>
          </a:p>
          <a:p>
            <a:pPr indent="0" lvl="0" marL="0" rtl="0" algn="l">
              <a:spcBef>
                <a:spcPts val="0"/>
              </a:spcBef>
              <a:spcAft>
                <a:spcPts val="0"/>
              </a:spcAft>
              <a:buNone/>
            </a:pPr>
            <a:r>
              <a:rPr lang="en" sz="1000">
                <a:solidFill>
                  <a:schemeClr val="dk1"/>
                </a:solidFill>
                <a:latin typeface="Roboto"/>
                <a:ea typeface="Roboto"/>
                <a:cs typeface="Roboto"/>
                <a:sym typeface="Roboto"/>
              </a:rPr>
              <a:t>    public void tellItLikeItIs() {</a:t>
            </a:r>
            <a:endParaRPr sz="1000">
              <a:solidFill>
                <a:schemeClr val="dk1"/>
              </a:solidFill>
              <a:latin typeface="Roboto"/>
              <a:ea typeface="Roboto"/>
              <a:cs typeface="Roboto"/>
              <a:sym typeface="Roboto"/>
            </a:endParaRPr>
          </a:p>
          <a:p>
            <a:pPr indent="0" lvl="0" marL="0" rtl="0" algn="l">
              <a:spcBef>
                <a:spcPts val="0"/>
              </a:spcBef>
              <a:spcAft>
                <a:spcPts val="0"/>
              </a:spcAft>
              <a:buNone/>
            </a:pPr>
            <a:r>
              <a:rPr lang="en" sz="1000">
                <a:solidFill>
                  <a:schemeClr val="dk1"/>
                </a:solidFill>
                <a:latin typeface="Roboto"/>
                <a:ea typeface="Roboto"/>
                <a:cs typeface="Roboto"/>
                <a:sym typeface="Roboto"/>
              </a:rPr>
              <a:t>        switch (day) {</a:t>
            </a:r>
            <a:endParaRPr sz="1000">
              <a:solidFill>
                <a:schemeClr val="dk1"/>
              </a:solidFill>
              <a:latin typeface="Roboto"/>
              <a:ea typeface="Roboto"/>
              <a:cs typeface="Roboto"/>
              <a:sym typeface="Roboto"/>
            </a:endParaRPr>
          </a:p>
          <a:p>
            <a:pPr indent="0" lvl="0" marL="0" rtl="0" algn="l">
              <a:spcBef>
                <a:spcPts val="0"/>
              </a:spcBef>
              <a:spcAft>
                <a:spcPts val="0"/>
              </a:spcAft>
              <a:buNone/>
            </a:pPr>
            <a:r>
              <a:rPr lang="en" sz="1000">
                <a:solidFill>
                  <a:schemeClr val="dk1"/>
                </a:solidFill>
                <a:latin typeface="Roboto"/>
                <a:ea typeface="Roboto"/>
                <a:cs typeface="Roboto"/>
                <a:sym typeface="Roboto"/>
              </a:rPr>
              <a:t>            case MONDAY:</a:t>
            </a:r>
            <a:endParaRPr sz="1000">
              <a:solidFill>
                <a:schemeClr val="dk1"/>
              </a:solidFill>
              <a:latin typeface="Roboto"/>
              <a:ea typeface="Roboto"/>
              <a:cs typeface="Roboto"/>
              <a:sym typeface="Roboto"/>
            </a:endParaRPr>
          </a:p>
          <a:p>
            <a:pPr indent="0" lvl="0" marL="0" rtl="0" algn="l">
              <a:spcBef>
                <a:spcPts val="0"/>
              </a:spcBef>
              <a:spcAft>
                <a:spcPts val="0"/>
              </a:spcAft>
              <a:buNone/>
            </a:pPr>
            <a:r>
              <a:rPr lang="en" sz="1000">
                <a:solidFill>
                  <a:schemeClr val="dk1"/>
                </a:solidFill>
                <a:latin typeface="Roboto"/>
                <a:ea typeface="Roboto"/>
                <a:cs typeface="Roboto"/>
                <a:sym typeface="Roboto"/>
              </a:rPr>
              <a:t>                System.out.println("Mondays are bad.");</a:t>
            </a:r>
            <a:endParaRPr sz="1000">
              <a:solidFill>
                <a:schemeClr val="dk1"/>
              </a:solidFill>
              <a:latin typeface="Roboto"/>
              <a:ea typeface="Roboto"/>
              <a:cs typeface="Roboto"/>
              <a:sym typeface="Roboto"/>
            </a:endParaRPr>
          </a:p>
          <a:p>
            <a:pPr indent="0" lvl="0" marL="0" rtl="0" algn="l">
              <a:spcBef>
                <a:spcPts val="0"/>
              </a:spcBef>
              <a:spcAft>
                <a:spcPts val="0"/>
              </a:spcAft>
              <a:buNone/>
            </a:pPr>
            <a:r>
              <a:rPr lang="en" sz="1000">
                <a:solidFill>
                  <a:schemeClr val="dk1"/>
                </a:solidFill>
                <a:latin typeface="Roboto"/>
                <a:ea typeface="Roboto"/>
                <a:cs typeface="Roboto"/>
                <a:sym typeface="Roboto"/>
              </a:rPr>
              <a:t>                break;</a:t>
            </a:r>
            <a:endParaRPr sz="1000">
              <a:solidFill>
                <a:schemeClr val="dk1"/>
              </a:solidFill>
              <a:latin typeface="Roboto"/>
              <a:ea typeface="Roboto"/>
              <a:cs typeface="Roboto"/>
              <a:sym typeface="Roboto"/>
            </a:endParaRPr>
          </a:p>
          <a:p>
            <a:pPr indent="0" lvl="0" marL="0" rtl="0" algn="l">
              <a:spcBef>
                <a:spcPts val="0"/>
              </a:spcBef>
              <a:spcAft>
                <a:spcPts val="0"/>
              </a:spcAft>
              <a:buNone/>
            </a:pPr>
            <a:r>
              <a:rPr lang="en" sz="1000">
                <a:solidFill>
                  <a:schemeClr val="dk1"/>
                </a:solidFill>
                <a:latin typeface="Roboto"/>
                <a:ea typeface="Roboto"/>
                <a:cs typeface="Roboto"/>
                <a:sym typeface="Roboto"/>
              </a:rPr>
              <a:t>                    </a:t>
            </a:r>
            <a:endParaRPr sz="1000">
              <a:solidFill>
                <a:schemeClr val="dk1"/>
              </a:solidFill>
              <a:latin typeface="Roboto"/>
              <a:ea typeface="Roboto"/>
              <a:cs typeface="Roboto"/>
              <a:sym typeface="Roboto"/>
            </a:endParaRPr>
          </a:p>
          <a:p>
            <a:pPr indent="0" lvl="0" marL="0" rtl="0" algn="l">
              <a:spcBef>
                <a:spcPts val="0"/>
              </a:spcBef>
              <a:spcAft>
                <a:spcPts val="0"/>
              </a:spcAft>
              <a:buNone/>
            </a:pPr>
            <a:r>
              <a:rPr lang="en" sz="1000">
                <a:solidFill>
                  <a:schemeClr val="dk1"/>
                </a:solidFill>
                <a:latin typeface="Roboto"/>
                <a:ea typeface="Roboto"/>
                <a:cs typeface="Roboto"/>
                <a:sym typeface="Roboto"/>
              </a:rPr>
              <a:t>            case FRIDAY:</a:t>
            </a:r>
            <a:endParaRPr sz="1000">
              <a:solidFill>
                <a:schemeClr val="dk1"/>
              </a:solidFill>
              <a:latin typeface="Roboto"/>
              <a:ea typeface="Roboto"/>
              <a:cs typeface="Roboto"/>
              <a:sym typeface="Roboto"/>
            </a:endParaRPr>
          </a:p>
          <a:p>
            <a:pPr indent="0" lvl="0" marL="0" rtl="0" algn="l">
              <a:spcBef>
                <a:spcPts val="0"/>
              </a:spcBef>
              <a:spcAft>
                <a:spcPts val="0"/>
              </a:spcAft>
              <a:buNone/>
            </a:pPr>
            <a:r>
              <a:rPr lang="en" sz="1000">
                <a:solidFill>
                  <a:schemeClr val="dk1"/>
                </a:solidFill>
                <a:latin typeface="Roboto"/>
                <a:ea typeface="Roboto"/>
                <a:cs typeface="Roboto"/>
                <a:sym typeface="Roboto"/>
              </a:rPr>
              <a:t>                System.out.println("Fridays are better.");</a:t>
            </a:r>
            <a:endParaRPr sz="1000">
              <a:solidFill>
                <a:schemeClr val="dk1"/>
              </a:solidFill>
              <a:latin typeface="Roboto"/>
              <a:ea typeface="Roboto"/>
              <a:cs typeface="Roboto"/>
              <a:sym typeface="Roboto"/>
            </a:endParaRPr>
          </a:p>
          <a:p>
            <a:pPr indent="0" lvl="0" marL="0" rtl="0" algn="l">
              <a:spcBef>
                <a:spcPts val="0"/>
              </a:spcBef>
              <a:spcAft>
                <a:spcPts val="0"/>
              </a:spcAft>
              <a:buNone/>
            </a:pPr>
            <a:r>
              <a:rPr lang="en" sz="1000">
                <a:solidFill>
                  <a:schemeClr val="dk1"/>
                </a:solidFill>
                <a:latin typeface="Roboto"/>
                <a:ea typeface="Roboto"/>
                <a:cs typeface="Roboto"/>
                <a:sym typeface="Roboto"/>
              </a:rPr>
              <a:t>                break;</a:t>
            </a:r>
            <a:endParaRPr sz="1000">
              <a:solidFill>
                <a:schemeClr val="dk1"/>
              </a:solidFill>
              <a:latin typeface="Roboto"/>
              <a:ea typeface="Roboto"/>
              <a:cs typeface="Roboto"/>
              <a:sym typeface="Roboto"/>
            </a:endParaRPr>
          </a:p>
          <a:p>
            <a:pPr indent="0" lvl="0" marL="0" rtl="0" algn="l">
              <a:spcBef>
                <a:spcPts val="0"/>
              </a:spcBef>
              <a:spcAft>
                <a:spcPts val="0"/>
              </a:spcAft>
              <a:buNone/>
            </a:pPr>
            <a:r>
              <a:rPr lang="en" sz="1000">
                <a:solidFill>
                  <a:schemeClr val="dk1"/>
                </a:solidFill>
                <a:latin typeface="Roboto"/>
                <a:ea typeface="Roboto"/>
                <a:cs typeface="Roboto"/>
                <a:sym typeface="Roboto"/>
              </a:rPr>
              <a:t>                         </a:t>
            </a:r>
            <a:endParaRPr sz="1000">
              <a:solidFill>
                <a:schemeClr val="dk1"/>
              </a:solidFill>
              <a:latin typeface="Roboto"/>
              <a:ea typeface="Roboto"/>
              <a:cs typeface="Roboto"/>
              <a:sym typeface="Roboto"/>
            </a:endParaRPr>
          </a:p>
          <a:p>
            <a:pPr indent="0" lvl="0" marL="0" rtl="0" algn="l">
              <a:spcBef>
                <a:spcPts val="0"/>
              </a:spcBef>
              <a:spcAft>
                <a:spcPts val="0"/>
              </a:spcAft>
              <a:buNone/>
            </a:pPr>
            <a:r>
              <a:rPr lang="en" sz="1000">
                <a:solidFill>
                  <a:schemeClr val="dk1"/>
                </a:solidFill>
                <a:latin typeface="Roboto"/>
                <a:ea typeface="Roboto"/>
                <a:cs typeface="Roboto"/>
                <a:sym typeface="Roboto"/>
              </a:rPr>
              <a:t>            case SATURDAY: case SUNDAY:</a:t>
            </a:r>
            <a:endParaRPr sz="1000">
              <a:solidFill>
                <a:schemeClr val="dk1"/>
              </a:solidFill>
              <a:latin typeface="Roboto"/>
              <a:ea typeface="Roboto"/>
              <a:cs typeface="Roboto"/>
              <a:sym typeface="Roboto"/>
            </a:endParaRPr>
          </a:p>
          <a:p>
            <a:pPr indent="0" lvl="0" marL="0" rtl="0" algn="l">
              <a:spcBef>
                <a:spcPts val="0"/>
              </a:spcBef>
              <a:spcAft>
                <a:spcPts val="0"/>
              </a:spcAft>
              <a:buNone/>
            </a:pPr>
            <a:r>
              <a:rPr lang="en" sz="1000">
                <a:solidFill>
                  <a:schemeClr val="dk1"/>
                </a:solidFill>
                <a:latin typeface="Roboto"/>
                <a:ea typeface="Roboto"/>
                <a:cs typeface="Roboto"/>
                <a:sym typeface="Roboto"/>
              </a:rPr>
              <a:t>                System.out.println("Weekends are best.");</a:t>
            </a:r>
            <a:endParaRPr sz="1000">
              <a:solidFill>
                <a:schemeClr val="dk1"/>
              </a:solidFill>
              <a:latin typeface="Roboto"/>
              <a:ea typeface="Roboto"/>
              <a:cs typeface="Roboto"/>
              <a:sym typeface="Roboto"/>
            </a:endParaRPr>
          </a:p>
          <a:p>
            <a:pPr indent="0" lvl="0" marL="0" rtl="0" algn="l">
              <a:spcBef>
                <a:spcPts val="0"/>
              </a:spcBef>
              <a:spcAft>
                <a:spcPts val="0"/>
              </a:spcAft>
              <a:buNone/>
            </a:pPr>
            <a:r>
              <a:rPr lang="en" sz="1000">
                <a:solidFill>
                  <a:schemeClr val="dk1"/>
                </a:solidFill>
                <a:latin typeface="Roboto"/>
                <a:ea typeface="Roboto"/>
                <a:cs typeface="Roboto"/>
                <a:sym typeface="Roboto"/>
              </a:rPr>
              <a:t>                break;</a:t>
            </a:r>
            <a:endParaRPr sz="1000">
              <a:solidFill>
                <a:schemeClr val="dk1"/>
              </a:solidFill>
              <a:latin typeface="Roboto"/>
              <a:ea typeface="Roboto"/>
              <a:cs typeface="Roboto"/>
              <a:sym typeface="Roboto"/>
            </a:endParaRPr>
          </a:p>
          <a:p>
            <a:pPr indent="0" lvl="0" marL="0" rtl="0" algn="l">
              <a:spcBef>
                <a:spcPts val="0"/>
              </a:spcBef>
              <a:spcAft>
                <a:spcPts val="0"/>
              </a:spcAft>
              <a:buNone/>
            </a:pPr>
            <a:r>
              <a:rPr lang="en" sz="1000">
                <a:solidFill>
                  <a:schemeClr val="dk1"/>
                </a:solidFill>
                <a:latin typeface="Roboto"/>
                <a:ea typeface="Roboto"/>
                <a:cs typeface="Roboto"/>
                <a:sym typeface="Roboto"/>
              </a:rPr>
              <a:t>                        </a:t>
            </a:r>
            <a:endParaRPr sz="1000">
              <a:solidFill>
                <a:schemeClr val="dk1"/>
              </a:solidFill>
              <a:latin typeface="Roboto"/>
              <a:ea typeface="Roboto"/>
              <a:cs typeface="Roboto"/>
              <a:sym typeface="Roboto"/>
            </a:endParaRPr>
          </a:p>
          <a:p>
            <a:pPr indent="0" lvl="0" marL="0" rtl="0" algn="l">
              <a:spcBef>
                <a:spcPts val="0"/>
              </a:spcBef>
              <a:spcAft>
                <a:spcPts val="0"/>
              </a:spcAft>
              <a:buNone/>
            </a:pPr>
            <a:r>
              <a:rPr lang="en" sz="1000">
                <a:solidFill>
                  <a:schemeClr val="dk1"/>
                </a:solidFill>
                <a:latin typeface="Roboto"/>
                <a:ea typeface="Roboto"/>
                <a:cs typeface="Roboto"/>
                <a:sym typeface="Roboto"/>
              </a:rPr>
              <a:t>            default:</a:t>
            </a:r>
            <a:endParaRPr sz="1000">
              <a:solidFill>
                <a:schemeClr val="dk1"/>
              </a:solidFill>
              <a:latin typeface="Roboto"/>
              <a:ea typeface="Roboto"/>
              <a:cs typeface="Roboto"/>
              <a:sym typeface="Roboto"/>
            </a:endParaRPr>
          </a:p>
          <a:p>
            <a:pPr indent="0" lvl="0" marL="0" rtl="0" algn="l">
              <a:spcBef>
                <a:spcPts val="0"/>
              </a:spcBef>
              <a:spcAft>
                <a:spcPts val="0"/>
              </a:spcAft>
              <a:buNone/>
            </a:pPr>
            <a:r>
              <a:rPr lang="en" sz="1000">
                <a:solidFill>
                  <a:schemeClr val="dk1"/>
                </a:solidFill>
                <a:latin typeface="Roboto"/>
                <a:ea typeface="Roboto"/>
                <a:cs typeface="Roboto"/>
                <a:sym typeface="Roboto"/>
              </a:rPr>
              <a:t>                System.out.println("Midweek days are so-so.");</a:t>
            </a:r>
            <a:endParaRPr sz="1000">
              <a:solidFill>
                <a:schemeClr val="dk1"/>
              </a:solidFill>
              <a:latin typeface="Roboto"/>
              <a:ea typeface="Roboto"/>
              <a:cs typeface="Roboto"/>
              <a:sym typeface="Roboto"/>
            </a:endParaRPr>
          </a:p>
          <a:p>
            <a:pPr indent="0" lvl="0" marL="0" rtl="0" algn="l">
              <a:spcBef>
                <a:spcPts val="0"/>
              </a:spcBef>
              <a:spcAft>
                <a:spcPts val="0"/>
              </a:spcAft>
              <a:buNone/>
            </a:pPr>
            <a:r>
              <a:rPr lang="en" sz="1000">
                <a:solidFill>
                  <a:schemeClr val="dk1"/>
                </a:solidFill>
                <a:latin typeface="Roboto"/>
                <a:ea typeface="Roboto"/>
                <a:cs typeface="Roboto"/>
                <a:sym typeface="Roboto"/>
              </a:rPr>
              <a:t>                break;</a:t>
            </a:r>
            <a:endParaRPr sz="1000">
              <a:solidFill>
                <a:schemeClr val="dk1"/>
              </a:solidFill>
              <a:latin typeface="Roboto"/>
              <a:ea typeface="Roboto"/>
              <a:cs typeface="Roboto"/>
              <a:sym typeface="Roboto"/>
            </a:endParaRPr>
          </a:p>
          <a:p>
            <a:pPr indent="0" lvl="0" marL="0" rtl="0" algn="l">
              <a:spcBef>
                <a:spcPts val="0"/>
              </a:spcBef>
              <a:spcAft>
                <a:spcPts val="0"/>
              </a:spcAft>
              <a:buNone/>
            </a:pPr>
            <a:r>
              <a:rPr lang="en" sz="1000">
                <a:solidFill>
                  <a:schemeClr val="dk1"/>
                </a:solidFill>
                <a:latin typeface="Roboto"/>
                <a:ea typeface="Roboto"/>
                <a:cs typeface="Roboto"/>
                <a:sym typeface="Roboto"/>
              </a:rPr>
              <a:t>        }</a:t>
            </a:r>
            <a:endParaRPr sz="1000">
              <a:solidFill>
                <a:schemeClr val="dk1"/>
              </a:solidFill>
              <a:latin typeface="Roboto"/>
              <a:ea typeface="Roboto"/>
              <a:cs typeface="Roboto"/>
              <a:sym typeface="Roboto"/>
            </a:endParaRPr>
          </a:p>
          <a:p>
            <a:pPr indent="0" lvl="0" marL="0" rtl="0" algn="l">
              <a:spcBef>
                <a:spcPts val="0"/>
              </a:spcBef>
              <a:spcAft>
                <a:spcPts val="0"/>
              </a:spcAft>
              <a:buNone/>
            </a:pPr>
            <a:r>
              <a:rPr lang="en" sz="1000">
                <a:solidFill>
                  <a:schemeClr val="dk1"/>
                </a:solidFill>
                <a:latin typeface="Roboto"/>
                <a:ea typeface="Roboto"/>
                <a:cs typeface="Roboto"/>
                <a:sym typeface="Roboto"/>
              </a:rPr>
              <a:t>    }</a:t>
            </a:r>
            <a:endParaRPr sz="1000">
              <a:solidFill>
                <a:schemeClr val="dk1"/>
              </a:solidFill>
              <a:latin typeface="Roboto"/>
              <a:ea typeface="Roboto"/>
              <a:cs typeface="Roboto"/>
              <a:sym typeface="Roboto"/>
            </a:endParaRPr>
          </a:p>
          <a:p>
            <a:pPr indent="0" lvl="0" marL="0" rtl="0" algn="l">
              <a:spcBef>
                <a:spcPts val="0"/>
              </a:spcBef>
              <a:spcAft>
                <a:spcPts val="0"/>
              </a:spcAft>
              <a:buNone/>
            </a:pPr>
            <a:r>
              <a:rPr lang="en" sz="1000">
                <a:solidFill>
                  <a:schemeClr val="dk1"/>
                </a:solidFill>
                <a:latin typeface="Roboto"/>
                <a:ea typeface="Roboto"/>
                <a:cs typeface="Roboto"/>
                <a:sym typeface="Roboto"/>
              </a:rPr>
              <a:t>    </a:t>
            </a:r>
            <a:endParaRPr sz="1000">
              <a:solidFill>
                <a:schemeClr val="dk1"/>
              </a:solidFill>
              <a:latin typeface="Roboto"/>
              <a:ea typeface="Roboto"/>
              <a:cs typeface="Roboto"/>
              <a:sym typeface="Roboto"/>
            </a:endParaRPr>
          </a:p>
        </p:txBody>
      </p:sp>
      <p:sp>
        <p:nvSpPr>
          <p:cNvPr id="261" name="Google Shape;261;p38"/>
          <p:cNvSpPr txBox="1"/>
          <p:nvPr/>
        </p:nvSpPr>
        <p:spPr>
          <a:xfrm>
            <a:off x="4834475" y="845900"/>
            <a:ext cx="34071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chemeClr val="dk1"/>
              </a:solidFill>
              <a:latin typeface="Roboto"/>
              <a:ea typeface="Roboto"/>
              <a:cs typeface="Roboto"/>
              <a:sym typeface="Roboto"/>
            </a:endParaRPr>
          </a:p>
          <a:p>
            <a:pPr indent="0" lvl="0" marL="0" rtl="0" algn="l">
              <a:spcBef>
                <a:spcPts val="0"/>
              </a:spcBef>
              <a:spcAft>
                <a:spcPts val="0"/>
              </a:spcAft>
              <a:buNone/>
            </a:pPr>
            <a:r>
              <a:rPr lang="en" sz="1000">
                <a:solidFill>
                  <a:schemeClr val="dk1"/>
                </a:solidFill>
                <a:latin typeface="Roboto"/>
                <a:ea typeface="Roboto"/>
                <a:cs typeface="Roboto"/>
                <a:sym typeface="Roboto"/>
              </a:rPr>
              <a:t>    public static void main(String[] args) {</a:t>
            </a:r>
            <a:endParaRPr sz="1000">
              <a:solidFill>
                <a:schemeClr val="dk1"/>
              </a:solidFill>
              <a:latin typeface="Roboto"/>
              <a:ea typeface="Roboto"/>
              <a:cs typeface="Roboto"/>
              <a:sym typeface="Roboto"/>
            </a:endParaRPr>
          </a:p>
          <a:p>
            <a:pPr indent="0" lvl="0" marL="0" rtl="0" algn="l">
              <a:spcBef>
                <a:spcPts val="0"/>
              </a:spcBef>
              <a:spcAft>
                <a:spcPts val="0"/>
              </a:spcAft>
              <a:buNone/>
            </a:pPr>
            <a:r>
              <a:rPr lang="en" sz="1000">
                <a:solidFill>
                  <a:schemeClr val="dk1"/>
                </a:solidFill>
                <a:latin typeface="Roboto"/>
                <a:ea typeface="Roboto"/>
                <a:cs typeface="Roboto"/>
                <a:sym typeface="Roboto"/>
              </a:rPr>
              <a:t>        EnumTest firstDay = new EnumTest(Day.MONDAY);</a:t>
            </a:r>
            <a:endParaRPr sz="1000">
              <a:solidFill>
                <a:schemeClr val="dk1"/>
              </a:solidFill>
              <a:latin typeface="Roboto"/>
              <a:ea typeface="Roboto"/>
              <a:cs typeface="Roboto"/>
              <a:sym typeface="Roboto"/>
            </a:endParaRPr>
          </a:p>
          <a:p>
            <a:pPr indent="0" lvl="0" marL="0" rtl="0" algn="l">
              <a:spcBef>
                <a:spcPts val="0"/>
              </a:spcBef>
              <a:spcAft>
                <a:spcPts val="0"/>
              </a:spcAft>
              <a:buNone/>
            </a:pPr>
            <a:r>
              <a:rPr lang="en" sz="1000">
                <a:solidFill>
                  <a:schemeClr val="dk1"/>
                </a:solidFill>
                <a:latin typeface="Roboto"/>
                <a:ea typeface="Roboto"/>
                <a:cs typeface="Roboto"/>
                <a:sym typeface="Roboto"/>
              </a:rPr>
              <a:t>        firstDay.tellItLikeItIs();</a:t>
            </a:r>
            <a:endParaRPr sz="1000">
              <a:solidFill>
                <a:schemeClr val="dk1"/>
              </a:solidFill>
              <a:latin typeface="Roboto"/>
              <a:ea typeface="Roboto"/>
              <a:cs typeface="Roboto"/>
              <a:sym typeface="Roboto"/>
            </a:endParaRPr>
          </a:p>
          <a:p>
            <a:pPr indent="0" lvl="0" marL="0" rtl="0" algn="l">
              <a:spcBef>
                <a:spcPts val="0"/>
              </a:spcBef>
              <a:spcAft>
                <a:spcPts val="0"/>
              </a:spcAft>
              <a:buNone/>
            </a:pPr>
            <a:r>
              <a:rPr lang="en" sz="1000">
                <a:solidFill>
                  <a:schemeClr val="dk1"/>
                </a:solidFill>
                <a:latin typeface="Roboto"/>
                <a:ea typeface="Roboto"/>
                <a:cs typeface="Roboto"/>
                <a:sym typeface="Roboto"/>
              </a:rPr>
              <a:t>        EnumTest thirdDay = new EnumTest(Day.WEDNESDAY);</a:t>
            </a:r>
            <a:endParaRPr sz="1000">
              <a:solidFill>
                <a:schemeClr val="dk1"/>
              </a:solidFill>
              <a:latin typeface="Roboto"/>
              <a:ea typeface="Roboto"/>
              <a:cs typeface="Roboto"/>
              <a:sym typeface="Roboto"/>
            </a:endParaRPr>
          </a:p>
          <a:p>
            <a:pPr indent="0" lvl="0" marL="0" rtl="0" algn="l">
              <a:spcBef>
                <a:spcPts val="0"/>
              </a:spcBef>
              <a:spcAft>
                <a:spcPts val="0"/>
              </a:spcAft>
              <a:buNone/>
            </a:pPr>
            <a:r>
              <a:rPr lang="en" sz="1000">
                <a:solidFill>
                  <a:schemeClr val="dk1"/>
                </a:solidFill>
                <a:latin typeface="Roboto"/>
                <a:ea typeface="Roboto"/>
                <a:cs typeface="Roboto"/>
                <a:sym typeface="Roboto"/>
              </a:rPr>
              <a:t>        thirdDay.tellItLikeItIs();</a:t>
            </a:r>
            <a:endParaRPr sz="1000">
              <a:solidFill>
                <a:schemeClr val="dk1"/>
              </a:solidFill>
              <a:latin typeface="Roboto"/>
              <a:ea typeface="Roboto"/>
              <a:cs typeface="Roboto"/>
              <a:sym typeface="Roboto"/>
            </a:endParaRPr>
          </a:p>
          <a:p>
            <a:pPr indent="0" lvl="0" marL="0" rtl="0" algn="l">
              <a:spcBef>
                <a:spcPts val="0"/>
              </a:spcBef>
              <a:spcAft>
                <a:spcPts val="0"/>
              </a:spcAft>
              <a:buNone/>
            </a:pPr>
            <a:r>
              <a:rPr lang="en" sz="1000">
                <a:solidFill>
                  <a:schemeClr val="dk1"/>
                </a:solidFill>
                <a:latin typeface="Roboto"/>
                <a:ea typeface="Roboto"/>
                <a:cs typeface="Roboto"/>
                <a:sym typeface="Roboto"/>
              </a:rPr>
              <a:t>        EnumTest fifthDay = new EnumTest(Day.FRIDAY);</a:t>
            </a:r>
            <a:endParaRPr sz="1000">
              <a:solidFill>
                <a:schemeClr val="dk1"/>
              </a:solidFill>
              <a:latin typeface="Roboto"/>
              <a:ea typeface="Roboto"/>
              <a:cs typeface="Roboto"/>
              <a:sym typeface="Roboto"/>
            </a:endParaRPr>
          </a:p>
          <a:p>
            <a:pPr indent="0" lvl="0" marL="0" rtl="0" algn="l">
              <a:spcBef>
                <a:spcPts val="0"/>
              </a:spcBef>
              <a:spcAft>
                <a:spcPts val="0"/>
              </a:spcAft>
              <a:buNone/>
            </a:pPr>
            <a:r>
              <a:rPr lang="en" sz="1000">
                <a:solidFill>
                  <a:schemeClr val="dk1"/>
                </a:solidFill>
                <a:latin typeface="Roboto"/>
                <a:ea typeface="Roboto"/>
                <a:cs typeface="Roboto"/>
                <a:sym typeface="Roboto"/>
              </a:rPr>
              <a:t>        fifthDay.tellItLikeItIs();</a:t>
            </a:r>
            <a:endParaRPr sz="1000">
              <a:solidFill>
                <a:schemeClr val="dk1"/>
              </a:solidFill>
              <a:latin typeface="Roboto"/>
              <a:ea typeface="Roboto"/>
              <a:cs typeface="Roboto"/>
              <a:sym typeface="Roboto"/>
            </a:endParaRPr>
          </a:p>
          <a:p>
            <a:pPr indent="0" lvl="0" marL="0" rtl="0" algn="l">
              <a:spcBef>
                <a:spcPts val="0"/>
              </a:spcBef>
              <a:spcAft>
                <a:spcPts val="0"/>
              </a:spcAft>
              <a:buNone/>
            </a:pPr>
            <a:r>
              <a:rPr lang="en" sz="1000">
                <a:solidFill>
                  <a:schemeClr val="dk1"/>
                </a:solidFill>
                <a:latin typeface="Roboto"/>
                <a:ea typeface="Roboto"/>
                <a:cs typeface="Roboto"/>
                <a:sym typeface="Roboto"/>
              </a:rPr>
              <a:t>        EnumTest sixthDay = new EnumTest(Day.SATURDAY);</a:t>
            </a:r>
            <a:endParaRPr sz="1000">
              <a:solidFill>
                <a:schemeClr val="dk1"/>
              </a:solidFill>
              <a:latin typeface="Roboto"/>
              <a:ea typeface="Roboto"/>
              <a:cs typeface="Roboto"/>
              <a:sym typeface="Roboto"/>
            </a:endParaRPr>
          </a:p>
          <a:p>
            <a:pPr indent="0" lvl="0" marL="0" rtl="0" algn="l">
              <a:spcBef>
                <a:spcPts val="0"/>
              </a:spcBef>
              <a:spcAft>
                <a:spcPts val="0"/>
              </a:spcAft>
              <a:buNone/>
            </a:pPr>
            <a:r>
              <a:rPr lang="en" sz="1000">
                <a:solidFill>
                  <a:schemeClr val="dk1"/>
                </a:solidFill>
                <a:latin typeface="Roboto"/>
                <a:ea typeface="Roboto"/>
                <a:cs typeface="Roboto"/>
                <a:sym typeface="Roboto"/>
              </a:rPr>
              <a:t>        sixthDay.tellItLikeItIs();</a:t>
            </a:r>
            <a:endParaRPr sz="1000">
              <a:solidFill>
                <a:schemeClr val="dk1"/>
              </a:solidFill>
              <a:latin typeface="Roboto"/>
              <a:ea typeface="Roboto"/>
              <a:cs typeface="Roboto"/>
              <a:sym typeface="Roboto"/>
            </a:endParaRPr>
          </a:p>
          <a:p>
            <a:pPr indent="0" lvl="0" marL="0" rtl="0" algn="l">
              <a:spcBef>
                <a:spcPts val="0"/>
              </a:spcBef>
              <a:spcAft>
                <a:spcPts val="0"/>
              </a:spcAft>
              <a:buNone/>
            </a:pPr>
            <a:r>
              <a:rPr lang="en" sz="1000">
                <a:solidFill>
                  <a:schemeClr val="dk1"/>
                </a:solidFill>
                <a:latin typeface="Roboto"/>
                <a:ea typeface="Roboto"/>
                <a:cs typeface="Roboto"/>
                <a:sym typeface="Roboto"/>
              </a:rPr>
              <a:t>        EnumTest seventhDay = new EnumTest(Day.SUNDAY);</a:t>
            </a:r>
            <a:endParaRPr sz="1000">
              <a:solidFill>
                <a:schemeClr val="dk1"/>
              </a:solidFill>
              <a:latin typeface="Roboto"/>
              <a:ea typeface="Roboto"/>
              <a:cs typeface="Roboto"/>
              <a:sym typeface="Roboto"/>
            </a:endParaRPr>
          </a:p>
          <a:p>
            <a:pPr indent="0" lvl="0" marL="0" rtl="0" algn="l">
              <a:spcBef>
                <a:spcPts val="0"/>
              </a:spcBef>
              <a:spcAft>
                <a:spcPts val="0"/>
              </a:spcAft>
              <a:buNone/>
            </a:pPr>
            <a:r>
              <a:rPr lang="en" sz="1000">
                <a:solidFill>
                  <a:schemeClr val="dk1"/>
                </a:solidFill>
                <a:latin typeface="Roboto"/>
                <a:ea typeface="Roboto"/>
                <a:cs typeface="Roboto"/>
                <a:sym typeface="Roboto"/>
              </a:rPr>
              <a:t>        seventhDay.tellItLikeItIs();</a:t>
            </a:r>
            <a:endParaRPr sz="1000">
              <a:solidFill>
                <a:schemeClr val="dk1"/>
              </a:solidFill>
              <a:latin typeface="Roboto"/>
              <a:ea typeface="Roboto"/>
              <a:cs typeface="Roboto"/>
              <a:sym typeface="Roboto"/>
            </a:endParaRPr>
          </a:p>
          <a:p>
            <a:pPr indent="0" lvl="0" marL="0" rtl="0" algn="l">
              <a:spcBef>
                <a:spcPts val="0"/>
              </a:spcBef>
              <a:spcAft>
                <a:spcPts val="0"/>
              </a:spcAft>
              <a:buNone/>
            </a:pPr>
            <a:r>
              <a:rPr lang="en" sz="1000">
                <a:solidFill>
                  <a:schemeClr val="dk1"/>
                </a:solidFill>
                <a:latin typeface="Roboto"/>
                <a:ea typeface="Roboto"/>
                <a:cs typeface="Roboto"/>
                <a:sym typeface="Roboto"/>
              </a:rPr>
              <a:t>    }</a:t>
            </a:r>
            <a:endParaRPr sz="1000">
              <a:solidFill>
                <a:schemeClr val="dk1"/>
              </a:solidFill>
              <a:latin typeface="Roboto"/>
              <a:ea typeface="Roboto"/>
              <a:cs typeface="Roboto"/>
              <a:sym typeface="Roboto"/>
            </a:endParaRPr>
          </a:p>
          <a:p>
            <a:pPr indent="0" lvl="0" marL="0" rtl="0" algn="l">
              <a:spcBef>
                <a:spcPts val="0"/>
              </a:spcBef>
              <a:spcAft>
                <a:spcPts val="0"/>
              </a:spcAft>
              <a:buNone/>
            </a:pPr>
            <a:r>
              <a:rPr lang="en" sz="1000">
                <a:solidFill>
                  <a:schemeClr val="dk1"/>
                </a:solidFill>
                <a:latin typeface="Roboto"/>
                <a:ea typeface="Roboto"/>
                <a:cs typeface="Roboto"/>
                <a:sym typeface="Roboto"/>
              </a:rPr>
              <a:t>}</a:t>
            </a:r>
            <a:endParaRPr sz="1000">
              <a:solidFill>
                <a:schemeClr val="dk1"/>
              </a:solidFill>
              <a:latin typeface="Roboto"/>
              <a:ea typeface="Roboto"/>
              <a:cs typeface="Roboto"/>
              <a:sym typeface="Roboto"/>
            </a:endParaRPr>
          </a:p>
          <a:p>
            <a:pPr indent="0" lvl="0" marL="0" rtl="0" algn="l">
              <a:spcBef>
                <a:spcPts val="0"/>
              </a:spcBef>
              <a:spcAft>
                <a:spcPts val="0"/>
              </a:spcAft>
              <a:buNone/>
            </a:pPr>
            <a:r>
              <a:t/>
            </a:r>
            <a:endParaRPr sz="1000">
              <a:solidFill>
                <a:schemeClr val="dk1"/>
              </a:solidFill>
              <a:latin typeface="Roboto"/>
              <a:ea typeface="Roboto"/>
              <a:cs typeface="Roboto"/>
              <a:sym typeface="Roboto"/>
            </a:endParaRPr>
          </a:p>
        </p:txBody>
      </p:sp>
      <p:sp>
        <p:nvSpPr>
          <p:cNvPr id="262" name="Google Shape;262;p38"/>
          <p:cNvSpPr txBox="1"/>
          <p:nvPr/>
        </p:nvSpPr>
        <p:spPr>
          <a:xfrm>
            <a:off x="5139275" y="3741500"/>
            <a:ext cx="34071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Roboto"/>
                <a:ea typeface="Roboto"/>
                <a:cs typeface="Roboto"/>
                <a:sym typeface="Roboto"/>
              </a:rPr>
              <a:t>The output is:</a:t>
            </a:r>
            <a:endParaRPr sz="1000">
              <a:solidFill>
                <a:schemeClr val="dk1"/>
              </a:solidFill>
              <a:latin typeface="Roboto"/>
              <a:ea typeface="Roboto"/>
              <a:cs typeface="Roboto"/>
              <a:sym typeface="Roboto"/>
            </a:endParaRPr>
          </a:p>
          <a:p>
            <a:pPr indent="0" lvl="0" marL="0" rtl="0" algn="l">
              <a:spcBef>
                <a:spcPts val="0"/>
              </a:spcBef>
              <a:spcAft>
                <a:spcPts val="0"/>
              </a:spcAft>
              <a:buNone/>
            </a:pPr>
            <a:r>
              <a:t/>
            </a:r>
            <a:endParaRPr sz="1000">
              <a:solidFill>
                <a:schemeClr val="dk1"/>
              </a:solidFill>
              <a:latin typeface="Roboto"/>
              <a:ea typeface="Roboto"/>
              <a:cs typeface="Roboto"/>
              <a:sym typeface="Roboto"/>
            </a:endParaRPr>
          </a:p>
          <a:p>
            <a:pPr indent="0" lvl="0" marL="0" rtl="0" algn="l">
              <a:spcBef>
                <a:spcPts val="0"/>
              </a:spcBef>
              <a:spcAft>
                <a:spcPts val="0"/>
              </a:spcAft>
              <a:buNone/>
            </a:pPr>
            <a:r>
              <a:rPr lang="en" sz="1000">
                <a:solidFill>
                  <a:schemeClr val="dk1"/>
                </a:solidFill>
                <a:latin typeface="Roboto"/>
                <a:ea typeface="Roboto"/>
                <a:cs typeface="Roboto"/>
                <a:sym typeface="Roboto"/>
              </a:rPr>
              <a:t>Mondays are bad.</a:t>
            </a:r>
            <a:endParaRPr sz="1000">
              <a:solidFill>
                <a:schemeClr val="dk1"/>
              </a:solidFill>
              <a:latin typeface="Roboto"/>
              <a:ea typeface="Roboto"/>
              <a:cs typeface="Roboto"/>
              <a:sym typeface="Roboto"/>
            </a:endParaRPr>
          </a:p>
          <a:p>
            <a:pPr indent="0" lvl="0" marL="0" rtl="0" algn="l">
              <a:spcBef>
                <a:spcPts val="0"/>
              </a:spcBef>
              <a:spcAft>
                <a:spcPts val="0"/>
              </a:spcAft>
              <a:buNone/>
            </a:pPr>
            <a:r>
              <a:rPr lang="en" sz="1000">
                <a:solidFill>
                  <a:schemeClr val="dk1"/>
                </a:solidFill>
                <a:latin typeface="Roboto"/>
                <a:ea typeface="Roboto"/>
                <a:cs typeface="Roboto"/>
                <a:sym typeface="Roboto"/>
              </a:rPr>
              <a:t>Midweek days are so-so.</a:t>
            </a:r>
            <a:endParaRPr sz="1000">
              <a:solidFill>
                <a:schemeClr val="dk1"/>
              </a:solidFill>
              <a:latin typeface="Roboto"/>
              <a:ea typeface="Roboto"/>
              <a:cs typeface="Roboto"/>
              <a:sym typeface="Roboto"/>
            </a:endParaRPr>
          </a:p>
          <a:p>
            <a:pPr indent="0" lvl="0" marL="0" rtl="0" algn="l">
              <a:spcBef>
                <a:spcPts val="0"/>
              </a:spcBef>
              <a:spcAft>
                <a:spcPts val="0"/>
              </a:spcAft>
              <a:buNone/>
            </a:pPr>
            <a:r>
              <a:rPr lang="en" sz="1000">
                <a:solidFill>
                  <a:schemeClr val="dk1"/>
                </a:solidFill>
                <a:latin typeface="Roboto"/>
                <a:ea typeface="Roboto"/>
                <a:cs typeface="Roboto"/>
                <a:sym typeface="Roboto"/>
              </a:rPr>
              <a:t>Fridays are better.</a:t>
            </a:r>
            <a:endParaRPr sz="1000">
              <a:solidFill>
                <a:schemeClr val="dk1"/>
              </a:solidFill>
              <a:latin typeface="Roboto"/>
              <a:ea typeface="Roboto"/>
              <a:cs typeface="Roboto"/>
              <a:sym typeface="Roboto"/>
            </a:endParaRPr>
          </a:p>
          <a:p>
            <a:pPr indent="0" lvl="0" marL="0" rtl="0" algn="l">
              <a:spcBef>
                <a:spcPts val="0"/>
              </a:spcBef>
              <a:spcAft>
                <a:spcPts val="0"/>
              </a:spcAft>
              <a:buNone/>
            </a:pPr>
            <a:r>
              <a:rPr lang="en" sz="1000">
                <a:solidFill>
                  <a:schemeClr val="dk1"/>
                </a:solidFill>
                <a:latin typeface="Roboto"/>
                <a:ea typeface="Roboto"/>
                <a:cs typeface="Roboto"/>
                <a:sym typeface="Roboto"/>
              </a:rPr>
              <a:t>Weekends are best.</a:t>
            </a:r>
            <a:endParaRPr sz="1000">
              <a:solidFill>
                <a:schemeClr val="dk1"/>
              </a:solidFill>
              <a:latin typeface="Roboto"/>
              <a:ea typeface="Roboto"/>
              <a:cs typeface="Roboto"/>
              <a:sym typeface="Roboto"/>
            </a:endParaRPr>
          </a:p>
          <a:p>
            <a:pPr indent="0" lvl="0" marL="0" rtl="0" algn="l">
              <a:spcBef>
                <a:spcPts val="0"/>
              </a:spcBef>
              <a:spcAft>
                <a:spcPts val="0"/>
              </a:spcAft>
              <a:buNone/>
            </a:pPr>
            <a:r>
              <a:rPr lang="en" sz="1000">
                <a:solidFill>
                  <a:schemeClr val="dk1"/>
                </a:solidFill>
                <a:latin typeface="Roboto"/>
                <a:ea typeface="Roboto"/>
                <a:cs typeface="Roboto"/>
                <a:sym typeface="Roboto"/>
              </a:rPr>
              <a:t>Weekends are best.</a:t>
            </a:r>
            <a:endParaRPr sz="1000">
              <a:solidFill>
                <a:schemeClr val="dk1"/>
              </a:solidFill>
              <a:latin typeface="Roboto"/>
              <a:ea typeface="Roboto"/>
              <a:cs typeface="Roboto"/>
              <a:sym typeface="Roboto"/>
            </a:endParaRPr>
          </a:p>
          <a:p>
            <a:pPr indent="0" lvl="0" marL="0" rtl="0" algn="l">
              <a:spcBef>
                <a:spcPts val="0"/>
              </a:spcBef>
              <a:spcAft>
                <a:spcPts val="0"/>
              </a:spcAft>
              <a:buNone/>
            </a:pPr>
            <a:r>
              <a:t/>
            </a:r>
            <a:endParaRPr sz="1000">
              <a:solidFill>
                <a:schemeClr val="dk1"/>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accent3"/>
                </a:solidFill>
                <a:latin typeface="Average"/>
                <a:ea typeface="Average"/>
                <a:cs typeface="Average"/>
                <a:sym typeface="Average"/>
              </a:rPr>
              <a:t>‹#›</a:t>
            </a:fld>
            <a:endParaRPr>
              <a:solidFill>
                <a:schemeClr val="accent3"/>
              </a:solidFill>
              <a:latin typeface="Average"/>
              <a:ea typeface="Average"/>
              <a:cs typeface="Average"/>
              <a:sym typeface="Average"/>
            </a:endParaRPr>
          </a:p>
        </p:txBody>
      </p:sp>
      <p:sp>
        <p:nvSpPr>
          <p:cNvPr id="268" name="Google Shape;268;p39"/>
          <p:cNvSpPr txBox="1"/>
          <p:nvPr/>
        </p:nvSpPr>
        <p:spPr>
          <a:xfrm>
            <a:off x="701000" y="4146131"/>
            <a:ext cx="6936900" cy="5079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2100">
                <a:solidFill>
                  <a:schemeClr val="dk1"/>
                </a:solidFill>
                <a:latin typeface="Oswald"/>
                <a:ea typeface="Oswald"/>
                <a:cs typeface="Oswald"/>
                <a:sym typeface="Oswald"/>
              </a:rPr>
              <a:t>JC Nam, </a:t>
            </a:r>
            <a:r>
              <a:rPr lang="en" sz="2100" u="sng">
                <a:solidFill>
                  <a:schemeClr val="accent5"/>
                </a:solidFill>
                <a:latin typeface="Oswald"/>
                <a:ea typeface="Oswald"/>
                <a:cs typeface="Oswald"/>
                <a:sym typeface="Oswald"/>
                <a:hlinkClick r:id="rId3">
                  <a:extLst>
                    <a:ext uri="{A12FA001-AC4F-418D-AE19-62706E023703}">
                      <ahyp:hlinkClr val="tx"/>
                    </a:ext>
                  </a:extLst>
                </a:hlinkClick>
              </a:rPr>
              <a:t>jcnam@handong.edu</a:t>
            </a:r>
            <a:r>
              <a:rPr lang="en" sz="2100">
                <a:solidFill>
                  <a:schemeClr val="dk1"/>
                </a:solidFill>
                <a:latin typeface="Oswald"/>
                <a:ea typeface="Oswald"/>
                <a:cs typeface="Oswald"/>
                <a:sym typeface="Oswald"/>
              </a:rPr>
              <a:t>, </a:t>
            </a:r>
            <a:r>
              <a:rPr lang="en" sz="2100" u="sng">
                <a:solidFill>
                  <a:schemeClr val="accent5"/>
                </a:solidFill>
                <a:latin typeface="Oswald"/>
                <a:ea typeface="Oswald"/>
                <a:cs typeface="Oswald"/>
                <a:sym typeface="Oswald"/>
                <a:hlinkClick r:id="rId4">
                  <a:extLst>
                    <a:ext uri="{A12FA001-AC4F-418D-AE19-62706E023703}">
                      <ahyp:hlinkClr val="tx"/>
                    </a:ext>
                  </a:extLst>
                </a:hlinkClick>
              </a:rPr>
              <a:t>https://lifove.github.io</a:t>
            </a:r>
            <a:r>
              <a:rPr lang="en" sz="2100">
                <a:solidFill>
                  <a:schemeClr val="dk1"/>
                </a:solidFill>
                <a:latin typeface="Oswald"/>
                <a:ea typeface="Oswald"/>
                <a:cs typeface="Oswald"/>
                <a:sym typeface="Oswald"/>
              </a:rPr>
              <a:t> </a:t>
            </a:r>
            <a:endParaRPr sz="2100">
              <a:solidFill>
                <a:schemeClr val="dk1"/>
              </a:solidFill>
              <a:latin typeface="Oswald"/>
              <a:ea typeface="Oswald"/>
              <a:cs typeface="Oswald"/>
              <a:sym typeface="Oswald"/>
            </a:endParaRPr>
          </a:p>
        </p:txBody>
      </p:sp>
      <p:pic>
        <p:nvPicPr>
          <p:cNvPr id="269" name="Google Shape;269;p39"/>
          <p:cNvPicPr preferRelativeResize="0"/>
          <p:nvPr/>
        </p:nvPicPr>
        <p:blipFill>
          <a:blip r:embed="rId5">
            <a:alphaModFix/>
          </a:blip>
          <a:stretch>
            <a:fillRect/>
          </a:stretch>
        </p:blipFill>
        <p:spPr>
          <a:xfrm>
            <a:off x="1926825" y="4203309"/>
            <a:ext cx="250894" cy="26656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Nested class</a:t>
            </a:r>
            <a:endParaRPr/>
          </a:p>
        </p:txBody>
      </p:sp>
      <p:sp>
        <p:nvSpPr>
          <p:cNvPr id="73" name="Google Shape;73;p15"/>
          <p:cNvSpPr txBox="1"/>
          <p:nvPr>
            <p:ph idx="1" type="body"/>
          </p:nvPr>
        </p:nvSpPr>
        <p:spPr>
          <a:xfrm>
            <a:off x="4965100" y="1152475"/>
            <a:ext cx="3867300" cy="3416400"/>
          </a:xfrm>
          <a:prstGeom prst="rect">
            <a:avLst/>
          </a:prstGeom>
        </p:spPr>
        <p:txBody>
          <a:bodyPr anchorCtr="0" anchor="t" bIns="91425" lIns="91425" spcFirstLastPara="1" rIns="91425" wrap="square" tIns="91425">
            <a:normAutofit fontScale="77500" lnSpcReduction="20000"/>
          </a:bodyPr>
          <a:lstStyle/>
          <a:p>
            <a:pPr indent="-307340" lvl="0" marL="457200" rtl="0" algn="l">
              <a:spcBef>
                <a:spcPts val="0"/>
              </a:spcBef>
              <a:spcAft>
                <a:spcPts val="0"/>
              </a:spcAft>
              <a:buSzPct val="100000"/>
              <a:buChar char="●"/>
            </a:pPr>
            <a:r>
              <a:rPr lang="en" sz="1600"/>
              <a:t>A nested class is </a:t>
            </a:r>
            <a:r>
              <a:rPr lang="en" sz="1600">
                <a:solidFill>
                  <a:schemeClr val="accent5"/>
                </a:solidFill>
              </a:rPr>
              <a:t>a member</a:t>
            </a:r>
            <a:r>
              <a:rPr lang="en" sz="1600"/>
              <a:t> of its enclosing class.</a:t>
            </a:r>
            <a:endParaRPr sz="1600"/>
          </a:p>
          <a:p>
            <a:pPr indent="-307340" lvl="1" marL="914400" rtl="0" algn="l">
              <a:spcBef>
                <a:spcPts val="0"/>
              </a:spcBef>
              <a:spcAft>
                <a:spcPts val="0"/>
              </a:spcAft>
              <a:buSzPct val="100000"/>
              <a:buChar char="○"/>
            </a:pPr>
            <a:r>
              <a:rPr lang="en" sz="1600">
                <a:solidFill>
                  <a:schemeClr val="accent5"/>
                </a:solidFill>
              </a:rPr>
              <a:t>Non-static classes (inner classes)</a:t>
            </a:r>
            <a:r>
              <a:rPr lang="en" sz="1600"/>
              <a:t> have access to other members of the enclosing class including private members. It's instance </a:t>
            </a:r>
            <a:r>
              <a:rPr lang="en" sz="1600"/>
              <a:t>exists</a:t>
            </a:r>
            <a:r>
              <a:rPr lang="en" sz="1600"/>
              <a:t> within an instance of the outer class.</a:t>
            </a:r>
            <a:br>
              <a:rPr lang="en" sz="1600"/>
            </a:br>
            <a:br>
              <a:rPr lang="en" sz="1600"/>
            </a:br>
            <a:br>
              <a:rPr lang="en" sz="1600"/>
            </a:br>
            <a:br>
              <a:rPr lang="en" sz="1600"/>
            </a:br>
            <a:endParaRPr sz="1600"/>
          </a:p>
          <a:p>
            <a:pPr indent="-307340" lvl="1" marL="914400" rtl="0" algn="l">
              <a:spcBef>
                <a:spcPts val="0"/>
              </a:spcBef>
              <a:spcAft>
                <a:spcPts val="0"/>
              </a:spcAft>
              <a:buSzPct val="100000"/>
              <a:buChar char="○"/>
            </a:pPr>
            <a:r>
              <a:rPr lang="en" sz="1600">
                <a:solidFill>
                  <a:schemeClr val="accent5"/>
                </a:solidFill>
              </a:rPr>
              <a:t>Static nested classes</a:t>
            </a:r>
            <a:r>
              <a:rPr lang="en" sz="1600"/>
              <a:t> do not have access to other members of enclosing class.</a:t>
            </a:r>
            <a:endParaRPr sz="1600"/>
          </a:p>
          <a:p>
            <a:pPr indent="-307340" lvl="0" marL="457200" rtl="0" algn="l">
              <a:spcBef>
                <a:spcPts val="0"/>
              </a:spcBef>
              <a:spcAft>
                <a:spcPts val="0"/>
              </a:spcAft>
              <a:buSzPct val="100000"/>
              <a:buChar char="●"/>
            </a:pPr>
            <a:r>
              <a:rPr lang="en" sz="1600"/>
              <a:t>Since the nested class is a member of the outer class, it can be </a:t>
            </a:r>
            <a:r>
              <a:rPr lang="en" sz="1600">
                <a:solidFill>
                  <a:schemeClr val="accent5"/>
                </a:solidFill>
              </a:rPr>
              <a:t>declared private, public, protected, or </a:t>
            </a:r>
            <a:r>
              <a:rPr lang="en" sz="1600">
                <a:solidFill>
                  <a:schemeClr val="accent5"/>
                </a:solidFill>
              </a:rPr>
              <a:t>package</a:t>
            </a:r>
            <a:r>
              <a:rPr lang="en" sz="1600">
                <a:solidFill>
                  <a:schemeClr val="accent5"/>
                </a:solidFill>
              </a:rPr>
              <a:t> private (default)</a:t>
            </a:r>
            <a:r>
              <a:rPr lang="en" sz="1600"/>
              <a:t>.</a:t>
            </a:r>
            <a:endParaRPr sz="1600"/>
          </a:p>
          <a:p>
            <a:pPr indent="0" lvl="0" marL="0" rtl="0" algn="l">
              <a:spcBef>
                <a:spcPts val="1200"/>
              </a:spcBef>
              <a:spcAft>
                <a:spcPts val="1200"/>
              </a:spcAft>
              <a:buNone/>
            </a:pPr>
            <a:r>
              <a:t/>
            </a:r>
            <a:endParaRPr sz="1600"/>
          </a:p>
        </p:txBody>
      </p:sp>
      <p:sp>
        <p:nvSpPr>
          <p:cNvPr id="74" name="Google Shape;74;p15"/>
          <p:cNvSpPr txBox="1"/>
          <p:nvPr/>
        </p:nvSpPr>
        <p:spPr>
          <a:xfrm>
            <a:off x="494650" y="3010075"/>
            <a:ext cx="5286900" cy="211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class OuterClass {</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    class InnerClass {</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    static class StaticNestedClass {  </a:t>
            </a:r>
            <a:r>
              <a:rPr lang="en">
                <a:solidFill>
                  <a:schemeClr val="accent5"/>
                </a:solidFill>
              </a:rPr>
              <a:t>// static nested class</a:t>
            </a:r>
            <a:endParaRPr>
              <a:solidFill>
                <a:schemeClr val="accent5"/>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75" name="Google Shape;75;p15"/>
          <p:cNvSpPr txBox="1"/>
          <p:nvPr/>
        </p:nvSpPr>
        <p:spPr>
          <a:xfrm>
            <a:off x="610250" y="1173100"/>
            <a:ext cx="4161000" cy="148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class OuterClass {</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    class NestedClass { </a:t>
            </a:r>
            <a:r>
              <a:rPr lang="en">
                <a:solidFill>
                  <a:schemeClr val="accent5"/>
                </a:solidFill>
              </a:rPr>
              <a:t>// non-static nested class</a:t>
            </a:r>
            <a:endParaRPr>
              <a:solidFill>
                <a:schemeClr val="accent5"/>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76" name="Google Shape;76;p1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accent3"/>
                </a:solidFill>
                <a:latin typeface="Average"/>
                <a:ea typeface="Average"/>
                <a:cs typeface="Average"/>
                <a:sym typeface="Average"/>
              </a:rPr>
              <a:t>‹#›</a:t>
            </a:fld>
            <a:endParaRPr>
              <a:solidFill>
                <a:schemeClr val="accent3"/>
              </a:solidFill>
              <a:latin typeface="Average"/>
              <a:ea typeface="Average"/>
              <a:cs typeface="Average"/>
              <a:sym typeface="Average"/>
            </a:endParaRPr>
          </a:p>
        </p:txBody>
      </p:sp>
      <p:cxnSp>
        <p:nvCxnSpPr>
          <p:cNvPr id="77" name="Google Shape;77;p15"/>
          <p:cNvCxnSpPr/>
          <p:nvPr/>
        </p:nvCxnSpPr>
        <p:spPr>
          <a:xfrm>
            <a:off x="610800" y="2809125"/>
            <a:ext cx="4209300" cy="0"/>
          </a:xfrm>
          <a:prstGeom prst="straightConnector1">
            <a:avLst/>
          </a:prstGeom>
          <a:noFill/>
          <a:ln cap="flat" cmpd="sng" w="9525">
            <a:solidFill>
              <a:schemeClr val="dk2"/>
            </a:solidFill>
            <a:prstDash val="solid"/>
            <a:round/>
            <a:headEnd len="med" w="med" type="none"/>
            <a:tailEnd len="med" w="med" type="none"/>
          </a:ln>
        </p:spPr>
      </p:cxnSp>
      <p:sp>
        <p:nvSpPr>
          <p:cNvPr id="78" name="Google Shape;78;p15"/>
          <p:cNvSpPr txBox="1"/>
          <p:nvPr/>
        </p:nvSpPr>
        <p:spPr>
          <a:xfrm>
            <a:off x="5459800" y="2383225"/>
            <a:ext cx="3623700" cy="530400"/>
          </a:xfrm>
          <a:prstGeom prst="rect">
            <a:avLst/>
          </a:prstGeom>
          <a:noFill/>
          <a:ln cap="flat" cmpd="sng" w="9525">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rPr>
              <a:t>OuterClass outerObject = new OuterClass();</a:t>
            </a:r>
            <a:endParaRPr sz="900">
              <a:solidFill>
                <a:schemeClr val="dk1"/>
              </a:solidFill>
            </a:endParaRPr>
          </a:p>
          <a:p>
            <a:pPr indent="0" lvl="0" marL="0" rtl="0" algn="l">
              <a:spcBef>
                <a:spcPts val="0"/>
              </a:spcBef>
              <a:spcAft>
                <a:spcPts val="0"/>
              </a:spcAft>
              <a:buNone/>
            </a:pPr>
            <a:r>
              <a:rPr lang="en" sz="900">
                <a:solidFill>
                  <a:schemeClr val="dk1"/>
                </a:solidFill>
              </a:rPr>
              <a:t>OuterClass.InnerClass innerObject = outerObject.new InnerClass();</a:t>
            </a:r>
            <a:endParaRPr sz="9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use nested classes?</a:t>
            </a:r>
            <a:endParaRPr/>
          </a:p>
        </p:txBody>
      </p:sp>
      <p:sp>
        <p:nvSpPr>
          <p:cNvPr id="84" name="Google Shape;8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It is a way of logically grouping classes that are </a:t>
            </a:r>
            <a:r>
              <a:rPr lang="en">
                <a:solidFill>
                  <a:schemeClr val="accent5"/>
                </a:solidFill>
              </a:rPr>
              <a:t>only used in one place</a:t>
            </a:r>
            <a:r>
              <a:rPr lang="en"/>
              <a:t>.</a:t>
            </a:r>
            <a:endParaRPr/>
          </a:p>
          <a:p>
            <a:pPr indent="-317500" lvl="1" marL="914400" rtl="0" algn="l">
              <a:spcBef>
                <a:spcPts val="0"/>
              </a:spcBef>
              <a:spcAft>
                <a:spcPts val="0"/>
              </a:spcAft>
              <a:buSzPts val="1400"/>
              <a:buChar char="○"/>
            </a:pPr>
            <a:r>
              <a:rPr lang="en"/>
              <a:t>Used as helper classes</a:t>
            </a:r>
            <a:endParaRPr/>
          </a:p>
          <a:p>
            <a:pPr indent="-342900" lvl="0" marL="457200" rtl="0" algn="l">
              <a:spcBef>
                <a:spcPts val="0"/>
              </a:spcBef>
              <a:spcAft>
                <a:spcPts val="0"/>
              </a:spcAft>
              <a:buSzPts val="1800"/>
              <a:buChar char="●"/>
            </a:pPr>
            <a:r>
              <a:rPr lang="en"/>
              <a:t>It increases </a:t>
            </a:r>
            <a:r>
              <a:rPr lang="en">
                <a:solidFill>
                  <a:schemeClr val="accent5"/>
                </a:solidFill>
              </a:rPr>
              <a:t>encapsulation</a:t>
            </a:r>
            <a:r>
              <a:rPr lang="en"/>
              <a:t>.</a:t>
            </a:r>
            <a:endParaRPr/>
          </a:p>
          <a:p>
            <a:pPr indent="-342900" lvl="0" marL="457200" rtl="0" algn="l">
              <a:spcBef>
                <a:spcPts val="0"/>
              </a:spcBef>
              <a:spcAft>
                <a:spcPts val="0"/>
              </a:spcAft>
              <a:buSzPts val="1800"/>
              <a:buChar char="●"/>
            </a:pPr>
            <a:r>
              <a:rPr lang="en"/>
              <a:t>It can lead to more readable and maintainable code.</a:t>
            </a:r>
            <a:endParaRPr/>
          </a:p>
          <a:p>
            <a:pPr indent="0" lvl="0" marL="0" rtl="0" algn="l">
              <a:spcBef>
                <a:spcPts val="1200"/>
              </a:spcBef>
              <a:spcAft>
                <a:spcPts val="1200"/>
              </a:spcAft>
              <a:buNone/>
            </a:pPr>
            <a:r>
              <a:t/>
            </a:r>
            <a:endParaRPr/>
          </a:p>
        </p:txBody>
      </p:sp>
      <p:sp>
        <p:nvSpPr>
          <p:cNvPr id="85" name="Google Shape;85;p1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accent3"/>
                </a:solidFill>
                <a:latin typeface="Average"/>
                <a:ea typeface="Average"/>
                <a:cs typeface="Average"/>
                <a:sym typeface="Average"/>
              </a:rPr>
              <a:t>‹#›</a:t>
            </a:fld>
            <a:endParaRPr>
              <a:solidFill>
                <a:schemeClr val="accent3"/>
              </a:solidFill>
              <a:latin typeface="Average"/>
              <a:ea typeface="Average"/>
              <a:cs typeface="Average"/>
              <a:sym typeface="Averag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a:t>
            </a:r>
            <a:endParaRPr/>
          </a:p>
        </p:txBody>
      </p:sp>
      <p:sp>
        <p:nvSpPr>
          <p:cNvPr id="91" name="Google Shape;9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u="sng">
                <a:solidFill>
                  <a:schemeClr val="hlink"/>
                </a:solidFill>
                <a:hlinkClick r:id="rId3"/>
              </a:rPr>
              <a:t>https://docs.oracle.com/javase/tutorial/java/javaOO/nested.html#inner-class-and-nested-static-class-example</a:t>
            </a:r>
            <a:endParaRPr/>
          </a:p>
          <a:p>
            <a:pPr indent="0" lvl="0" marL="0" rtl="0" algn="l">
              <a:spcBef>
                <a:spcPts val="1200"/>
              </a:spcBef>
              <a:spcAft>
                <a:spcPts val="1200"/>
              </a:spcAft>
              <a:buNone/>
            </a:pPr>
            <a:r>
              <a:t/>
            </a:r>
            <a:endParaRPr/>
          </a:p>
        </p:txBody>
      </p:sp>
      <p:sp>
        <p:nvSpPr>
          <p:cNvPr id="92" name="Google Shape;92;p1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accent3"/>
                </a:solidFill>
                <a:latin typeface="Average"/>
                <a:ea typeface="Average"/>
                <a:cs typeface="Average"/>
                <a:sym typeface="Average"/>
              </a:rPr>
              <a:t>‹#›</a:t>
            </a:fld>
            <a:endParaRPr>
              <a:solidFill>
                <a:schemeClr val="accent3"/>
              </a:solidFill>
              <a:latin typeface="Average"/>
              <a:ea typeface="Average"/>
              <a:cs typeface="Average"/>
              <a:sym typeface="Average"/>
            </a:endParaRPr>
          </a:p>
        </p:txBody>
      </p:sp>
      <p:sp>
        <p:nvSpPr>
          <p:cNvPr id="93" name="Google Shape;93;p17"/>
          <p:cNvSpPr txBox="1"/>
          <p:nvPr/>
        </p:nvSpPr>
        <p:spPr>
          <a:xfrm>
            <a:off x="839375" y="1974125"/>
            <a:ext cx="7690800" cy="211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public class OuterClass {</a:t>
            </a:r>
            <a:endParaRPr>
              <a:solidFill>
                <a:schemeClr val="dk1"/>
              </a:solidFill>
            </a:endParaRPr>
          </a:p>
          <a:p>
            <a:pPr indent="0" lvl="0" marL="0" rtl="0" algn="l">
              <a:spcBef>
                <a:spcPts val="0"/>
              </a:spcBef>
              <a:spcAft>
                <a:spcPts val="0"/>
              </a:spcAft>
              <a:buNone/>
            </a:pPr>
            <a:r>
              <a:rPr lang="en">
                <a:solidFill>
                  <a:schemeClr val="dk1"/>
                </a:solidFill>
              </a:rPr>
              <a:t>    String outerField = "Outer field";</a:t>
            </a:r>
            <a:endParaRPr>
              <a:solidFill>
                <a:schemeClr val="dk1"/>
              </a:solidFill>
            </a:endParaRPr>
          </a:p>
          <a:p>
            <a:pPr indent="0" lvl="0" marL="0" rtl="0" algn="l">
              <a:spcBef>
                <a:spcPts val="0"/>
              </a:spcBef>
              <a:spcAft>
                <a:spcPts val="0"/>
              </a:spcAft>
              <a:buNone/>
            </a:pPr>
            <a:r>
              <a:rPr lang="en">
                <a:solidFill>
                  <a:schemeClr val="dk1"/>
                </a:solidFill>
              </a:rPr>
              <a:t>    </a:t>
            </a:r>
            <a:r>
              <a:rPr lang="en">
                <a:solidFill>
                  <a:schemeClr val="accent5"/>
                </a:solidFill>
              </a:rPr>
              <a:t>static </a:t>
            </a:r>
            <a:r>
              <a:rPr lang="en">
                <a:solidFill>
                  <a:schemeClr val="dk1"/>
                </a:solidFill>
              </a:rPr>
              <a:t>String staticOuterField = "Static outer field";</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    static class StaticNestedClass {</a:t>
            </a:r>
            <a:endParaRPr>
              <a:solidFill>
                <a:schemeClr val="dk1"/>
              </a:solidFill>
            </a:endParaRPr>
          </a:p>
          <a:p>
            <a:pPr indent="0" lvl="0" marL="0" rtl="0" algn="l">
              <a:spcBef>
                <a:spcPts val="0"/>
              </a:spcBef>
              <a:spcAft>
                <a:spcPts val="0"/>
              </a:spcAft>
              <a:buNone/>
            </a:pPr>
            <a:r>
              <a:rPr lang="en">
                <a:solidFill>
                  <a:schemeClr val="dk1"/>
                </a:solidFill>
              </a:rPr>
              <a:t>        void accessMembers(OuterClass outer) {</a:t>
            </a:r>
            <a:endParaRPr>
              <a:solidFill>
                <a:schemeClr val="dk1"/>
              </a:solidFill>
            </a:endParaRPr>
          </a:p>
          <a:p>
            <a:pPr indent="0" lvl="0" marL="0" rtl="0" algn="l">
              <a:spcBef>
                <a:spcPts val="0"/>
              </a:spcBef>
              <a:spcAft>
                <a:spcPts val="0"/>
              </a:spcAft>
              <a:buNone/>
            </a:pPr>
            <a:r>
              <a:rPr lang="en">
                <a:solidFill>
                  <a:schemeClr val="dk1"/>
                </a:solidFill>
              </a:rPr>
              <a:t>            // Compiler error: Cannot make a static reference to the non-static</a:t>
            </a:r>
            <a:endParaRPr>
              <a:solidFill>
                <a:schemeClr val="dk1"/>
              </a:solidFill>
            </a:endParaRPr>
          </a:p>
          <a:p>
            <a:pPr indent="0" lvl="0" marL="0" rtl="0" algn="l">
              <a:spcBef>
                <a:spcPts val="0"/>
              </a:spcBef>
              <a:spcAft>
                <a:spcPts val="0"/>
              </a:spcAft>
              <a:buNone/>
            </a:pPr>
            <a:r>
              <a:rPr lang="en">
                <a:solidFill>
                  <a:schemeClr val="dk1"/>
                </a:solidFill>
              </a:rPr>
              <a:t>            //     field outerField</a:t>
            </a:r>
            <a:endParaRPr>
              <a:solidFill>
                <a:schemeClr val="dk1"/>
              </a:solidFill>
            </a:endParaRPr>
          </a:p>
          <a:p>
            <a:pPr indent="0" lvl="0" marL="0" rtl="0" algn="l">
              <a:spcBef>
                <a:spcPts val="0"/>
              </a:spcBef>
              <a:spcAft>
                <a:spcPts val="0"/>
              </a:spcAft>
              <a:buNone/>
            </a:pPr>
            <a:r>
              <a:rPr lang="en">
                <a:solidFill>
                  <a:schemeClr val="dk1"/>
                </a:solidFill>
              </a:rPr>
              <a:t>            // </a:t>
            </a:r>
            <a:r>
              <a:rPr lang="en" strike="sngStrike">
                <a:solidFill>
                  <a:srgbClr val="F4CCCC"/>
                </a:solidFill>
              </a:rPr>
              <a:t>System.out.println(outerField);</a:t>
            </a:r>
            <a:endParaRPr strike="sngStrike">
              <a:solidFill>
                <a:srgbClr val="F4CCCC"/>
              </a:solidFill>
            </a:endParaRPr>
          </a:p>
          <a:p>
            <a:pPr indent="0" lvl="0" marL="0" rtl="0" algn="l">
              <a:spcBef>
                <a:spcPts val="0"/>
              </a:spcBef>
              <a:spcAft>
                <a:spcPts val="0"/>
              </a:spcAft>
              <a:buNone/>
            </a:pPr>
            <a:r>
              <a:rPr lang="en">
                <a:solidFill>
                  <a:schemeClr val="dk1"/>
                </a:solidFill>
              </a:rPr>
              <a:t>            System.out.println(outer.outerField);</a:t>
            </a:r>
            <a:endParaRPr>
              <a:solidFill>
                <a:schemeClr val="dk1"/>
              </a:solidFill>
            </a:endParaRPr>
          </a:p>
          <a:p>
            <a:pPr indent="0" lvl="0" marL="0" rtl="0" algn="l">
              <a:spcBef>
                <a:spcPts val="0"/>
              </a:spcBef>
              <a:spcAft>
                <a:spcPts val="0"/>
              </a:spcAft>
              <a:buNone/>
            </a:pPr>
            <a:r>
              <a:rPr lang="en">
                <a:solidFill>
                  <a:schemeClr val="dk1"/>
                </a:solidFill>
              </a:rPr>
              <a:t>            System.out.println(staticOuterField);</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99" name="Google Shape;99;p18"/>
          <p:cNvSpPr txBox="1"/>
          <p:nvPr>
            <p:ph idx="1" type="body"/>
          </p:nvPr>
        </p:nvSpPr>
        <p:spPr>
          <a:xfrm>
            <a:off x="311700" y="1229869"/>
            <a:ext cx="86595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Nested class</a:t>
            </a:r>
            <a:endParaRPr/>
          </a:p>
          <a:p>
            <a:pPr indent="-317500" lvl="1" marL="914400" rtl="0" algn="l">
              <a:spcBef>
                <a:spcPts val="0"/>
              </a:spcBef>
              <a:spcAft>
                <a:spcPts val="0"/>
              </a:spcAft>
              <a:buSzPts val="1400"/>
              <a:buChar char="○"/>
            </a:pPr>
            <a:r>
              <a:rPr lang="en" u="sng">
                <a:solidFill>
                  <a:schemeClr val="hlink"/>
                </a:solidFill>
                <a:hlinkClick r:id="rId3"/>
              </a:rPr>
              <a:t>https://docs.oracle.com/javase/tutorial/java/javaOO/nested.html</a:t>
            </a:r>
            <a:r>
              <a:rPr lang="en"/>
              <a:t> </a:t>
            </a:r>
            <a:endParaRPr/>
          </a:p>
          <a:p>
            <a:pPr indent="-317500" lvl="2" marL="1371600" rtl="0" algn="l">
              <a:spcBef>
                <a:spcPts val="0"/>
              </a:spcBef>
              <a:spcAft>
                <a:spcPts val="0"/>
              </a:spcAft>
              <a:buClr>
                <a:schemeClr val="accent5"/>
              </a:buClr>
              <a:buSzPts val="1400"/>
              <a:buChar char="■"/>
            </a:pPr>
            <a:r>
              <a:rPr lang="en">
                <a:solidFill>
                  <a:schemeClr val="accent5"/>
                </a:solidFill>
              </a:rPr>
              <a:t>Anonymous classes</a:t>
            </a:r>
            <a:endParaRPr>
              <a:solidFill>
                <a:schemeClr val="accent5"/>
              </a:solidFill>
            </a:endParaRPr>
          </a:p>
          <a:p>
            <a:pPr indent="-317500" lvl="3" marL="1828800" rtl="0" algn="l">
              <a:spcBef>
                <a:spcPts val="0"/>
              </a:spcBef>
              <a:spcAft>
                <a:spcPts val="0"/>
              </a:spcAft>
              <a:buSzPts val="1400"/>
              <a:buChar char="●"/>
            </a:pPr>
            <a:r>
              <a:rPr lang="en" u="sng">
                <a:solidFill>
                  <a:schemeClr val="hlink"/>
                </a:solidFill>
                <a:hlinkClick r:id="rId4"/>
              </a:rPr>
              <a:t>https://docs.oracle.com/javase/tutorial/java/javaOO/anonymousclasses.html</a:t>
            </a:r>
            <a:r>
              <a:rPr lang="en"/>
              <a:t> </a:t>
            </a:r>
            <a:endParaRPr/>
          </a:p>
          <a:p>
            <a:pPr indent="-317500" lvl="2" marL="1371600" rtl="0" algn="l">
              <a:spcBef>
                <a:spcPts val="0"/>
              </a:spcBef>
              <a:spcAft>
                <a:spcPts val="0"/>
              </a:spcAft>
              <a:buSzPts val="1400"/>
              <a:buChar char="■"/>
            </a:pPr>
            <a:r>
              <a:rPr lang="en"/>
              <a:t>Lambda expression</a:t>
            </a:r>
            <a:endParaRPr/>
          </a:p>
          <a:p>
            <a:pPr indent="-317500" lvl="3" marL="1828800" rtl="0" algn="l">
              <a:spcBef>
                <a:spcPts val="0"/>
              </a:spcBef>
              <a:spcAft>
                <a:spcPts val="0"/>
              </a:spcAft>
              <a:buSzPts val="1400"/>
              <a:buChar char="●"/>
            </a:pPr>
            <a:r>
              <a:rPr lang="en" u="sng">
                <a:solidFill>
                  <a:schemeClr val="hlink"/>
                </a:solidFill>
                <a:hlinkClick r:id="rId5"/>
              </a:rPr>
              <a:t>https://docs.oracle.com/javase/tutorial/java/javaOO/lambdaexpressions.html</a:t>
            </a:r>
            <a:r>
              <a:rPr lang="en"/>
              <a:t> </a:t>
            </a:r>
            <a:endParaRPr/>
          </a:p>
          <a:p>
            <a:pPr indent="-342900" lvl="0" marL="457200" rtl="0" algn="l">
              <a:spcBef>
                <a:spcPts val="0"/>
              </a:spcBef>
              <a:spcAft>
                <a:spcPts val="0"/>
              </a:spcAft>
              <a:buSzPts val="1800"/>
              <a:buChar char="●"/>
            </a:pPr>
            <a:r>
              <a:rPr lang="en"/>
              <a:t>Abstract class</a:t>
            </a:r>
            <a:endParaRPr/>
          </a:p>
          <a:p>
            <a:pPr indent="-317500" lvl="1" marL="914400" rtl="0" algn="l">
              <a:spcBef>
                <a:spcPts val="0"/>
              </a:spcBef>
              <a:spcAft>
                <a:spcPts val="0"/>
              </a:spcAft>
              <a:buSzPts val="1400"/>
              <a:buChar char="○"/>
            </a:pPr>
            <a:r>
              <a:rPr lang="en" u="sng">
                <a:solidFill>
                  <a:schemeClr val="hlink"/>
                </a:solidFill>
                <a:hlinkClick r:id="rId6"/>
              </a:rPr>
              <a:t>https://docs.oracle.com/javase/tutorial/java/IandI/abstract.html</a:t>
            </a:r>
            <a:r>
              <a:rPr lang="en"/>
              <a:t> </a:t>
            </a:r>
            <a:endParaRPr/>
          </a:p>
          <a:p>
            <a:pPr indent="-342900" lvl="0" marL="457200" rtl="0" algn="l">
              <a:spcBef>
                <a:spcPts val="0"/>
              </a:spcBef>
              <a:spcAft>
                <a:spcPts val="0"/>
              </a:spcAft>
              <a:buSzPts val="1800"/>
              <a:buChar char="●"/>
            </a:pPr>
            <a:r>
              <a:rPr lang="en"/>
              <a:t>Enum</a:t>
            </a:r>
            <a:endParaRPr/>
          </a:p>
          <a:p>
            <a:pPr indent="-317500" lvl="1" marL="914400" rtl="0" algn="l">
              <a:spcBef>
                <a:spcPts val="0"/>
              </a:spcBef>
              <a:spcAft>
                <a:spcPts val="0"/>
              </a:spcAft>
              <a:buSzPts val="1400"/>
              <a:buChar char="○"/>
            </a:pPr>
            <a:r>
              <a:rPr lang="en" u="sng">
                <a:solidFill>
                  <a:schemeClr val="hlink"/>
                </a:solidFill>
                <a:hlinkClick r:id="rId7"/>
              </a:rPr>
              <a:t>https://docs.oracle.com/javase/tutorial/java/javaOO/enum.html</a:t>
            </a:r>
            <a:r>
              <a:rPr lang="en"/>
              <a:t> </a:t>
            </a:r>
            <a:endParaRPr/>
          </a:p>
          <a:p>
            <a:pPr indent="0" lvl="0" marL="0" rtl="0" algn="l">
              <a:spcBef>
                <a:spcPts val="1200"/>
              </a:spcBef>
              <a:spcAft>
                <a:spcPts val="1200"/>
              </a:spcAft>
              <a:buNone/>
            </a:pPr>
            <a:r>
              <a:t/>
            </a:r>
            <a:endParaRPr/>
          </a:p>
        </p:txBody>
      </p:sp>
      <p:sp>
        <p:nvSpPr>
          <p:cNvPr id="100" name="Google Shape;100;p1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accent3"/>
                </a:solidFill>
                <a:latin typeface="Average"/>
                <a:ea typeface="Average"/>
                <a:cs typeface="Average"/>
                <a:sym typeface="Average"/>
              </a:rPr>
              <a:t>‹#›</a:t>
            </a:fld>
            <a:endParaRPr>
              <a:solidFill>
                <a:schemeClr val="accent3"/>
              </a:solidFill>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Anonymous class</a:t>
            </a:r>
            <a:endParaRPr/>
          </a:p>
        </p:txBody>
      </p:sp>
      <p:sp>
        <p:nvSpPr>
          <p:cNvPr id="106" name="Google Shape;10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
        <p:nvSpPr>
          <p:cNvPr id="107" name="Google Shape;107;p19"/>
          <p:cNvSpPr txBox="1"/>
          <p:nvPr/>
        </p:nvSpPr>
        <p:spPr>
          <a:xfrm>
            <a:off x="494650" y="2629075"/>
            <a:ext cx="8574900" cy="24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HelloWorld frenchGreeting = new HelloWorld() {  // (1) 'new' operator (2) interface name: HelloWorld</a:t>
            </a:r>
            <a:endParaRPr>
              <a:solidFill>
                <a:schemeClr val="dk1"/>
              </a:solidFill>
            </a:endParaRPr>
          </a:p>
          <a:p>
            <a:pPr indent="0" lvl="0" marL="0" rtl="0" algn="l">
              <a:spcBef>
                <a:spcPts val="0"/>
              </a:spcBef>
              <a:spcAft>
                <a:spcPts val="0"/>
              </a:spcAft>
              <a:buNone/>
            </a:pPr>
            <a:r>
              <a:rPr lang="en">
                <a:solidFill>
                  <a:schemeClr val="dk1"/>
                </a:solidFill>
              </a:rPr>
              <a:t>            String name = "tout le monde";</a:t>
            </a:r>
            <a:endParaRPr>
              <a:solidFill>
                <a:schemeClr val="dk1"/>
              </a:solidFill>
            </a:endParaRPr>
          </a:p>
          <a:p>
            <a:pPr indent="0" lvl="0" marL="0" rtl="0" algn="l">
              <a:spcBef>
                <a:spcPts val="0"/>
              </a:spcBef>
              <a:spcAft>
                <a:spcPts val="0"/>
              </a:spcAft>
              <a:buNone/>
            </a:pPr>
            <a:r>
              <a:rPr lang="en">
                <a:solidFill>
                  <a:schemeClr val="dk1"/>
                </a:solidFill>
              </a:rPr>
              <a:t>            public void greet() {</a:t>
            </a:r>
            <a:endParaRPr>
              <a:solidFill>
                <a:schemeClr val="dk1"/>
              </a:solidFill>
            </a:endParaRPr>
          </a:p>
          <a:p>
            <a:pPr indent="0" lvl="0" marL="0" rtl="0" algn="l">
              <a:spcBef>
                <a:spcPts val="0"/>
              </a:spcBef>
              <a:spcAft>
                <a:spcPts val="0"/>
              </a:spcAft>
              <a:buNone/>
            </a:pPr>
            <a:r>
              <a:rPr lang="en">
                <a:solidFill>
                  <a:schemeClr val="dk1"/>
                </a:solidFill>
              </a:rPr>
              <a:t>                greetSomeone("tout le monde");</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            public void greetSomeone(String someone) {</a:t>
            </a:r>
            <a:endParaRPr>
              <a:solidFill>
                <a:schemeClr val="dk1"/>
              </a:solidFill>
            </a:endParaRPr>
          </a:p>
          <a:p>
            <a:pPr indent="0" lvl="0" marL="0" rtl="0" algn="l">
              <a:spcBef>
                <a:spcPts val="0"/>
              </a:spcBef>
              <a:spcAft>
                <a:spcPts val="0"/>
              </a:spcAft>
              <a:buNone/>
            </a:pPr>
            <a:r>
              <a:rPr lang="en">
                <a:solidFill>
                  <a:schemeClr val="dk1"/>
                </a:solidFill>
              </a:rPr>
              <a:t>                name = someone;</a:t>
            </a:r>
            <a:endParaRPr>
              <a:solidFill>
                <a:schemeClr val="dk1"/>
              </a:solidFill>
            </a:endParaRPr>
          </a:p>
          <a:p>
            <a:pPr indent="0" lvl="0" marL="0" rtl="0" algn="l">
              <a:spcBef>
                <a:spcPts val="0"/>
              </a:spcBef>
              <a:spcAft>
                <a:spcPts val="0"/>
              </a:spcAft>
              <a:buNone/>
            </a:pPr>
            <a:r>
              <a:rPr lang="en">
                <a:solidFill>
                  <a:schemeClr val="dk1"/>
                </a:solidFill>
              </a:rPr>
              <a:t>                System.out.println("Salut " + name);</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t/>
            </a:r>
            <a:endParaRPr/>
          </a:p>
        </p:txBody>
      </p:sp>
      <p:sp>
        <p:nvSpPr>
          <p:cNvPr id="108" name="Google Shape;108;p19"/>
          <p:cNvSpPr txBox="1"/>
          <p:nvPr/>
        </p:nvSpPr>
        <p:spPr>
          <a:xfrm>
            <a:off x="610250" y="1249300"/>
            <a:ext cx="4161000" cy="48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interface HelloWorld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public void greet();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public void greetSomeone(String someone);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p:txBody>
      </p:sp>
      <p:sp>
        <p:nvSpPr>
          <p:cNvPr id="109" name="Google Shape;109;p1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of anonymous class in Android</a:t>
            </a:r>
            <a:endParaRPr/>
          </a:p>
        </p:txBody>
      </p:sp>
      <p:sp>
        <p:nvSpPr>
          <p:cNvPr id="115" name="Google Shape;11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u="sng">
                <a:solidFill>
                  <a:schemeClr val="hlink"/>
                </a:solidFill>
                <a:hlinkClick r:id="rId3"/>
              </a:rPr>
              <a:t>https://developer.android.com/guide/topics/ui/ui-events#java</a:t>
            </a:r>
            <a:r>
              <a:rPr lang="en"/>
              <a:t> </a:t>
            </a:r>
            <a:endParaRPr/>
          </a:p>
          <a:p>
            <a:pPr indent="0" lvl="0" marL="0" rtl="0" algn="l">
              <a:spcBef>
                <a:spcPts val="1200"/>
              </a:spcBef>
              <a:spcAft>
                <a:spcPts val="1200"/>
              </a:spcAft>
              <a:buNone/>
            </a:pPr>
            <a:r>
              <a:t/>
            </a:r>
            <a:endParaRPr/>
          </a:p>
        </p:txBody>
      </p:sp>
      <p:sp>
        <p:nvSpPr>
          <p:cNvPr id="116" name="Google Shape;116;p2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7" name="Google Shape;117;p20"/>
          <p:cNvSpPr txBox="1"/>
          <p:nvPr/>
        </p:nvSpPr>
        <p:spPr>
          <a:xfrm>
            <a:off x="962200" y="1620169"/>
            <a:ext cx="5433600" cy="3188100"/>
          </a:xfrm>
          <a:prstGeom prst="rect">
            <a:avLst/>
          </a:prstGeom>
          <a:noFill/>
          <a:ln>
            <a:noFill/>
          </a:ln>
        </p:spPr>
        <p:txBody>
          <a:bodyPr anchorCtr="0" anchor="t" bIns="91425" lIns="91425" spcFirstLastPara="1" rIns="91425" wrap="square" tIns="91425">
            <a:spAutoFit/>
          </a:bodyPr>
          <a:lstStyle/>
          <a:p>
            <a:pPr indent="0" lvl="0" marL="215900" rtl="0" algn="l">
              <a:lnSpc>
                <a:spcPct val="115000"/>
              </a:lnSpc>
              <a:spcBef>
                <a:spcPts val="0"/>
              </a:spcBef>
              <a:spcAft>
                <a:spcPts val="0"/>
              </a:spcAft>
              <a:buNone/>
            </a:pPr>
            <a:r>
              <a:rPr lang="en" sz="1050">
                <a:solidFill>
                  <a:schemeClr val="dk1"/>
                </a:solidFill>
              </a:rPr>
              <a:t>// Create an anonymous implementation of OnClickListener</a:t>
            </a:r>
            <a:endParaRPr sz="1050">
              <a:solidFill>
                <a:schemeClr val="dk1"/>
              </a:solidFill>
            </a:endParaRPr>
          </a:p>
          <a:p>
            <a:pPr indent="0" lvl="0" marL="215900" rtl="0" algn="l">
              <a:lnSpc>
                <a:spcPct val="115000"/>
              </a:lnSpc>
              <a:spcBef>
                <a:spcPts val="0"/>
              </a:spcBef>
              <a:spcAft>
                <a:spcPts val="0"/>
              </a:spcAft>
              <a:buNone/>
            </a:pPr>
            <a:r>
              <a:rPr lang="en" sz="1050">
                <a:solidFill>
                  <a:schemeClr val="dk1"/>
                </a:solidFill>
              </a:rPr>
              <a:t>private OnClickListener corkyListener = new </a:t>
            </a:r>
            <a:r>
              <a:rPr b="1" lang="en" sz="1050">
                <a:solidFill>
                  <a:schemeClr val="dk1"/>
                </a:solidFill>
                <a:highlight>
                  <a:schemeClr val="dk2"/>
                </a:highlight>
              </a:rPr>
              <a:t>OnClickListener</a:t>
            </a:r>
            <a:r>
              <a:rPr lang="en" sz="1050">
                <a:solidFill>
                  <a:schemeClr val="dk1"/>
                </a:solidFill>
              </a:rPr>
              <a:t>() {</a:t>
            </a:r>
            <a:endParaRPr sz="1050">
              <a:solidFill>
                <a:schemeClr val="dk1"/>
              </a:solidFill>
            </a:endParaRPr>
          </a:p>
          <a:p>
            <a:pPr indent="0" lvl="0" marL="215900" rtl="0" algn="l">
              <a:lnSpc>
                <a:spcPct val="115000"/>
              </a:lnSpc>
              <a:spcBef>
                <a:spcPts val="0"/>
              </a:spcBef>
              <a:spcAft>
                <a:spcPts val="0"/>
              </a:spcAft>
              <a:buNone/>
            </a:pPr>
            <a:r>
              <a:rPr lang="en" sz="1050">
                <a:solidFill>
                  <a:schemeClr val="dk1"/>
                </a:solidFill>
              </a:rPr>
              <a:t>    public void onClick(View v) {</a:t>
            </a:r>
            <a:endParaRPr sz="1050">
              <a:solidFill>
                <a:schemeClr val="dk1"/>
              </a:solidFill>
            </a:endParaRPr>
          </a:p>
          <a:p>
            <a:pPr indent="0" lvl="0" marL="215900" rtl="0" algn="l">
              <a:lnSpc>
                <a:spcPct val="115000"/>
              </a:lnSpc>
              <a:spcBef>
                <a:spcPts val="0"/>
              </a:spcBef>
              <a:spcAft>
                <a:spcPts val="0"/>
              </a:spcAft>
              <a:buNone/>
            </a:pPr>
            <a:r>
              <a:rPr lang="en" sz="1050">
                <a:solidFill>
                  <a:schemeClr val="dk1"/>
                </a:solidFill>
              </a:rPr>
              <a:t>      // do something when the button is clicked</a:t>
            </a:r>
            <a:endParaRPr sz="1050">
              <a:solidFill>
                <a:schemeClr val="dk1"/>
              </a:solidFill>
            </a:endParaRPr>
          </a:p>
          <a:p>
            <a:pPr indent="0" lvl="0" marL="215900" rtl="0" algn="l">
              <a:lnSpc>
                <a:spcPct val="115000"/>
              </a:lnSpc>
              <a:spcBef>
                <a:spcPts val="0"/>
              </a:spcBef>
              <a:spcAft>
                <a:spcPts val="0"/>
              </a:spcAft>
              <a:buNone/>
            </a:pPr>
            <a:r>
              <a:rPr lang="en" sz="1050">
                <a:solidFill>
                  <a:schemeClr val="dk1"/>
                </a:solidFill>
              </a:rPr>
              <a:t>    }</a:t>
            </a:r>
            <a:endParaRPr sz="1050">
              <a:solidFill>
                <a:schemeClr val="dk1"/>
              </a:solidFill>
            </a:endParaRPr>
          </a:p>
          <a:p>
            <a:pPr indent="0" lvl="0" marL="215900" rtl="0" algn="l">
              <a:lnSpc>
                <a:spcPct val="115000"/>
              </a:lnSpc>
              <a:spcBef>
                <a:spcPts val="0"/>
              </a:spcBef>
              <a:spcAft>
                <a:spcPts val="0"/>
              </a:spcAft>
              <a:buNone/>
            </a:pPr>
            <a:r>
              <a:rPr lang="en" sz="1050">
                <a:solidFill>
                  <a:schemeClr val="dk1"/>
                </a:solidFill>
              </a:rPr>
              <a:t>};</a:t>
            </a:r>
            <a:endParaRPr sz="1050">
              <a:solidFill>
                <a:schemeClr val="dk1"/>
              </a:solidFill>
            </a:endParaRPr>
          </a:p>
          <a:p>
            <a:pPr indent="0" lvl="0" marL="215900" rtl="0" algn="l">
              <a:lnSpc>
                <a:spcPct val="115000"/>
              </a:lnSpc>
              <a:spcBef>
                <a:spcPts val="0"/>
              </a:spcBef>
              <a:spcAft>
                <a:spcPts val="0"/>
              </a:spcAft>
              <a:buNone/>
            </a:pPr>
            <a:r>
              <a:t/>
            </a:r>
            <a:endParaRPr sz="1050">
              <a:solidFill>
                <a:schemeClr val="dk1"/>
              </a:solidFill>
            </a:endParaRPr>
          </a:p>
          <a:p>
            <a:pPr indent="0" lvl="0" marL="215900" rtl="0" algn="l">
              <a:lnSpc>
                <a:spcPct val="115000"/>
              </a:lnSpc>
              <a:spcBef>
                <a:spcPts val="0"/>
              </a:spcBef>
              <a:spcAft>
                <a:spcPts val="0"/>
              </a:spcAft>
              <a:buNone/>
            </a:pPr>
            <a:r>
              <a:rPr lang="en" sz="1050">
                <a:solidFill>
                  <a:schemeClr val="dk1"/>
                </a:solidFill>
              </a:rPr>
              <a:t>protected void onCreate(Bundle savedValues) {</a:t>
            </a:r>
            <a:endParaRPr sz="1050">
              <a:solidFill>
                <a:schemeClr val="dk1"/>
              </a:solidFill>
            </a:endParaRPr>
          </a:p>
          <a:p>
            <a:pPr indent="0" lvl="0" marL="215900" rtl="0" algn="l">
              <a:lnSpc>
                <a:spcPct val="115000"/>
              </a:lnSpc>
              <a:spcBef>
                <a:spcPts val="0"/>
              </a:spcBef>
              <a:spcAft>
                <a:spcPts val="0"/>
              </a:spcAft>
              <a:buNone/>
            </a:pPr>
            <a:r>
              <a:rPr lang="en" sz="1050">
                <a:solidFill>
                  <a:schemeClr val="dk1"/>
                </a:solidFill>
              </a:rPr>
              <a:t>    ...</a:t>
            </a:r>
            <a:endParaRPr sz="1050">
              <a:solidFill>
                <a:schemeClr val="dk1"/>
              </a:solidFill>
            </a:endParaRPr>
          </a:p>
          <a:p>
            <a:pPr indent="0" lvl="0" marL="215900" rtl="0" algn="l">
              <a:lnSpc>
                <a:spcPct val="115000"/>
              </a:lnSpc>
              <a:spcBef>
                <a:spcPts val="0"/>
              </a:spcBef>
              <a:spcAft>
                <a:spcPts val="0"/>
              </a:spcAft>
              <a:buNone/>
            </a:pPr>
            <a:r>
              <a:rPr lang="en" sz="1050">
                <a:solidFill>
                  <a:schemeClr val="dk1"/>
                </a:solidFill>
              </a:rPr>
              <a:t>    // Capture our button from layout</a:t>
            </a:r>
            <a:endParaRPr sz="1050">
              <a:solidFill>
                <a:schemeClr val="dk1"/>
              </a:solidFill>
            </a:endParaRPr>
          </a:p>
          <a:p>
            <a:pPr indent="0" lvl="0" marL="215900" rtl="0" algn="l">
              <a:lnSpc>
                <a:spcPct val="115000"/>
              </a:lnSpc>
              <a:spcBef>
                <a:spcPts val="0"/>
              </a:spcBef>
              <a:spcAft>
                <a:spcPts val="0"/>
              </a:spcAft>
              <a:buNone/>
            </a:pPr>
            <a:r>
              <a:rPr lang="en" sz="1050">
                <a:solidFill>
                  <a:schemeClr val="dk1"/>
                </a:solidFill>
              </a:rPr>
              <a:t>    Button button = (Button)findViewById(R.id.corky);</a:t>
            </a:r>
            <a:endParaRPr sz="1050">
              <a:solidFill>
                <a:schemeClr val="dk1"/>
              </a:solidFill>
            </a:endParaRPr>
          </a:p>
          <a:p>
            <a:pPr indent="0" lvl="0" marL="215900" rtl="0" algn="l">
              <a:lnSpc>
                <a:spcPct val="115000"/>
              </a:lnSpc>
              <a:spcBef>
                <a:spcPts val="0"/>
              </a:spcBef>
              <a:spcAft>
                <a:spcPts val="0"/>
              </a:spcAft>
              <a:buNone/>
            </a:pPr>
            <a:r>
              <a:rPr lang="en" sz="1050">
                <a:solidFill>
                  <a:schemeClr val="dk1"/>
                </a:solidFill>
              </a:rPr>
              <a:t>    // Register the onClick listener with the implementation above</a:t>
            </a:r>
            <a:endParaRPr sz="1050">
              <a:solidFill>
                <a:schemeClr val="dk1"/>
              </a:solidFill>
            </a:endParaRPr>
          </a:p>
          <a:p>
            <a:pPr indent="0" lvl="0" marL="215900" rtl="0" algn="l">
              <a:lnSpc>
                <a:spcPct val="115000"/>
              </a:lnSpc>
              <a:spcBef>
                <a:spcPts val="0"/>
              </a:spcBef>
              <a:spcAft>
                <a:spcPts val="0"/>
              </a:spcAft>
              <a:buNone/>
            </a:pPr>
            <a:r>
              <a:rPr lang="en" sz="1050">
                <a:solidFill>
                  <a:schemeClr val="dk1"/>
                </a:solidFill>
              </a:rPr>
              <a:t>    button.setOnClickListener(corkyListener);</a:t>
            </a:r>
            <a:endParaRPr sz="1050">
              <a:solidFill>
                <a:schemeClr val="dk1"/>
              </a:solidFill>
            </a:endParaRPr>
          </a:p>
          <a:p>
            <a:pPr indent="0" lvl="0" marL="215900" rtl="0" algn="l">
              <a:lnSpc>
                <a:spcPct val="115000"/>
              </a:lnSpc>
              <a:spcBef>
                <a:spcPts val="0"/>
              </a:spcBef>
              <a:spcAft>
                <a:spcPts val="0"/>
              </a:spcAft>
              <a:buNone/>
            </a:pPr>
            <a:r>
              <a:rPr lang="en" sz="1050">
                <a:solidFill>
                  <a:schemeClr val="dk1"/>
                </a:solidFill>
              </a:rPr>
              <a:t>    ...</a:t>
            </a:r>
            <a:endParaRPr sz="1050">
              <a:solidFill>
                <a:schemeClr val="dk1"/>
              </a:solidFill>
            </a:endParaRPr>
          </a:p>
          <a:p>
            <a:pPr indent="0" lvl="0" marL="215900" rtl="0" algn="l">
              <a:lnSpc>
                <a:spcPct val="115000"/>
              </a:lnSpc>
              <a:spcBef>
                <a:spcPts val="0"/>
              </a:spcBef>
              <a:spcAft>
                <a:spcPts val="0"/>
              </a:spcAft>
              <a:buNone/>
            </a:pPr>
            <a:r>
              <a:rPr lang="en" sz="1050">
                <a:solidFill>
                  <a:schemeClr val="dk1"/>
                </a:solidFill>
              </a:rPr>
              <a:t>}</a:t>
            </a:r>
            <a:endParaRPr sz="1050">
              <a:solidFill>
                <a:schemeClr val="dk1"/>
              </a:solidFill>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of anonymous class in the plug-in code</a:t>
            </a:r>
            <a:endParaRPr/>
          </a:p>
        </p:txBody>
      </p:sp>
      <p:sp>
        <p:nvSpPr>
          <p:cNvPr id="123" name="Google Shape;12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24" name="Google Shape;124;p21"/>
          <p:cNvSpPr txBox="1"/>
          <p:nvPr/>
        </p:nvSpPr>
        <p:spPr>
          <a:xfrm>
            <a:off x="451300" y="1444350"/>
            <a:ext cx="7703100" cy="34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public void createPartControl(Composite parent)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System.out.println("Enter in SampleE4View postConstruct");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final Canvas clock = new Canvas(parent, SWT.NONE);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rgbClr val="FFF2CC"/>
                </a:solidFill>
              </a:rPr>
              <a:t>		//clock.addPaintListener(this::drawClock);</a:t>
            </a:r>
            <a:endParaRPr>
              <a:solidFill>
                <a:srgbClr val="FFF2CC"/>
              </a:solidFill>
            </a:endParaRPr>
          </a:p>
          <a:p>
            <a:pPr indent="0" lvl="0" marL="0" rtl="0" algn="l">
              <a:spcBef>
                <a:spcPts val="0"/>
              </a:spcBef>
              <a:spcAft>
                <a:spcPts val="0"/>
              </a:spcAft>
              <a:buClr>
                <a:schemeClr val="dk1"/>
              </a:buClr>
              <a:buSzPts val="1100"/>
              <a:buFont typeface="Arial"/>
              <a:buNone/>
            </a:pPr>
            <a:r>
              <a:rPr lang="en">
                <a:solidFill>
                  <a:srgbClr val="FFF2CC"/>
                </a:solidFill>
              </a:rPr>
              <a:t>		//clock.addPaintListener(x -&gt; this.drawClock(x));</a:t>
            </a:r>
            <a:endParaRPr>
              <a:solidFill>
                <a:srgbClr val="FFF2CC"/>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clock.addPaintListener(new PaintListener()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@Override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public void paintControl(PaintEvent e)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e.gc.drawArc(e.x, e.y, e.width-1, e.height-1, 0, 360);</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None/>
            </a:pPr>
            <a:r>
              <a:t/>
            </a:r>
            <a:endParaRPr/>
          </a:p>
        </p:txBody>
      </p:sp>
      <p:sp>
        <p:nvSpPr>
          <p:cNvPr id="125" name="Google Shape;125;p2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