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7104050" cy="10234600"/>
  <p:embeddedFontLst>
    <p:embeddedFont>
      <p:font typeface="Average"/>
      <p:regular r:id="rId65"/>
    </p:embeddedFont>
    <p:embeddedFont>
      <p:font typeface="Oswald"/>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0A7180-98D3-457D-A65A-877E0A38E430}">
  <a:tblStyle styleId="{260A7180-98D3-457D-A65A-877E0A38E43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Oswald-regular.fntdata"/><Relationship Id="rId21" Type="http://schemas.openxmlformats.org/officeDocument/2006/relationships/slide" Target="slides/slide15.xml"/><Relationship Id="rId65" Type="http://schemas.openxmlformats.org/officeDocument/2006/relationships/font" Target="fonts/Average-regular.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Oswald-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2" cy="51117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9pPr>
          </a:lstStyle>
          <a:p/>
        </p:txBody>
      </p:sp>
      <p:sp>
        <p:nvSpPr>
          <p:cNvPr id="4" name="Google Shape;4;n"/>
          <p:cNvSpPr txBox="1"/>
          <p:nvPr>
            <p:ph idx="10" type="dt"/>
          </p:nvPr>
        </p:nvSpPr>
        <p:spPr>
          <a:xfrm>
            <a:off x="4024312" y="0"/>
            <a:ext cx="3078162" cy="51117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9pPr>
          </a:lstStyle>
          <a:p/>
        </p:txBody>
      </p:sp>
      <p:sp>
        <p:nvSpPr>
          <p:cNvPr id="5" name="Google Shape;5;n"/>
          <p:cNvSpPr/>
          <p:nvPr>
            <p:ph idx="3"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2" y="4860925"/>
            <a:ext cx="5684837" cy="460533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1850"/>
            <a:ext cx="3078162" cy="511175"/>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9pPr>
          </a:lstStyle>
          <a:p/>
        </p:txBody>
      </p:sp>
      <p:sp>
        <p:nvSpPr>
          <p:cNvPr id="8" name="Google Shape;8;n"/>
          <p:cNvSpPr txBox="1"/>
          <p:nvPr>
            <p:ph idx="12" type="sldNum"/>
          </p:nvPr>
        </p:nvSpPr>
        <p:spPr>
          <a:xfrm>
            <a:off x="4024312" y="9721850"/>
            <a:ext cx="3078162"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f2f7750b8_0_74:notes"/>
          <p:cNvSpPr/>
          <p:nvPr>
            <p:ph idx="2" type="sldImg"/>
          </p:nvPr>
        </p:nvSpPr>
        <p:spPr>
          <a:xfrm>
            <a:off x="394980" y="767595"/>
            <a:ext cx="6314700" cy="38379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2f7750b8_0_74:notes"/>
          <p:cNvSpPr txBox="1"/>
          <p:nvPr>
            <p:ph idx="1" type="body"/>
          </p:nvPr>
        </p:nvSpPr>
        <p:spPr>
          <a:xfrm>
            <a:off x="710405" y="4861435"/>
            <a:ext cx="5683200" cy="4605600"/>
          </a:xfrm>
          <a:prstGeom prst="rect">
            <a:avLst/>
          </a:prstGeom>
          <a:noFill/>
          <a:ln>
            <a:noFill/>
          </a:ln>
        </p:spPr>
        <p:txBody>
          <a:bodyPr anchorCtr="0" anchor="ctr" bIns="97250" lIns="97250" spcFirstLastPara="1" rIns="97250" wrap="square" tIns="9725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8e7232f36_0_19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8e7232f36_0_19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58e7232f36_0_19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503f835a1_0_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503f835a1_0_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d503f835a1_0_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8e7232f36_0_20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e7232f36_0_20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58e7232f36_0_20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58e7232f36_0_21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8e7232f36_0_21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58e7232f36_0_21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58e7232f36_0_22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8e7232f36_0_22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58e7232f36_0_22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8e7232f36_0_23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8e7232f36_0_23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58e7232f36_0_23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d6509c33e_0_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d6509c33e_0_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cd6509c33e_0_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58e7232f36_0_30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8e7232f36_0_30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58e7232f36_0_30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58e7232f36_0_31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8e7232f36_0_31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58e7232f36_0_31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8e7232f36_0_32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8e7232f36_0_32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58e7232f36_0_32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a86a896d4_0_6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6a86a896d4_0_6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58e7232f36_0_33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8e7232f36_0_33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58e7232f36_0_33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58e7232f36_0_35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8e7232f36_0_35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58e7232f36_0_35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58e7232f36_0_36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e7232f36_0_36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58e7232f36_0_36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8e7232f36_0_37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e7232f36_0_37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58e7232f36_0_37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58e7232f36_0_38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8e7232f36_0_38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58e7232f36_0_38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58e7232f36_0_39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8e7232f36_0_39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58e7232f36_0_39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58e7232f36_0_41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8e7232f36_0_41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58e7232f36_0_41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58e7232f36_0_42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8e7232f36_0_42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58e7232f36_0_42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58e7232f36_0_43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8e7232f36_0_43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58e7232f36_0_43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8e7232f36_0_44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8e7232f36_0_44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58e7232f36_0_44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5529e0973_0_19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5529e0973_0_19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55529e0973_0_19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58e7232f36_0_45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8e7232f36_0_45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58e7232f36_0_45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58e7232f36_0_47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8e7232f36_0_47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58e7232f36_0_47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58e7232f36_0_48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8e7232f36_0_48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58e7232f36_0_48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8e7232f36_0_49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8e7232f36_0_49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58e7232f36_0_49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8e7232f36_0_50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8e7232f36_0_50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58e7232f36_0_50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58e7232f36_0_51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8e7232f36_0_51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58e7232f36_0_51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58e7232f36_0_52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8e7232f36_0_52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58e7232f36_0_52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58e7232f36_0_53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8e7232f36_0_53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58e7232f36_0_53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58e7232f36_0_55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8e7232f36_0_55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58e7232f36_0_55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58e7232f36_0_56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8e7232f36_0_56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58e7232f36_0_56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5cd56005f_0_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5cd56005f_0_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55cd56005f_0_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58e7232f36_0_58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8e7232f36_0_58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58e7232f36_0_58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58e7232f36_0_59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58e7232f36_0_59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58e7232f36_0_59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58e7232f36_0_60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8e7232f36_0_60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58e7232f36_0_60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58e7232f36_0_61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58e7232f36_0_61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58e7232f36_0_61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58e7232f36_0_62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8e7232f36_0_62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58e7232f36_0_62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58e7232f36_0_63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58e7232f36_0_63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58e7232f36_0_63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58e7232f36_0_64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8e7232f36_0_64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58e7232f36_0_64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58e7232f36_0_65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58e7232f36_0_65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58e7232f36_0_65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58e7232f36_0_66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8e7232f36_0_66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58e7232f36_0_66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58e7232f36_0_67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8e7232f36_0_67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58e7232f36_0_67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8e7232f36_0_14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8e7232f36_0_14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58e7232f36_0_14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58e7232f36_0_68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58e7232f36_0_68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58e7232f36_0_68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58e7232f36_0_69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58e7232f36_0_69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58e7232f36_0_69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58e7232f36_0_70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58e7232f36_0_70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58e7232f36_0_70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58e7232f36_0_71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58e7232f36_0_71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58e7232f36_0_71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58e7232f36_0_72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58e7232f36_0_72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58e7232f36_0_72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58e7232f36_0_73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58e7232f36_0_73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g58e7232f36_0_73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58e7232f36_0_75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8e7232f36_0_75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58e7232f36_0_75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6a86a896d4_0_13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26a86a896d4_0_13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4fca9b9b52_0_181:notes"/>
          <p:cNvSpPr/>
          <p:nvPr>
            <p:ph idx="2" type="sldImg"/>
          </p:nvPr>
        </p:nvSpPr>
        <p:spPr>
          <a:xfrm>
            <a:off x="394980" y="767595"/>
            <a:ext cx="6314700" cy="38379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fca9b9b52_0_181:notes"/>
          <p:cNvSpPr txBox="1"/>
          <p:nvPr>
            <p:ph idx="1" type="body"/>
          </p:nvPr>
        </p:nvSpPr>
        <p:spPr>
          <a:xfrm>
            <a:off x="710405" y="4861435"/>
            <a:ext cx="5683200" cy="4605600"/>
          </a:xfrm>
          <a:prstGeom prst="rect">
            <a:avLst/>
          </a:prstGeom>
          <a:noFill/>
          <a:ln>
            <a:noFill/>
          </a:ln>
        </p:spPr>
        <p:txBody>
          <a:bodyPr anchorCtr="0" anchor="ctr" bIns="97250" lIns="97250" spcFirstLastPara="1" rIns="97250" wrap="square" tIns="9725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8e7232f36_0_16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8e7232f36_0_16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58e7232f36_0_16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8c9ca1930_0_6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c9ca1930_0_6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58c9ca1930_0_6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8e7232f36_0_17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e7232f36_0_17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58e7232f36_0_17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8e7232f36_0_18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e7232f36_0_18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58e7232f36_0_18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4350279" y="2855377"/>
            <a:ext cx="443589" cy="105632"/>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533400" y="214313"/>
            <a:ext cx="7010400" cy="5715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1pPr>
            <a:lvl2pPr lvl="1" marR="0" rtl="0" algn="l">
              <a:spcBef>
                <a:spcPts val="0"/>
              </a:spcBef>
              <a:spcAft>
                <a:spcPts val="0"/>
              </a:spcAft>
              <a:buSzPts val="3000"/>
              <a:buNone/>
              <a:defRPr b="1" i="0" sz="3200" u="none" cap="none" strike="noStrike">
                <a:solidFill>
                  <a:schemeClr val="dk2"/>
                </a:solidFill>
                <a:latin typeface="Arial"/>
                <a:ea typeface="Arial"/>
                <a:cs typeface="Arial"/>
                <a:sym typeface="Arial"/>
              </a:defRPr>
            </a:lvl2pPr>
            <a:lvl3pPr lvl="2" marR="0" rtl="0" algn="l">
              <a:spcBef>
                <a:spcPts val="0"/>
              </a:spcBef>
              <a:spcAft>
                <a:spcPts val="0"/>
              </a:spcAft>
              <a:buSzPts val="3000"/>
              <a:buNone/>
              <a:defRPr b="1" i="0" sz="3200" u="none" cap="none" strike="noStrike">
                <a:solidFill>
                  <a:schemeClr val="dk2"/>
                </a:solidFill>
                <a:latin typeface="Arial"/>
                <a:ea typeface="Arial"/>
                <a:cs typeface="Arial"/>
                <a:sym typeface="Arial"/>
              </a:defRPr>
            </a:lvl3pPr>
            <a:lvl4pPr lvl="3" marR="0" rtl="0" algn="l">
              <a:spcBef>
                <a:spcPts val="0"/>
              </a:spcBef>
              <a:spcAft>
                <a:spcPts val="0"/>
              </a:spcAft>
              <a:buSzPts val="3000"/>
              <a:buNone/>
              <a:defRPr b="1" i="0" sz="3200" u="none" cap="none" strike="noStrike">
                <a:solidFill>
                  <a:schemeClr val="dk2"/>
                </a:solidFill>
                <a:latin typeface="Arial"/>
                <a:ea typeface="Arial"/>
                <a:cs typeface="Arial"/>
                <a:sym typeface="Arial"/>
              </a:defRPr>
            </a:lvl4pPr>
            <a:lvl5pPr lvl="4" marR="0" rtl="0" algn="l">
              <a:spcBef>
                <a:spcPts val="0"/>
              </a:spcBef>
              <a:spcAft>
                <a:spcPts val="0"/>
              </a:spcAft>
              <a:buSzPts val="3000"/>
              <a:buNone/>
              <a:defRPr b="1" i="0" sz="3200" u="none" cap="none" strike="noStrike">
                <a:solidFill>
                  <a:schemeClr val="dk2"/>
                </a:solidFill>
                <a:latin typeface="Arial"/>
                <a:ea typeface="Arial"/>
                <a:cs typeface="Arial"/>
                <a:sym typeface="Arial"/>
              </a:defRPr>
            </a:lvl5pPr>
            <a:lvl6pPr lvl="5" marR="0" rtl="0" algn="l">
              <a:spcBef>
                <a:spcPts val="0"/>
              </a:spcBef>
              <a:spcAft>
                <a:spcPts val="0"/>
              </a:spcAft>
              <a:buSzPts val="3000"/>
              <a:buNone/>
              <a:defRPr b="1" i="0" sz="3200" u="none" cap="none" strike="noStrike">
                <a:solidFill>
                  <a:schemeClr val="dk2"/>
                </a:solidFill>
                <a:latin typeface="Arial"/>
                <a:ea typeface="Arial"/>
                <a:cs typeface="Arial"/>
                <a:sym typeface="Arial"/>
              </a:defRPr>
            </a:lvl6pPr>
            <a:lvl7pPr lvl="6" marR="0" rtl="0" algn="l">
              <a:spcBef>
                <a:spcPts val="0"/>
              </a:spcBef>
              <a:spcAft>
                <a:spcPts val="0"/>
              </a:spcAft>
              <a:buSzPts val="3000"/>
              <a:buNone/>
              <a:defRPr b="1" i="0" sz="3200" u="none" cap="none" strike="noStrike">
                <a:solidFill>
                  <a:schemeClr val="dk2"/>
                </a:solidFill>
                <a:latin typeface="Arial"/>
                <a:ea typeface="Arial"/>
                <a:cs typeface="Arial"/>
                <a:sym typeface="Arial"/>
              </a:defRPr>
            </a:lvl7pPr>
            <a:lvl8pPr lvl="7" marR="0" rtl="0" algn="l">
              <a:spcBef>
                <a:spcPts val="0"/>
              </a:spcBef>
              <a:spcAft>
                <a:spcPts val="0"/>
              </a:spcAft>
              <a:buSzPts val="3000"/>
              <a:buNone/>
              <a:defRPr b="1" i="0" sz="3200" u="none" cap="none" strike="noStrike">
                <a:solidFill>
                  <a:schemeClr val="dk2"/>
                </a:solidFill>
                <a:latin typeface="Arial"/>
                <a:ea typeface="Arial"/>
                <a:cs typeface="Arial"/>
                <a:sym typeface="Arial"/>
              </a:defRPr>
            </a:lvl8pPr>
            <a:lvl9pPr lvl="8" marR="0" rtl="0" algn="l">
              <a:spcBef>
                <a:spcPts val="0"/>
              </a:spcBef>
              <a:spcAft>
                <a:spcPts val="0"/>
              </a:spcAft>
              <a:buSzPts val="3000"/>
              <a:buNone/>
              <a:defRPr b="1" i="0" sz="3200" u="none" cap="none" strike="noStrike">
                <a:solidFill>
                  <a:schemeClr val="dk2"/>
                </a:solidFill>
                <a:latin typeface="Arial"/>
                <a:ea typeface="Arial"/>
                <a:cs typeface="Arial"/>
                <a:sym typeface="Arial"/>
              </a:defRPr>
            </a:lvl9pPr>
          </a:lstStyle>
          <a:p/>
        </p:txBody>
      </p:sp>
      <p:sp>
        <p:nvSpPr>
          <p:cNvPr id="61" name="Google Shape;61;p13"/>
          <p:cNvSpPr txBox="1"/>
          <p:nvPr>
            <p:ph idx="1" type="body"/>
          </p:nvPr>
        </p:nvSpPr>
        <p:spPr>
          <a:xfrm>
            <a:off x="533400" y="857250"/>
            <a:ext cx="8153400" cy="3543300"/>
          </a:xfrm>
          <a:prstGeom prst="rect">
            <a:avLst/>
          </a:prstGeom>
          <a:noFill/>
          <a:ln>
            <a:noFill/>
          </a:ln>
        </p:spPr>
        <p:txBody>
          <a:bodyPr anchorCtr="0" anchor="t" bIns="91425" lIns="91425" spcFirstLastPara="1" rIns="91425" wrap="square" tIns="91425">
            <a:noAutofit/>
          </a:bodyPr>
          <a:lstStyle>
            <a:lvl1pPr indent="-350520" lvl="0" marL="457200" marR="0" rtl="0" algn="l">
              <a:spcBef>
                <a:spcPts val="480"/>
              </a:spcBef>
              <a:spcAft>
                <a:spcPts val="0"/>
              </a:spcAft>
              <a:buSzPts val="1920"/>
              <a:buFont typeface="Noto Sans Symbols"/>
              <a:buChar char="■"/>
              <a:defRPr b="0" i="0" sz="2400" u="none" cap="none" strike="noStrike">
                <a:latin typeface="Arial"/>
                <a:ea typeface="Arial"/>
                <a:cs typeface="Arial"/>
                <a:sym typeface="Arial"/>
              </a:defRPr>
            </a:lvl1pPr>
            <a:lvl2pPr indent="-330200" lvl="1" marL="914400" marR="0" rtl="0" algn="l">
              <a:spcBef>
                <a:spcPts val="400"/>
              </a:spcBef>
              <a:spcAft>
                <a:spcPts val="0"/>
              </a:spcAft>
              <a:buSzPts val="1600"/>
              <a:buFont typeface="Noto Sans Symbols"/>
              <a:buChar char="■"/>
              <a:defRPr b="0" i="0" sz="2000" u="none" cap="none" strike="noStrike">
                <a:latin typeface="Arial"/>
                <a:ea typeface="Arial"/>
                <a:cs typeface="Arial"/>
                <a:sym typeface="Arial"/>
              </a:defRPr>
            </a:lvl2pPr>
            <a:lvl3pPr indent="-302894" lvl="2" marL="1371600" marR="0" rtl="0" algn="l">
              <a:spcBef>
                <a:spcPts val="360"/>
              </a:spcBef>
              <a:spcAft>
                <a:spcPts val="0"/>
              </a:spcAft>
              <a:buSzPts val="1170"/>
              <a:buFont typeface="Noto Sans Symbols"/>
              <a:buChar char="□"/>
              <a:defRPr b="0" i="0" sz="1800" u="none" cap="none" strike="noStrike">
                <a:latin typeface="Arial"/>
                <a:ea typeface="Arial"/>
                <a:cs typeface="Arial"/>
                <a:sym typeface="Arial"/>
              </a:defRPr>
            </a:lvl3pPr>
            <a:lvl4pPr indent="-299719" lvl="3" marL="1828800" marR="0" rtl="0" algn="l">
              <a:spcBef>
                <a:spcPts val="320"/>
              </a:spcBef>
              <a:spcAft>
                <a:spcPts val="0"/>
              </a:spcAft>
              <a:buSzPts val="1120"/>
              <a:buFont typeface="Noto Sans Symbols"/>
              <a:buChar char="□"/>
              <a:defRPr b="0" i="0" sz="1600" u="none" cap="none" strike="noStrike">
                <a:latin typeface="Arial"/>
                <a:ea typeface="Arial"/>
                <a:cs typeface="Arial"/>
                <a:sym typeface="Arial"/>
              </a:defRPr>
            </a:lvl4pPr>
            <a:lvl5pPr indent="-299720" lvl="4" marL="22860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5pPr>
            <a:lvl6pPr indent="-299720" lvl="5" marL="27432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6pPr>
            <a:lvl7pPr indent="-299720" lvl="6" marL="32004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7pPr>
            <a:lvl8pPr indent="-299720" lvl="7" marL="36576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8pPr>
            <a:lvl9pPr indent="-299720" lvl="8" marL="41148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9pPr>
          </a:lstStyle>
          <a:p/>
        </p:txBody>
      </p:sp>
      <p:sp>
        <p:nvSpPr>
          <p:cNvPr id="62" name="Google Shape;62;p13"/>
          <p:cNvSpPr txBox="1"/>
          <p:nvPr>
            <p:ph idx="12" type="sldNum"/>
          </p:nvPr>
        </p:nvSpPr>
        <p:spPr>
          <a:xfrm>
            <a:off x="8439200" y="4914900"/>
            <a:ext cx="269700" cy="2286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
        <p:nvSpPr>
          <p:cNvPr id="63" name="Google Shape;63;p13"/>
          <p:cNvSpPr txBox="1"/>
          <p:nvPr>
            <p:ph idx="10" type="dt"/>
          </p:nvPr>
        </p:nvSpPr>
        <p:spPr>
          <a:xfrm>
            <a:off x="3962400" y="4914900"/>
            <a:ext cx="12192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a:solidFill>
                  <a:schemeClr val="dk1"/>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표" type="tbl">
  <p:cSld name="TABLE">
    <p:spTree>
      <p:nvGrpSpPr>
        <p:cNvPr id="64" name="Shape 64"/>
        <p:cNvGrpSpPr/>
        <p:nvPr/>
      </p:nvGrpSpPr>
      <p:grpSpPr>
        <a:xfrm>
          <a:off x="0" y="0"/>
          <a:ext cx="0" cy="0"/>
          <a:chOff x="0" y="0"/>
          <a:chExt cx="0" cy="0"/>
        </a:xfrm>
      </p:grpSpPr>
      <p:sp>
        <p:nvSpPr>
          <p:cNvPr id="65" name="Google Shape;65;p14"/>
          <p:cNvSpPr txBox="1"/>
          <p:nvPr>
            <p:ph type="title"/>
          </p:nvPr>
        </p:nvSpPr>
        <p:spPr>
          <a:xfrm>
            <a:off x="533400" y="214313"/>
            <a:ext cx="7010400" cy="5715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1pPr>
            <a:lvl2pPr lvl="1"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2pPr>
            <a:lvl3pPr lvl="2"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3pPr>
            <a:lvl4pPr lvl="3"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4pPr>
            <a:lvl5pPr lvl="4"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5pPr>
            <a:lvl6pPr lvl="5"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6pPr>
            <a:lvl7pPr lvl="6"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7pPr>
            <a:lvl8pPr lvl="7"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8pPr>
            <a:lvl9pPr lvl="8"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9pPr>
          </a:lstStyle>
          <a:p/>
        </p:txBody>
      </p:sp>
      <p:sp>
        <p:nvSpPr>
          <p:cNvPr id="66" name="Google Shape;66;p14"/>
          <p:cNvSpPr txBox="1"/>
          <p:nvPr>
            <p:ph idx="12" type="sldNum"/>
          </p:nvPr>
        </p:nvSpPr>
        <p:spPr>
          <a:xfrm>
            <a:off x="6804025" y="4914900"/>
            <a:ext cx="1905000" cy="2286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
        <p:nvSpPr>
          <p:cNvPr id="67" name="Google Shape;67;p14"/>
          <p:cNvSpPr txBox="1"/>
          <p:nvPr>
            <p:ph idx="10" type="dt"/>
          </p:nvPr>
        </p:nvSpPr>
        <p:spPr>
          <a:xfrm>
            <a:off x="3962400" y="4914900"/>
            <a:ext cx="12192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a:solidFill>
                  <a:schemeClr val="dk1"/>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grpSp>
        <p:nvGrpSpPr>
          <p:cNvPr id="73" name="Google Shape;73;p16"/>
          <p:cNvGrpSpPr/>
          <p:nvPr/>
        </p:nvGrpSpPr>
        <p:grpSpPr>
          <a:xfrm>
            <a:off x="4350279" y="2855377"/>
            <a:ext cx="443589" cy="105632"/>
            <a:chOff x="4137525" y="2915950"/>
            <a:chExt cx="869100" cy="207000"/>
          </a:xfrm>
        </p:grpSpPr>
        <p:sp>
          <p:nvSpPr>
            <p:cNvPr id="74" name="Google Shape;74;p16"/>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78" name="Google Shape;78;p16"/>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 name="Google Shape;79;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 name="Google Shape;82;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0" name="Google Shape;90;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1" name="Google Shape;91;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sp>
        <p:nvSpPr>
          <p:cNvPr id="96" name="Google Shape;96;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9" name="Shape 99"/>
        <p:cNvGrpSpPr/>
        <p:nvPr/>
      </p:nvGrpSpPr>
      <p:grpSpPr>
        <a:xfrm>
          <a:off x="0" y="0"/>
          <a:ext cx="0" cy="0"/>
          <a:chOff x="0" y="0"/>
          <a:chExt cx="0" cy="0"/>
        </a:xfrm>
      </p:grpSpPr>
      <p:sp>
        <p:nvSpPr>
          <p:cNvPr id="100" name="Google Shape;100;p22"/>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1" name="Google Shape;101;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23"/>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5" name="Google Shape;105;p2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3"/>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07" name="Google Shape;107;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8" name="Google Shape;108;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11" name="Google Shape;111;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25"/>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 name="Google Shape;114;p25"/>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5" name="Google Shape;115;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6"/>
            <a:ext cx="7886700" cy="994200"/>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120" name="Google Shape;120;p27"/>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1600"/>
              </a:spcBef>
              <a:spcAft>
                <a:spcPts val="160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1" name="Google Shape;121;p27"/>
          <p:cNvSpPr txBox="1"/>
          <p:nvPr>
            <p:ph idx="10" type="dt"/>
          </p:nvPr>
        </p:nvSpPr>
        <p:spPr>
          <a:xfrm>
            <a:off x="628650" y="4767265"/>
            <a:ext cx="2057400" cy="2739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9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7"/>
          <p:cNvSpPr txBox="1"/>
          <p:nvPr>
            <p:ph idx="11" type="ftr"/>
          </p:nvPr>
        </p:nvSpPr>
        <p:spPr>
          <a:xfrm>
            <a:off x="3028950" y="4767265"/>
            <a:ext cx="3086100" cy="2739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9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7"/>
          <p:cNvSpPr txBox="1"/>
          <p:nvPr>
            <p:ph idx="12" type="sldNum"/>
          </p:nvPr>
        </p:nvSpPr>
        <p:spPr>
          <a:xfrm>
            <a:off x="6457950" y="4767265"/>
            <a:ext cx="16263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표" type="tbl">
  <p:cSld name="TABLE">
    <p:spTree>
      <p:nvGrpSpPr>
        <p:cNvPr id="124" name="Shape 124"/>
        <p:cNvGrpSpPr/>
        <p:nvPr/>
      </p:nvGrpSpPr>
      <p:grpSpPr>
        <a:xfrm>
          <a:off x="0" y="0"/>
          <a:ext cx="0" cy="0"/>
          <a:chOff x="0" y="0"/>
          <a:chExt cx="0" cy="0"/>
        </a:xfrm>
      </p:grpSpPr>
      <p:sp>
        <p:nvSpPr>
          <p:cNvPr id="125" name="Google Shape;125;p28"/>
          <p:cNvSpPr txBox="1"/>
          <p:nvPr>
            <p:ph type="title"/>
          </p:nvPr>
        </p:nvSpPr>
        <p:spPr>
          <a:xfrm>
            <a:off x="533400" y="214313"/>
            <a:ext cx="7010400" cy="5715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1pPr>
            <a:lvl2pPr lvl="1"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2pPr>
            <a:lvl3pPr lvl="2"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3pPr>
            <a:lvl4pPr lvl="3"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4pPr>
            <a:lvl5pPr lvl="4"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5pPr>
            <a:lvl6pPr lvl="5"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6pPr>
            <a:lvl7pPr lvl="6"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7pPr>
            <a:lvl8pPr lvl="7"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8pPr>
            <a:lvl9pPr lvl="8"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9pPr>
          </a:lstStyle>
          <a:p/>
        </p:txBody>
      </p:sp>
      <p:sp>
        <p:nvSpPr>
          <p:cNvPr id="126" name="Google Shape;126;p28"/>
          <p:cNvSpPr txBox="1"/>
          <p:nvPr>
            <p:ph idx="12" type="sldNum"/>
          </p:nvPr>
        </p:nvSpPr>
        <p:spPr>
          <a:xfrm>
            <a:off x="6804025" y="4914900"/>
            <a:ext cx="1905000" cy="2286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
        <p:nvSpPr>
          <p:cNvPr id="127" name="Google Shape;127;p28"/>
          <p:cNvSpPr txBox="1"/>
          <p:nvPr>
            <p:ph idx="10" type="dt"/>
          </p:nvPr>
        </p:nvSpPr>
        <p:spPr>
          <a:xfrm>
            <a:off x="3962400" y="4914900"/>
            <a:ext cx="12192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a:solidFill>
                  <a:schemeClr val="dk1"/>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sz="2100"/>
            </a:lvl1pPr>
            <a:lvl2pPr indent="-336550" lvl="1" marL="914400">
              <a:spcBef>
                <a:spcPts val="1600"/>
              </a:spcBef>
              <a:spcAft>
                <a:spcPts val="0"/>
              </a:spcAft>
              <a:buSzPts val="1700"/>
              <a:buChar char="○"/>
              <a:defRPr sz="1700"/>
            </a:lvl2pPr>
            <a:lvl3pPr indent="-336550" lvl="2" marL="1371600">
              <a:spcBef>
                <a:spcPts val="1600"/>
              </a:spcBef>
              <a:spcAft>
                <a:spcPts val="0"/>
              </a:spcAft>
              <a:buSzPts val="1700"/>
              <a:buChar char="■"/>
              <a:defRPr sz="1700"/>
            </a:lvl3pPr>
            <a:lvl4pPr indent="-336550" lvl="3" marL="1828800">
              <a:spcBef>
                <a:spcPts val="1600"/>
              </a:spcBef>
              <a:spcAft>
                <a:spcPts val="0"/>
              </a:spcAft>
              <a:buSzPts val="1700"/>
              <a:buChar char="●"/>
              <a:defRPr sz="1700"/>
            </a:lvl4pPr>
            <a:lvl5pPr indent="-336550" lvl="4" marL="2286000">
              <a:spcBef>
                <a:spcPts val="1600"/>
              </a:spcBef>
              <a:spcAft>
                <a:spcPts val="0"/>
              </a:spcAft>
              <a:buSzPts val="1700"/>
              <a:buChar char="○"/>
              <a:defRPr sz="1700"/>
            </a:lvl5pPr>
            <a:lvl6pPr indent="-336550" lvl="5" marL="2743200">
              <a:spcBef>
                <a:spcPts val="1600"/>
              </a:spcBef>
              <a:spcAft>
                <a:spcPts val="0"/>
              </a:spcAft>
              <a:buSzPts val="1700"/>
              <a:buChar char="■"/>
              <a:defRPr sz="1700"/>
            </a:lvl6pPr>
            <a:lvl7pPr indent="-336550" lvl="6" marL="3200400">
              <a:spcBef>
                <a:spcPts val="1600"/>
              </a:spcBef>
              <a:spcAft>
                <a:spcPts val="0"/>
              </a:spcAft>
              <a:buSzPts val="1700"/>
              <a:buChar char="●"/>
              <a:defRPr sz="1700"/>
            </a:lvl7pPr>
            <a:lvl8pPr indent="-336550" lvl="7" marL="3657600">
              <a:spcBef>
                <a:spcPts val="1600"/>
              </a:spcBef>
              <a:spcAft>
                <a:spcPts val="0"/>
              </a:spcAft>
              <a:buSzPts val="1700"/>
              <a:buChar char="○"/>
              <a:defRPr sz="1700"/>
            </a:lvl8pPr>
            <a:lvl9pPr indent="-336550" lvl="8" marL="4114800">
              <a:spcBef>
                <a:spcPts val="1600"/>
              </a:spcBef>
              <a:spcAft>
                <a:spcPts val="1600"/>
              </a:spcAft>
              <a:buSzPts val="1700"/>
              <a:buChar char="■"/>
              <a:defRPr sz="1700"/>
            </a:lvl9pPr>
          </a:lstStyle>
          <a:p/>
        </p:txBody>
      </p:sp>
      <p:sp>
        <p:nvSpPr>
          <p:cNvPr id="27" name="Google Shape;27;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2" name="Google Shape;42;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8" name="Google Shape;48;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9" name="Google Shape;49;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2" name="Google Shape;52;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12" name="Google Shape;12;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0" name="Google Shape;7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71" name="Google Shape;71;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tutorialspoint.com/Covariant-return-types-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runchify.com/java-method-hiding-and-overriding-override-static-method-in-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oracle.com/javase/tutorial/java/IandI/subclasse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vojtechruzicka.com/java-cloning-problem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8.xml"/><Relationship Id="rId3" Type="http://schemas.openxmlformats.org/officeDocument/2006/relationships/hyperlink" Target="mailto:jcnam@handong.edu" TargetMode="External"/><Relationship Id="rId4" Type="http://schemas.openxmlformats.org/officeDocument/2006/relationships/hyperlink" Target="https://lifove.github.io"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ctrTitle"/>
          </p:nvPr>
        </p:nvSpPr>
        <p:spPr>
          <a:xfrm>
            <a:off x="671250" y="990800"/>
            <a:ext cx="78864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2500"/>
              <a:t>ECE20016-01/</a:t>
            </a:r>
            <a:r>
              <a:rPr lang="en-US" sz="2500"/>
              <a:t>ITP20003 Java Programming</a:t>
            </a:r>
            <a:endParaRPr sz="1900"/>
          </a:p>
          <a:p>
            <a:pPr indent="0" lvl="0" marL="0" rtl="0" algn="ctr">
              <a:spcBef>
                <a:spcPts val="0"/>
              </a:spcBef>
              <a:spcAft>
                <a:spcPts val="0"/>
              </a:spcAft>
              <a:buNone/>
            </a:pPr>
            <a:r>
              <a:rPr lang="en-US" sz="3800">
                <a:solidFill>
                  <a:srgbClr val="FFF2CC"/>
                </a:solidFill>
              </a:rPr>
              <a:t>Inheritance</a:t>
            </a:r>
            <a:endParaRPr sz="3800">
              <a:solidFill>
                <a:srgbClr val="FFF2CC"/>
              </a:solidFill>
            </a:endParaRPr>
          </a:p>
        </p:txBody>
      </p:sp>
      <p:sp>
        <p:nvSpPr>
          <p:cNvPr id="133" name="Google Shape;133;p2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a:t>JC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idx="1" type="body"/>
          </p:nvPr>
        </p:nvSpPr>
        <p:spPr>
          <a:xfrm>
            <a:off x="311700" y="666100"/>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rgbClr val="D9D9D9"/>
              </a:solidFill>
            </a:endParaRPr>
          </a:p>
          <a:p>
            <a:pPr indent="-336550" lvl="1" marL="914400" rtl="0" algn="l">
              <a:spcBef>
                <a:spcPts val="1600"/>
              </a:spcBef>
              <a:spcAft>
                <a:spcPts val="0"/>
              </a:spcAft>
              <a:buClr>
                <a:srgbClr val="D9D9D9"/>
              </a:buClr>
              <a:buSzPts val="1700"/>
              <a:buChar char="○"/>
            </a:pPr>
            <a:r>
              <a:rPr lang="en-US">
                <a:solidFill>
                  <a:srgbClr val="D9D9D9"/>
                </a:solidFill>
              </a:rPr>
              <a:t>You can declare </a:t>
            </a:r>
            <a:r>
              <a:rPr lang="en-US" u="sng">
                <a:solidFill>
                  <a:srgbClr val="D9D9D9"/>
                </a:solidFill>
              </a:rPr>
              <a:t>new fields in the subclass that are not in the superclass</a:t>
            </a:r>
            <a:r>
              <a:rPr lang="en-US">
                <a:solidFill>
                  <a:srgbClr val="D9D9D9"/>
                </a:solidFill>
              </a:rPr>
              <a:t>.</a:t>
            </a:r>
            <a:endParaRPr>
              <a:solidFill>
                <a:srgbClr val="D9D9D9"/>
              </a:solidFill>
            </a:endParaRPr>
          </a:p>
          <a:p>
            <a:pPr indent="-336550" lvl="1" marL="914400" rtl="0" algn="l">
              <a:spcBef>
                <a:spcPts val="0"/>
              </a:spcBef>
              <a:spcAft>
                <a:spcPts val="0"/>
              </a:spcAft>
              <a:buClr>
                <a:srgbClr val="D9D9D9"/>
              </a:buClr>
              <a:buSzPts val="1700"/>
              <a:buChar char="○"/>
            </a:pPr>
            <a:r>
              <a:rPr lang="en-US">
                <a:solidFill>
                  <a:srgbClr val="D9D9D9"/>
                </a:solidFill>
              </a:rPr>
              <a:t>The </a:t>
            </a:r>
            <a:r>
              <a:rPr lang="en-US" u="sng">
                <a:solidFill>
                  <a:srgbClr val="D9D9D9"/>
                </a:solidFill>
              </a:rPr>
              <a:t>inherited methods</a:t>
            </a:r>
            <a:r>
              <a:rPr lang="en-US">
                <a:solidFill>
                  <a:srgbClr val="D9D9D9"/>
                </a:solidFill>
              </a:rPr>
              <a:t> can be used directly as they are.</a:t>
            </a:r>
            <a:endParaRPr>
              <a:solidFill>
                <a:srgbClr val="D9D9D9"/>
              </a:solidFill>
            </a:endParaRPr>
          </a:p>
          <a:p>
            <a:pPr indent="-336550" lvl="1" marL="914400" rtl="0" algn="l">
              <a:spcBef>
                <a:spcPts val="0"/>
              </a:spcBef>
              <a:spcAft>
                <a:spcPts val="0"/>
              </a:spcAft>
              <a:buClr>
                <a:srgbClr val="D9D9D9"/>
              </a:buClr>
              <a:buSzPts val="1700"/>
              <a:buChar char="○"/>
            </a:pPr>
            <a:r>
              <a:rPr lang="en-US">
                <a:solidFill>
                  <a:srgbClr val="D9D9D9"/>
                </a:solidFill>
              </a:rPr>
              <a:t>You can write </a:t>
            </a:r>
            <a:r>
              <a:rPr lang="en-US" u="sng">
                <a:solidFill>
                  <a:srgbClr val="D9D9D9"/>
                </a:solidFill>
              </a:rPr>
              <a:t>a new instance method in the subclass that has the same signature as the one in the superclass</a:t>
            </a:r>
            <a:r>
              <a:rPr lang="en-US">
                <a:solidFill>
                  <a:srgbClr val="D9D9D9"/>
                </a:solidFill>
              </a:rPr>
              <a:t>, thus </a:t>
            </a:r>
            <a:r>
              <a:rPr lang="en-US">
                <a:solidFill>
                  <a:srgbClr val="FFF2CC"/>
                </a:solidFill>
              </a:rPr>
              <a:t>overriding</a:t>
            </a:r>
            <a:r>
              <a:rPr lang="en-US">
                <a:solidFill>
                  <a:srgbClr val="D9D9D9"/>
                </a:solidFill>
              </a:rPr>
              <a:t> it.</a:t>
            </a:r>
            <a:endParaRPr>
              <a:solidFill>
                <a:srgbClr val="D9D9D9"/>
              </a:solidFill>
            </a:endParaRPr>
          </a:p>
          <a:p>
            <a:pPr indent="-336550" lvl="1" marL="914400" rtl="0" algn="l">
              <a:spcBef>
                <a:spcPts val="0"/>
              </a:spcBef>
              <a:spcAft>
                <a:spcPts val="0"/>
              </a:spcAft>
              <a:buClr>
                <a:srgbClr val="D9D9D9"/>
              </a:buClr>
              <a:buSzPts val="1700"/>
              <a:buChar char="○"/>
            </a:pPr>
            <a:r>
              <a:rPr lang="en-US">
                <a:solidFill>
                  <a:srgbClr val="D9D9D9"/>
                </a:solidFill>
              </a:rPr>
              <a:t>You can write a new </a:t>
            </a:r>
            <a:r>
              <a:rPr lang="en-US" u="sng">
                <a:solidFill>
                  <a:srgbClr val="D9D9D9"/>
                </a:solidFill>
              </a:rPr>
              <a:t>static method</a:t>
            </a:r>
            <a:r>
              <a:rPr lang="en-US">
                <a:solidFill>
                  <a:srgbClr val="D9D9D9"/>
                </a:solidFill>
              </a:rPr>
              <a:t> in the subclass that has the same signature as the one in the superclass, thus </a:t>
            </a:r>
            <a:r>
              <a:rPr lang="en-US">
                <a:solidFill>
                  <a:srgbClr val="FFF2CC"/>
                </a:solidFill>
              </a:rPr>
              <a:t>hiding</a:t>
            </a:r>
            <a:r>
              <a:rPr lang="en-US">
                <a:solidFill>
                  <a:srgbClr val="D9D9D9"/>
                </a:solidFill>
              </a:rPr>
              <a:t> it.</a:t>
            </a:r>
            <a:endParaRPr>
              <a:solidFill>
                <a:srgbClr val="D9D9D9"/>
              </a:solidFill>
            </a:endParaRPr>
          </a:p>
          <a:p>
            <a:pPr indent="-336550" lvl="1" marL="914400" rtl="0" algn="l">
              <a:spcBef>
                <a:spcPts val="0"/>
              </a:spcBef>
              <a:spcAft>
                <a:spcPts val="0"/>
              </a:spcAft>
              <a:buClr>
                <a:srgbClr val="D9D9D9"/>
              </a:buClr>
              <a:buSzPts val="1700"/>
              <a:buChar char="○"/>
            </a:pPr>
            <a:r>
              <a:rPr lang="en-US">
                <a:solidFill>
                  <a:srgbClr val="D9D9D9"/>
                </a:solidFill>
              </a:rPr>
              <a:t>You can declare </a:t>
            </a:r>
            <a:r>
              <a:rPr lang="en-US" u="sng">
                <a:solidFill>
                  <a:srgbClr val="D9D9D9"/>
                </a:solidFill>
              </a:rPr>
              <a:t>new methods in the subclass that are not in the superclass</a:t>
            </a:r>
            <a:r>
              <a:rPr lang="en-US">
                <a:solidFill>
                  <a:srgbClr val="D9D9D9"/>
                </a:solidFill>
              </a:rPr>
              <a:t>.</a:t>
            </a:r>
            <a:endParaRPr>
              <a:solidFill>
                <a:srgbClr val="D9D9D9"/>
              </a:solidFill>
            </a:endParaRPr>
          </a:p>
          <a:p>
            <a:pPr indent="-336550" lvl="1" marL="914400" rtl="0" algn="l">
              <a:spcBef>
                <a:spcPts val="0"/>
              </a:spcBef>
              <a:spcAft>
                <a:spcPts val="0"/>
              </a:spcAft>
              <a:buClr>
                <a:srgbClr val="D9D9D9"/>
              </a:buClr>
              <a:buSzPts val="1700"/>
              <a:buChar char="○"/>
            </a:pPr>
            <a:r>
              <a:rPr lang="en-US">
                <a:solidFill>
                  <a:srgbClr val="D9D9D9"/>
                </a:solidFill>
              </a:rPr>
              <a:t>You can </a:t>
            </a:r>
            <a:r>
              <a:rPr lang="en-US" u="sng">
                <a:solidFill>
                  <a:srgbClr val="D9D9D9"/>
                </a:solidFill>
              </a:rPr>
              <a:t>write a subclass constructor that invokes the constructor of the superclass</a:t>
            </a:r>
            <a:r>
              <a:rPr lang="en-US">
                <a:solidFill>
                  <a:srgbClr val="D9D9D9"/>
                </a:solidFill>
              </a:rPr>
              <a:t>, either implicitly or by using the keyword </a:t>
            </a:r>
            <a:r>
              <a:rPr lang="en-US" u="sng">
                <a:solidFill>
                  <a:srgbClr val="FFF2CC"/>
                </a:solidFill>
              </a:rPr>
              <a:t>super</a:t>
            </a:r>
            <a:r>
              <a:rPr lang="en-US">
                <a:solidFill>
                  <a:srgbClr val="D9D9D9"/>
                </a:solidFill>
              </a:rPr>
              <a:t>.</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You Can Do in a Subclass</a:t>
            </a:r>
            <a:endParaRPr/>
          </a:p>
        </p:txBody>
      </p:sp>
      <p:sp>
        <p:nvSpPr>
          <p:cNvPr id="208" name="Google Shape;208;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Overriding vs. Hiding</a:t>
            </a:r>
            <a:endParaRPr/>
          </a:p>
        </p:txBody>
      </p:sp>
      <p:sp>
        <p:nvSpPr>
          <p:cNvPr id="215" name="Google Shape;21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a:t>Override</a:t>
            </a:r>
            <a:endParaRPr/>
          </a:p>
          <a:p>
            <a:pPr indent="-336550" lvl="1" marL="914400" rtl="0" algn="l">
              <a:spcBef>
                <a:spcPts val="0"/>
              </a:spcBef>
              <a:spcAft>
                <a:spcPts val="0"/>
              </a:spcAft>
              <a:buSzPts val="1700"/>
              <a:buChar char="○"/>
            </a:pPr>
            <a:r>
              <a:rPr lang="en-US"/>
              <a:t>Totally replace</a:t>
            </a:r>
            <a:br>
              <a:rPr lang="en-US"/>
            </a:br>
            <a:endParaRPr/>
          </a:p>
          <a:p>
            <a:pPr indent="-361950" lvl="0" marL="457200" rtl="0" algn="l">
              <a:spcBef>
                <a:spcPts val="0"/>
              </a:spcBef>
              <a:spcAft>
                <a:spcPts val="0"/>
              </a:spcAft>
              <a:buSzPts val="2100"/>
              <a:buChar char="●"/>
            </a:pPr>
            <a:r>
              <a:rPr lang="en-US"/>
              <a:t>Hide</a:t>
            </a:r>
            <a:endParaRPr/>
          </a:p>
          <a:p>
            <a:pPr indent="-336550" lvl="1" marL="914400" rtl="0" algn="l">
              <a:spcBef>
                <a:spcPts val="0"/>
              </a:spcBef>
              <a:spcAft>
                <a:spcPts val="0"/>
              </a:spcAft>
              <a:buSzPts val="1700"/>
              <a:buChar char="○"/>
            </a:pPr>
            <a:r>
              <a:rPr lang="en-US"/>
              <a:t>Not replace</a:t>
            </a:r>
            <a:endParaRPr/>
          </a:p>
          <a:p>
            <a:pPr indent="-336550" lvl="1" marL="914400" rtl="0" algn="l">
              <a:spcBef>
                <a:spcPts val="0"/>
              </a:spcBef>
              <a:spcAft>
                <a:spcPts val="0"/>
              </a:spcAft>
              <a:buSzPts val="1700"/>
              <a:buChar char="○"/>
            </a:pPr>
            <a:r>
              <a:rPr lang="en-US"/>
              <a:t>but hide so we can use it </a:t>
            </a:r>
            <a:r>
              <a:rPr lang="en-US"/>
              <a:t>when</a:t>
            </a:r>
            <a:r>
              <a:rPr lang="en-US"/>
              <a:t> 'the member's (field and method) class' uses it.</a:t>
            </a:r>
            <a:endParaRPr/>
          </a:p>
        </p:txBody>
      </p:sp>
      <p:sp>
        <p:nvSpPr>
          <p:cNvPr id="216" name="Google Shape;216;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A subclass does not inherit the private members of its parent class. However, if the superclass has public or protected methods for accessing its private fields, these can also be used by the subclass.</a:t>
            </a:r>
            <a:endParaRPr sz="1700">
              <a:solidFill>
                <a:srgbClr val="D9D9D9"/>
              </a:solidFill>
            </a:endParaRPr>
          </a:p>
          <a:p>
            <a:pPr indent="-336550" lvl="0" marL="457200" rtl="0" algn="l">
              <a:spcBef>
                <a:spcPts val="0"/>
              </a:spcBef>
              <a:spcAft>
                <a:spcPts val="0"/>
              </a:spcAft>
              <a:buClr>
                <a:srgbClr val="D9D9D9"/>
              </a:buClr>
              <a:buSzPts val="1700"/>
              <a:buChar char="●"/>
            </a:pPr>
            <a:r>
              <a:rPr lang="en-US" sz="1700">
                <a:solidFill>
                  <a:srgbClr val="D9D9D9"/>
                </a:solidFill>
              </a:rPr>
              <a:t>Package-private (no modifier) vs. private</a:t>
            </a:r>
            <a:br>
              <a:rPr lang="en-US" sz="1700">
                <a:solidFill>
                  <a:srgbClr val="D9D9D9"/>
                </a:solidFill>
              </a:rPr>
            </a:br>
            <a:r>
              <a:rPr lang="en-US" sz="1700">
                <a:solidFill>
                  <a:srgbClr val="D9D9D9"/>
                </a:solidFill>
              </a:rPr>
              <a:t>                                       inherit vs. can't inherit</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A nested class has access to all the private members of its enclosing class—both fields and methods.</a:t>
            </a:r>
            <a:r>
              <a:rPr lang="en-US" sz="1700">
                <a:solidFill>
                  <a:srgbClr val="D9D9D9"/>
                </a:solidFill>
              </a:rPr>
              <a:t> Therefore, </a:t>
            </a:r>
            <a:r>
              <a:rPr lang="en-US" sz="1700" u="sng">
                <a:solidFill>
                  <a:srgbClr val="D9D9D9"/>
                </a:solidFill>
              </a:rPr>
              <a:t>a public or protected nested class inherited by a subclass has </a:t>
            </a:r>
            <a:r>
              <a:rPr lang="en-US" sz="1700" u="sng">
                <a:solidFill>
                  <a:schemeClr val="accent5"/>
                </a:solidFill>
              </a:rPr>
              <a:t>indirect</a:t>
            </a:r>
            <a:r>
              <a:rPr lang="en-US" sz="1700" u="sng">
                <a:solidFill>
                  <a:srgbClr val="D9D9D9"/>
                </a:solidFill>
              </a:rPr>
              <a:t> access (by public or protected methods in the super class) to all of the private members of the superclass</a:t>
            </a:r>
            <a:r>
              <a:rPr lang="en-US" sz="1700">
                <a:solidFill>
                  <a:srgbClr val="D9D9D9"/>
                </a:solidFill>
              </a:rPr>
              <a:t>.</a:t>
            </a:r>
            <a:endParaRPr sz="1700">
              <a:solidFill>
                <a:srgbClr val="D9D9D9"/>
              </a:solidFill>
            </a:endParaRPr>
          </a:p>
        </p:txBody>
      </p:sp>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Private Members in a Superclass</a:t>
            </a:r>
            <a:endParaRPr/>
          </a:p>
        </p:txBody>
      </p:sp>
      <p:sp>
        <p:nvSpPr>
          <p:cNvPr id="224" name="Google Shape;224;p4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public MountainBike myBike = new MountainBike();</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then myBike is of type MountainBike.</a:t>
            </a:r>
            <a:endParaRPr>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MountainBike is descended from Bicycle and Object. Therefore, a MountainBike is a Bicycle and is also an Object, and it can be used wherever Bicycle or Object objects are called for.</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reverse is not necessarily true: a Bicycle may be a MountainBike, but it isn't necessarily. Similarly, an Object may be a Bicycle or a MountainBike, but it isn't necessarily.</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231" name="Google Shape;23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Casting Objects</a:t>
            </a:r>
            <a:endParaRPr/>
          </a:p>
        </p:txBody>
      </p:sp>
      <p:sp>
        <p:nvSpPr>
          <p:cNvPr id="232" name="Google Shape;232;p4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Casting shows the use of an object of one type in place of another type, among the objects permitted by inheritance and implementations. </a:t>
            </a:r>
            <a:endParaRPr>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Object obj = new MountainBike();</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then obj is both an Object and a MountainBike (until such time as obj is assigned another object that is not a MountainBike). This is called </a:t>
            </a:r>
            <a:r>
              <a:rPr b="1" lang="en-US" u="sng">
                <a:solidFill>
                  <a:srgbClr val="FFF2CC"/>
                </a:solidFill>
              </a:rPr>
              <a:t>implicit casting</a:t>
            </a:r>
            <a:r>
              <a:rPr lang="en-US">
                <a:solidFill>
                  <a:srgbClr val="D9D9D9"/>
                </a:solidFill>
              </a:rPr>
              <a:t>.</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MountainBike myBike = obj;</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we would get a compile-time error because obj is not known to the compiler to be a MountainBike. However, we can tell the compiler that we promise to assign a MountainBike to obj by explicit casting:</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MountainBike myBike = (MountainBike)obj;</a:t>
            </a:r>
            <a:endParaRPr>
              <a:solidFill>
                <a:srgbClr val="D9D9D9"/>
              </a:solidFill>
            </a:endParaRPr>
          </a:p>
          <a:p>
            <a:pPr indent="0" lvl="0" marL="45720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Casting Objects</a:t>
            </a:r>
            <a:endParaRPr/>
          </a:p>
        </p:txBody>
      </p:sp>
      <p:sp>
        <p:nvSpPr>
          <p:cNvPr id="240" name="Google Shape;240;p4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One significant difference between classes and interfaces is that </a:t>
            </a:r>
            <a:r>
              <a:rPr lang="en-US" sz="1700" u="sng">
                <a:solidFill>
                  <a:srgbClr val="D9D9D9"/>
                </a:solidFill>
              </a:rPr>
              <a:t>classes can have fields whereas interfaces cannot</a:t>
            </a:r>
            <a:r>
              <a:rPr lang="en-US" sz="1700">
                <a:solidFill>
                  <a:srgbClr val="D9D9D9"/>
                </a:solidFill>
              </a:rPr>
              <a:t>. In addition, you can </a:t>
            </a:r>
            <a:r>
              <a:rPr lang="en-US" sz="1700" u="sng">
                <a:solidFill>
                  <a:srgbClr val="D9D9D9"/>
                </a:solidFill>
              </a:rPr>
              <a:t>instantiate</a:t>
            </a:r>
            <a:r>
              <a:rPr lang="en-US" sz="1700">
                <a:solidFill>
                  <a:srgbClr val="D9D9D9"/>
                </a:solidFill>
              </a:rPr>
              <a:t> a class to create an object, which you </a:t>
            </a:r>
            <a:r>
              <a:rPr lang="en-US" sz="1700" u="sng">
                <a:solidFill>
                  <a:srgbClr val="D9D9D9"/>
                </a:solidFill>
              </a:rPr>
              <a:t>cannot do with interfaces</a:t>
            </a:r>
            <a:r>
              <a:rPr lang="en-US" sz="1700">
                <a:solidFill>
                  <a:srgbClr val="D9D9D9"/>
                </a:solidFill>
              </a:rPr>
              <a:t>.</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One reason why the Java programming language does not permit you to extend more than one class is </a:t>
            </a:r>
            <a:r>
              <a:rPr lang="en-US" sz="1700">
                <a:solidFill>
                  <a:schemeClr val="accent5"/>
                </a:solidFill>
              </a:rPr>
              <a:t>to avoid the issues of multiple inheritance of state, which is the ability to inherit fields from multiple classes</a:t>
            </a:r>
            <a:r>
              <a:rPr lang="en-US" sz="1700">
                <a:solidFill>
                  <a:srgbClr val="D9D9D9"/>
                </a:solidFill>
              </a:rPr>
              <a:t>.</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sz="1700">
                <a:solidFill>
                  <a:srgbClr val="D9D9D9"/>
                </a:solidFill>
              </a:rPr>
              <a:t>For example, suppose that you are able to define a new class that extends multiple classes. When you create an object by instantiating that class, that object will inherit fields from all of the class's superclasses.</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Multiple Inheritance of State, Implementation, and Type</a:t>
            </a:r>
            <a:endParaRPr/>
          </a:p>
        </p:txBody>
      </p:sp>
      <p:sp>
        <p:nvSpPr>
          <p:cNvPr id="248" name="Google Shape;248;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L15 in Eng. Section</a:t>
            </a:r>
            <a:endParaRPr/>
          </a:p>
        </p:txBody>
      </p:sp>
      <p:sp>
        <p:nvSpPr>
          <p:cNvPr id="255" name="Google Shape;25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6" name="Google Shape;256;p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idx="1" type="body"/>
          </p:nvPr>
        </p:nvSpPr>
        <p:spPr>
          <a:xfrm>
            <a:off x="311700" y="1152475"/>
            <a:ext cx="8520600" cy="36876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Instance Methods</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An instance method in a subclass with the same signature (name, plus the number and the type of its parameters) and return type as an instance method in the superclass overrides the superclass's method.</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The ability of a subclass to override a method allows a class to inherit from a superclass whose behavior is "close enough" and then to modify behavior as needed.</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u="sng">
                <a:solidFill>
                  <a:srgbClr val="D9D9D9"/>
                </a:solidFill>
              </a:rPr>
              <a:t>The overriding method has the same name, number and type of parameters, and return type as the method that it overrides</a:t>
            </a:r>
            <a:r>
              <a:rPr lang="en-US">
                <a:solidFill>
                  <a:srgbClr val="D9D9D9"/>
                </a:solidFill>
              </a:rPr>
              <a:t>.</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An overriding method can also return a subtype of the type returned by the overridden method. This subtype is called a covariant return type.</a:t>
            </a:r>
            <a:endParaRPr>
              <a:solidFill>
                <a:srgbClr val="D9D9D9"/>
              </a:solidFill>
            </a:endParaRPr>
          </a:p>
          <a:p>
            <a:pPr indent="-336550" lvl="2" marL="1371600" marR="0" rtl="0" algn="l">
              <a:lnSpc>
                <a:spcPct val="115000"/>
              </a:lnSpc>
              <a:spcBef>
                <a:spcPts val="0"/>
              </a:spcBef>
              <a:spcAft>
                <a:spcPts val="0"/>
              </a:spcAft>
              <a:buClr>
                <a:srgbClr val="D9D9D9"/>
              </a:buClr>
              <a:buSzPts val="1700"/>
              <a:buChar char="■"/>
            </a:pPr>
            <a:r>
              <a:rPr lang="en-US" u="sng">
                <a:solidFill>
                  <a:schemeClr val="hlink"/>
                </a:solidFill>
                <a:hlinkClick r:id="rId3"/>
              </a:rPr>
              <a:t>https://www.tutorialspoint.com/Covariant-return-types-in-Java</a:t>
            </a:r>
            <a:r>
              <a:rPr lang="en-US">
                <a:solidFill>
                  <a:srgbClr val="D9D9D9"/>
                </a:solidFill>
              </a:rPr>
              <a:t> </a:t>
            </a:r>
            <a:endParaRPr>
              <a:solidFill>
                <a:srgbClr val="D9D9D9"/>
              </a:solidFill>
            </a:endParaRPr>
          </a:p>
          <a:p>
            <a:pPr indent="0" lvl="0" marL="45720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263" name="Google Shape;263;p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Overriding and Hiding Methods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Instance Methods</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When overriding a method, you might want to use the </a:t>
            </a:r>
            <a:r>
              <a:rPr lang="en-US">
                <a:solidFill>
                  <a:srgbClr val="FFF2CC"/>
                </a:solidFill>
              </a:rPr>
              <a:t>@Override</a:t>
            </a:r>
            <a:r>
              <a:rPr lang="en-US">
                <a:solidFill>
                  <a:srgbClr val="D9D9D9"/>
                </a:solidFill>
              </a:rPr>
              <a:t> annotation that instructs the compiler that you intend to override a method in the superclass. If, for some reason, the compiler detects that the method does not exist in one of the superclasses, then it will generate an error. For more information on @Override, see the Annotations topic.</a:t>
            </a:r>
            <a:endParaRPr>
              <a:solidFill>
                <a:srgbClr val="D9D9D9"/>
              </a:solidFill>
            </a:endParaRPr>
          </a:p>
          <a:p>
            <a:pPr indent="0" lvl="0" marL="45720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271" name="Google Shape;271;p4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72" name="Google Shape;27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Overriding and Hiding Methods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Static Methods</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If a subclass defines a static method with the same signature as a static method in the superclass, then </a:t>
            </a:r>
            <a:r>
              <a:rPr lang="en-US" u="sng">
                <a:solidFill>
                  <a:srgbClr val="D9D9D9"/>
                </a:solidFill>
              </a:rPr>
              <a:t>the method in the subclass hides the one in the superclass</a:t>
            </a:r>
            <a:r>
              <a:rPr lang="en-US">
                <a:solidFill>
                  <a:srgbClr val="D9D9D9"/>
                </a:solidFill>
              </a:rPr>
              <a:t>.</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The distinction between hiding a static method and overriding an instance method has important implications:</a:t>
            </a:r>
            <a:endParaRPr>
              <a:solidFill>
                <a:srgbClr val="D9D9D9"/>
              </a:solidFill>
            </a:endParaRPr>
          </a:p>
          <a:p>
            <a:pPr indent="-336550" lvl="2" marL="1371600" marR="0" rtl="0" algn="l">
              <a:lnSpc>
                <a:spcPct val="115000"/>
              </a:lnSpc>
              <a:spcBef>
                <a:spcPts val="0"/>
              </a:spcBef>
              <a:spcAft>
                <a:spcPts val="0"/>
              </a:spcAft>
              <a:buClr>
                <a:srgbClr val="D9D9D9"/>
              </a:buClr>
              <a:buSzPts val="1700"/>
              <a:buChar char="■"/>
            </a:pPr>
            <a:r>
              <a:rPr lang="en-US">
                <a:solidFill>
                  <a:srgbClr val="D9D9D9"/>
                </a:solidFill>
              </a:rPr>
              <a:t>The version of the overridden instance method that gets invoked is the one in the subclass.</a:t>
            </a:r>
            <a:endParaRPr>
              <a:solidFill>
                <a:srgbClr val="D9D9D9"/>
              </a:solidFill>
            </a:endParaRPr>
          </a:p>
          <a:p>
            <a:pPr indent="-336550" lvl="2" marL="1371600" marR="0" rtl="0" algn="l">
              <a:lnSpc>
                <a:spcPct val="115000"/>
              </a:lnSpc>
              <a:spcBef>
                <a:spcPts val="0"/>
              </a:spcBef>
              <a:spcAft>
                <a:spcPts val="0"/>
              </a:spcAft>
              <a:buClr>
                <a:srgbClr val="D9D9D9"/>
              </a:buClr>
              <a:buSzPts val="1700"/>
              <a:buChar char="■"/>
            </a:pPr>
            <a:r>
              <a:rPr lang="en-US">
                <a:solidFill>
                  <a:srgbClr val="D9D9D9"/>
                </a:solidFill>
              </a:rPr>
              <a:t>The version of the hidden static method that gets </a:t>
            </a:r>
            <a:r>
              <a:rPr lang="en-US" u="sng">
                <a:solidFill>
                  <a:schemeClr val="accent5"/>
                </a:solidFill>
              </a:rPr>
              <a:t>invoked depends on whether it is invoked from the superclass or the subclass</a:t>
            </a:r>
            <a:r>
              <a:rPr lang="en-US">
                <a:solidFill>
                  <a:srgbClr val="D9D9D9"/>
                </a:solidFill>
              </a:rPr>
              <a:t>.</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u="sng">
                <a:solidFill>
                  <a:schemeClr val="hlink"/>
                </a:solidFill>
                <a:hlinkClick r:id="rId3"/>
              </a:rPr>
              <a:t>https://crunchify.com/java-method-hiding-and-overriding-override-static-method-in-java/</a:t>
            </a:r>
            <a:r>
              <a:rPr lang="en-US">
                <a:solidFill>
                  <a:srgbClr val="D9D9D9"/>
                </a:solidFill>
              </a:rPr>
              <a:t> </a:t>
            </a:r>
            <a:endParaRPr>
              <a:solidFill>
                <a:srgbClr val="D9D9D9"/>
              </a:solidFill>
            </a:endParaRPr>
          </a:p>
          <a:p>
            <a:pPr indent="0" lvl="0" marL="45720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279" name="Google Shape;279;p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Overriding and Hiding Methods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533400" y="214313"/>
            <a:ext cx="7010400" cy="5715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3200"/>
              <a:buFont typeface="Arial"/>
              <a:buNone/>
            </a:pPr>
            <a:r>
              <a:rPr b="1" i="0" lang="en-US" sz="3200" u="none" cap="none" strike="noStrike">
                <a:solidFill>
                  <a:srgbClr val="FFFFFF"/>
                </a:solidFill>
                <a:latin typeface="Arial"/>
                <a:ea typeface="Arial"/>
                <a:cs typeface="Arial"/>
                <a:sym typeface="Arial"/>
              </a:rPr>
              <a:t>Tentative Schedule</a:t>
            </a:r>
            <a:endParaRPr>
              <a:solidFill>
                <a:srgbClr val="FFFFFF"/>
              </a:solidFill>
            </a:endParaRPr>
          </a:p>
        </p:txBody>
      </p:sp>
      <p:sp>
        <p:nvSpPr>
          <p:cNvPr id="139" name="Google Shape;139;p30"/>
          <p:cNvSpPr txBox="1"/>
          <p:nvPr/>
        </p:nvSpPr>
        <p:spPr>
          <a:xfrm>
            <a:off x="138100" y="4624388"/>
            <a:ext cx="90498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This schedule can be modified according to the students’ performance and other reasons.</a:t>
            </a:r>
            <a:endParaRPr/>
          </a:p>
        </p:txBody>
      </p:sp>
      <p:graphicFrame>
        <p:nvGraphicFramePr>
          <p:cNvPr id="140" name="Google Shape;140;p30"/>
          <p:cNvGraphicFramePr/>
          <p:nvPr/>
        </p:nvGraphicFramePr>
        <p:xfrm>
          <a:off x="1403350" y="777478"/>
          <a:ext cx="3000000" cy="3000000"/>
        </p:xfrm>
        <a:graphic>
          <a:graphicData uri="http://schemas.openxmlformats.org/drawingml/2006/table">
            <a:tbl>
              <a:tblPr>
                <a:noFill/>
                <a:tableStyleId>{260A7180-98D3-457D-A65A-877E0A38E430}</a:tableStyleId>
              </a:tblPr>
              <a:tblGrid>
                <a:gridCol w="1320800"/>
                <a:gridCol w="5280025"/>
              </a:tblGrid>
              <a:tr h="21312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Weeks</a:t>
                      </a:r>
                      <a:endParaRPr sz="1100">
                        <a:solidFill>
                          <a:srgbClr val="FFFFFF"/>
                        </a:solidFill>
                      </a:endParaRPr>
                    </a:p>
                  </a:txBody>
                  <a:tcPr marT="7150" marB="0" marR="9525" marL="952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Topics</a:t>
                      </a:r>
                      <a:endParaRPr sz="1100">
                        <a:solidFill>
                          <a:srgbClr val="FFFFFF"/>
                        </a:solidFill>
                      </a:endParaRPr>
                    </a:p>
                  </a:txBody>
                  <a:tcPr marT="7150" marB="0" marR="9525" marL="952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Introduction Java Runtime environments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Object-orient concept Packages and objects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Class and its members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Language Basics, Branching and Loop</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strike="sngStrike">
                          <a:solidFill>
                            <a:schemeClr val="accent3"/>
                          </a:solidFill>
                        </a:rPr>
                        <a:t>String and Number classes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Arrays, Recursion</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7</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a:solidFill>
                            <a:schemeClr val="accent3"/>
                          </a:solidFill>
                        </a:rPr>
                        <a:t>Inheritance, Polymorphism, and </a:t>
                      </a:r>
                      <a:r>
                        <a:rPr b="1" lang="en-US" strike="sngStrike">
                          <a:solidFill>
                            <a:schemeClr val="accent3"/>
                          </a:solidFill>
                        </a:rPr>
                        <a:t>Interfaces Abstract data type and Interfaces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8</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Basic data structures ArrayList</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9</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accent3"/>
                          </a:solidFill>
                        </a:rPr>
                        <a:t>HashMap Midterm Exam</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10</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Exception Handling, Streams and File I/O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Streams and File I/O (2), Java Programming practice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a:solidFill>
                            <a:schemeClr val="accent3"/>
                          </a:solidFill>
                        </a:rPr>
                        <a:t>Java Programming practice (2), Dynamic Data structure and Generics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Dynamic Data structure and Generics (2) GUI and Event-driven Programming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GUI and Event-driven Programming (2),  Concurrency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Concurrency (2) , Summary</a:t>
                      </a:r>
                      <a:r>
                        <a:rPr b="1" lang="en-US" sz="1400">
                          <a:solidFill>
                            <a:schemeClr val="accent3"/>
                          </a:solidFill>
                        </a:rPr>
                        <a:t>	</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Final</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41" name="Google Shape;141;p30"/>
          <p:cNvSpPr txBox="1"/>
          <p:nvPr>
            <p:ph idx="12" type="sldNum"/>
          </p:nvPr>
        </p:nvSpPr>
        <p:spPr>
          <a:xfrm>
            <a:off x="6804025" y="4914900"/>
            <a:ext cx="1905000" cy="228600"/>
          </a:xfrm>
          <a:prstGeom prst="rect">
            <a:avLst/>
          </a:prstGeom>
        </p:spPr>
        <p:txBody>
          <a:bodyPr anchorCtr="0" anchor="t"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a:t>
            </a:r>
            <a:endParaRPr/>
          </a:p>
        </p:txBody>
      </p:sp>
      <p:sp>
        <p:nvSpPr>
          <p:cNvPr id="288" name="Google Shape;288;p48"/>
          <p:cNvSpPr txBox="1"/>
          <p:nvPr>
            <p:ph idx="1" type="body"/>
          </p:nvPr>
        </p:nvSpPr>
        <p:spPr>
          <a:xfrm>
            <a:off x="199875" y="949800"/>
            <a:ext cx="4066500" cy="202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100">
                <a:solidFill>
                  <a:srgbClr val="CACACA"/>
                </a:solidFill>
              </a:rPr>
              <a:t>public class Animal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public static void testClassMethod()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System.out.println("The static method in Animal");</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public void testInstanceMethod()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System.out.println("The instance method in Animal");</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a:t>
            </a:r>
            <a:endParaRPr sz="1100">
              <a:solidFill>
                <a:srgbClr val="CACACA"/>
              </a:solidFill>
            </a:endParaRPr>
          </a:p>
          <a:p>
            <a:pPr indent="0" lvl="0" marL="0" rtl="0" algn="l">
              <a:lnSpc>
                <a:spcPct val="100000"/>
              </a:lnSpc>
              <a:spcBef>
                <a:spcPts val="0"/>
              </a:spcBef>
              <a:spcAft>
                <a:spcPts val="0"/>
              </a:spcAft>
              <a:buNone/>
            </a:pPr>
            <a:r>
              <a:t/>
            </a:r>
            <a:endParaRPr sz="1100">
              <a:solidFill>
                <a:srgbClr val="CACACA"/>
              </a:solidFill>
            </a:endParaRPr>
          </a:p>
        </p:txBody>
      </p:sp>
      <p:sp>
        <p:nvSpPr>
          <p:cNvPr id="289" name="Google Shape;289;p48"/>
          <p:cNvSpPr txBox="1"/>
          <p:nvPr/>
        </p:nvSpPr>
        <p:spPr>
          <a:xfrm>
            <a:off x="475875" y="3220325"/>
            <a:ext cx="3057300" cy="102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200">
                <a:solidFill>
                  <a:srgbClr val="CACACA"/>
                </a:solidFill>
                <a:latin typeface="Average"/>
                <a:ea typeface="Average"/>
                <a:cs typeface="Average"/>
                <a:sym typeface="Average"/>
              </a:rPr>
              <a:t>The output from this program is as follows:</a:t>
            </a:r>
            <a:endParaRPr sz="12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t/>
            </a:r>
            <a:endParaRPr sz="12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200">
                <a:solidFill>
                  <a:srgbClr val="CACACA"/>
                </a:solidFill>
                <a:latin typeface="Average"/>
                <a:ea typeface="Average"/>
                <a:cs typeface="Average"/>
                <a:sym typeface="Average"/>
              </a:rPr>
              <a:t>The static method in Animal</a:t>
            </a:r>
            <a:endParaRPr sz="12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200">
                <a:solidFill>
                  <a:srgbClr val="CACACA"/>
                </a:solidFill>
                <a:latin typeface="Average"/>
                <a:ea typeface="Average"/>
                <a:cs typeface="Average"/>
                <a:sym typeface="Average"/>
              </a:rPr>
              <a:t>The instance method in Cat</a:t>
            </a:r>
            <a:endParaRPr sz="900"/>
          </a:p>
          <a:p>
            <a:pPr indent="0" lvl="0" marL="0" rtl="0" algn="l">
              <a:lnSpc>
                <a:spcPct val="115000"/>
              </a:lnSpc>
              <a:spcBef>
                <a:spcPts val="0"/>
              </a:spcBef>
              <a:spcAft>
                <a:spcPts val="0"/>
              </a:spcAft>
              <a:buNone/>
            </a:pPr>
            <a:r>
              <a:t/>
            </a:r>
            <a:endParaRPr sz="1200">
              <a:solidFill>
                <a:srgbClr val="CACACA"/>
              </a:solidFill>
              <a:latin typeface="Average"/>
              <a:ea typeface="Average"/>
              <a:cs typeface="Average"/>
              <a:sym typeface="Average"/>
            </a:endParaRPr>
          </a:p>
        </p:txBody>
      </p:sp>
      <p:sp>
        <p:nvSpPr>
          <p:cNvPr id="290" name="Google Shape;290;p48"/>
          <p:cNvSpPr txBox="1"/>
          <p:nvPr/>
        </p:nvSpPr>
        <p:spPr>
          <a:xfrm>
            <a:off x="4565700" y="438800"/>
            <a:ext cx="4266600" cy="23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public class Cat extends Animal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public static void testClassMethod()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System.out.println("The static method in Cat");</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public void testInstanceMethod()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System.out.println("The instance method in Cat");</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a:t>
            </a:r>
            <a:endParaRPr sz="1200">
              <a:solidFill>
                <a:srgbClr val="CACACA"/>
              </a:solidFill>
              <a:latin typeface="Average"/>
              <a:ea typeface="Average"/>
              <a:cs typeface="Average"/>
              <a:sym typeface="Average"/>
            </a:endParaRPr>
          </a:p>
        </p:txBody>
      </p:sp>
      <p:sp>
        <p:nvSpPr>
          <p:cNvPr id="291" name="Google Shape;291;p48"/>
          <p:cNvSpPr txBox="1"/>
          <p:nvPr/>
        </p:nvSpPr>
        <p:spPr>
          <a:xfrm>
            <a:off x="4641900" y="2267600"/>
            <a:ext cx="4266600" cy="23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public class ZooManager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public static void main(String[] args)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ZooManager manager = new ZooManager();</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manager.run(args);</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public void run(String[] args)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Cat myCat = new Cat();</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Animal myAnimal = myCat;</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Animal.testClassMethod();</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myAnimal.testInstanceMethod();</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    }</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t/>
            </a:r>
            <a:endParaRPr sz="1200">
              <a:solidFill>
                <a:srgbClr val="CACACA"/>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6" name="Shape 296"/>
        <p:cNvGrpSpPr/>
        <p:nvPr/>
      </p:nvGrpSpPr>
      <p:grpSpPr>
        <a:xfrm>
          <a:off x="0" y="0"/>
          <a:ext cx="0" cy="0"/>
          <a:chOff x="0" y="0"/>
          <a:chExt cx="0" cy="0"/>
        </a:xfrm>
      </p:grpSpPr>
      <p:sp>
        <p:nvSpPr>
          <p:cNvPr id="297" name="Google Shape;29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Interface Methods</a:t>
            </a:r>
            <a:endParaRPr sz="1700">
              <a:solidFill>
                <a:srgbClr val="D9D9D9"/>
              </a:solidFill>
            </a:endParaRPr>
          </a:p>
          <a:p>
            <a:pPr indent="-336550" lvl="1" marL="914400" marR="0" rtl="0" algn="l">
              <a:lnSpc>
                <a:spcPct val="115000"/>
              </a:lnSpc>
              <a:spcBef>
                <a:spcPts val="0"/>
              </a:spcBef>
              <a:spcAft>
                <a:spcPts val="0"/>
              </a:spcAft>
              <a:buClr>
                <a:srgbClr val="D9D9D9"/>
              </a:buClr>
              <a:buSzPts val="1700"/>
              <a:buFont typeface="Average"/>
              <a:buChar char="○"/>
            </a:pPr>
            <a:r>
              <a:rPr i="1" lang="en-US">
                <a:solidFill>
                  <a:srgbClr val="D9D9D9"/>
                </a:solidFill>
              </a:rPr>
              <a:t>Default</a:t>
            </a:r>
            <a:r>
              <a:rPr lang="en-US">
                <a:solidFill>
                  <a:srgbClr val="D9D9D9"/>
                </a:solidFill>
              </a:rPr>
              <a:t> methods and </a:t>
            </a:r>
            <a:r>
              <a:rPr i="1" lang="en-US">
                <a:solidFill>
                  <a:srgbClr val="D9D9D9"/>
                </a:solidFill>
              </a:rPr>
              <a:t>abstract</a:t>
            </a:r>
            <a:r>
              <a:rPr lang="en-US">
                <a:solidFill>
                  <a:srgbClr val="D9D9D9"/>
                </a:solidFill>
              </a:rPr>
              <a:t> methods in interfaces are inherited like instance methods. However, when the supertypes of a class or interface provide multiple default methods with the same signature, the Java compiler follows inheritance rules to resolve the name conflict.</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These rules are driven by the following two principles:</a:t>
            </a:r>
            <a:endParaRPr>
              <a:solidFill>
                <a:srgbClr val="D9D9D9"/>
              </a:solidFill>
            </a:endParaRPr>
          </a:p>
          <a:p>
            <a:pPr indent="-336550" lvl="2" marL="1371600" marR="0" rtl="0" algn="l">
              <a:lnSpc>
                <a:spcPct val="115000"/>
              </a:lnSpc>
              <a:spcBef>
                <a:spcPts val="0"/>
              </a:spcBef>
              <a:spcAft>
                <a:spcPts val="0"/>
              </a:spcAft>
              <a:buClr>
                <a:srgbClr val="D9D9D9"/>
              </a:buClr>
              <a:buSzPts val="1700"/>
              <a:buChar char="■"/>
            </a:pPr>
            <a:r>
              <a:rPr lang="en-US" u="sng">
                <a:solidFill>
                  <a:srgbClr val="D9D9D9"/>
                </a:solidFill>
              </a:rPr>
              <a:t>Instance methods</a:t>
            </a:r>
            <a:r>
              <a:rPr lang="en-US">
                <a:solidFill>
                  <a:srgbClr val="D9D9D9"/>
                </a:solidFill>
              </a:rPr>
              <a:t> are preferred over interface default methods.</a:t>
            </a:r>
            <a:endParaRPr>
              <a:solidFill>
                <a:srgbClr val="D9D9D9"/>
              </a:solidFill>
            </a:endParaRPr>
          </a:p>
          <a:p>
            <a:pPr indent="-336550" lvl="2" marL="1371600" marR="0" rtl="0" algn="l">
              <a:lnSpc>
                <a:spcPct val="115000"/>
              </a:lnSpc>
              <a:spcBef>
                <a:spcPts val="0"/>
              </a:spcBef>
              <a:spcAft>
                <a:spcPts val="0"/>
              </a:spcAft>
              <a:buClr>
                <a:srgbClr val="D9D9D9"/>
              </a:buClr>
              <a:buSzPts val="1700"/>
              <a:buChar char="■"/>
            </a:pPr>
            <a:r>
              <a:rPr lang="en-US">
                <a:solidFill>
                  <a:srgbClr val="D9D9D9"/>
                </a:solidFill>
              </a:rPr>
              <a:t>Methods that are already overridden by other candidates are ignored. This circumstance can arise when supertypes share a common ancestor.</a:t>
            </a:r>
            <a:endParaRPr>
              <a:solidFill>
                <a:srgbClr val="D9D9D9"/>
              </a:solidFill>
            </a:endParaRPr>
          </a:p>
          <a:p>
            <a:pPr indent="0" lvl="0" marL="45720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298" name="Google Shape;298;p4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Overriding and Hiding Methods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Interface Methods</a:t>
            </a:r>
            <a:endParaRPr sz="1700">
              <a:solidFill>
                <a:srgbClr val="D9D9D9"/>
              </a:solidFill>
            </a:endParaRPr>
          </a:p>
          <a:p>
            <a:pPr indent="-336550" lvl="1" marL="914400" marR="0" rtl="0" algn="l">
              <a:lnSpc>
                <a:spcPct val="115000"/>
              </a:lnSpc>
              <a:spcBef>
                <a:spcPts val="0"/>
              </a:spcBef>
              <a:spcAft>
                <a:spcPts val="0"/>
              </a:spcAft>
              <a:buClr>
                <a:srgbClr val="D9D9D9"/>
              </a:buClr>
              <a:buSzPts val="1700"/>
              <a:buFont typeface="Average"/>
              <a:buChar char="○"/>
            </a:pPr>
            <a:r>
              <a:rPr lang="en-US">
                <a:solidFill>
                  <a:srgbClr val="D9D9D9"/>
                </a:solidFill>
              </a:rPr>
              <a:t>If two or more independently defined default methods conflict, or a default method conflicts with an abstract method, then the Java compiler produces a compiler error. You must explicitly override the supertype methods.</a:t>
            </a:r>
            <a:endParaRPr>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45720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306" name="Google Shape;306;p5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Overriding and Hiding Methods</a:t>
            </a:r>
            <a:endParaRPr/>
          </a:p>
        </p:txBody>
      </p:sp>
      <p:sp>
        <p:nvSpPr>
          <p:cNvPr id="308" name="Google Shape;308;p50"/>
          <p:cNvSpPr txBox="1"/>
          <p:nvPr>
            <p:ph idx="1" type="body"/>
          </p:nvPr>
        </p:nvSpPr>
        <p:spPr>
          <a:xfrm>
            <a:off x="504675" y="2702400"/>
            <a:ext cx="4066500" cy="202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100">
                <a:solidFill>
                  <a:srgbClr val="CACACA"/>
                </a:solidFill>
              </a:rPr>
              <a:t>public interface OperateCar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default public int startEngine(EncryptedKey key)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 Implementation</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public interface FlyCar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default public int startEngine(EncryptedKey key)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 Implementation</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    }</a:t>
            </a:r>
            <a:endParaRPr sz="1100">
              <a:solidFill>
                <a:srgbClr val="CACACA"/>
              </a:solidFill>
            </a:endParaRPr>
          </a:p>
          <a:p>
            <a:pPr indent="0" lvl="0" marL="0" rtl="0" algn="l">
              <a:lnSpc>
                <a:spcPct val="100000"/>
              </a:lnSpc>
              <a:spcBef>
                <a:spcPts val="0"/>
              </a:spcBef>
              <a:spcAft>
                <a:spcPts val="0"/>
              </a:spcAft>
              <a:buNone/>
            </a:pPr>
            <a:r>
              <a:rPr lang="en-US" sz="1100">
                <a:solidFill>
                  <a:srgbClr val="CACACA"/>
                </a:solidFill>
              </a:rPr>
              <a:t>}</a:t>
            </a:r>
            <a:endParaRPr sz="1100">
              <a:solidFill>
                <a:srgbClr val="CACACA"/>
              </a:solidFill>
            </a:endParaRPr>
          </a:p>
          <a:p>
            <a:pPr indent="0" lvl="0" marL="0" rtl="0" algn="l">
              <a:lnSpc>
                <a:spcPct val="100000"/>
              </a:lnSpc>
              <a:spcBef>
                <a:spcPts val="0"/>
              </a:spcBef>
              <a:spcAft>
                <a:spcPts val="0"/>
              </a:spcAft>
              <a:buNone/>
            </a:pPr>
            <a:r>
              <a:t/>
            </a:r>
            <a:endParaRPr sz="1100">
              <a:solidFill>
                <a:srgbClr val="CACACA"/>
              </a:solidFill>
            </a:endParaRPr>
          </a:p>
        </p:txBody>
      </p:sp>
      <p:sp>
        <p:nvSpPr>
          <p:cNvPr id="309" name="Google Shape;309;p50"/>
          <p:cNvSpPr txBox="1"/>
          <p:nvPr>
            <p:ph idx="1" type="body"/>
          </p:nvPr>
        </p:nvSpPr>
        <p:spPr>
          <a:xfrm>
            <a:off x="4467075" y="2702400"/>
            <a:ext cx="4482900" cy="202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400">
                <a:solidFill>
                  <a:srgbClr val="CACACA"/>
                </a:solidFill>
              </a:rPr>
              <a:t>public class FlyingCar implements OperateCar, FlyCar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public int startEngine(EncryptedKey key)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FlyCar.super.startEngine(key);</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OperateCar.super.startEngine(key);</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4" name="Shape 314"/>
        <p:cNvGrpSpPr/>
        <p:nvPr/>
      </p:nvGrpSpPr>
      <p:grpSpPr>
        <a:xfrm>
          <a:off x="0" y="0"/>
          <a:ext cx="0" cy="0"/>
          <a:chOff x="0" y="0"/>
          <a:chExt cx="0" cy="0"/>
        </a:xfrm>
      </p:grpSpPr>
      <p:sp>
        <p:nvSpPr>
          <p:cNvPr id="315" name="Google Shape;31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Interface Methods</a:t>
            </a:r>
            <a:endParaRPr sz="1700">
              <a:solidFill>
                <a:srgbClr val="D9D9D9"/>
              </a:solidFill>
            </a:endParaRPr>
          </a:p>
          <a:p>
            <a:pPr indent="-336550" lvl="1" marL="914400" marR="0" rtl="0" algn="l">
              <a:lnSpc>
                <a:spcPct val="115000"/>
              </a:lnSpc>
              <a:spcBef>
                <a:spcPts val="0"/>
              </a:spcBef>
              <a:spcAft>
                <a:spcPts val="0"/>
              </a:spcAft>
              <a:buClr>
                <a:srgbClr val="D9D9D9"/>
              </a:buClr>
              <a:buSzPts val="1700"/>
              <a:buFont typeface="Average"/>
              <a:buChar char="○"/>
            </a:pPr>
            <a:r>
              <a:rPr lang="en-US">
                <a:solidFill>
                  <a:srgbClr val="D9D9D9"/>
                </a:solidFill>
              </a:rPr>
              <a:t>The name preceding super (in this example, FlyCar or OperateCar) must refer to a direct superinterface that defines or inherits a default for the invoked method.</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This form of method invocation is not restricted to differentiating between multiple implemented interfaces that contain default methods with the same signature. </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You can use the super keyword to invoke a default method in both classes and interfaces.</a:t>
            </a:r>
            <a:endParaRPr>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45720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316" name="Google Shape;316;p5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Overriding and Hiding Methods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sp>
        <p:nvSpPr>
          <p:cNvPr id="323" name="Google Shape;323;p52"/>
          <p:cNvSpPr txBox="1"/>
          <p:nvPr>
            <p:ph idx="1" type="body"/>
          </p:nvPr>
        </p:nvSpPr>
        <p:spPr>
          <a:xfrm>
            <a:off x="83100" y="1152475"/>
            <a:ext cx="48861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Interface Methods</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Inherited instance methods from classes can override abstract interface methods. Consider the following interfaces and classes:</a:t>
            </a:r>
            <a:endParaRPr>
              <a:solidFill>
                <a:srgbClr val="D9D9D9"/>
              </a:solidFill>
            </a:endParaRPr>
          </a:p>
          <a:p>
            <a:pPr indent="-336550" lvl="2" marL="1371600" marR="0" rtl="0" algn="l">
              <a:lnSpc>
                <a:spcPct val="115000"/>
              </a:lnSpc>
              <a:spcBef>
                <a:spcPts val="0"/>
              </a:spcBef>
              <a:spcAft>
                <a:spcPts val="0"/>
              </a:spcAft>
              <a:buClr>
                <a:srgbClr val="D9D9D9"/>
              </a:buClr>
              <a:buSzPts val="1700"/>
              <a:buChar char="■"/>
            </a:pPr>
            <a:r>
              <a:rPr lang="en-US">
                <a:solidFill>
                  <a:srgbClr val="D9D9D9"/>
                </a:solidFill>
              </a:rPr>
              <a:t>The method Mustang.identifyMyself returns the string I am a horse. The class Mustang inherits the method identifyMyself from the class Horse, which overrides the abstract method of the same name in the interface Mammal.</a:t>
            </a:r>
            <a:endParaRPr>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45720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324" name="Google Shape;324;p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Overriding and Hiding Methods</a:t>
            </a:r>
            <a:endParaRPr/>
          </a:p>
        </p:txBody>
      </p:sp>
      <p:sp>
        <p:nvSpPr>
          <p:cNvPr id="326" name="Google Shape;326;p52"/>
          <p:cNvSpPr txBox="1"/>
          <p:nvPr>
            <p:ph idx="1" type="body"/>
          </p:nvPr>
        </p:nvSpPr>
        <p:spPr>
          <a:xfrm>
            <a:off x="5124850" y="1017725"/>
            <a:ext cx="4066500" cy="405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400">
                <a:solidFill>
                  <a:srgbClr val="CACACA"/>
                </a:solidFill>
              </a:rPr>
              <a:t>public interface Mammal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String identifyMyself();</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public class Horse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public String identifyMyself()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return "I am a horse.";</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public class Mustang extends Horse implements Mammal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public static void main(String... args)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Mustang myApp = new Mustang();</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System.out.println(myApp.identifyMyself());</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rtl="0" algn="l">
              <a:lnSpc>
                <a:spcPct val="100000"/>
              </a:lnSpc>
              <a:spcBef>
                <a:spcPts val="0"/>
              </a:spcBef>
              <a:spcAft>
                <a:spcPts val="0"/>
              </a:spcAft>
              <a:buNone/>
            </a:pPr>
            <a:r>
              <a:t/>
            </a:r>
            <a:endParaRPr sz="1400">
              <a:solidFill>
                <a:srgbClr val="CACACA"/>
              </a:solidFill>
            </a:endParaRPr>
          </a:p>
        </p:txBody>
      </p:sp>
      <p:cxnSp>
        <p:nvCxnSpPr>
          <p:cNvPr id="327" name="Google Shape;327;p52"/>
          <p:cNvCxnSpPr/>
          <p:nvPr/>
        </p:nvCxnSpPr>
        <p:spPr>
          <a:xfrm flipH="1">
            <a:off x="4947700" y="986375"/>
            <a:ext cx="13800" cy="40578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sp>
        <p:nvSpPr>
          <p:cNvPr id="333" name="Google Shape;333;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The access specifier for an overriding method can allow more, but not less, access than the overridden method.</a:t>
            </a:r>
            <a:endParaRPr sz="1700">
              <a:solidFill>
                <a:srgbClr val="D9D9D9"/>
              </a:solidFill>
              <a:latin typeface="Arial"/>
              <a:ea typeface="Arial"/>
              <a:cs typeface="Arial"/>
              <a:sym typeface="Aria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For example, a protected instance method in the superclass can be made public, but not private, in the subclass.</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sz="1700">
                <a:solidFill>
                  <a:srgbClr val="D9D9D9"/>
                </a:solidFill>
              </a:rPr>
              <a:t>You will get a compile-time error if you attempt to change an instance method in the superclass to a static method in the subclass, and vice versa.</a:t>
            </a:r>
            <a:endParaRPr sz="1700">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45720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334" name="Google Shape;334;p5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Modifiers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42" name="Google Shape;34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600"/>
              <a:t>Defining a Method with the Same Signature as a Superclass's Method</a:t>
            </a:r>
            <a:endParaRPr sz="2600"/>
          </a:p>
        </p:txBody>
      </p:sp>
      <p:graphicFrame>
        <p:nvGraphicFramePr>
          <p:cNvPr id="343" name="Google Shape;343;p54"/>
          <p:cNvGraphicFramePr/>
          <p:nvPr/>
        </p:nvGraphicFramePr>
        <p:xfrm>
          <a:off x="579550" y="1380400"/>
          <a:ext cx="3000000" cy="3000000"/>
        </p:xfrm>
        <a:graphic>
          <a:graphicData uri="http://schemas.openxmlformats.org/drawingml/2006/table">
            <a:tbl>
              <a:tblPr>
                <a:noFill/>
                <a:tableStyleId>{260A7180-98D3-457D-A65A-877E0A38E430}</a:tableStyleId>
              </a:tblPr>
              <a:tblGrid>
                <a:gridCol w="2484825"/>
                <a:gridCol w="2709350"/>
                <a:gridCol w="2709350"/>
              </a:tblGrid>
              <a:tr h="1010900">
                <a:tc>
                  <a:txBody>
                    <a:bodyPr/>
                    <a:lstStyle/>
                    <a:p>
                      <a:pPr indent="0" lvl="0" marL="0" rtl="0" algn="ctr">
                        <a:lnSpc>
                          <a:spcPct val="115000"/>
                        </a:lnSpc>
                        <a:spcBef>
                          <a:spcPts val="0"/>
                        </a:spcBef>
                        <a:spcAft>
                          <a:spcPts val="0"/>
                        </a:spcAft>
                        <a:buNone/>
                      </a:pPr>
                      <a:r>
                        <a:rPr b="1" lang="en-US" sz="2000">
                          <a:solidFill>
                            <a:srgbClr val="D9D9D9"/>
                          </a:solidFill>
                        </a:rPr>
                        <a:t> </a:t>
                      </a:r>
                      <a:endParaRPr b="1" sz="2000">
                        <a:solidFill>
                          <a:srgbClr val="D9D9D9"/>
                        </a:solidFill>
                      </a:endParaRPr>
                    </a:p>
                  </a:txBody>
                  <a:tcPr marT="91425" marB="91425" marR="91425" marL="91425" anchor="ctr">
                    <a:lnL cap="flat" cmpd="sng" w="19050">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000">
                          <a:solidFill>
                            <a:srgbClr val="D9D9D9"/>
                          </a:solidFill>
                        </a:rPr>
                        <a:t>Superclass Instance Method</a:t>
                      </a:r>
                      <a:endParaRPr b="1" sz="2000">
                        <a:solidFill>
                          <a:srgbClr val="D9D9D9"/>
                        </a:solidFill>
                      </a:endParaRPr>
                    </a:p>
                  </a:txBody>
                  <a:tcPr marT="91425" marB="91425" marR="91425" marL="91425" anchor="ctr">
                    <a:lnL cap="flat" cmpd="sng" w="19050">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000">
                          <a:solidFill>
                            <a:srgbClr val="D9D9D9"/>
                          </a:solidFill>
                        </a:rPr>
                        <a:t>Superclass Static Method</a:t>
                      </a:r>
                      <a:endParaRPr b="1" sz="2000">
                        <a:solidFill>
                          <a:srgbClr val="D9D9D9"/>
                        </a:solidFill>
                      </a:endParaRPr>
                    </a:p>
                  </a:txBody>
                  <a:tcPr marT="91425" marB="91425" marR="91425" marL="91425" anchor="ctr">
                    <a:lnL cap="flat" cmpd="sng" w="19050">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r>
              <a:tr h="1010900">
                <a:tc>
                  <a:txBody>
                    <a:bodyPr/>
                    <a:lstStyle/>
                    <a:p>
                      <a:pPr indent="0" lvl="0" marL="0" rtl="0" algn="ctr">
                        <a:lnSpc>
                          <a:spcPct val="115000"/>
                        </a:lnSpc>
                        <a:spcBef>
                          <a:spcPts val="0"/>
                        </a:spcBef>
                        <a:spcAft>
                          <a:spcPts val="0"/>
                        </a:spcAft>
                        <a:buNone/>
                      </a:pPr>
                      <a:r>
                        <a:rPr b="1" lang="en-US" sz="2000">
                          <a:solidFill>
                            <a:srgbClr val="D9D9D9"/>
                          </a:solidFill>
                        </a:rPr>
                        <a:t>Subclass Instance Method</a:t>
                      </a:r>
                      <a:endParaRPr b="1" sz="2000">
                        <a:solidFill>
                          <a:srgbClr val="D9D9D9"/>
                        </a:solidFill>
                      </a:endParaRPr>
                    </a:p>
                  </a:txBody>
                  <a:tcPr marT="91425" marB="91425" marR="91425" marL="91425" anchor="ctr">
                    <a:lnL cap="flat" cmpd="sng" w="19050">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000">
                          <a:solidFill>
                            <a:srgbClr val="D9D9D9"/>
                          </a:solidFill>
                        </a:rPr>
                        <a:t>Overrides</a:t>
                      </a:r>
                      <a:endParaRPr sz="2000">
                        <a:solidFill>
                          <a:srgbClr val="D9D9D9"/>
                        </a:solidFill>
                      </a:endParaRPr>
                    </a:p>
                  </a:txBody>
                  <a:tcPr marT="91425" marB="91425" marR="91425" marL="91425" anchor="ctr">
                    <a:lnL cap="flat" cmpd="sng" w="19050">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000">
                          <a:solidFill>
                            <a:srgbClr val="D9D9D9"/>
                          </a:solidFill>
                        </a:rPr>
                        <a:t>Generates a compile-time error</a:t>
                      </a:r>
                      <a:endParaRPr sz="2000">
                        <a:solidFill>
                          <a:srgbClr val="D9D9D9"/>
                        </a:solidFill>
                      </a:endParaRPr>
                    </a:p>
                  </a:txBody>
                  <a:tcPr marT="91425" marB="91425" marR="91425" marL="91425" anchor="ctr">
                    <a:lnL cap="flat" cmpd="sng" w="19050">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r>
              <a:tr h="1010900">
                <a:tc>
                  <a:txBody>
                    <a:bodyPr/>
                    <a:lstStyle/>
                    <a:p>
                      <a:pPr indent="0" lvl="0" marL="0" rtl="0" algn="ctr">
                        <a:lnSpc>
                          <a:spcPct val="115000"/>
                        </a:lnSpc>
                        <a:spcBef>
                          <a:spcPts val="0"/>
                        </a:spcBef>
                        <a:spcAft>
                          <a:spcPts val="0"/>
                        </a:spcAft>
                        <a:buNone/>
                      </a:pPr>
                      <a:r>
                        <a:rPr b="1" lang="en-US" sz="2000">
                          <a:solidFill>
                            <a:srgbClr val="D9D9D9"/>
                          </a:solidFill>
                        </a:rPr>
                        <a:t>Subclass Static Method</a:t>
                      </a:r>
                      <a:endParaRPr b="1" sz="2000">
                        <a:solidFill>
                          <a:srgbClr val="D9D9D9"/>
                        </a:solidFill>
                      </a:endParaRPr>
                    </a:p>
                  </a:txBody>
                  <a:tcPr marT="91425" marB="91425" marR="91425" marL="91425" anchor="ctr">
                    <a:lnL cap="flat" cmpd="sng" w="19050">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000">
                          <a:solidFill>
                            <a:srgbClr val="D9D9D9"/>
                          </a:solidFill>
                        </a:rPr>
                        <a:t>Generates a compile-time error</a:t>
                      </a:r>
                      <a:endParaRPr sz="2000">
                        <a:solidFill>
                          <a:srgbClr val="D9D9D9"/>
                        </a:solidFill>
                      </a:endParaRPr>
                    </a:p>
                  </a:txBody>
                  <a:tcPr marT="91425" marB="91425" marR="91425" marL="91425" anchor="ctr">
                    <a:lnL cap="flat" cmpd="sng" w="19050">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000">
                          <a:solidFill>
                            <a:srgbClr val="D9D9D9"/>
                          </a:solidFill>
                        </a:rPr>
                        <a:t>Hides</a:t>
                      </a:r>
                      <a:endParaRPr sz="2000">
                        <a:solidFill>
                          <a:srgbClr val="D9D9D9"/>
                        </a:solidFill>
                      </a:endParaRPr>
                    </a:p>
                  </a:txBody>
                  <a:tcPr marT="91425" marB="91425" marR="91425" marL="91425" anchor="ctr">
                    <a:lnL cap="flat" cmpd="sng" w="19050">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The dictionary definition of polymorphism refers to a principle in biology in which an organism or species can have </a:t>
            </a:r>
            <a:r>
              <a:rPr lang="en-US" sz="1700" u="sng">
                <a:solidFill>
                  <a:srgbClr val="D9D9D9"/>
                </a:solidFill>
              </a:rPr>
              <a:t>many different forms or stages</a:t>
            </a:r>
            <a:r>
              <a:rPr lang="en-US" sz="1700">
                <a:solidFill>
                  <a:srgbClr val="D9D9D9"/>
                </a:solidFill>
              </a:rPr>
              <a:t>.</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This principle can also be applied to object-oriented programming and languages like the Java language.</a:t>
            </a:r>
            <a:endParaRPr>
              <a:solidFill>
                <a:srgbClr val="D9D9D9"/>
              </a:solidFill>
            </a:endParaRPr>
          </a:p>
          <a:p>
            <a:pPr indent="-361950" lvl="0" marL="457200" marR="0" rtl="0" algn="l">
              <a:lnSpc>
                <a:spcPct val="115000"/>
              </a:lnSpc>
              <a:spcBef>
                <a:spcPts val="0"/>
              </a:spcBef>
              <a:spcAft>
                <a:spcPts val="0"/>
              </a:spcAft>
              <a:buClr>
                <a:srgbClr val="D9D9D9"/>
              </a:buClr>
              <a:buSzPts val="2100"/>
              <a:buChar char="●"/>
            </a:pPr>
            <a:r>
              <a:rPr lang="en-US">
                <a:solidFill>
                  <a:srgbClr val="D9D9D9"/>
                </a:solidFill>
              </a:rPr>
              <a:t>A parent class have various instances (forms) created from its various subclasses.</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Subclasses of a class can define their own unique behaviors and yet share some of the same functionality of the parent class.</a:t>
            </a:r>
            <a:endParaRPr>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350" name="Google Shape;350;p5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accent5"/>
                </a:solidFill>
              </a:rPr>
              <a:t>Polymorphism</a:t>
            </a:r>
            <a:endParaRPr>
              <a:solidFill>
                <a:schemeClr val="accent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Polymorphism can be demonstrated with a minor modification to the Bicycle class. For example, a printDescription method could be added to the class that displays all the data currently stored in an instance.</a:t>
            </a:r>
            <a:endParaRPr sz="1700">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358" name="Google Shape;358;p5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59" name="Google Shape;35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Polymorphism</a:t>
            </a:r>
            <a:endParaRPr/>
          </a:p>
        </p:txBody>
      </p:sp>
      <p:sp>
        <p:nvSpPr>
          <p:cNvPr id="360" name="Google Shape;360;p56"/>
          <p:cNvSpPr txBox="1"/>
          <p:nvPr>
            <p:ph idx="1" type="body"/>
          </p:nvPr>
        </p:nvSpPr>
        <p:spPr>
          <a:xfrm>
            <a:off x="2373900" y="2537525"/>
            <a:ext cx="4396200" cy="1469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public void printDescription(){</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System.out.println("\nBike is " + "in gear " + this.gear</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 " with a cadence of " + this.cadence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 and travelling at a speed of " + this.speed + ".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To demonstrate polymorphic features in the Java language, extend the Bicycle class with a MountainBike and a RoadBike class</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For MountainBike, add a field for suspension, which is a String value that indicates if the bike has a front shock absorber, Front. Or, the bike has a front and back shock absorber, Dual.</a:t>
            </a:r>
            <a:endParaRPr sz="1700">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367" name="Google Shape;367;p5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Polymorphism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Agenda</a:t>
            </a:r>
            <a:endParaRPr sz="1800"/>
          </a:p>
        </p:txBody>
      </p:sp>
      <p:sp>
        <p:nvSpPr>
          <p:cNvPr id="148" name="Google Shape;148;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149" name="Google Shape;14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FFF2CC"/>
              </a:buClr>
              <a:buSzPts val="2100"/>
              <a:buChar char="●"/>
            </a:pPr>
            <a:r>
              <a:rPr lang="en-US">
                <a:solidFill>
                  <a:srgbClr val="FFF2CC"/>
                </a:solidFill>
              </a:rPr>
              <a:t>Inheritance</a:t>
            </a:r>
            <a:endParaRPr>
              <a:solidFill>
                <a:srgbClr val="FFF2CC"/>
              </a:solidFill>
            </a:endParaRPr>
          </a:p>
          <a:p>
            <a:pPr indent="-317500" lvl="1" marL="914400" marR="0" rtl="0" algn="l">
              <a:lnSpc>
                <a:spcPct val="115000"/>
              </a:lnSpc>
              <a:spcBef>
                <a:spcPts val="0"/>
              </a:spcBef>
              <a:spcAft>
                <a:spcPts val="0"/>
              </a:spcAft>
              <a:buSzPts val="1400"/>
              <a:buChar char="○"/>
            </a:pPr>
            <a:r>
              <a:rPr lang="en-US" sz="1400" u="sng">
                <a:solidFill>
                  <a:schemeClr val="hlink"/>
                </a:solidFill>
                <a:latin typeface="Arial"/>
                <a:ea typeface="Arial"/>
                <a:cs typeface="Arial"/>
                <a:sym typeface="Arial"/>
                <a:hlinkClick r:id="rId3"/>
              </a:rPr>
              <a:t>https://docs.oracle.com/javase/tutorial/java/IandI/subclasses.html</a:t>
            </a:r>
            <a:endParaRPr sz="1400">
              <a:solidFill>
                <a:schemeClr val="accent5"/>
              </a:solidFill>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75" name="Google Shape;37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Polymorphism</a:t>
            </a:r>
            <a:endParaRPr/>
          </a:p>
        </p:txBody>
      </p:sp>
      <p:sp>
        <p:nvSpPr>
          <p:cNvPr id="376" name="Google Shape;376;p58"/>
          <p:cNvSpPr txBox="1"/>
          <p:nvPr>
            <p:ph idx="1" type="body"/>
          </p:nvPr>
        </p:nvSpPr>
        <p:spPr>
          <a:xfrm>
            <a:off x="703375" y="1078850"/>
            <a:ext cx="4396200" cy="311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public class MountainBike extends Bicycle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private String suspension;</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public MountainBike(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int startCadence,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int startSpeed,</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int startGear,</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String suspensionType){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super(startCadence,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startSpeed,</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startGear);</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this.setSuspension(suspensionType);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rtl="0" algn="l">
              <a:lnSpc>
                <a:spcPct val="100000"/>
              </a:lnSpc>
              <a:spcBef>
                <a:spcPts val="0"/>
              </a:spcBef>
              <a:spcAft>
                <a:spcPts val="0"/>
              </a:spcAft>
              <a:buNone/>
            </a:pPr>
            <a:r>
              <a:t/>
            </a:r>
            <a:endParaRPr sz="1400">
              <a:solidFill>
                <a:srgbClr val="CACACA"/>
              </a:solidFill>
            </a:endParaRPr>
          </a:p>
        </p:txBody>
      </p:sp>
      <p:sp>
        <p:nvSpPr>
          <p:cNvPr id="377" name="Google Shape;377;p58"/>
          <p:cNvSpPr txBox="1"/>
          <p:nvPr>
            <p:ph idx="1" type="body"/>
          </p:nvPr>
        </p:nvSpPr>
        <p:spPr>
          <a:xfrm>
            <a:off x="4436100" y="1017725"/>
            <a:ext cx="4396200" cy="3467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    public String getSuspension(){</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return this.suspension;</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public void setSuspension(String suspensionType)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this.suspension = suspensionType;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public void printDescription()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super.printDescription();</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System.out.println("The " + "MountainBike has a"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getSuspension() + " suspension.");</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7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Note the overridden printDescription method. In addition to the information provided before, additional data about the suspension is included to the output.</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Next, create the RoadBike class. Because road or racing bikes have skinny tires, add an attribute to track the tire width. Here is the RoadBike class:</a:t>
            </a:r>
            <a:endParaRPr sz="1700">
              <a:solidFill>
                <a:srgbClr val="D9D9D9"/>
              </a:solidFill>
            </a:endParaRPr>
          </a:p>
          <a:p>
            <a:pPr indent="0" lvl="0" marL="457200" marR="0" rtl="0" algn="l">
              <a:lnSpc>
                <a:spcPct val="115000"/>
              </a:lnSpc>
              <a:spcBef>
                <a:spcPts val="1600"/>
              </a:spcBef>
              <a:spcAft>
                <a:spcPts val="0"/>
              </a:spcAft>
              <a:buNone/>
            </a:pPr>
            <a:r>
              <a:t/>
            </a:r>
            <a:endParaRPr sz="1700">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384" name="Google Shape;384;p5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85" name="Google Shape;38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Polymorphism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Polymorphism</a:t>
            </a:r>
            <a:endParaRPr/>
          </a:p>
        </p:txBody>
      </p:sp>
      <p:sp>
        <p:nvSpPr>
          <p:cNvPr id="393" name="Google Shape;393;p60"/>
          <p:cNvSpPr txBox="1"/>
          <p:nvPr>
            <p:ph idx="1" type="body"/>
          </p:nvPr>
        </p:nvSpPr>
        <p:spPr>
          <a:xfrm>
            <a:off x="703375" y="1078850"/>
            <a:ext cx="4396200" cy="311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public class RoadBike extends Bicycle{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 In millimeters (mm)</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private int tireWidth;</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public RoadBike(int startCadence,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int startSpeed,</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int startGear,</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int newTireWidth){</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super(startCadence,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startSpeed,</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startGear);</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this.setTireWidth(newTireWidth);</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
        <p:nvSpPr>
          <p:cNvPr id="394" name="Google Shape;394;p60"/>
          <p:cNvSpPr txBox="1"/>
          <p:nvPr>
            <p:ph idx="1" type="body"/>
          </p:nvPr>
        </p:nvSpPr>
        <p:spPr>
          <a:xfrm>
            <a:off x="4436100" y="1017725"/>
            <a:ext cx="4396200" cy="346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400"/>
              <a:t>    public int getTireWidth(){</a:t>
            </a:r>
            <a:endParaRPr sz="1400"/>
          </a:p>
          <a:p>
            <a:pPr indent="0" lvl="0" marL="0" rtl="0" algn="l">
              <a:lnSpc>
                <a:spcPct val="100000"/>
              </a:lnSpc>
              <a:spcBef>
                <a:spcPts val="0"/>
              </a:spcBef>
              <a:spcAft>
                <a:spcPts val="0"/>
              </a:spcAft>
              <a:buNone/>
            </a:pPr>
            <a:r>
              <a:rPr lang="en-US" sz="1400"/>
              <a:t>      return this.tireWidth;</a:t>
            </a:r>
            <a:endParaRPr sz="1400"/>
          </a:p>
          <a:p>
            <a:pPr indent="0" lvl="0" marL="0" rtl="0" algn="l">
              <a:lnSpc>
                <a:spcPct val="100000"/>
              </a:lnSpc>
              <a:spcBef>
                <a:spcPts val="0"/>
              </a:spcBef>
              <a:spcAft>
                <a:spcPts val="0"/>
              </a:spcAft>
              <a:buNone/>
            </a:pPr>
            <a:r>
              <a:rPr lang="en-US" sz="1400"/>
              <a:t>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US" sz="1400"/>
              <a:t>    public void setTireWidth(int newTireWidth){</a:t>
            </a:r>
            <a:endParaRPr sz="1400"/>
          </a:p>
          <a:p>
            <a:pPr indent="0" lvl="0" marL="0" rtl="0" algn="l">
              <a:lnSpc>
                <a:spcPct val="100000"/>
              </a:lnSpc>
              <a:spcBef>
                <a:spcPts val="0"/>
              </a:spcBef>
              <a:spcAft>
                <a:spcPts val="0"/>
              </a:spcAft>
              <a:buNone/>
            </a:pPr>
            <a:r>
              <a:rPr lang="en-US" sz="1400"/>
              <a:t>        this.tireWidth = newTireWidth;</a:t>
            </a:r>
            <a:endParaRPr sz="1400"/>
          </a:p>
          <a:p>
            <a:pPr indent="0" lvl="0" marL="0" rtl="0" algn="l">
              <a:lnSpc>
                <a:spcPct val="100000"/>
              </a:lnSpc>
              <a:spcBef>
                <a:spcPts val="0"/>
              </a:spcBef>
              <a:spcAft>
                <a:spcPts val="0"/>
              </a:spcAft>
              <a:buNone/>
            </a:pPr>
            <a:r>
              <a:rPr lang="en-US" sz="1400"/>
              <a:t>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US" sz="1400"/>
              <a:t>    public void printDescription(){</a:t>
            </a:r>
            <a:endParaRPr sz="1400"/>
          </a:p>
          <a:p>
            <a:pPr indent="0" lvl="0" marL="0" rtl="0" algn="l">
              <a:lnSpc>
                <a:spcPct val="100000"/>
              </a:lnSpc>
              <a:spcBef>
                <a:spcPts val="0"/>
              </a:spcBef>
              <a:spcAft>
                <a:spcPts val="0"/>
              </a:spcAft>
              <a:buNone/>
            </a:pPr>
            <a:r>
              <a:rPr lang="en-US" sz="1400"/>
              <a:t>        super.printDescription();</a:t>
            </a:r>
            <a:endParaRPr sz="1400"/>
          </a:p>
          <a:p>
            <a:pPr indent="0" lvl="0" marL="0" rtl="0" algn="l">
              <a:lnSpc>
                <a:spcPct val="100000"/>
              </a:lnSpc>
              <a:spcBef>
                <a:spcPts val="0"/>
              </a:spcBef>
              <a:spcAft>
                <a:spcPts val="0"/>
              </a:spcAft>
              <a:buNone/>
            </a:pPr>
            <a:r>
              <a:rPr lang="en-US" sz="1400"/>
              <a:t>        System.out.println("The RoadBike" + " has " + getTireWidth() +</a:t>
            </a:r>
            <a:endParaRPr sz="1400"/>
          </a:p>
          <a:p>
            <a:pPr indent="0" lvl="0" marL="0" rtl="0" algn="l">
              <a:lnSpc>
                <a:spcPct val="100000"/>
              </a:lnSpc>
              <a:spcBef>
                <a:spcPts val="0"/>
              </a:spcBef>
              <a:spcAft>
                <a:spcPts val="0"/>
              </a:spcAft>
              <a:buNone/>
            </a:pPr>
            <a:r>
              <a:rPr lang="en-US" sz="1400"/>
              <a:t>            " MM tires.");</a:t>
            </a:r>
            <a:endParaRPr sz="1400"/>
          </a:p>
          <a:p>
            <a:pPr indent="0" lvl="0" marL="0" rtl="0" algn="l">
              <a:lnSpc>
                <a:spcPct val="100000"/>
              </a:lnSpc>
              <a:spcBef>
                <a:spcPts val="0"/>
              </a:spcBef>
              <a:spcAft>
                <a:spcPts val="0"/>
              </a:spcAft>
              <a:buNone/>
            </a:pPr>
            <a:r>
              <a:rPr lang="en-US" sz="1400"/>
              <a:t>    }</a:t>
            </a:r>
            <a:endParaRPr sz="1400"/>
          </a:p>
          <a:p>
            <a:pPr indent="0" lvl="0" marL="0" rtl="0" algn="l">
              <a:lnSpc>
                <a:spcPct val="100000"/>
              </a:lnSpc>
              <a:spcBef>
                <a:spcPts val="0"/>
              </a:spcBef>
              <a:spcAft>
                <a:spcPts val="0"/>
              </a:spcAft>
              <a:buNone/>
            </a:pPr>
            <a:r>
              <a:rPr lang="en-US"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Note that once again, the printDescription method has been overridden. This time, information about the tire width is displayed.</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To summarize, there are three classes: Bicycle, MountainBike, and RoadBike. The two subclasses override the printDescription method and print unique information.</a:t>
            </a:r>
            <a:endParaRPr sz="1700">
              <a:solidFill>
                <a:srgbClr val="D9D9D9"/>
              </a:solidFill>
            </a:endParaRPr>
          </a:p>
          <a:p>
            <a:pPr indent="0" lvl="0" marL="457200" marR="0" rtl="0" algn="l">
              <a:lnSpc>
                <a:spcPct val="115000"/>
              </a:lnSpc>
              <a:spcBef>
                <a:spcPts val="1600"/>
              </a:spcBef>
              <a:spcAft>
                <a:spcPts val="0"/>
              </a:spcAft>
              <a:buNone/>
            </a:pPr>
            <a:r>
              <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401" name="Google Shape;401;p6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Polymorphism</a:t>
            </a:r>
            <a:endParaRPr/>
          </a:p>
        </p:txBody>
      </p:sp>
      <p:sp>
        <p:nvSpPr>
          <p:cNvPr id="403" name="Google Shape;403;p61"/>
          <p:cNvSpPr txBox="1"/>
          <p:nvPr>
            <p:ph idx="1" type="body"/>
          </p:nvPr>
        </p:nvSpPr>
        <p:spPr>
          <a:xfrm>
            <a:off x="2373900" y="2537525"/>
            <a:ext cx="5351100" cy="1469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public class TestBikes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public static void main(String[] args){</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r>
              <a:rPr lang="en-US" sz="1400">
                <a:solidFill>
                  <a:srgbClr val="FFF2CC"/>
                </a:solidFill>
              </a:rPr>
              <a:t>Bicycle bike01, bike02, bike03;</a:t>
            </a:r>
            <a:endParaRPr sz="1400">
              <a:solidFill>
                <a:srgbClr val="FFF2CC"/>
              </a:solidFill>
            </a:endParaRPr>
          </a:p>
          <a:p>
            <a:pPr indent="0" lvl="0" marL="0" marR="0" rtl="0" algn="l">
              <a:lnSpc>
                <a:spcPct val="100000"/>
              </a:lnSpc>
              <a:spcBef>
                <a:spcPts val="0"/>
              </a:spcBef>
              <a:spcAft>
                <a:spcPts val="0"/>
              </a:spcAft>
              <a:buNone/>
            </a:pPr>
            <a:r>
              <a:rPr lang="en-US" sz="1400">
                <a:solidFill>
                  <a:srgbClr val="CACACA"/>
                </a:solidFill>
              </a:rPr>
              <a:t>    bike01 = new Bicycle(20, 10, 1);</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bike02 = new MountainBike(20, 10, 5, "Dual");</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bike03 = new RoadBike(40, 20, 8, 23);</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bike01.printDescription();</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bike02.printDescription();</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bike03.printDescription();</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Java virtual machine (JVM) calls the appropriate method for the object that is referred to in each variable.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It does not call the method that is defined by the variable's type.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This behavior is referred to as virtual method invocation and demonstrates an aspect of the important polymorphism features in the Java language.</a:t>
            </a:r>
            <a:endParaRPr sz="1700">
              <a:solidFill>
                <a:srgbClr val="D9D9D9"/>
              </a:solidFill>
            </a:endParaRPr>
          </a:p>
          <a:p>
            <a:pPr indent="0" lvl="0" marL="457200" marR="0" rtl="0" algn="l">
              <a:lnSpc>
                <a:spcPct val="115000"/>
              </a:lnSpc>
              <a:spcBef>
                <a:spcPts val="1600"/>
              </a:spcBef>
              <a:spcAft>
                <a:spcPts val="0"/>
              </a:spcAft>
              <a:buNone/>
            </a:pPr>
            <a:r>
              <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410" name="Google Shape;410;p6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11" name="Google Shape;41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Polymorphism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Within a class, a field that has the same name as a field in the superclass hides the superclass's field, even if their types are different.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Within the subclass, the field in the superclass cannot be referenced by its simple name.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Instead, the field must be accessed through super, which is covered in the next section. Generally speaking, we </a:t>
            </a:r>
            <a:r>
              <a:rPr lang="en-US" sz="1700" u="sng">
                <a:solidFill>
                  <a:srgbClr val="D9D9D9"/>
                </a:solidFill>
              </a:rPr>
              <a:t>don't recommend hiding fields as it makes code difficult to read</a:t>
            </a:r>
            <a:r>
              <a:rPr lang="en-US" sz="1700">
                <a:solidFill>
                  <a:srgbClr val="D9D9D9"/>
                </a:solidFill>
              </a:rPr>
              <a:t>.</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418" name="Google Shape;418;p6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19" name="Google Shape;41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Hiding Fields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Accessing Superclass Members</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sz="1700">
                <a:solidFill>
                  <a:srgbClr val="D9D9D9"/>
                </a:solidFill>
              </a:rPr>
              <a:t>If your method overrides one of its superclass's methods, you can invoke the overridden method through the use of the keyword </a:t>
            </a:r>
            <a:r>
              <a:rPr lang="en-US" sz="1700" u="sng">
                <a:solidFill>
                  <a:srgbClr val="D9D9D9"/>
                </a:solidFill>
              </a:rPr>
              <a:t>super</a:t>
            </a:r>
            <a:r>
              <a:rPr lang="en-US" sz="1700">
                <a:solidFill>
                  <a:srgbClr val="D9D9D9"/>
                </a:solidFill>
              </a:rPr>
              <a:t>.</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You can also use super to refer to a hidden field (although hiding fields is discouraged).</a:t>
            </a:r>
            <a:endParaRPr>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426" name="Google Shape;426;p6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27" name="Google Shape;42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Using the Keyword super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5"/>
          <p:cNvSpPr txBox="1"/>
          <p:nvPr>
            <p:ph idx="1" type="body"/>
          </p:nvPr>
        </p:nvSpPr>
        <p:spPr>
          <a:xfrm>
            <a:off x="311700" y="1152475"/>
            <a:ext cx="4323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Consider this class, Superclass:</a:t>
            </a:r>
            <a:endParaRPr sz="1700">
              <a:solidFill>
                <a:srgbClr val="D9D9D9"/>
              </a:solidFill>
            </a:endParaRPr>
          </a:p>
          <a:p>
            <a:pPr indent="0" lvl="0" marL="457200" marR="0" rtl="0" algn="l">
              <a:lnSpc>
                <a:spcPct val="115000"/>
              </a:lnSpc>
              <a:spcBef>
                <a:spcPts val="1600"/>
              </a:spcBef>
              <a:spcAft>
                <a:spcPts val="0"/>
              </a:spcAft>
              <a:buNone/>
            </a:pPr>
            <a:r>
              <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434" name="Google Shape;434;p6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65"/>
          <p:cNvSpPr txBox="1"/>
          <p:nvPr>
            <p:ph idx="1" type="body"/>
          </p:nvPr>
        </p:nvSpPr>
        <p:spPr>
          <a:xfrm>
            <a:off x="879200" y="1961450"/>
            <a:ext cx="3894300" cy="1469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public class Superclass {</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public void printMethod()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System.out.println("Printed in Superclass.");</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
        <p:nvSpPr>
          <p:cNvPr id="436" name="Google Shape;436;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Using the Keyword super</a:t>
            </a:r>
            <a:endParaRPr/>
          </a:p>
        </p:txBody>
      </p:sp>
      <p:sp>
        <p:nvSpPr>
          <p:cNvPr id="437" name="Google Shape;437;p65"/>
          <p:cNvSpPr txBox="1"/>
          <p:nvPr>
            <p:ph idx="1" type="body"/>
          </p:nvPr>
        </p:nvSpPr>
        <p:spPr>
          <a:xfrm>
            <a:off x="4635300" y="1112200"/>
            <a:ext cx="4323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Here is a subclass, called Subclass, that overrides printMethod():</a:t>
            </a:r>
            <a:endParaRPr sz="1700">
              <a:solidFill>
                <a:srgbClr val="D9D9D9"/>
              </a:solidFill>
            </a:endParaRPr>
          </a:p>
          <a:p>
            <a:pPr indent="0" lvl="0" marL="457200" marR="0" rtl="0" algn="l">
              <a:lnSpc>
                <a:spcPct val="115000"/>
              </a:lnSpc>
              <a:spcBef>
                <a:spcPts val="1600"/>
              </a:spcBef>
              <a:spcAft>
                <a:spcPts val="0"/>
              </a:spcAft>
              <a:buNone/>
            </a:pPr>
            <a:r>
              <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438" name="Google Shape;438;p65"/>
          <p:cNvSpPr txBox="1"/>
          <p:nvPr>
            <p:ph idx="1" type="body"/>
          </p:nvPr>
        </p:nvSpPr>
        <p:spPr>
          <a:xfrm>
            <a:off x="4849950" y="1961450"/>
            <a:ext cx="3894300" cy="1469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public class Subclass extends Superclass {</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 overrides printMethod in Superclass</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public void printMethod()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r>
              <a:rPr lang="en-US" sz="1400">
                <a:solidFill>
                  <a:srgbClr val="FFF2CC"/>
                </a:solidFill>
              </a:rPr>
              <a:t>super</a:t>
            </a:r>
            <a:r>
              <a:rPr lang="en-US" sz="1400">
                <a:solidFill>
                  <a:srgbClr val="CACACA"/>
                </a:solidFill>
              </a:rPr>
              <a:t>.printMethod();</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System.out.println("Printed in Subclass");</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public static void main(String[] args)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Subclass s = new Subclass();</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s.printMethod();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Within Subclass, the simple name printMethod() refers to the one declared in Subclass, which overrides the one in Superclass.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So, to refer to printMethod() inherited from Superclass, Subclass must use a qualified name, using </a:t>
            </a:r>
            <a:r>
              <a:rPr lang="en-US" sz="1700" u="sng">
                <a:solidFill>
                  <a:srgbClr val="FFF2CC"/>
                </a:solidFill>
              </a:rPr>
              <a:t>super</a:t>
            </a:r>
            <a:r>
              <a:rPr lang="en-US" sz="1700">
                <a:solidFill>
                  <a:srgbClr val="D9D9D9"/>
                </a:solidFill>
              </a:rPr>
              <a:t> as shown. </a:t>
            </a:r>
            <a:endParaRPr sz="1700">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445" name="Google Shape;445;p6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Accessing Superclass Members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following example illustrates how to use the super keyword to invoke a superclass's constructor.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Recall from the Bicycle example that MountainBike is a subclass of Bicycle. Here is the MountainBike (subclass) constructor that calls the superclass constructor and then adds initialization code of its own:</a:t>
            </a:r>
            <a:endParaRPr sz="1700">
              <a:solidFill>
                <a:srgbClr val="D9D9D9"/>
              </a:solidFill>
            </a:endParaRPr>
          </a:p>
          <a:p>
            <a:pPr indent="0" lvl="0" marL="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453" name="Google Shape;453;p6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54" name="Google Shape;454;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Subclass Constructors</a:t>
            </a:r>
            <a:endParaRPr/>
          </a:p>
        </p:txBody>
      </p:sp>
      <p:sp>
        <p:nvSpPr>
          <p:cNvPr id="455" name="Google Shape;455;p67"/>
          <p:cNvSpPr txBox="1"/>
          <p:nvPr>
            <p:ph idx="1" type="body"/>
          </p:nvPr>
        </p:nvSpPr>
        <p:spPr>
          <a:xfrm>
            <a:off x="2624850" y="3019875"/>
            <a:ext cx="3894300" cy="1469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public MountainBike(int startHeight,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int startCadence,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int startSpeed,</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int startGear)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super(startCadence, startSpeed, startGear);</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seatHeight = startHeight;</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Inheritance</a:t>
            </a:r>
            <a:endParaRPr/>
          </a:p>
        </p:txBody>
      </p:sp>
      <p:sp>
        <p:nvSpPr>
          <p:cNvPr id="156" name="Google Shape;15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In the Java language, classes can be </a:t>
            </a:r>
            <a:r>
              <a:rPr lang="en-US" sz="1700" u="sng">
                <a:solidFill>
                  <a:srgbClr val="D9D9D9"/>
                </a:solidFill>
              </a:rPr>
              <a:t>derived from other classes</a:t>
            </a:r>
            <a:r>
              <a:rPr lang="en-US" sz="1700">
                <a:solidFill>
                  <a:srgbClr val="D9D9D9"/>
                </a:solidFill>
              </a:rPr>
              <a:t>, thereby </a:t>
            </a:r>
            <a:r>
              <a:rPr lang="en-US" sz="1700" u="sng">
                <a:solidFill>
                  <a:srgbClr val="D9D9D9"/>
                </a:solidFill>
              </a:rPr>
              <a:t>inheriting fields and methods</a:t>
            </a:r>
            <a:r>
              <a:rPr lang="en-US" sz="1700">
                <a:solidFill>
                  <a:srgbClr val="D9D9D9"/>
                </a:solidFill>
              </a:rPr>
              <a:t> from those classes.</a:t>
            </a:r>
            <a:endParaRPr sz="1700">
              <a:solidFill>
                <a:srgbClr val="D9D9D9"/>
              </a:solidFill>
            </a:endParaRPr>
          </a:p>
          <a:p>
            <a:pPr indent="-336550" lvl="0" marL="457200" rtl="0" algn="l">
              <a:spcBef>
                <a:spcPts val="0"/>
              </a:spcBef>
              <a:spcAft>
                <a:spcPts val="0"/>
              </a:spcAft>
              <a:buClr>
                <a:srgbClr val="D9D9D9"/>
              </a:buClr>
              <a:buSzPts val="1700"/>
              <a:buChar char="●"/>
            </a:pPr>
            <a:r>
              <a:rPr lang="en-US" sz="1700">
                <a:solidFill>
                  <a:srgbClr val="D9D9D9"/>
                </a:solidFill>
              </a:rPr>
              <a:t>Definition</a:t>
            </a:r>
            <a:endParaRPr sz="17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A class that is derived from another class is called a </a:t>
            </a:r>
            <a:r>
              <a:rPr b="1" lang="en-US" sz="1400">
                <a:solidFill>
                  <a:srgbClr val="FFF2CC"/>
                </a:solidFill>
              </a:rPr>
              <a:t>subclass</a:t>
            </a:r>
            <a:r>
              <a:rPr lang="en-US" sz="1400">
                <a:solidFill>
                  <a:srgbClr val="D9D9D9"/>
                </a:solidFill>
              </a:rPr>
              <a:t> (also a </a:t>
            </a:r>
            <a:r>
              <a:rPr lang="en-US" sz="1400" u="sng">
                <a:solidFill>
                  <a:srgbClr val="D9D9D9"/>
                </a:solidFill>
              </a:rPr>
              <a:t>derived</a:t>
            </a:r>
            <a:r>
              <a:rPr lang="en-US" sz="1400">
                <a:solidFill>
                  <a:srgbClr val="D9D9D9"/>
                </a:solidFill>
              </a:rPr>
              <a:t> class, </a:t>
            </a:r>
            <a:r>
              <a:rPr lang="en-US" sz="1400" u="sng">
                <a:solidFill>
                  <a:srgbClr val="D9D9D9"/>
                </a:solidFill>
              </a:rPr>
              <a:t>extended</a:t>
            </a:r>
            <a:r>
              <a:rPr lang="en-US" sz="1400">
                <a:solidFill>
                  <a:srgbClr val="D9D9D9"/>
                </a:solidFill>
              </a:rPr>
              <a:t> class, or </a:t>
            </a:r>
            <a:r>
              <a:rPr lang="en-US" sz="1400" u="sng">
                <a:solidFill>
                  <a:srgbClr val="D9D9D9"/>
                </a:solidFill>
              </a:rPr>
              <a:t>child</a:t>
            </a:r>
            <a:r>
              <a:rPr lang="en-US" sz="1400">
                <a:solidFill>
                  <a:srgbClr val="D9D9D9"/>
                </a:solidFill>
              </a:rPr>
              <a:t> class). The class from which the subclass is derived is called a </a:t>
            </a:r>
            <a:r>
              <a:rPr b="1" lang="en-US" sz="1400">
                <a:solidFill>
                  <a:srgbClr val="FFF2CC"/>
                </a:solidFill>
              </a:rPr>
              <a:t>superclass</a:t>
            </a:r>
            <a:r>
              <a:rPr lang="en-US" sz="1400">
                <a:solidFill>
                  <a:srgbClr val="D9D9D9"/>
                </a:solidFill>
              </a:rPr>
              <a:t> (also a </a:t>
            </a:r>
            <a:r>
              <a:rPr lang="en-US" sz="1400" u="sng">
                <a:solidFill>
                  <a:srgbClr val="D9D9D9"/>
                </a:solidFill>
              </a:rPr>
              <a:t>base</a:t>
            </a:r>
            <a:r>
              <a:rPr lang="en-US" sz="1400">
                <a:solidFill>
                  <a:srgbClr val="D9D9D9"/>
                </a:solidFill>
              </a:rPr>
              <a:t> class or a </a:t>
            </a:r>
            <a:r>
              <a:rPr lang="en-US" sz="1400" u="sng">
                <a:solidFill>
                  <a:srgbClr val="D9D9D9"/>
                </a:solidFill>
              </a:rPr>
              <a:t>parent</a:t>
            </a:r>
            <a:r>
              <a:rPr lang="en-US" sz="1400">
                <a:solidFill>
                  <a:srgbClr val="D9D9D9"/>
                </a:solidFill>
              </a:rPr>
              <a:t> class).</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Excepting </a:t>
            </a:r>
            <a:r>
              <a:rPr b="1" lang="en-US" sz="1400">
                <a:solidFill>
                  <a:schemeClr val="accent5"/>
                </a:solidFill>
              </a:rPr>
              <a:t>Object</a:t>
            </a:r>
            <a:r>
              <a:rPr lang="en-US" sz="1400">
                <a:solidFill>
                  <a:srgbClr val="D9D9D9"/>
                </a:solidFill>
              </a:rPr>
              <a:t>, which has no superclass, every class has one and only one direct superclass (single inheritance). In the absence of any other explicit superclass, every class is implicitly a subclass of Object.</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Classes can be derived from classes that are derived from classes that are derived from classes, and so on, and </a:t>
            </a:r>
            <a:r>
              <a:rPr lang="en-US" sz="1400">
                <a:solidFill>
                  <a:schemeClr val="accent5"/>
                </a:solidFill>
              </a:rPr>
              <a:t>ultimately derived from the topmost class, Object</a:t>
            </a:r>
            <a:r>
              <a:rPr lang="en-US" sz="1400">
                <a:solidFill>
                  <a:srgbClr val="D9D9D9"/>
                </a:solidFill>
              </a:rPr>
              <a:t>. Such a class is said to be descended from all the classes in the inheritance chain stretching back to Object.</a:t>
            </a:r>
            <a:endParaRPr sz="1400">
              <a:solidFill>
                <a:srgbClr val="D9D9D9"/>
              </a:solidFill>
            </a:endParaRPr>
          </a:p>
        </p:txBody>
      </p:sp>
      <p:sp>
        <p:nvSpPr>
          <p:cNvPr id="157" name="Google Shape;157;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syntax for calling a superclass constructor is</a:t>
            </a:r>
            <a:endParaRPr sz="17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chemeClr val="accent5"/>
                </a:solidFill>
              </a:rPr>
              <a:t>super()</a:t>
            </a:r>
            <a:r>
              <a:rPr lang="en-US" sz="1400">
                <a:solidFill>
                  <a:srgbClr val="D9D9D9"/>
                </a:solidFill>
              </a:rPr>
              <a:t>;  or </a:t>
            </a:r>
            <a:r>
              <a:rPr lang="en-US" sz="1400">
                <a:solidFill>
                  <a:schemeClr val="accent5"/>
                </a:solidFill>
              </a:rPr>
              <a:t>super(parameter list)</a:t>
            </a:r>
            <a:r>
              <a:rPr lang="en-US" sz="1400">
                <a:solidFill>
                  <a:srgbClr val="D9D9D9"/>
                </a:solidFill>
              </a:rPr>
              <a:t>;</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With super(), the superclass no-argument constructor is called. </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With super(parameter list), the superclass constructor with a matching parameter list is called.</a:t>
            </a:r>
            <a:endParaRPr sz="14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If a subclass constructor invokes a constructor of its superclass, either explicitly or implicitly, you might think that there will be a whole chain of constructors called, all the way back to the constructor of Object.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In fact, this is the case. It is called </a:t>
            </a:r>
            <a:r>
              <a:rPr lang="en-US" sz="1700">
                <a:solidFill>
                  <a:schemeClr val="accent5"/>
                </a:solidFill>
              </a:rPr>
              <a:t>constructor chaining</a:t>
            </a:r>
            <a:r>
              <a:rPr lang="en-US" sz="1700">
                <a:solidFill>
                  <a:srgbClr val="D9D9D9"/>
                </a:solidFill>
              </a:rPr>
              <a:t>, and you need to be aware of it when there is a long line of class descent.</a:t>
            </a:r>
            <a:endParaRPr sz="1700">
              <a:solidFill>
                <a:srgbClr val="D9D9D9"/>
              </a:solidFill>
            </a:endParaRPr>
          </a:p>
        </p:txBody>
      </p:sp>
      <p:sp>
        <p:nvSpPr>
          <p:cNvPr id="462" name="Google Shape;462;p6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63" name="Google Shape;463;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Subclass Constructors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Object class, in the java.lang package, sits </a:t>
            </a:r>
            <a:r>
              <a:rPr b="1" lang="en-US" sz="1700" u="sng">
                <a:solidFill>
                  <a:schemeClr val="accent5"/>
                </a:solidFill>
              </a:rPr>
              <a:t>at the top of the class hierarchy tree</a:t>
            </a:r>
            <a:r>
              <a:rPr lang="en-US" sz="1700">
                <a:solidFill>
                  <a:srgbClr val="D9D9D9"/>
                </a:solidFill>
              </a:rPr>
              <a:t>.</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Every class is a descendant, direct or indirect, of the Object class.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Every class you use or write inherits the instance methods of Object.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You need not use any of these methods, but, if you choose to do so, you </a:t>
            </a:r>
            <a:r>
              <a:rPr lang="en-US" sz="1700">
                <a:solidFill>
                  <a:schemeClr val="accent5"/>
                </a:solidFill>
              </a:rPr>
              <a:t>may need to override them with code that is specific to your class</a:t>
            </a:r>
            <a:r>
              <a:rPr lang="en-US" sz="1700">
                <a:solidFill>
                  <a:srgbClr val="D9D9D9"/>
                </a:solidFill>
              </a:rPr>
              <a:t>.</a:t>
            </a:r>
            <a:endParaRPr sz="1700">
              <a:solidFill>
                <a:srgbClr val="D9D9D9"/>
              </a:solidFill>
            </a:endParaRPr>
          </a:p>
        </p:txBody>
      </p:sp>
      <p:sp>
        <p:nvSpPr>
          <p:cNvPr id="470" name="Google Shape;470;p6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71" name="Google Shape;471;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Object as a Superclass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methods inherited from Object that are discussed in this section are:</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protected Object clone() throws CloneNotSupportedException</a:t>
            </a:r>
            <a:endParaRPr sz="1400">
              <a:solidFill>
                <a:srgbClr val="D9D9D9"/>
              </a:solidFill>
            </a:endParaRPr>
          </a:p>
          <a:p>
            <a:pPr indent="-317500" lvl="2" marL="1371600" marR="0" rtl="0" algn="l">
              <a:lnSpc>
                <a:spcPct val="115000"/>
              </a:lnSpc>
              <a:spcBef>
                <a:spcPts val="0"/>
              </a:spcBef>
              <a:spcAft>
                <a:spcPts val="0"/>
              </a:spcAft>
              <a:buClr>
                <a:srgbClr val="D9D9D9"/>
              </a:buClr>
              <a:buSzPts val="1400"/>
              <a:buChar char="■"/>
            </a:pPr>
            <a:r>
              <a:rPr lang="en-US" sz="1400">
                <a:solidFill>
                  <a:srgbClr val="D9D9D9"/>
                </a:solidFill>
              </a:rPr>
              <a:t>Creates and returns a copy of this object.</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public boolean equals(Object obj)</a:t>
            </a:r>
            <a:endParaRPr sz="1400">
              <a:solidFill>
                <a:srgbClr val="D9D9D9"/>
              </a:solidFill>
            </a:endParaRPr>
          </a:p>
          <a:p>
            <a:pPr indent="-317500" lvl="2" marL="1371600" marR="0" rtl="0" algn="l">
              <a:lnSpc>
                <a:spcPct val="115000"/>
              </a:lnSpc>
              <a:spcBef>
                <a:spcPts val="0"/>
              </a:spcBef>
              <a:spcAft>
                <a:spcPts val="0"/>
              </a:spcAft>
              <a:buClr>
                <a:srgbClr val="D9D9D9"/>
              </a:buClr>
              <a:buSzPts val="1400"/>
              <a:buChar char="■"/>
            </a:pPr>
            <a:r>
              <a:rPr lang="en-US" sz="1400">
                <a:solidFill>
                  <a:srgbClr val="D9D9D9"/>
                </a:solidFill>
              </a:rPr>
              <a:t>Indicates whether some other object is "equal to" this one.</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protected void finalize() throws Throwable</a:t>
            </a:r>
            <a:endParaRPr sz="1400">
              <a:solidFill>
                <a:srgbClr val="D9D9D9"/>
              </a:solidFill>
            </a:endParaRPr>
          </a:p>
          <a:p>
            <a:pPr indent="-317500" lvl="2" marL="1371600" marR="0" rtl="0" algn="l">
              <a:lnSpc>
                <a:spcPct val="115000"/>
              </a:lnSpc>
              <a:spcBef>
                <a:spcPts val="0"/>
              </a:spcBef>
              <a:spcAft>
                <a:spcPts val="0"/>
              </a:spcAft>
              <a:buClr>
                <a:srgbClr val="D9D9D9"/>
              </a:buClr>
              <a:buSzPts val="1400"/>
              <a:buChar char="■"/>
            </a:pPr>
            <a:r>
              <a:rPr lang="en-US" sz="1400">
                <a:solidFill>
                  <a:srgbClr val="D9D9D9"/>
                </a:solidFill>
              </a:rPr>
              <a:t>Called by the garbage collector on an object when garbage collection determines that there are no more references to the object.</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public final Class getClass()</a:t>
            </a:r>
            <a:endParaRPr sz="1400">
              <a:solidFill>
                <a:srgbClr val="D9D9D9"/>
              </a:solidFill>
            </a:endParaRPr>
          </a:p>
          <a:p>
            <a:pPr indent="-317500" lvl="2" marL="1371600" marR="0" rtl="0" algn="l">
              <a:lnSpc>
                <a:spcPct val="115000"/>
              </a:lnSpc>
              <a:spcBef>
                <a:spcPts val="0"/>
              </a:spcBef>
              <a:spcAft>
                <a:spcPts val="0"/>
              </a:spcAft>
              <a:buClr>
                <a:srgbClr val="D9D9D9"/>
              </a:buClr>
              <a:buSzPts val="1400"/>
              <a:buChar char="■"/>
            </a:pPr>
            <a:r>
              <a:rPr lang="en-US" sz="1400">
                <a:solidFill>
                  <a:srgbClr val="D9D9D9"/>
                </a:solidFill>
              </a:rPr>
              <a:t>Returns the runtime class of an object.</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public int hashCode()</a:t>
            </a:r>
            <a:endParaRPr sz="1400">
              <a:solidFill>
                <a:srgbClr val="D9D9D9"/>
              </a:solidFill>
            </a:endParaRPr>
          </a:p>
          <a:p>
            <a:pPr indent="-317500" lvl="2" marL="1371600" marR="0" rtl="0" algn="l">
              <a:lnSpc>
                <a:spcPct val="115000"/>
              </a:lnSpc>
              <a:spcBef>
                <a:spcPts val="0"/>
              </a:spcBef>
              <a:spcAft>
                <a:spcPts val="0"/>
              </a:spcAft>
              <a:buClr>
                <a:srgbClr val="D9D9D9"/>
              </a:buClr>
              <a:buSzPts val="1400"/>
              <a:buChar char="■"/>
            </a:pPr>
            <a:r>
              <a:rPr lang="en-US" sz="1400">
                <a:solidFill>
                  <a:srgbClr val="D9D9D9"/>
                </a:solidFill>
              </a:rPr>
              <a:t>Returns a hash code value for the object.</a:t>
            </a:r>
            <a:endParaRPr sz="1400">
              <a:solidFill>
                <a:srgbClr val="D9D9D9"/>
              </a:solidFill>
            </a:endParaRPr>
          </a:p>
          <a:p>
            <a:pPr indent="-317500" lvl="1" marL="914400" marR="0" rtl="0" algn="l">
              <a:lnSpc>
                <a:spcPct val="115000"/>
              </a:lnSpc>
              <a:spcBef>
                <a:spcPts val="0"/>
              </a:spcBef>
              <a:spcAft>
                <a:spcPts val="0"/>
              </a:spcAft>
              <a:buClr>
                <a:srgbClr val="D9D9D9"/>
              </a:buClr>
              <a:buSzPts val="1400"/>
              <a:buChar char="○"/>
            </a:pPr>
            <a:r>
              <a:rPr lang="en-US" sz="1400">
                <a:solidFill>
                  <a:srgbClr val="D9D9D9"/>
                </a:solidFill>
              </a:rPr>
              <a:t>public String toString()</a:t>
            </a:r>
            <a:endParaRPr sz="1400">
              <a:solidFill>
                <a:srgbClr val="D9D9D9"/>
              </a:solidFill>
            </a:endParaRPr>
          </a:p>
          <a:p>
            <a:pPr indent="-317500" lvl="2" marL="1371600" marR="0" rtl="0" algn="l">
              <a:lnSpc>
                <a:spcPct val="115000"/>
              </a:lnSpc>
              <a:spcBef>
                <a:spcPts val="0"/>
              </a:spcBef>
              <a:spcAft>
                <a:spcPts val="0"/>
              </a:spcAft>
              <a:buClr>
                <a:srgbClr val="D9D9D9"/>
              </a:buClr>
              <a:buSzPts val="1400"/>
              <a:buChar char="■"/>
            </a:pPr>
            <a:r>
              <a:rPr lang="en-US" sz="1400">
                <a:solidFill>
                  <a:srgbClr val="D9D9D9"/>
                </a:solidFill>
              </a:rPr>
              <a:t>Returns a string representation of the object.</a:t>
            </a:r>
            <a:endParaRPr sz="1400">
              <a:solidFill>
                <a:srgbClr val="D9D9D9"/>
              </a:solidFill>
            </a:endParaRPr>
          </a:p>
        </p:txBody>
      </p:sp>
      <p:sp>
        <p:nvSpPr>
          <p:cNvPr id="478" name="Google Shape;478;p7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79" name="Google Shape;479;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Object as a Superclass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The </a:t>
            </a:r>
            <a:r>
              <a:rPr i="1" lang="en-US" sz="1700">
                <a:solidFill>
                  <a:srgbClr val="D9D9D9"/>
                </a:solidFill>
              </a:rPr>
              <a:t>notify</a:t>
            </a:r>
            <a:r>
              <a:rPr lang="en-US" sz="1700">
                <a:solidFill>
                  <a:srgbClr val="D9D9D9"/>
                </a:solidFill>
              </a:rPr>
              <a:t>, </a:t>
            </a:r>
            <a:r>
              <a:rPr i="1" lang="en-US" sz="1700">
                <a:solidFill>
                  <a:srgbClr val="D9D9D9"/>
                </a:solidFill>
              </a:rPr>
              <a:t>notifyAll</a:t>
            </a:r>
            <a:r>
              <a:rPr lang="en-US" sz="1700">
                <a:solidFill>
                  <a:srgbClr val="D9D9D9"/>
                </a:solidFill>
              </a:rPr>
              <a:t>, and </a:t>
            </a:r>
            <a:r>
              <a:rPr i="1" lang="en-US" sz="1700">
                <a:solidFill>
                  <a:srgbClr val="D9D9D9"/>
                </a:solidFill>
              </a:rPr>
              <a:t>wait </a:t>
            </a:r>
            <a:r>
              <a:rPr lang="en-US" sz="1700">
                <a:solidFill>
                  <a:srgbClr val="D9D9D9"/>
                </a:solidFill>
              </a:rPr>
              <a:t>methods of Object all play </a:t>
            </a:r>
            <a:r>
              <a:rPr b="1" lang="en-US" sz="1700" u="sng">
                <a:solidFill>
                  <a:srgbClr val="D9D9D9"/>
                </a:solidFill>
              </a:rPr>
              <a:t>a part in synchronizing the activities of independently running threads in a program</a:t>
            </a:r>
            <a:r>
              <a:rPr lang="en-US" sz="1700">
                <a:solidFill>
                  <a:srgbClr val="D9D9D9"/>
                </a:solidFill>
              </a:rPr>
              <a:t>, which is discussed in a later lesson and won't be covered here. </a:t>
            </a:r>
            <a:endParaRPr sz="1700">
              <a:solidFill>
                <a:srgbClr val="D9D9D9"/>
              </a:solidFill>
            </a:endParaRPr>
          </a:p>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There are five of these methods:</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public final void notify()</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public final void notifyAll()</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public final void wait()</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public final void wait(long timeout)</a:t>
            </a:r>
            <a:endParaRPr>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public final void wait(long timeout, int nanos)</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486" name="Google Shape;486;p7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87" name="Google Shape;48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Object as a Superclass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If a class, or one of its superclasses, </a:t>
            </a:r>
            <a:r>
              <a:rPr lang="en-US" sz="1700" u="sng">
                <a:solidFill>
                  <a:srgbClr val="D9D9D9"/>
                </a:solidFill>
              </a:rPr>
              <a:t>implements the </a:t>
            </a:r>
            <a:r>
              <a:rPr b="1" lang="en-US" sz="1700" u="sng">
                <a:solidFill>
                  <a:srgbClr val="D9D9D9"/>
                </a:solidFill>
              </a:rPr>
              <a:t>Cloneable</a:t>
            </a:r>
            <a:r>
              <a:rPr lang="en-US" sz="1700" u="sng">
                <a:solidFill>
                  <a:srgbClr val="D9D9D9"/>
                </a:solidFill>
              </a:rPr>
              <a:t> interface</a:t>
            </a:r>
            <a:r>
              <a:rPr lang="en-US" sz="1700">
                <a:solidFill>
                  <a:srgbClr val="D9D9D9"/>
                </a:solidFill>
              </a:rPr>
              <a:t>, you can use the clone() method </a:t>
            </a:r>
            <a:r>
              <a:rPr lang="en-US" sz="1700" u="sng">
                <a:solidFill>
                  <a:srgbClr val="D9D9D9"/>
                </a:solidFill>
              </a:rPr>
              <a:t>to create a copy from an existing object</a:t>
            </a:r>
            <a:r>
              <a:rPr lang="en-US" sz="1700">
                <a:solidFill>
                  <a:srgbClr val="D9D9D9"/>
                </a:solidFill>
              </a:rPr>
              <a:t>. </a:t>
            </a:r>
            <a:endParaRPr sz="1700">
              <a:solidFill>
                <a:srgbClr val="D9D9D9"/>
              </a:solidFill>
            </a:endParaRPr>
          </a:p>
          <a:p>
            <a:pPr indent="-336550" lvl="1" marL="914400" marR="0" rtl="0" algn="l">
              <a:lnSpc>
                <a:spcPct val="115000"/>
              </a:lnSpc>
              <a:spcBef>
                <a:spcPts val="0"/>
              </a:spcBef>
              <a:spcAft>
                <a:spcPts val="0"/>
              </a:spcAft>
              <a:buClr>
                <a:srgbClr val="D9D9D9"/>
              </a:buClr>
              <a:buSzPts val="1700"/>
              <a:buFont typeface="Average"/>
              <a:buChar char="○"/>
            </a:pPr>
            <a:r>
              <a:rPr lang="en-US" sz="1700">
                <a:solidFill>
                  <a:srgbClr val="D9D9D9"/>
                </a:solidFill>
              </a:rPr>
              <a:t>To create a clone, you write:</a:t>
            </a:r>
            <a:endParaRPr sz="1700">
              <a:solidFill>
                <a:srgbClr val="D9D9D9"/>
              </a:solidFill>
            </a:endParaRPr>
          </a:p>
          <a:p>
            <a:pPr indent="-336550" lvl="2" marL="1371600" marR="0" rtl="0" algn="l">
              <a:lnSpc>
                <a:spcPct val="115000"/>
              </a:lnSpc>
              <a:spcBef>
                <a:spcPts val="0"/>
              </a:spcBef>
              <a:spcAft>
                <a:spcPts val="0"/>
              </a:spcAft>
              <a:buClr>
                <a:srgbClr val="D9D9D9"/>
              </a:buClr>
              <a:buSzPts val="1700"/>
              <a:buChar char="■"/>
            </a:pPr>
            <a:r>
              <a:rPr lang="en-US">
                <a:solidFill>
                  <a:srgbClr val="D9D9D9"/>
                </a:solidFill>
              </a:rPr>
              <a:t>aCloneableObject.clone();</a:t>
            </a:r>
            <a:endParaRPr>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Object's implementation of this method checks to see whether the object on which clone() was invoked implements the Cloneable interface.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If the object does not, the method throws a CloneNotSupportedException exception. Exception handling will be covered in a later lesson</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For the moment, you need to know that clone() must be declared as</a:t>
            </a:r>
            <a:endParaRPr>
              <a:solidFill>
                <a:srgbClr val="D9D9D9"/>
              </a:solidFill>
            </a:endParaRPr>
          </a:p>
          <a:p>
            <a:pPr indent="-336550" lvl="2" marL="1371600" marR="0" rtl="0" algn="l">
              <a:lnSpc>
                <a:spcPct val="115000"/>
              </a:lnSpc>
              <a:spcBef>
                <a:spcPts val="0"/>
              </a:spcBef>
              <a:spcAft>
                <a:spcPts val="0"/>
              </a:spcAft>
              <a:buClr>
                <a:srgbClr val="D9D9D9"/>
              </a:buClr>
              <a:buSzPts val="1700"/>
              <a:buChar char="■"/>
            </a:pPr>
            <a:r>
              <a:rPr lang="en-US">
                <a:solidFill>
                  <a:srgbClr val="D9D9D9"/>
                </a:solidFill>
              </a:rPr>
              <a:t>protected Object clone() throws CloneNotSupportedException </a:t>
            </a:r>
            <a:endParaRPr>
              <a:solidFill>
                <a:srgbClr val="D9D9D9"/>
              </a:solidFill>
            </a:endParaRPr>
          </a:p>
          <a:p>
            <a:pPr indent="-336550" lvl="2" marL="1371600" marR="0" rtl="0" algn="l">
              <a:lnSpc>
                <a:spcPct val="115000"/>
              </a:lnSpc>
              <a:spcBef>
                <a:spcPts val="0"/>
              </a:spcBef>
              <a:spcAft>
                <a:spcPts val="0"/>
              </a:spcAft>
              <a:buClr>
                <a:srgbClr val="D9D9D9"/>
              </a:buClr>
              <a:buSzPts val="1700"/>
              <a:buChar char="■"/>
            </a:pPr>
            <a:r>
              <a:rPr lang="en-US">
                <a:solidFill>
                  <a:srgbClr val="D9D9D9"/>
                </a:solidFill>
              </a:rPr>
              <a:t>public Object clone() throws CloneNotSupportedException</a:t>
            </a:r>
            <a:endParaRPr>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494" name="Google Shape;494;p7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95" name="Google Shape;49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clone() Method</a:t>
            </a:r>
            <a:endParaRPr/>
          </a:p>
        </p:txBody>
      </p:sp>
      <p:sp>
        <p:nvSpPr>
          <p:cNvPr id="496" name="Google Shape;496;p72"/>
          <p:cNvSpPr txBox="1"/>
          <p:nvPr/>
        </p:nvSpPr>
        <p:spPr>
          <a:xfrm>
            <a:off x="627575" y="4701675"/>
            <a:ext cx="76536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Example: </a:t>
            </a:r>
            <a:r>
              <a:rPr lang="en-US" u="sng">
                <a:solidFill>
                  <a:schemeClr val="hlink"/>
                </a:solidFill>
                <a:hlinkClick r:id="rId3"/>
              </a:rPr>
              <a:t>https://www.vojtechruzicka.com/java-cloning-problems/</a:t>
            </a:r>
            <a:r>
              <a:rPr lang="en-US"/>
              <a:t> </a:t>
            </a:r>
            <a:endParaRPr>
              <a:latin typeface="Average"/>
              <a:ea typeface="Average"/>
              <a:cs typeface="Average"/>
              <a:sym typeface="Averag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If the object on which clone() was invoked does implement the Cloneable interface, </a:t>
            </a:r>
            <a:r>
              <a:rPr b="1" lang="en-US" sz="1700" u="sng">
                <a:solidFill>
                  <a:srgbClr val="D9D9D9"/>
                </a:solidFill>
              </a:rPr>
              <a:t>Object's implementation of the clone() method creates an object of the same class as the original object and initializes the new object's member variables to have the same values as the original object's corresponding member variables</a:t>
            </a:r>
            <a:r>
              <a:rPr lang="en-US" sz="1700">
                <a:solidFill>
                  <a:srgbClr val="D9D9D9"/>
                </a:solidFill>
              </a:rPr>
              <a:t>.</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simplest way to </a:t>
            </a:r>
            <a:r>
              <a:rPr b="1" lang="en-US" sz="1700" u="sng">
                <a:solidFill>
                  <a:schemeClr val="accent5"/>
                </a:solidFill>
              </a:rPr>
              <a:t>make your class cloneable</a:t>
            </a:r>
            <a:r>
              <a:rPr lang="en-US" sz="1700">
                <a:solidFill>
                  <a:schemeClr val="accent5"/>
                </a:solidFill>
              </a:rPr>
              <a:t> is to add 'implements Cloneable'</a:t>
            </a:r>
            <a:r>
              <a:rPr lang="en-US" sz="1700">
                <a:solidFill>
                  <a:srgbClr val="D9D9D9"/>
                </a:solidFill>
              </a:rPr>
              <a:t> to your class's declaration. then your objects can invoke the clone() method.</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03" name="Google Shape;503;p7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04" name="Google Shape;504;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clone() Method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For some classes, the default behavior of Object's clone() method works just fine.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If, however, an object contains a reference to an external object, say ObjExternal, you may need to override clone() to get correct behavior.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Otherwise, a change in ObjExternal made by one object will be visible in its clone also.</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This means that the original object and its clone are not independent—to decouple them, you must override clone() so that it clones the object and ObjExternal.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Then the original object references ObjExternal and the clone references a clone of ObjExternal, so that the object and its clone are truly independent.</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11" name="Google Shape;511;p7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12" name="Google Shape;512;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clone() Method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equals() method compares two objects for equality and returns true if they are equal.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equals() method provided in the Object class uses the identity operator (==) to determine whether two objects are equal. For primitive data types, this gives the correct result.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For objects, however, it does not. The equals() method provided by Object tests whether the object references are equal—that is, if the objects compared are the exact same object.</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19" name="Google Shape;519;p7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20" name="Google Shape;52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equals() Method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To test whether two objects are equal in the sense of equivalency (containing the same information), you must override the equals() method. Here is an example of a Book class that overrides equals():</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27" name="Google Shape;527;p7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28" name="Google Shape;528;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equals() Method</a:t>
            </a:r>
            <a:endParaRPr/>
          </a:p>
        </p:txBody>
      </p:sp>
      <p:sp>
        <p:nvSpPr>
          <p:cNvPr id="529" name="Google Shape;529;p76"/>
          <p:cNvSpPr txBox="1"/>
          <p:nvPr>
            <p:ph idx="1" type="body"/>
          </p:nvPr>
        </p:nvSpPr>
        <p:spPr>
          <a:xfrm>
            <a:off x="1544650" y="2241125"/>
            <a:ext cx="3894300" cy="2118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public class Book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public boolean equals(Object obj)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if (obj instanceof Book)</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return ISBN.equals((Book)obj.getISBN());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else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return false;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7"/>
          <p:cNvSpPr txBox="1"/>
          <p:nvPr>
            <p:ph idx="1" type="body"/>
          </p:nvPr>
        </p:nvSpPr>
        <p:spPr>
          <a:xfrm>
            <a:off x="311700" y="1152475"/>
            <a:ext cx="7325400" cy="5727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Consider this code that tests two instances of the Book class for equality:</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36" name="Google Shape;536;p7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37" name="Google Shape;53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equals() Method</a:t>
            </a:r>
            <a:endParaRPr/>
          </a:p>
        </p:txBody>
      </p:sp>
      <p:sp>
        <p:nvSpPr>
          <p:cNvPr id="538" name="Google Shape;538;p77"/>
          <p:cNvSpPr txBox="1"/>
          <p:nvPr>
            <p:ph idx="1" type="body"/>
          </p:nvPr>
        </p:nvSpPr>
        <p:spPr>
          <a:xfrm>
            <a:off x="941750" y="1613125"/>
            <a:ext cx="3894300" cy="2118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 Swing Tutorial, 2nd edition</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Book firstBook  = new Book("0201914670");</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Book secondBook = new Book("0201914670");</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if (firstBook.equals(secondBook))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System.out.println("objects are equal");</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else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System.out.println("objects are not equal");</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
        <p:nvSpPr>
          <p:cNvPr id="539" name="Google Shape;539;p77"/>
          <p:cNvSpPr txBox="1"/>
          <p:nvPr>
            <p:ph idx="1" type="body"/>
          </p:nvPr>
        </p:nvSpPr>
        <p:spPr>
          <a:xfrm>
            <a:off x="412200" y="3417525"/>
            <a:ext cx="7325400" cy="1430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This program displays objects are equal even though firstBook and secondBook reference two distinct objects. They are considered equal because the objects compared contain the same ISBN number.</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Inheritance</a:t>
            </a:r>
            <a:endParaRPr/>
          </a:p>
        </p:txBody>
      </p:sp>
      <p:sp>
        <p:nvSpPr>
          <p:cNvPr id="164" name="Google Shape;16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D9D9D9"/>
              </a:buClr>
              <a:buSzPts val="1700"/>
              <a:buChar char="●"/>
            </a:pPr>
            <a:r>
              <a:rPr lang="en-US" sz="1700">
                <a:solidFill>
                  <a:srgbClr val="D9D9D9"/>
                </a:solidFill>
              </a:rPr>
              <a:t>The idea of inheritance is simple but powerful.</a:t>
            </a:r>
            <a:endParaRPr sz="1700">
              <a:solidFill>
                <a:srgbClr val="D9D9D9"/>
              </a:solidFill>
            </a:endParaRPr>
          </a:p>
          <a:p>
            <a:pPr indent="-336550" lvl="1" marL="914400" rtl="0" algn="l">
              <a:spcBef>
                <a:spcPts val="0"/>
              </a:spcBef>
              <a:spcAft>
                <a:spcPts val="0"/>
              </a:spcAft>
              <a:buClr>
                <a:srgbClr val="D9D9D9"/>
              </a:buClr>
              <a:buSzPts val="1700"/>
              <a:buChar char="○"/>
            </a:pPr>
            <a:r>
              <a:rPr lang="en-US">
                <a:solidFill>
                  <a:srgbClr val="D9D9D9"/>
                </a:solidFill>
              </a:rPr>
              <a:t>When you want to create a new class and there is already a class that includes some of the code that you want, you can derive your new class from the existing class</a:t>
            </a:r>
            <a:endParaRPr>
              <a:solidFill>
                <a:srgbClr val="D9D9D9"/>
              </a:solidFill>
            </a:endParaRPr>
          </a:p>
          <a:p>
            <a:pPr indent="-336550" lvl="1" marL="914400" rtl="0" algn="l">
              <a:spcBef>
                <a:spcPts val="0"/>
              </a:spcBef>
              <a:spcAft>
                <a:spcPts val="0"/>
              </a:spcAft>
              <a:buClr>
                <a:srgbClr val="D9D9D9"/>
              </a:buClr>
              <a:buSzPts val="1700"/>
              <a:buChar char="○"/>
            </a:pPr>
            <a:r>
              <a:rPr lang="en-US">
                <a:solidFill>
                  <a:srgbClr val="D9D9D9"/>
                </a:solidFill>
              </a:rPr>
              <a:t> In doing this, you can </a:t>
            </a:r>
            <a:r>
              <a:rPr lang="en-US">
                <a:solidFill>
                  <a:schemeClr val="accent5"/>
                </a:solidFill>
              </a:rPr>
              <a:t>reuse the fields and methods</a:t>
            </a:r>
            <a:r>
              <a:rPr lang="en-US">
                <a:solidFill>
                  <a:srgbClr val="D9D9D9"/>
                </a:solidFill>
              </a:rPr>
              <a:t> of the existing class without having to write (and debug!) them yourself.</a:t>
            </a:r>
            <a:endParaRPr>
              <a:solidFill>
                <a:srgbClr val="D9D9D9"/>
              </a:solidFill>
            </a:endParaRPr>
          </a:p>
          <a:p>
            <a:pPr indent="0" lvl="0" marL="0" marR="0" rtl="0" algn="l">
              <a:lnSpc>
                <a:spcPct val="115000"/>
              </a:lnSpc>
              <a:spcBef>
                <a:spcPts val="1600"/>
              </a:spcBef>
              <a:spcAft>
                <a:spcPts val="1600"/>
              </a:spcAft>
              <a:buNone/>
            </a:pPr>
            <a:r>
              <a:t/>
            </a:r>
            <a:endParaRPr sz="1400">
              <a:solidFill>
                <a:srgbClr val="D9D9D9"/>
              </a:solidFill>
            </a:endParaRPr>
          </a:p>
        </p:txBody>
      </p:sp>
      <p:sp>
        <p:nvSpPr>
          <p:cNvPr id="165" name="Google Shape;165;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8"/>
          <p:cNvSpPr txBox="1"/>
          <p:nvPr>
            <p:ph idx="1" type="body"/>
          </p:nvPr>
        </p:nvSpPr>
        <p:spPr>
          <a:xfrm>
            <a:off x="311700" y="1152475"/>
            <a:ext cx="8342700" cy="5727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You should always override the equals() method if the identity operator is not appropriate for your class.</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46" name="Google Shape;546;p7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47" name="Google Shape;547;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equals() Method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9"/>
          <p:cNvSpPr txBox="1"/>
          <p:nvPr>
            <p:ph idx="1" type="body"/>
          </p:nvPr>
        </p:nvSpPr>
        <p:spPr>
          <a:xfrm>
            <a:off x="311700" y="1152475"/>
            <a:ext cx="8342700" cy="33696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Object class provides a callback method, finalize(), that may be invoked on an object when it becomes garbage.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Object's implementation of finalize() does nothing—you can override finalize() to do cleanup, such as freeing resources.</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 finalize() method may be called automatically by the system, but when it is called, or even if it is called, is uncertain.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Therefore, you should not rely on this method to do your cleanup for you. </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sz="1700">
                <a:solidFill>
                  <a:srgbClr val="D9D9D9"/>
                </a:solidFill>
              </a:rPr>
              <a:t>For example, if you don't close file descriptors in your code after performing I/O and you expect finalize() to close them for you, you may run out of file descriptors.</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54" name="Google Shape;554;p7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55" name="Google Shape;555;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finalize() Method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0"/>
          <p:cNvSpPr txBox="1"/>
          <p:nvPr>
            <p:ph idx="1" type="body"/>
          </p:nvPr>
        </p:nvSpPr>
        <p:spPr>
          <a:xfrm>
            <a:off x="311700" y="1152475"/>
            <a:ext cx="8342700" cy="33696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The getClass() method returns a Class object, which has methods you can use to get information about the class, such as its name (getSimpleName()), its superclass (getSuperclass()), and the interfaces it implements (getInterfaces()).</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a:solidFill>
                  <a:srgbClr val="D9D9D9"/>
                </a:solidFill>
              </a:rPr>
              <a:t>For example, the following method gets and displays the class name of an object:</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62" name="Google Shape;562;p8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63" name="Google Shape;563;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getClass() Method</a:t>
            </a:r>
            <a:endParaRPr/>
          </a:p>
        </p:txBody>
      </p:sp>
      <p:sp>
        <p:nvSpPr>
          <p:cNvPr id="564" name="Google Shape;564;p80"/>
          <p:cNvSpPr txBox="1"/>
          <p:nvPr>
            <p:ph idx="1" type="body"/>
          </p:nvPr>
        </p:nvSpPr>
        <p:spPr>
          <a:xfrm>
            <a:off x="2461550" y="2894275"/>
            <a:ext cx="3932100" cy="1237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400">
                <a:solidFill>
                  <a:srgbClr val="CACACA"/>
                </a:solidFill>
              </a:rPr>
              <a:t>void printClassName(Object obj)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System.out.println("The object's" + " class is " +</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        obj.getClass().getSimpleName());</a:t>
            </a:r>
            <a:endParaRPr sz="1400">
              <a:solidFill>
                <a:srgbClr val="CACACA"/>
              </a:solidFill>
            </a:endParaRPr>
          </a:p>
          <a:p>
            <a:pPr indent="0" lvl="0" marL="0" marR="0" rtl="0" algn="l">
              <a:lnSpc>
                <a:spcPct val="100000"/>
              </a:lnSpc>
              <a:spcBef>
                <a:spcPts val="0"/>
              </a:spcBef>
              <a:spcAft>
                <a:spcPts val="0"/>
              </a:spcAft>
              <a:buNone/>
            </a:pPr>
            <a:r>
              <a:rPr lang="en-US"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1"/>
          <p:cNvSpPr txBox="1"/>
          <p:nvPr>
            <p:ph idx="1" type="body"/>
          </p:nvPr>
        </p:nvSpPr>
        <p:spPr>
          <a:xfrm>
            <a:off x="311700" y="1152475"/>
            <a:ext cx="8342700" cy="33696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The Class class, in the java.lang package, has a large number of methods (more than 50). </a:t>
            </a:r>
            <a:endParaRPr sz="1700">
              <a:solidFill>
                <a:srgbClr val="D9D9D9"/>
              </a:solidFill>
            </a:endParaRPr>
          </a:p>
          <a:p>
            <a:pPr indent="-336550" lvl="1" marL="914400" marR="0" rtl="0" algn="l">
              <a:lnSpc>
                <a:spcPct val="115000"/>
              </a:lnSpc>
              <a:spcBef>
                <a:spcPts val="0"/>
              </a:spcBef>
              <a:spcAft>
                <a:spcPts val="0"/>
              </a:spcAft>
              <a:buClr>
                <a:srgbClr val="D9D9D9"/>
              </a:buClr>
              <a:buSzPts val="1700"/>
              <a:buFont typeface="Average"/>
              <a:buChar char="○"/>
            </a:pPr>
            <a:r>
              <a:rPr lang="en-US" sz="1700">
                <a:solidFill>
                  <a:srgbClr val="D9D9D9"/>
                </a:solidFill>
              </a:rPr>
              <a:t>For example, you can test to see if the class is an annotation (isAnnotation()), an interface (isInterface()), or an enumeration (isEnum()). </a:t>
            </a:r>
            <a:endParaRPr sz="1700">
              <a:solidFill>
                <a:srgbClr val="D9D9D9"/>
              </a:solidFill>
            </a:endParaRPr>
          </a:p>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You can see what the object's fields are (getFields()) or what its methods are (getMethods()), and so on.</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71" name="Google Shape;571;p8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72" name="Google Shape;572;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getClass() Method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2"/>
          <p:cNvSpPr txBox="1"/>
          <p:nvPr>
            <p:ph idx="1" type="body"/>
          </p:nvPr>
        </p:nvSpPr>
        <p:spPr>
          <a:xfrm>
            <a:off x="311700" y="1152475"/>
            <a:ext cx="8342700" cy="33696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Font typeface="Average"/>
              <a:buChar char="●"/>
            </a:pPr>
            <a:r>
              <a:rPr lang="en-US" sz="1700">
                <a:solidFill>
                  <a:srgbClr val="D9D9D9"/>
                </a:solidFill>
              </a:rPr>
              <a:t>The value returned by hashCode() is the object's hash code, which is the object's memory address in hexadecimal.</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By definition, if two objects are equal, their hash code must also be equal.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If you override the equals() method, you change the way two objects are equated and Object's implementation of hashCode() is no longer valid.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Therefore, if you override the equals() method, you must also override the hashCode() method as well.</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79" name="Google Shape;579;p8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80" name="Google Shape;580;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hashCode() Method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3"/>
          <p:cNvSpPr txBox="1"/>
          <p:nvPr>
            <p:ph idx="1" type="body"/>
          </p:nvPr>
        </p:nvSpPr>
        <p:spPr>
          <a:xfrm>
            <a:off x="311700" y="1152475"/>
            <a:ext cx="8342700" cy="33696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You can declare some or all of a class's methods final.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You use the final keyword in a method declaration to indicate that the method cannot be overridden by subclasses. </a:t>
            </a:r>
            <a:endParaRPr sz="1700">
              <a:solidFill>
                <a:srgbClr val="D9D9D9"/>
              </a:solidFill>
            </a:endParaRPr>
          </a:p>
          <a:p>
            <a:pPr indent="-336550" lvl="1" marL="914400" marR="0" rtl="0" algn="l">
              <a:lnSpc>
                <a:spcPct val="115000"/>
              </a:lnSpc>
              <a:spcBef>
                <a:spcPts val="0"/>
              </a:spcBef>
              <a:spcAft>
                <a:spcPts val="0"/>
              </a:spcAft>
              <a:buClr>
                <a:srgbClr val="D9D9D9"/>
              </a:buClr>
              <a:buSzPts val="1700"/>
              <a:buChar char="○"/>
            </a:pPr>
            <a:r>
              <a:rPr lang="en-US" sz="1700">
                <a:solidFill>
                  <a:srgbClr val="D9D9D9"/>
                </a:solidFill>
              </a:rPr>
              <a:t>The Object class does this—a number of its methods are final.</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You might wish to make a method final if it has an implementation that should not be changed and it is critical to the consistent state of the object.</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87" name="Google Shape;587;p8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88" name="Google Shape;588;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Writing Final Classes and Methods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4"/>
          <p:cNvSpPr txBox="1"/>
          <p:nvPr>
            <p:ph idx="1" type="body"/>
          </p:nvPr>
        </p:nvSpPr>
        <p:spPr>
          <a:xfrm>
            <a:off x="311700" y="1152475"/>
            <a:ext cx="8342700" cy="33696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Methods called from constructors should generally be declared final.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If a constructor calls a non-final method, a subclass may redefine that method with surprising or undesirable results.</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Note that you can also declare an entire class final. A class that is declared final cannot be subclassed.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US" sz="1700">
                <a:solidFill>
                  <a:srgbClr val="D9D9D9"/>
                </a:solidFill>
              </a:rPr>
              <a:t>This is particularly useful, for example, when creating an immutable class like the String class.</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595" name="Google Shape;595;p8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96" name="Google Shape;596;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Writing Final Classes and Methods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5"/>
          <p:cNvSpPr txBox="1"/>
          <p:nvPr>
            <p:ph type="title"/>
          </p:nvPr>
        </p:nvSpPr>
        <p:spPr>
          <a:xfrm>
            <a:off x="533400" y="214313"/>
            <a:ext cx="7010400" cy="5715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3200"/>
              <a:buFont typeface="Arial"/>
              <a:buNone/>
            </a:pPr>
            <a:r>
              <a:rPr b="1" i="0" lang="en-US" sz="3200" u="none" cap="none" strike="noStrike">
                <a:solidFill>
                  <a:srgbClr val="FFFFFF"/>
                </a:solidFill>
                <a:latin typeface="Arial"/>
                <a:ea typeface="Arial"/>
                <a:cs typeface="Arial"/>
                <a:sym typeface="Arial"/>
              </a:rPr>
              <a:t>Tentative Schedule</a:t>
            </a:r>
            <a:endParaRPr>
              <a:solidFill>
                <a:srgbClr val="FFFFFF"/>
              </a:solidFill>
            </a:endParaRPr>
          </a:p>
        </p:txBody>
      </p:sp>
      <p:sp>
        <p:nvSpPr>
          <p:cNvPr id="602" name="Google Shape;602;p85"/>
          <p:cNvSpPr txBox="1"/>
          <p:nvPr/>
        </p:nvSpPr>
        <p:spPr>
          <a:xfrm>
            <a:off x="138100" y="4624388"/>
            <a:ext cx="90498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This schedule can be modified according to the students’ performance and other reasons.</a:t>
            </a:r>
            <a:endParaRPr/>
          </a:p>
        </p:txBody>
      </p:sp>
      <p:graphicFrame>
        <p:nvGraphicFramePr>
          <p:cNvPr id="603" name="Google Shape;603;p85"/>
          <p:cNvGraphicFramePr/>
          <p:nvPr/>
        </p:nvGraphicFramePr>
        <p:xfrm>
          <a:off x="1403350" y="777478"/>
          <a:ext cx="3000000" cy="3000000"/>
        </p:xfrm>
        <a:graphic>
          <a:graphicData uri="http://schemas.openxmlformats.org/drawingml/2006/table">
            <a:tbl>
              <a:tblPr>
                <a:noFill/>
                <a:tableStyleId>{260A7180-98D3-457D-A65A-877E0A38E430}</a:tableStyleId>
              </a:tblPr>
              <a:tblGrid>
                <a:gridCol w="1320800"/>
                <a:gridCol w="5280025"/>
              </a:tblGrid>
              <a:tr h="21312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Weeks</a:t>
                      </a:r>
                      <a:endParaRPr sz="1100">
                        <a:solidFill>
                          <a:srgbClr val="FFFFFF"/>
                        </a:solidFill>
                      </a:endParaRPr>
                    </a:p>
                  </a:txBody>
                  <a:tcPr marT="7150" marB="0" marR="9525" marL="952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Topics</a:t>
                      </a:r>
                      <a:endParaRPr sz="1100">
                        <a:solidFill>
                          <a:srgbClr val="FFFFFF"/>
                        </a:solidFill>
                      </a:endParaRPr>
                    </a:p>
                  </a:txBody>
                  <a:tcPr marT="7150" marB="0" marR="9525" marL="952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Introduction Java Runtime environments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Object-orient concept Packages and objects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Class and its members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Language Basics, Branching and Loop</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strike="sngStrike">
                          <a:solidFill>
                            <a:schemeClr val="accent3"/>
                          </a:solidFill>
                        </a:rPr>
                        <a:t>String and Number classes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Arrays, Recursion</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7</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Inheritance, Polymorphism, and Interfaces Abstract data type and Interfaces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8</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Basic data structures ArrayList</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9</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accent3"/>
                          </a:solidFill>
                        </a:rPr>
                        <a:t>HashMap Midterm Exam</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10</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Exception Handling, Streams and File I/O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Streams and File I/O (2), Java Programming practice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a:solidFill>
                            <a:schemeClr val="accent3"/>
                          </a:solidFill>
                        </a:rPr>
                        <a:t>Java Programming practice (2), Dynamic Data structure and Generics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Dynamic Data structure and Generics (2) GUI and Event-driven Programming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GUI and Event-driven Programming (2),  Concurrency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Concurrency (2) , Summary</a:t>
                      </a:r>
                      <a:r>
                        <a:rPr b="1" lang="en-US" sz="1400">
                          <a:solidFill>
                            <a:schemeClr val="accent3"/>
                          </a:solidFill>
                        </a:rPr>
                        <a:t>	</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Final</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604" name="Google Shape;604;p85"/>
          <p:cNvSpPr txBox="1"/>
          <p:nvPr>
            <p:ph idx="12" type="sldNum"/>
          </p:nvPr>
        </p:nvSpPr>
        <p:spPr>
          <a:xfrm>
            <a:off x="6804025" y="4914900"/>
            <a:ext cx="1905000" cy="228600"/>
          </a:xfrm>
          <a:prstGeom prst="rect">
            <a:avLst/>
          </a:prstGeom>
        </p:spPr>
        <p:txBody>
          <a:bodyPr anchorCtr="0" anchor="t"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US"/>
              <a:t>JC Nam, </a:t>
            </a:r>
            <a:r>
              <a:rPr lang="en-US" u="sng">
                <a:solidFill>
                  <a:schemeClr val="hlink"/>
                </a:solidFill>
                <a:hlinkClick r:id="rId3"/>
              </a:rPr>
              <a:t>jcnam@handong.edu</a:t>
            </a:r>
            <a:r>
              <a:rPr lang="en-US"/>
              <a:t>, </a:t>
            </a:r>
            <a:r>
              <a:rPr lang="en-US" u="sng">
                <a:solidFill>
                  <a:schemeClr val="hlink"/>
                </a:solidFill>
                <a:hlinkClick r:id="rId4"/>
              </a:rPr>
              <a:t>https://lifove.github.io</a:t>
            </a:r>
            <a:r>
              <a:rPr lang="en-US"/>
              <a:t> </a:t>
            </a:r>
            <a:endParaRPr/>
          </a:p>
        </p:txBody>
      </p:sp>
      <p:sp>
        <p:nvSpPr>
          <p:cNvPr id="610" name="Google Shape;610;p8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611" name="Google Shape;611;p86"/>
          <p:cNvPicPr preferRelativeResize="0"/>
          <p:nvPr/>
        </p:nvPicPr>
        <p:blipFill>
          <a:blip r:embed="rId5">
            <a:alphaModFix/>
          </a:blip>
          <a:stretch>
            <a:fillRect/>
          </a:stretch>
        </p:blipFill>
        <p:spPr>
          <a:xfrm>
            <a:off x="812550" y="4355413"/>
            <a:ext cx="334525" cy="35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D9D9D9"/>
              </a:buClr>
              <a:buSzPts val="1700"/>
              <a:buChar char="●"/>
            </a:pPr>
            <a:r>
              <a:rPr lang="en-US" sz="1700">
                <a:solidFill>
                  <a:srgbClr val="D9D9D9"/>
                </a:solidFill>
              </a:rPr>
              <a:t>A subclass inherits all the members (fields, methods, and nested classes) from its superclass.</a:t>
            </a:r>
            <a:endParaRPr sz="1700">
              <a:solidFill>
                <a:srgbClr val="D9D9D9"/>
              </a:solidFill>
            </a:endParaRPr>
          </a:p>
          <a:p>
            <a:pPr indent="-336550" lvl="0" marL="457200" rtl="0" algn="l">
              <a:spcBef>
                <a:spcPts val="0"/>
              </a:spcBef>
              <a:spcAft>
                <a:spcPts val="0"/>
              </a:spcAft>
              <a:buClr>
                <a:srgbClr val="D9D9D9"/>
              </a:buClr>
              <a:buSzPts val="1700"/>
              <a:buChar char="●"/>
            </a:pPr>
            <a:r>
              <a:rPr lang="en-US" sz="1700">
                <a:solidFill>
                  <a:schemeClr val="accent5"/>
                </a:solidFill>
              </a:rPr>
              <a:t>Constructors are not members</a:t>
            </a:r>
            <a:r>
              <a:rPr lang="en-US" sz="1700">
                <a:solidFill>
                  <a:srgbClr val="D9D9D9"/>
                </a:solidFill>
              </a:rPr>
              <a:t>, so they are not inherited by subclasses, </a:t>
            </a:r>
            <a:r>
              <a:rPr lang="en-US" sz="1700">
                <a:solidFill>
                  <a:schemeClr val="accent5"/>
                </a:solidFill>
              </a:rPr>
              <a:t>but the constructor of the superclass can be invoked from the subclass</a:t>
            </a:r>
            <a:r>
              <a:rPr lang="en-US" sz="1700">
                <a:solidFill>
                  <a:srgbClr val="D9D9D9"/>
                </a:solidFill>
              </a:rPr>
              <a:t>.</a:t>
            </a:r>
            <a:endParaRPr sz="1400">
              <a:solidFill>
                <a:srgbClr val="D9D9D9"/>
              </a:solidFill>
            </a:endParaRPr>
          </a:p>
        </p:txBody>
      </p:sp>
      <p:sp>
        <p:nvSpPr>
          <p:cNvPr id="172" name="Google Shape;17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Inheritance</a:t>
            </a:r>
            <a:endParaRPr/>
          </a:p>
        </p:txBody>
      </p:sp>
      <p:sp>
        <p:nvSpPr>
          <p:cNvPr id="173" name="Google Shape;173;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Java Platform Class Hierarchy</a:t>
            </a:r>
            <a:endParaRPr/>
          </a:p>
        </p:txBody>
      </p:sp>
      <p:sp>
        <p:nvSpPr>
          <p:cNvPr id="180" name="Google Shape;1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SzPts val="1700"/>
              <a:buChar char="●"/>
            </a:pPr>
            <a:r>
              <a:rPr lang="en-US" sz="1700"/>
              <a:t>The Object class, defined in the java.lang package, defines and implements behavior common to all classes—including the ones that you write. In the Java platform, many classes derive directly from Object, other classes derive from some of those classes, and so on, forming a hierarchy of classes.</a:t>
            </a:r>
            <a:endParaRPr sz="1700"/>
          </a:p>
        </p:txBody>
      </p:sp>
      <p:sp>
        <p:nvSpPr>
          <p:cNvPr id="181" name="Google Shape;181;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82" name="Google Shape;182;p35"/>
          <p:cNvPicPr preferRelativeResize="0"/>
          <p:nvPr/>
        </p:nvPicPr>
        <p:blipFill>
          <a:blip r:embed="rId3">
            <a:alphaModFix/>
          </a:blip>
          <a:stretch>
            <a:fillRect/>
          </a:stretch>
        </p:blipFill>
        <p:spPr>
          <a:xfrm>
            <a:off x="3480649" y="2463325"/>
            <a:ext cx="5351652" cy="231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 of Inheritance</a:t>
            </a:r>
            <a:endParaRPr/>
          </a:p>
        </p:txBody>
      </p:sp>
      <p:sp>
        <p:nvSpPr>
          <p:cNvPr id="189" name="Google Shape;189;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90" name="Google Shape;190;p36"/>
          <p:cNvSpPr txBox="1"/>
          <p:nvPr>
            <p:ph idx="1" type="body"/>
          </p:nvPr>
        </p:nvSpPr>
        <p:spPr>
          <a:xfrm>
            <a:off x="213775" y="811925"/>
            <a:ext cx="40665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public class Bicycle {</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public int cadence;</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public int gear;</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public int speed;</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public Bicycle(int startCadence, int startSpeed, int startGear) {</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gear = startGear;</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cadence = startCadence;</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speed = startSpeed;</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public void setCadence(int newValue) {</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cadence = newValue;</a:t>
            </a:r>
            <a:endParaRPr sz="1100">
              <a:solidFill>
                <a:srgbClr val="CACACA"/>
              </a:solidFill>
            </a:endParaRPr>
          </a:p>
          <a:p>
            <a:pPr indent="0" lvl="0" marL="0" marR="0" rtl="0" algn="l">
              <a:lnSpc>
                <a:spcPct val="100000"/>
              </a:lnSpc>
              <a:spcBef>
                <a:spcPts val="0"/>
              </a:spcBef>
              <a:spcAft>
                <a:spcPts val="0"/>
              </a:spcAft>
              <a:buNone/>
            </a:pPr>
            <a:r>
              <a:rPr lang="en-US" sz="1100">
                <a:solidFill>
                  <a:srgbClr val="CACACA"/>
                </a:solidFill>
              </a:rPr>
              <a:t>    }</a:t>
            </a:r>
            <a:endParaRPr sz="1100">
              <a:solidFill>
                <a:srgbClr val="CACACA"/>
              </a:solidFill>
            </a:endParaRPr>
          </a:p>
          <a:p>
            <a:pPr indent="0" lvl="0" marL="0" rtl="0" algn="l">
              <a:lnSpc>
                <a:spcPct val="100000"/>
              </a:lnSpc>
              <a:spcBef>
                <a:spcPts val="0"/>
              </a:spcBef>
              <a:spcAft>
                <a:spcPts val="0"/>
              </a:spcAft>
              <a:buNone/>
            </a:pPr>
            <a:r>
              <a:rPr lang="en-US" sz="1200"/>
              <a:t>    public void setGear(int newValue) {</a:t>
            </a:r>
            <a:endParaRPr sz="1200"/>
          </a:p>
          <a:p>
            <a:pPr indent="0" lvl="0" marL="0" rtl="0" algn="l">
              <a:lnSpc>
                <a:spcPct val="100000"/>
              </a:lnSpc>
              <a:spcBef>
                <a:spcPts val="0"/>
              </a:spcBef>
              <a:spcAft>
                <a:spcPts val="0"/>
              </a:spcAft>
              <a:buNone/>
            </a:pPr>
            <a:r>
              <a:rPr lang="en-US" sz="1200"/>
              <a:t>        gear = newValue;</a:t>
            </a:r>
            <a:endParaRPr sz="1200"/>
          </a:p>
          <a:p>
            <a:pPr indent="0" lvl="0" marL="0" rtl="0" algn="l">
              <a:lnSpc>
                <a:spcPct val="100000"/>
              </a:lnSpc>
              <a:spcBef>
                <a:spcPts val="0"/>
              </a:spcBef>
              <a:spcAft>
                <a:spcPts val="0"/>
              </a:spcAft>
              <a:buNone/>
            </a:pPr>
            <a:r>
              <a:rPr lang="en-US" sz="1200"/>
              <a:t>    }</a:t>
            </a:r>
            <a:endParaRPr sz="1200"/>
          </a:p>
          <a:p>
            <a:pPr indent="0" lvl="0" marL="0" rtl="0" algn="l">
              <a:lnSpc>
                <a:spcPct val="100000"/>
              </a:lnSpc>
              <a:spcBef>
                <a:spcPts val="0"/>
              </a:spcBef>
              <a:spcAft>
                <a:spcPts val="0"/>
              </a:spcAft>
              <a:buNone/>
            </a:pPr>
            <a:r>
              <a:rPr lang="en-US" sz="1200"/>
              <a:t>    public void applyBrake(int decrement) {</a:t>
            </a:r>
            <a:endParaRPr sz="1200"/>
          </a:p>
          <a:p>
            <a:pPr indent="0" lvl="0" marL="0" rtl="0" algn="l">
              <a:lnSpc>
                <a:spcPct val="100000"/>
              </a:lnSpc>
              <a:spcBef>
                <a:spcPts val="0"/>
              </a:spcBef>
              <a:spcAft>
                <a:spcPts val="0"/>
              </a:spcAft>
              <a:buNone/>
            </a:pPr>
            <a:r>
              <a:rPr lang="en-US" sz="1200"/>
              <a:t>        speed -= decrement;</a:t>
            </a:r>
            <a:endParaRPr sz="1200"/>
          </a:p>
          <a:p>
            <a:pPr indent="0" lvl="0" marL="0" rtl="0" algn="l">
              <a:lnSpc>
                <a:spcPct val="100000"/>
              </a:lnSpc>
              <a:spcBef>
                <a:spcPts val="0"/>
              </a:spcBef>
              <a:spcAft>
                <a:spcPts val="0"/>
              </a:spcAft>
              <a:buNone/>
            </a:pPr>
            <a:r>
              <a:rPr lang="en-US" sz="1200"/>
              <a:t>    }</a:t>
            </a:r>
            <a:endParaRPr sz="1200"/>
          </a:p>
          <a:p>
            <a:pPr indent="0" lvl="0" marL="0" rtl="0" algn="l">
              <a:lnSpc>
                <a:spcPct val="100000"/>
              </a:lnSpc>
              <a:spcBef>
                <a:spcPts val="0"/>
              </a:spcBef>
              <a:spcAft>
                <a:spcPts val="0"/>
              </a:spcAft>
              <a:buNone/>
            </a:pPr>
            <a:r>
              <a:rPr lang="en-US" sz="1200"/>
              <a:t>    public void speedUp(int increment) {</a:t>
            </a:r>
            <a:endParaRPr sz="1200"/>
          </a:p>
          <a:p>
            <a:pPr indent="0" lvl="0" marL="0" rtl="0" algn="l">
              <a:lnSpc>
                <a:spcPct val="100000"/>
              </a:lnSpc>
              <a:spcBef>
                <a:spcPts val="0"/>
              </a:spcBef>
              <a:spcAft>
                <a:spcPts val="0"/>
              </a:spcAft>
              <a:buNone/>
            </a:pPr>
            <a:r>
              <a:rPr lang="en-US" sz="1200"/>
              <a:t>        speed += increment;</a:t>
            </a:r>
            <a:endParaRPr sz="1200"/>
          </a:p>
          <a:p>
            <a:pPr indent="0" lvl="0" marL="0" rtl="0" algn="l">
              <a:lnSpc>
                <a:spcPct val="100000"/>
              </a:lnSpc>
              <a:spcBef>
                <a:spcPts val="0"/>
              </a:spcBef>
              <a:spcAft>
                <a:spcPts val="0"/>
              </a:spcAft>
              <a:buNone/>
            </a:pPr>
            <a:r>
              <a:rPr lang="en-US" sz="1200"/>
              <a:t>    }</a:t>
            </a:r>
            <a:endParaRPr sz="1200"/>
          </a:p>
          <a:p>
            <a:pPr indent="0" lvl="0" marL="0" rtl="0" algn="l">
              <a:lnSpc>
                <a:spcPct val="100000"/>
              </a:lnSpc>
              <a:spcBef>
                <a:spcPts val="0"/>
              </a:spcBef>
              <a:spcAft>
                <a:spcPts val="0"/>
              </a:spcAft>
              <a:buNone/>
            </a:pPr>
            <a:r>
              <a:rPr lang="en-US" sz="1200"/>
              <a:t>}</a:t>
            </a:r>
            <a:endParaRPr sz="1100">
              <a:solidFill>
                <a:srgbClr val="CACACA"/>
              </a:solidFill>
            </a:endParaRPr>
          </a:p>
        </p:txBody>
      </p:sp>
      <p:sp>
        <p:nvSpPr>
          <p:cNvPr id="191" name="Google Shape;191;p36"/>
          <p:cNvSpPr txBox="1"/>
          <p:nvPr/>
        </p:nvSpPr>
        <p:spPr>
          <a:xfrm>
            <a:off x="4565700" y="896000"/>
            <a:ext cx="4266600" cy="232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public class MountainBike extends Bicycle {</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 the MountainBike subclass adds one field</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public int seatHeight;</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 the MountainBike subclass has one constructor</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public MountainBike(</a:t>
            </a:r>
            <a:r>
              <a:rPr lang="en-US" sz="1300" u="sng">
                <a:solidFill>
                  <a:srgbClr val="FFFFFF"/>
                </a:solidFill>
                <a:latin typeface="Average"/>
                <a:ea typeface="Average"/>
                <a:cs typeface="Average"/>
                <a:sym typeface="Average"/>
              </a:rPr>
              <a:t>int startHeight</a:t>
            </a:r>
            <a:r>
              <a:rPr lang="en-US" sz="1300">
                <a:solidFill>
                  <a:srgbClr val="CACACA"/>
                </a:solidFill>
                <a:latin typeface="Average"/>
                <a:ea typeface="Average"/>
                <a:cs typeface="Average"/>
                <a:sym typeface="Average"/>
              </a:rPr>
              <a:t>,</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int startCadence,</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int startSpeed,</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int startGear) {</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a:t>
            </a:r>
            <a:r>
              <a:rPr lang="en-US" sz="1300">
                <a:solidFill>
                  <a:schemeClr val="accent5"/>
                </a:solidFill>
                <a:latin typeface="Average"/>
                <a:ea typeface="Average"/>
                <a:cs typeface="Average"/>
                <a:sym typeface="Average"/>
              </a:rPr>
              <a:t>super(startCadence, startSpeed, startGear);</a:t>
            </a:r>
            <a:endParaRPr sz="1300">
              <a:solidFill>
                <a:schemeClr val="accent5"/>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seatHeight = startHeight;</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   </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 the MountainBike subclass adds one method</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public void setHeight(int newValue) {</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seatHeight = newValue;</a:t>
            </a:r>
            <a:endParaRPr sz="1300">
              <a:solidFill>
                <a:srgbClr val="CACACA"/>
              </a:solidFill>
              <a:latin typeface="Average"/>
              <a:ea typeface="Average"/>
              <a:cs typeface="Average"/>
              <a:sym typeface="Average"/>
            </a:endParaRPr>
          </a:p>
          <a:p>
            <a:pPr indent="0" lvl="0" marL="0" marR="0" rtl="0" algn="l">
              <a:lnSpc>
                <a:spcPct val="100000"/>
              </a:lnSpc>
              <a:spcBef>
                <a:spcPts val="0"/>
              </a:spcBef>
              <a:spcAft>
                <a:spcPts val="0"/>
              </a:spcAft>
              <a:buNone/>
            </a:pPr>
            <a:r>
              <a:rPr lang="en-US" sz="1300">
                <a:solidFill>
                  <a:srgbClr val="CACACA"/>
                </a:solidFill>
                <a:latin typeface="Average"/>
                <a:ea typeface="Average"/>
                <a:cs typeface="Average"/>
                <a:sym typeface="Average"/>
              </a:rPr>
              <a:t>    }   </a:t>
            </a:r>
            <a:endParaRPr sz="1300"/>
          </a:p>
          <a:p>
            <a:pPr indent="0" lvl="0" marL="0" rtl="0" algn="l">
              <a:spcBef>
                <a:spcPts val="0"/>
              </a:spcBef>
              <a:spcAft>
                <a:spcPts val="0"/>
              </a:spcAft>
              <a:buNone/>
            </a:pPr>
            <a:r>
              <a:rPr lang="en-US" sz="1300">
                <a:solidFill>
                  <a:schemeClr val="accent3"/>
                </a:solidFill>
                <a:latin typeface="Average"/>
                <a:ea typeface="Average"/>
                <a:cs typeface="Average"/>
                <a:sym typeface="Average"/>
              </a:rPr>
              <a:t>}</a:t>
            </a:r>
            <a:endParaRPr sz="1300"/>
          </a:p>
          <a:p>
            <a:pPr indent="0" lvl="0" marL="0" rtl="0" algn="l">
              <a:lnSpc>
                <a:spcPct val="115000"/>
              </a:lnSpc>
              <a:spcBef>
                <a:spcPts val="0"/>
              </a:spcBef>
              <a:spcAft>
                <a:spcPts val="0"/>
              </a:spcAft>
              <a:buNone/>
            </a:pPr>
            <a:r>
              <a:t/>
            </a:r>
            <a:endParaRPr sz="1300">
              <a:solidFill>
                <a:srgbClr val="CACACA"/>
              </a:solidFill>
              <a:latin typeface="Average"/>
              <a:ea typeface="Average"/>
              <a:cs typeface="Average"/>
              <a:sym typeface="Average"/>
            </a:endParaRPr>
          </a:p>
        </p:txBody>
      </p:sp>
      <p:cxnSp>
        <p:nvCxnSpPr>
          <p:cNvPr id="192" name="Google Shape;192;p36"/>
          <p:cNvCxnSpPr/>
          <p:nvPr/>
        </p:nvCxnSpPr>
        <p:spPr>
          <a:xfrm>
            <a:off x="4439125" y="954750"/>
            <a:ext cx="0" cy="3956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D9D9D9"/>
              </a:buClr>
              <a:buSzPts val="1700"/>
              <a:buChar char="●"/>
            </a:pPr>
            <a:r>
              <a:rPr lang="en-US" sz="1700">
                <a:solidFill>
                  <a:srgbClr val="D9D9D9"/>
                </a:solidFill>
              </a:rPr>
              <a:t>A subclass inherits </a:t>
            </a:r>
            <a:r>
              <a:rPr lang="en-US" sz="1700" u="sng">
                <a:solidFill>
                  <a:schemeClr val="accent5"/>
                </a:solidFill>
              </a:rPr>
              <a:t>all of the public and protected members of its parent</a:t>
            </a:r>
            <a:r>
              <a:rPr lang="en-US" sz="1700" u="sng">
                <a:solidFill>
                  <a:srgbClr val="D9D9D9"/>
                </a:solidFill>
              </a:rPr>
              <a:t>,</a:t>
            </a:r>
            <a:r>
              <a:rPr lang="en-US" sz="1700">
                <a:solidFill>
                  <a:srgbClr val="D9D9D9"/>
                </a:solidFill>
              </a:rPr>
              <a:t> no matter what package the subclass is in. If the subclass is in the same package as its parent, it also inherits the package-private members of the parent. You can use the inherited members as is, replace them, hide them, or supplement them with new members:</a:t>
            </a:r>
            <a:endParaRPr sz="1700">
              <a:solidFill>
                <a:srgbClr val="D9D9D9"/>
              </a:solidFill>
            </a:endParaRPr>
          </a:p>
          <a:p>
            <a:pPr indent="-336550" lvl="1" marL="914400" rtl="0" algn="l">
              <a:spcBef>
                <a:spcPts val="0"/>
              </a:spcBef>
              <a:spcAft>
                <a:spcPts val="0"/>
              </a:spcAft>
              <a:buClr>
                <a:srgbClr val="D9D9D9"/>
              </a:buClr>
              <a:buSzPts val="1700"/>
              <a:buChar char="○"/>
            </a:pPr>
            <a:r>
              <a:rPr lang="en-US">
                <a:solidFill>
                  <a:srgbClr val="D9D9D9"/>
                </a:solidFill>
              </a:rPr>
              <a:t>The inherited fields can be used directly, just like any other fields.</a:t>
            </a:r>
            <a:endParaRPr>
              <a:solidFill>
                <a:srgbClr val="D9D9D9"/>
              </a:solidFill>
            </a:endParaRPr>
          </a:p>
          <a:p>
            <a:pPr indent="-336550" lvl="1" marL="914400" rtl="0" algn="l">
              <a:spcBef>
                <a:spcPts val="0"/>
              </a:spcBef>
              <a:spcAft>
                <a:spcPts val="0"/>
              </a:spcAft>
              <a:buClr>
                <a:srgbClr val="D9D9D9"/>
              </a:buClr>
              <a:buSzPts val="1700"/>
              <a:buChar char="○"/>
            </a:pPr>
            <a:r>
              <a:rPr lang="en-US">
                <a:solidFill>
                  <a:srgbClr val="D9D9D9"/>
                </a:solidFill>
              </a:rPr>
              <a:t>You can </a:t>
            </a:r>
            <a:r>
              <a:rPr lang="en-US" u="sng">
                <a:solidFill>
                  <a:srgbClr val="D9D9D9"/>
                </a:solidFill>
              </a:rPr>
              <a:t>declare a field in the subclass with the same name</a:t>
            </a:r>
            <a:r>
              <a:rPr lang="en-US">
                <a:solidFill>
                  <a:srgbClr val="D9D9D9"/>
                </a:solidFill>
              </a:rPr>
              <a:t> as the one in the superclass, thus </a:t>
            </a:r>
            <a:r>
              <a:rPr lang="en-US" u="sng">
                <a:solidFill>
                  <a:srgbClr val="D9D9D9"/>
                </a:solidFill>
              </a:rPr>
              <a:t>hiding it</a:t>
            </a:r>
            <a:r>
              <a:rPr lang="en-US">
                <a:solidFill>
                  <a:srgbClr val="D9D9D9"/>
                </a:solidFill>
              </a:rPr>
              <a:t> (</a:t>
            </a:r>
            <a:r>
              <a:rPr lang="en-US" u="sng">
                <a:solidFill>
                  <a:srgbClr val="D9D9D9"/>
                </a:solidFill>
              </a:rPr>
              <a:t>not recommended</a:t>
            </a:r>
            <a:r>
              <a:rPr lang="en-US">
                <a:solidFill>
                  <a:srgbClr val="D9D9D9"/>
                </a:solidFill>
              </a:rPr>
              <a:t>).</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You Can Do in a Subclass</a:t>
            </a:r>
            <a:endParaRPr/>
          </a:p>
        </p:txBody>
      </p:sp>
      <p:sp>
        <p:nvSpPr>
          <p:cNvPr id="200" name="Google Shape;200;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