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98" r:id="rId2"/>
    <p:sldId id="257" r:id="rId3"/>
    <p:sldId id="299" r:id="rId4"/>
    <p:sldId id="269" r:id="rId5"/>
    <p:sldId id="300" r:id="rId6"/>
    <p:sldId id="302" r:id="rId7"/>
    <p:sldId id="322" r:id="rId8"/>
    <p:sldId id="347" r:id="rId9"/>
    <p:sldId id="348" r:id="rId10"/>
    <p:sldId id="323" r:id="rId11"/>
    <p:sldId id="324" r:id="rId12"/>
    <p:sldId id="325" r:id="rId13"/>
    <p:sldId id="326" r:id="rId14"/>
    <p:sldId id="327" r:id="rId15"/>
    <p:sldId id="328" r:id="rId16"/>
    <p:sldId id="344" r:id="rId17"/>
    <p:sldId id="345" r:id="rId18"/>
    <p:sldId id="346" r:id="rId19"/>
    <p:sldId id="353" r:id="rId20"/>
    <p:sldId id="352" r:id="rId21"/>
    <p:sldId id="350" r:id="rId22"/>
    <p:sldId id="349" r:id="rId23"/>
    <p:sldId id="351" r:id="rId24"/>
    <p:sldId id="343" r:id="rId25"/>
    <p:sldId id="260" r:id="rId26"/>
  </p:sldIdLst>
  <p:sldSz cx="9906000" cy="6858000" type="A4"/>
  <p:notesSz cx="6858000" cy="9144000"/>
  <p:embeddedFontLst>
    <p:embeddedFont>
      <p:font typeface="나눔바른고딕" charset="-127"/>
      <p:regular r:id="rId28"/>
      <p:bold r:id="rId29"/>
    </p:embeddedFont>
    <p:embeddedFont>
      <p:font typeface="맑은 고딕" pitchFamily="50" charset="-127"/>
      <p:regular r:id="rId30"/>
      <p:bold r:id="rId31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21" autoAdjust="0"/>
    <p:restoredTop sz="87212" autoAdjust="0"/>
  </p:normalViewPr>
  <p:slideViewPr>
    <p:cSldViewPr>
      <p:cViewPr varScale="1">
        <p:scale>
          <a:sx n="58" d="100"/>
          <a:sy n="58" d="100"/>
        </p:scale>
        <p:origin x="-1476" y="-6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6A6EE-0BF6-4472-A149-DAB635413AD5}" type="datetimeFigureOut">
              <a:rPr lang="ko-KR" altLang="en-US" smtClean="0"/>
              <a:pPr/>
              <a:t>2019-06-04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25EFB2-10B6-452E-8C7F-B106B5EBDD78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95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25EFB2-10B6-452E-8C7F-B106B5EBDD78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8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6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472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435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780337" y="274639"/>
            <a:ext cx="2414588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536575" y="274639"/>
            <a:ext cx="7078663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405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830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56083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575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448300" y="1600201"/>
            <a:ext cx="474662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767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1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1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8549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574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5893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1" y="273051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1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588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7943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1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823E4-E028-48AF-B252-36F2BB9096DC}" type="datetimeFigureOut">
              <a:rPr lang="ko-KR" altLang="en-US" smtClean="0"/>
              <a:pPr/>
              <a:t>2019-06-04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5812C-6B8E-456A-9CAC-BC6B8253693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1537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1490959" y="2541123"/>
            <a:ext cx="681347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Webmail</a:t>
            </a:r>
            <a:endParaRPr lang="en-US" altLang="ko-KR" sz="6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-6753" y="1767856"/>
            <a:ext cx="9896311" cy="4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 rot="21060000">
            <a:off x="-252263" y="4983227"/>
            <a:ext cx="1564919" cy="146379"/>
          </a:xfrm>
          <a:prstGeom prst="roundRect">
            <a:avLst>
              <a:gd name="adj" fmla="val 319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latin typeface="나눔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 rot="21060000">
            <a:off x="1110134" y="5896569"/>
            <a:ext cx="4186335" cy="192803"/>
          </a:xfrm>
          <a:prstGeom prst="roundRect">
            <a:avLst>
              <a:gd name="adj" fmla="val 3190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latin typeface="나눔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 rot="21060000">
            <a:off x="2848235" y="6665090"/>
            <a:ext cx="4186335" cy="153276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 rot="21060000">
            <a:off x="-348521" y="5466489"/>
            <a:ext cx="3715183" cy="206947"/>
          </a:xfrm>
          <a:prstGeom prst="roundRect">
            <a:avLst>
              <a:gd name="adj" fmla="val 319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31" dirty="0">
              <a:latin typeface="나눔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377531" y="5445224"/>
            <a:ext cx="3000431" cy="992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50" b="1" dirty="0" smtClean="0">
                <a:latin typeface="+mn-ea"/>
              </a:rPr>
              <a:t>20133267 </a:t>
            </a:r>
            <a:r>
              <a:rPr lang="ko-KR" altLang="en-US" sz="1950" b="1" dirty="0" smtClean="0">
                <a:latin typeface="+mn-ea"/>
              </a:rPr>
              <a:t>정대겸 </a:t>
            </a:r>
            <a:endParaRPr lang="en-US" altLang="ko-KR" sz="1950" b="1" dirty="0">
              <a:latin typeface="+mn-ea"/>
            </a:endParaRPr>
          </a:p>
          <a:p>
            <a:r>
              <a:rPr lang="en-US" altLang="ko-KR" sz="1950" b="1" dirty="0">
                <a:latin typeface="+mn-ea"/>
              </a:rPr>
              <a:t>20163335 </a:t>
            </a:r>
            <a:r>
              <a:rPr lang="ko-KR" altLang="en-US" sz="1950" b="1" dirty="0">
                <a:latin typeface="+mn-ea"/>
              </a:rPr>
              <a:t>곽지원</a:t>
            </a:r>
            <a:endParaRPr lang="en-US" altLang="ko-KR" sz="1950" b="1" dirty="0">
              <a:latin typeface="+mn-ea"/>
            </a:endParaRPr>
          </a:p>
          <a:p>
            <a:r>
              <a:rPr lang="en-US" altLang="ko-KR" sz="1950" b="1" dirty="0" smtClean="0">
                <a:latin typeface="+mn-ea"/>
              </a:rPr>
              <a:t>20163291 </a:t>
            </a:r>
            <a:r>
              <a:rPr lang="ko-KR" altLang="en-US" sz="1950" b="1" dirty="0" smtClean="0">
                <a:latin typeface="+mn-ea"/>
              </a:rPr>
              <a:t>백소현</a:t>
            </a:r>
            <a:endParaRPr lang="ko-KR" altLang="en-US" sz="1950" b="1" dirty="0">
              <a:latin typeface="+mn-ea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16896" y="3649119"/>
            <a:ext cx="1761607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950" b="1" dirty="0">
                <a:solidFill>
                  <a:srgbClr val="7F7F7F"/>
                </a:solidFill>
                <a:latin typeface="나눔"/>
              </a:rPr>
              <a:t>프로젝트 발표</a:t>
            </a:r>
            <a:endParaRPr lang="en-US" altLang="ko-KR" sz="1950" b="1" dirty="0">
              <a:solidFill>
                <a:srgbClr val="7F7F7F"/>
              </a:solidFill>
              <a:latin typeface="나눔"/>
            </a:endParaRPr>
          </a:p>
        </p:txBody>
      </p:sp>
    </p:spTree>
    <p:extLst>
      <p:ext uri="{BB962C8B-B14F-4D97-AF65-F5344CB8AC3E}">
        <p14:creationId xmlns:p14="http://schemas.microsoft.com/office/powerpoint/2010/main" val="352326791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3AD92A0-2578-44AD-93FA-41691C65F9C3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711EF295-E0ED-439F-BED3-4852D3D10329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2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caps look</a:t>
            </a:r>
            <a:endParaRPr lang="ko-KR" altLang="en-US" sz="3323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xmlns="" id="{FF5D3AC1-3670-4FA9-905B-5E960DDFE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527" y="670997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235" y="1196212"/>
            <a:ext cx="6867530" cy="551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73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9373D422-FDE9-4CC9-BA74-50A22F15563F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965DFCCA-D02A-4076-9CB4-E99C72785C5A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변경 및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DB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연결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xmlns="" id="{76171B29-C08E-4354-9700-790B4CA1E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527" y="670997"/>
            <a:ext cx="170525" cy="341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4406" tIns="42203" rIns="84406" bIns="42203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1662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7948" b="17948"/>
          <a:stretch/>
        </p:blipFill>
        <p:spPr bwMode="auto">
          <a:xfrm>
            <a:off x="776536" y="412289"/>
            <a:ext cx="5832648" cy="5507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04370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D4348064-A3FA-4B27-8A36-F1125B1297F6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C9B4EC6E-881A-4E69-B967-62AB1B0F812B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변경 및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DB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연결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449" b="-84449"/>
          <a:stretch/>
        </p:blipFill>
        <p:spPr bwMode="auto">
          <a:xfrm>
            <a:off x="920552" y="1988840"/>
            <a:ext cx="655272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885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6831A90E-43B7-4294-ACA9-CEB96B1E7CA3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B4FEFED-969D-4173-BCC8-94F1144803FA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변경 및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DB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연결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27" y="1412776"/>
            <a:ext cx="4373082" cy="3231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952" y="3659190"/>
            <a:ext cx="5087482" cy="233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162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47550E15-D9BA-4F78-98EF-DB4D511D7070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08227E13-D2FF-4282-AFF8-15D3EABC1962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변경 및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DB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연결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20" y="1340768"/>
            <a:ext cx="741045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25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BD4A69E-B533-4ACE-8A00-D43D38B8F82A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6E55E46-65A1-4F0E-A022-A071306ADE98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4.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보낸 메일 함 확인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504" y="1170975"/>
            <a:ext cx="8096250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033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BD4A69E-B533-4ACE-8A00-D43D38B8F82A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6E55E46-65A1-4F0E-A022-A071306ADE98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주소록 관리 및 메일 쓰기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512" y="1628800"/>
            <a:ext cx="7518400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7176" y="1163470"/>
            <a:ext cx="3096344" cy="1401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6203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BD4A69E-B533-4ACE-8A00-D43D38B8F82A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6E55E46-65A1-4F0E-A022-A071306ADE98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주소록 관리 및 메일 쓰기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350" y="1833563"/>
            <a:ext cx="8115300" cy="319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9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BD4A69E-B533-4ACE-8A00-D43D38B8F82A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A6E55E46-65A1-4F0E-A022-A071306ADE98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6</a:t>
            </a:r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. 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메일 읽기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40" y="2420888"/>
            <a:ext cx="7607300" cy="2032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991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072680" y="2708920"/>
            <a:ext cx="60500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</a:t>
            </a:r>
            <a:r>
              <a:rPr lang="ko-KR" altLang="en-US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</a:t>
            </a:r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과</a:t>
            </a:r>
            <a:endParaRPr lang="en-US" altLang="ko-KR" sz="7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20263988">
            <a:off x="1312081" y="3662339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 rot="20263988">
            <a:off x="5649140" y="6651188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 rot="20263988">
            <a:off x="8814279" y="6222888"/>
            <a:ext cx="1497742" cy="151431"/>
          </a:xfrm>
          <a:prstGeom prst="roundRect">
            <a:avLst>
              <a:gd name="adj" fmla="val 31901"/>
            </a:avLst>
          </a:prstGeom>
          <a:solidFill>
            <a:schemeClr val="accent6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 rot="20263988">
            <a:off x="2468527" y="6620808"/>
            <a:ext cx="687968" cy="110987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 rot="20263988" flipV="1">
            <a:off x="-187395" y="6595344"/>
            <a:ext cx="1155876" cy="80600"/>
          </a:xfrm>
          <a:prstGeom prst="roundRect">
            <a:avLst>
              <a:gd name="adj" fmla="val 31901"/>
            </a:avLst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705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 flipH="1">
            <a:off x="2529582" y="1412776"/>
            <a:ext cx="1067518" cy="352839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 rot="17082620">
            <a:off x="5860554" y="1324312"/>
            <a:ext cx="2064161" cy="176928"/>
          </a:xfrm>
          <a:prstGeom prst="roundRect">
            <a:avLst>
              <a:gd name="adj" fmla="val 319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모서리가 둥근 직사각형 14"/>
          <p:cNvSpPr/>
          <p:nvPr/>
        </p:nvSpPr>
        <p:spPr>
          <a:xfrm rot="17082620">
            <a:off x="5611698" y="2507856"/>
            <a:ext cx="1032081" cy="88463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6" name="모서리가 둥근 직사각형 15"/>
          <p:cNvSpPr/>
          <p:nvPr/>
        </p:nvSpPr>
        <p:spPr>
          <a:xfrm rot="17082620">
            <a:off x="5720374" y="5889062"/>
            <a:ext cx="731078" cy="100688"/>
          </a:xfrm>
          <a:prstGeom prst="roundRect">
            <a:avLst>
              <a:gd name="adj" fmla="val 319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18" name="직사각형 17"/>
          <p:cNvSpPr/>
          <p:nvPr/>
        </p:nvSpPr>
        <p:spPr>
          <a:xfrm>
            <a:off x="3597097" y="2548729"/>
            <a:ext cx="32112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프로젝트 시연 동영상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3597096" y="3227790"/>
            <a:ext cx="409495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03.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주요 코드 설명 및 환경설정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 1.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및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탈퇴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2. caps look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3.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비밀번호 변경 및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DB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연결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4.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보낸 메일 함 확인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5.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주소록 관리 및 메일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쓰기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6.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메일 읽기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     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rot="17082620">
            <a:off x="8312448" y="2998759"/>
            <a:ext cx="1733154" cy="110809"/>
          </a:xfrm>
          <a:prstGeom prst="roundRect">
            <a:avLst>
              <a:gd name="adj" fmla="val 3190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모서리가 둥근 직사각형 28"/>
          <p:cNvSpPr/>
          <p:nvPr/>
        </p:nvSpPr>
        <p:spPr>
          <a:xfrm rot="17082620">
            <a:off x="8945612" y="4501117"/>
            <a:ext cx="731078" cy="100688"/>
          </a:xfrm>
          <a:prstGeom prst="roundRect">
            <a:avLst>
              <a:gd name="adj" fmla="val 3190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051005" y="1193435"/>
            <a:ext cx="18547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 smtClean="0">
                <a:latin typeface="+mn-ea"/>
              </a:rPr>
              <a:t>목차</a:t>
            </a:r>
            <a:endParaRPr lang="ko-KR" altLang="en-US" sz="6000" dirty="0"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597092" y="5339241"/>
            <a:ext cx="409495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프로젝트 결과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1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완성도 평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</a:t>
            </a:r>
            <a:endParaRPr lang="en-US" altLang="ko-KR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2</a:t>
            </a: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계획 평가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3</a:t>
            </a:r>
            <a:r>
              <a:rPr lang="en-US" altLang="ko-KR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형상 관리 평가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597097" y="1679575"/>
            <a:ext cx="3211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프로젝트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개요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1. </a:t>
            </a:r>
            <a:r>
              <a:rPr lang="ko-KR" altLang="en-US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4953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6E55E46-65A1-4F0E-A022-A071306ADE98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완성도 평가</a:t>
            </a:r>
            <a:endParaRPr lang="ko-KR" altLang="en-US" sz="3323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103892"/>
              </p:ext>
            </p:extLst>
          </p:nvPr>
        </p:nvGraphicFramePr>
        <p:xfrm>
          <a:off x="381000" y="1484784"/>
          <a:ext cx="6048671" cy="4752528"/>
        </p:xfrm>
        <a:graphic>
          <a:graphicData uri="http://schemas.openxmlformats.org/drawingml/2006/table">
            <a:tbl>
              <a:tblPr/>
              <a:tblGrid>
                <a:gridCol w="399041">
                  <a:extLst>
                    <a:ext uri="{9D8B030D-6E8A-4147-A177-3AD203B41FA5}">
                      <a16:colId xmlns:a16="http://schemas.microsoft.com/office/drawing/2014/main" xmlns="" val="1649920488"/>
                    </a:ext>
                  </a:extLst>
                </a:gridCol>
                <a:gridCol w="4510568">
                  <a:extLst>
                    <a:ext uri="{9D8B030D-6E8A-4147-A177-3AD203B41FA5}">
                      <a16:colId xmlns:a16="http://schemas.microsoft.com/office/drawing/2014/main" xmlns="" val="2412749093"/>
                    </a:ext>
                  </a:extLst>
                </a:gridCol>
                <a:gridCol w="569531">
                  <a:extLst>
                    <a:ext uri="{9D8B030D-6E8A-4147-A177-3AD203B41FA5}">
                      <a16:colId xmlns:a16="http://schemas.microsoft.com/office/drawing/2014/main" xmlns="" val="3167793875"/>
                    </a:ext>
                  </a:extLst>
                </a:gridCol>
                <a:gridCol w="569531">
                  <a:extLst>
                    <a:ext uri="{9D8B030D-6E8A-4147-A177-3AD203B41FA5}">
                      <a16:colId xmlns:a16="http://schemas.microsoft.com/office/drawing/2014/main" xmlns="" val="3988682830"/>
                    </a:ext>
                  </a:extLst>
                </a:gridCol>
              </a:tblGrid>
              <a:tr h="5723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순위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34892182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회원가입을 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18762113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회원탈퇴를 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6752799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회원정보를 변경할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19529030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 검색을 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6542438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 수신을 순차적으로 받을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34735314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보낸 메일함을 확인할 수 있다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15656678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메일 전송 시 다중파일 첨부가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1736794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주소록 삭제가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8312802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주소록 추가가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20134446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특정 주소록 변경이 가능하다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00364224"/>
                  </a:ext>
                </a:extLst>
              </a:tr>
              <a:tr h="3800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완성도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(%) 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  <a:ea typeface="맑은 고딕" panose="020B0503020000020004" pitchFamily="50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80%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바탕" panose="02030600000101010101" pitchFamily="18" charset="-127"/>
                      </a:endParaRPr>
                    </a:p>
                  </a:txBody>
                  <a:tcPr marL="64770" marR="64770" marT="17907" marB="17907" anchor="ctr">
                    <a:lnL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112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50968082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783313" y="2420888"/>
            <a:ext cx="273630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fontAlgn="base"/>
            <a:r>
              <a:rPr lang="ko-KR" altLang="en-US" dirty="0"/>
              <a:t>계획했던 </a:t>
            </a:r>
            <a:r>
              <a:rPr lang="en-US" altLang="ko-KR" dirty="0"/>
              <a:t>10</a:t>
            </a:r>
            <a:r>
              <a:rPr lang="ko-KR" altLang="en-US" dirty="0" smtClean="0"/>
              <a:t>가지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추가 </a:t>
            </a:r>
            <a:r>
              <a:rPr lang="ko-KR" altLang="en-US" dirty="0"/>
              <a:t>기능 중 </a:t>
            </a:r>
            <a:r>
              <a:rPr lang="ko-KR" altLang="en-US" dirty="0" smtClean="0"/>
              <a:t>구현에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성공한 </a:t>
            </a:r>
            <a:r>
              <a:rPr lang="ko-KR" altLang="en-US" dirty="0"/>
              <a:t>기능은 </a:t>
            </a:r>
            <a:r>
              <a:rPr lang="en-US" altLang="ko-KR" dirty="0"/>
              <a:t>8</a:t>
            </a:r>
            <a:r>
              <a:rPr lang="ko-KR" altLang="en-US" dirty="0"/>
              <a:t>개이다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0" fontAlgn="base"/>
            <a:endParaRPr lang="en-US" altLang="ko-KR" dirty="0" smtClean="0"/>
          </a:p>
          <a:p>
            <a:pPr lvl="0" fontAlgn="base"/>
            <a:endParaRPr lang="en-US" altLang="ko-KR" dirty="0"/>
          </a:p>
          <a:p>
            <a:pPr lvl="0" fontAlgn="base"/>
            <a:r>
              <a:rPr lang="ko-KR" altLang="en-US" dirty="0" smtClean="0"/>
              <a:t>각 </a:t>
            </a:r>
            <a:r>
              <a:rPr lang="ko-KR" altLang="en-US" dirty="0"/>
              <a:t>기능의 </a:t>
            </a:r>
            <a:r>
              <a:rPr lang="ko-KR" altLang="en-US" dirty="0" smtClean="0"/>
              <a:t>중요도를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반영한 우선순위를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고려하여 완성도를</a:t>
            </a:r>
            <a:endParaRPr lang="en-US" altLang="ko-KR" dirty="0" smtClean="0"/>
          </a:p>
          <a:p>
            <a:pPr lvl="0" fontAlgn="base"/>
            <a:r>
              <a:rPr lang="ko-KR" altLang="en-US" dirty="0" smtClean="0"/>
              <a:t>계산하였다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2902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6E55E46-65A1-4F0E-A022-A071306ADE98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계획 평가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028" name="_x245567320" descr="EMB0000269c02c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24" t="31134" r="3589" b="7083"/>
          <a:stretch>
            <a:fillRect/>
          </a:stretch>
        </p:blipFill>
        <p:spPr bwMode="auto">
          <a:xfrm>
            <a:off x="272480" y="2132856"/>
            <a:ext cx="3208631" cy="343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_x245567960" descr="EMB0000269c02b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928" y="1163470"/>
            <a:ext cx="5400675" cy="5400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오른쪽 화살표 12"/>
          <p:cNvSpPr/>
          <p:nvPr/>
        </p:nvSpPr>
        <p:spPr>
          <a:xfrm>
            <a:off x="3656856" y="3212976"/>
            <a:ext cx="504056" cy="15121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956715" y="5877272"/>
            <a:ext cx="18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일부 변경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85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BD4A69E-B533-4ACE-8A00-D43D38B8F82A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_x216036048" descr="EMB000041749e43">
            <a:extLst>
              <a:ext uri="{FF2B5EF4-FFF2-40B4-BE49-F238E27FC236}">
                <a16:creationId xmlns:a16="http://schemas.microsoft.com/office/drawing/2014/main" xmlns="" id="{A24D2E7B-052B-422F-91FD-3DC1FE23C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84" y="3645025"/>
            <a:ext cx="9484459" cy="2236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_x216038688" descr="EMB000041749e44">
            <a:extLst>
              <a:ext uri="{FF2B5EF4-FFF2-40B4-BE49-F238E27FC236}">
                <a16:creationId xmlns:a16="http://schemas.microsoft.com/office/drawing/2014/main" xmlns="" id="{B4970894-CEDE-41D3-ACAB-5FD9065B6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5" t="27287" r="7161" b="23033"/>
          <a:stretch>
            <a:fillRect/>
          </a:stretch>
        </p:blipFill>
        <p:spPr bwMode="auto">
          <a:xfrm>
            <a:off x="352841" y="1587210"/>
            <a:ext cx="4622647" cy="144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2693D62A-0BC4-42CF-A405-424864A414FF}"/>
              </a:ext>
            </a:extLst>
          </p:cNvPr>
          <p:cNvSpPr txBox="1"/>
          <p:nvPr/>
        </p:nvSpPr>
        <p:spPr>
          <a:xfrm>
            <a:off x="5682979" y="1587210"/>
            <a:ext cx="416348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CPM</a:t>
            </a:r>
            <a:r>
              <a:rPr lang="ko-KR" altLang="en-US" sz="1500" dirty="0"/>
              <a:t>이 한눈에 보기 복잡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주 단위의 일정 불명확</a:t>
            </a:r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따라서 일정을 단순화하고 일</a:t>
            </a:r>
            <a:r>
              <a:rPr lang="en-US" altLang="ko-KR" sz="1500" dirty="0"/>
              <a:t>(</a:t>
            </a:r>
            <a:r>
              <a:rPr lang="ko-KR" altLang="en-US" sz="1500" dirty="0"/>
              <a:t>日</a:t>
            </a:r>
            <a:r>
              <a:rPr lang="en-US" altLang="ko-KR" sz="1500" dirty="0"/>
              <a:t>)</a:t>
            </a:r>
            <a:r>
              <a:rPr lang="ko-KR" altLang="en-US" sz="1500" dirty="0"/>
              <a:t>단위로 변경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14DB2AE-BD7E-44B3-ACD9-72FCB3A08B36}"/>
              </a:ext>
            </a:extLst>
          </p:cNvPr>
          <p:cNvSpPr txBox="1"/>
          <p:nvPr/>
        </p:nvSpPr>
        <p:spPr>
          <a:xfrm>
            <a:off x="485743" y="3850341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후 </a:t>
            </a:r>
            <a:r>
              <a:rPr lang="en-US" altLang="ko-KR" dirty="0"/>
              <a:t>CPM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63E7362C-021C-4B4C-8658-1649DDBFCF33}"/>
              </a:ext>
            </a:extLst>
          </p:cNvPr>
          <p:cNvSpPr txBox="1"/>
          <p:nvPr/>
        </p:nvSpPr>
        <p:spPr>
          <a:xfrm>
            <a:off x="352841" y="1315394"/>
            <a:ext cx="2178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변경 전 </a:t>
            </a:r>
            <a:r>
              <a:rPr lang="en-US" altLang="ko-KR" dirty="0"/>
              <a:t>CPM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6E55E46-65A1-4F0E-A022-A071306ADE98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일정 계획 평가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BD4A69E-B533-4ACE-8A00-D43D38B8F82A}"/>
              </a:ext>
            </a:extLst>
          </p:cNvPr>
          <p:cNvCxnSpPr/>
          <p:nvPr/>
        </p:nvCxnSpPr>
        <p:spPr>
          <a:xfrm>
            <a:off x="997493" y="61445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9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xmlns="" id="{7BD4A69E-B533-4ACE-8A00-D43D38B8F82A}"/>
              </a:ext>
            </a:extLst>
          </p:cNvPr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6E55E46-65A1-4F0E-A022-A071306ADE98}"/>
              </a:ext>
            </a:extLst>
          </p:cNvPr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형상 관리 평가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7BD4A69E-B533-4ACE-8A00-D43D38B8F82A}"/>
              </a:ext>
            </a:extLst>
          </p:cNvPr>
          <p:cNvCxnSpPr/>
          <p:nvPr/>
        </p:nvCxnSpPr>
        <p:spPr>
          <a:xfrm>
            <a:off x="997493" y="61445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49" name="_x124014608" descr="EMB0000269c02b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562" y="1628800"/>
            <a:ext cx="8966451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7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3508621" y="2636912"/>
            <a:ext cx="271099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 &amp; A</a:t>
            </a:r>
          </a:p>
        </p:txBody>
      </p:sp>
      <p:sp>
        <p:nvSpPr>
          <p:cNvPr id="15" name="모서리가 둥근 직사각형 14"/>
          <p:cNvSpPr/>
          <p:nvPr/>
        </p:nvSpPr>
        <p:spPr>
          <a:xfrm rot="20263988">
            <a:off x="1312081" y="3662339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 rot="20263988">
            <a:off x="5649140" y="6651188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 rot="20263988">
            <a:off x="8814279" y="6222888"/>
            <a:ext cx="1497742" cy="151431"/>
          </a:xfrm>
          <a:prstGeom prst="roundRect">
            <a:avLst>
              <a:gd name="adj" fmla="val 31901"/>
            </a:avLst>
          </a:prstGeom>
          <a:solidFill>
            <a:schemeClr val="accent6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 rot="20263988">
            <a:off x="2468527" y="6620808"/>
            <a:ext cx="687968" cy="110987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 rot="20263988" flipV="1">
            <a:off x="-187395" y="6595344"/>
            <a:ext cx="1155876" cy="80600"/>
          </a:xfrm>
          <a:prstGeom prst="roundRect">
            <a:avLst>
              <a:gd name="adj" fmla="val 31901"/>
            </a:avLst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2391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3152800" y="2456539"/>
            <a:ext cx="3517630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5400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eo Sans Pro Medium" panose="020B0704030504040204" pitchFamily="34" charset="0"/>
              </a:rPr>
              <a:t>Thank you</a:t>
            </a:r>
          </a:p>
        </p:txBody>
      </p:sp>
      <p:sp>
        <p:nvSpPr>
          <p:cNvPr id="19" name="모서리가 둥근 직사각형 18"/>
          <p:cNvSpPr/>
          <p:nvPr/>
        </p:nvSpPr>
        <p:spPr>
          <a:xfrm rot="581093">
            <a:off x="4596506" y="4063642"/>
            <a:ext cx="1170556" cy="155034"/>
          </a:xfrm>
          <a:prstGeom prst="roundRect">
            <a:avLst>
              <a:gd name="adj" fmla="val 3190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 rot="581093">
            <a:off x="5833222" y="646038"/>
            <a:ext cx="1170556" cy="155034"/>
          </a:xfrm>
          <a:prstGeom prst="roundRect">
            <a:avLst>
              <a:gd name="adj" fmla="val 31901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 rot="581093">
            <a:off x="7158036" y="1455123"/>
            <a:ext cx="1202912" cy="68129"/>
          </a:xfrm>
          <a:prstGeom prst="roundRect">
            <a:avLst>
              <a:gd name="adj" fmla="val 319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모서리가 둥근 직사각형 21"/>
          <p:cNvSpPr/>
          <p:nvPr/>
        </p:nvSpPr>
        <p:spPr>
          <a:xfrm rot="581093">
            <a:off x="7525344" y="1997425"/>
            <a:ext cx="761252" cy="110724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3069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072680" y="2708920"/>
            <a:ext cx="605005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프로젝트 개요</a:t>
            </a:r>
            <a:endParaRPr lang="en-US" altLang="ko-KR" sz="7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20263988">
            <a:off x="1312081" y="3662339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 rot="20263988">
            <a:off x="5649140" y="6651188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 rot="20263988">
            <a:off x="8814279" y="6222888"/>
            <a:ext cx="1497742" cy="151431"/>
          </a:xfrm>
          <a:prstGeom prst="roundRect">
            <a:avLst>
              <a:gd name="adj" fmla="val 31901"/>
            </a:avLst>
          </a:prstGeom>
          <a:solidFill>
            <a:schemeClr val="accent6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 rot="20263988">
            <a:off x="2468527" y="6620808"/>
            <a:ext cx="687968" cy="110987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 rot="20263988" flipV="1">
            <a:off x="-187395" y="6595344"/>
            <a:ext cx="1155876" cy="80600"/>
          </a:xfrm>
          <a:prstGeom prst="roundRect">
            <a:avLst>
              <a:gd name="adj" fmla="val 31901"/>
            </a:avLst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97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502767" y="6205718"/>
            <a:ext cx="8900467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/>
          <p:cNvSpPr/>
          <p:nvPr/>
        </p:nvSpPr>
        <p:spPr>
          <a:xfrm rot="1595463">
            <a:off x="7653075" y="1061732"/>
            <a:ext cx="1656632" cy="229608"/>
          </a:xfrm>
          <a:prstGeom prst="roundRect">
            <a:avLst>
              <a:gd name="adj" fmla="val 3190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 rot="1595463">
            <a:off x="7230046" y="370415"/>
            <a:ext cx="1170556" cy="155034"/>
          </a:xfrm>
          <a:prstGeom prst="roundRect">
            <a:avLst>
              <a:gd name="adj" fmla="val 31901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 rot="1595463">
            <a:off x="4493742" y="5468455"/>
            <a:ext cx="1170556" cy="155034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모서리가 둥근 직사각형 20"/>
          <p:cNvSpPr/>
          <p:nvPr/>
        </p:nvSpPr>
        <p:spPr>
          <a:xfrm rot="1595463" flipV="1">
            <a:off x="5794300" y="6395222"/>
            <a:ext cx="411348" cy="116503"/>
          </a:xfrm>
          <a:prstGeom prst="roundRect">
            <a:avLst>
              <a:gd name="adj" fmla="val 31901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568624" y="779232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2288704" y="620689"/>
            <a:ext cx="7303611" cy="0"/>
          </a:xfrm>
          <a:prstGeom prst="line">
            <a:avLst/>
          </a:prstGeom>
          <a:ln w="76200">
            <a:solidFill>
              <a:srgbClr val="4040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329388" y="260648"/>
            <a:ext cx="267252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eo Sans Pro Medium" panose="020B0704030504040204" pitchFamily="34" charset="0"/>
              </a:rPr>
              <a:t>01.</a:t>
            </a:r>
            <a:r>
              <a:rPr lang="ko-KR" altLang="en-US" sz="36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eo Sans Pro Medium" panose="020B0704030504040204" pitchFamily="34" charset="0"/>
              </a:rPr>
              <a:t>개요     </a:t>
            </a:r>
            <a:endParaRPr lang="ko-KR" altLang="en-US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Neo Sans Pro Medium" panose="020B0704030504040204" pitchFamily="34" charset="0"/>
            </a:endParaRPr>
          </a:p>
        </p:txBody>
      </p:sp>
      <p:sp>
        <p:nvSpPr>
          <p:cNvPr id="5" name="AutoShape 2" descr="í¬ì¤ì¥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4" descr="í¬ì¤ì¥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AutoShape 6" descr="í¬ì¤ì¥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4730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AutoShape 8" descr="í¬ì¤ì¥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6254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AutoShape 10" descr="í¬ì¤ì¥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7778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AutoShape 12" descr="í¬ì¤ì¥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9302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AutoShape 16" descr="1:1 í¬ì¤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0826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AutoShape 18" descr="1:1 í¬ì¤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2350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AutoShape 20" descr="1:1 í¬ì¤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3874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AutoShape 22" descr="1:1 í¬ì¤ì ëí ì´ë¯¸ì§ ê²ìê²°ê³¼"/>
          <p:cNvSpPr>
            <a:spLocks noChangeAspect="1" noChangeArrowheads="1"/>
          </p:cNvSpPr>
          <p:nvPr/>
        </p:nvSpPr>
        <p:spPr bwMode="auto">
          <a:xfrm>
            <a:off x="15398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08488">
            <a:off x="638849" y="3257133"/>
            <a:ext cx="4220103" cy="170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 descr="ë¤ì´ë²ì ëí ì´ë¯¸ì§ ê²ìê²°ê³¼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2971">
            <a:off x="4620019" y="1947697"/>
            <a:ext cx="4145884" cy="76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ë¤ìì ëí ì´ë¯¸ì§ ê²ìê²°ê³¼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417" y="4536591"/>
            <a:ext cx="3317149" cy="1340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646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0" y="2697218"/>
            <a:ext cx="990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프로젝트 시연 </a:t>
            </a:r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동영상</a:t>
            </a:r>
            <a:endParaRPr lang="en-US" altLang="ko-KR" sz="7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20263988">
            <a:off x="1312081" y="3662339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 rot="20263988">
            <a:off x="5649140" y="6651188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 rot="20263988">
            <a:off x="8814279" y="6222888"/>
            <a:ext cx="1497742" cy="151431"/>
          </a:xfrm>
          <a:prstGeom prst="roundRect">
            <a:avLst>
              <a:gd name="adj" fmla="val 31901"/>
            </a:avLst>
          </a:prstGeom>
          <a:solidFill>
            <a:schemeClr val="accent6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 rot="20263988">
            <a:off x="2468527" y="6620808"/>
            <a:ext cx="687968" cy="110987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 rot="20263988" flipV="1">
            <a:off x="-187395" y="6595344"/>
            <a:ext cx="1155876" cy="80600"/>
          </a:xfrm>
          <a:prstGeom prst="roundRect">
            <a:avLst>
              <a:gd name="adj" fmla="val 31901"/>
            </a:avLst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1719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973154" y="1732449"/>
            <a:ext cx="6050054" cy="45243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주요코드설명</a:t>
            </a:r>
            <a:endParaRPr lang="en-US" altLang="ko-KR" sz="7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/>
            <a:r>
              <a:rPr lang="ko-KR" altLang="en-US" sz="7200" b="1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및 </a:t>
            </a:r>
            <a:endParaRPr lang="en-US" altLang="ko-KR" sz="7200" b="1" dirty="0" smtClean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r>
              <a:rPr lang="ko-KR" altLang="en-US" sz="7200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latin typeface="+mn-ea"/>
              </a:rPr>
              <a:t>환경설정</a:t>
            </a:r>
            <a:endParaRPr lang="en-US" altLang="ko-KR" sz="72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  <a:p>
            <a:pPr algn="ctr"/>
            <a:endParaRPr lang="en-US" altLang="ko-KR" sz="7200" b="1" dirty="0" smtClean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 rot="20263988">
            <a:off x="1312081" y="3662339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bg1"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모서리가 둥근 직사각형 16"/>
          <p:cNvSpPr/>
          <p:nvPr/>
        </p:nvSpPr>
        <p:spPr>
          <a:xfrm rot="20263988">
            <a:off x="5649140" y="6651188"/>
            <a:ext cx="1197934" cy="109385"/>
          </a:xfrm>
          <a:prstGeom prst="roundRect">
            <a:avLst>
              <a:gd name="adj" fmla="val 31901"/>
            </a:avLst>
          </a:prstGeom>
          <a:solidFill>
            <a:schemeClr val="tx1">
              <a:lumMod val="75000"/>
              <a:lumOff val="25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모서리가 둥근 직사각형 17"/>
          <p:cNvSpPr/>
          <p:nvPr/>
        </p:nvSpPr>
        <p:spPr>
          <a:xfrm rot="20263988">
            <a:off x="8814279" y="6222888"/>
            <a:ext cx="1497742" cy="151431"/>
          </a:xfrm>
          <a:prstGeom prst="roundRect">
            <a:avLst>
              <a:gd name="adj" fmla="val 31901"/>
            </a:avLst>
          </a:prstGeom>
          <a:solidFill>
            <a:schemeClr val="accent6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모서리가 둥근 직사각형 18"/>
          <p:cNvSpPr/>
          <p:nvPr/>
        </p:nvSpPr>
        <p:spPr>
          <a:xfrm rot="20263988">
            <a:off x="2468527" y="6620808"/>
            <a:ext cx="687968" cy="110987"/>
          </a:xfrm>
          <a:prstGeom prst="roundRect">
            <a:avLst>
              <a:gd name="adj" fmla="val 31901"/>
            </a:avLst>
          </a:prstGeom>
          <a:solidFill>
            <a:schemeClr val="accent5">
              <a:lumMod val="20000"/>
              <a:lumOff val="8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>
          <a:xfrm rot="20263988" flipV="1">
            <a:off x="-187395" y="6595344"/>
            <a:ext cx="1155876" cy="80600"/>
          </a:xfrm>
          <a:prstGeom prst="roundRect">
            <a:avLst>
              <a:gd name="adj" fmla="val 31901"/>
            </a:avLst>
          </a:prstGeom>
          <a:solidFill>
            <a:schemeClr val="tx1">
              <a:lumMod val="50000"/>
              <a:lumOff val="50000"/>
              <a:alpha val="7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993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81000" y="55977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323" b="1" dirty="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1.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r>
              <a:rPr lang="en-US" altLang="ko-KR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36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및 탈퇴</a:t>
            </a:r>
            <a:endParaRPr lang="en-US" altLang="ko-KR" sz="36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93" y="1412776"/>
            <a:ext cx="7492283" cy="440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5418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81000" y="5597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1.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및 탈퇴</a:t>
            </a:r>
            <a:endParaRPr lang="en-US" altLang="ko-KR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93" y="1412776"/>
            <a:ext cx="7492283" cy="4400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7212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845093" y="5992124"/>
            <a:ext cx="8215816" cy="0"/>
          </a:xfrm>
          <a:prstGeom prst="line">
            <a:avLst/>
          </a:prstGeom>
          <a:ln w="57150" cap="rnd">
            <a:solidFill>
              <a:schemeClr val="bg1">
                <a:lumMod val="85000"/>
                <a:alpha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/>
          <p:cNvSpPr/>
          <p:nvPr/>
        </p:nvSpPr>
        <p:spPr>
          <a:xfrm>
            <a:off x="381000" y="559779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1.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회원가입</a:t>
            </a:r>
            <a:r>
              <a:rPr lang="en-US" altLang="ko-KR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 </a:t>
            </a:r>
            <a:r>
              <a:rPr lang="ko-KR" altLang="en-US" sz="3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rPr>
              <a:t>및 탈퇴</a:t>
            </a:r>
            <a:endParaRPr lang="en-US" altLang="ko-KR" sz="3200" b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536" y="1916832"/>
            <a:ext cx="8586259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28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356</Words>
  <Application>Microsoft Office PowerPoint</Application>
  <PresentationFormat>A4 용지(210x297mm)</PresentationFormat>
  <Paragraphs>113</Paragraphs>
  <Slides>25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3" baseType="lpstr">
      <vt:lpstr>굴림</vt:lpstr>
      <vt:lpstr>Arial</vt:lpstr>
      <vt:lpstr>나눔바른고딕</vt:lpstr>
      <vt:lpstr>Neo Sans Pro Medium</vt:lpstr>
      <vt:lpstr>바탕</vt:lpstr>
      <vt:lpstr>맑은 고딕</vt:lpstr>
      <vt:lpstr>나눔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신강식</dc:creator>
  <cp:lastModifiedBy>백소현</cp:lastModifiedBy>
  <cp:revision>83</cp:revision>
  <dcterms:created xsi:type="dcterms:W3CDTF">2017-04-13T06:03:32Z</dcterms:created>
  <dcterms:modified xsi:type="dcterms:W3CDTF">2019-06-04T02:30:20Z</dcterms:modified>
</cp:coreProperties>
</file>