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84" r:id="rId2"/>
  </p:sldMasterIdLst>
  <p:notesMasterIdLst>
    <p:notesMasterId r:id="rId12"/>
  </p:notesMasterIdLst>
  <p:sldIdLst>
    <p:sldId id="257" r:id="rId3"/>
    <p:sldId id="258" r:id="rId4"/>
    <p:sldId id="305" r:id="rId5"/>
    <p:sldId id="306" r:id="rId6"/>
    <p:sldId id="307" r:id="rId7"/>
    <p:sldId id="309" r:id="rId8"/>
    <p:sldId id="310" r:id="rId9"/>
    <p:sldId id="311" r:id="rId10"/>
    <p:sldId id="299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oco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532"/>
    <a:srgbClr val="393E5C"/>
    <a:srgbClr val="706A68"/>
    <a:srgbClr val="777777"/>
    <a:srgbClr val="C7C7C7"/>
    <a:srgbClr val="B2AFB3"/>
    <a:srgbClr val="DADBD7"/>
    <a:srgbClr val="3E38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29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859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-201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8BE90-CB54-4D6D-8D0F-87E218F83695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82E0D-3512-4457-B2D8-0F669431E2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7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26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30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50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07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30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25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95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0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30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524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377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6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9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0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3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2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9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0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93AC-DEA5-427D-9FC7-B2AD0DC3D554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52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F93AC-DEA5-427D-9FC7-B2AD0DC3D554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77E1-1C72-489A-920E-C1E3BDCB6C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F93AC-DEA5-427D-9FC7-B2AD0DC3D55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77E1-1C72-489A-920E-C1E3BDCB6CA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7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22009" y="830190"/>
            <a:ext cx="3347979" cy="324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0" y="1035272"/>
            <a:ext cx="12191999" cy="274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</a:rPr>
              <a:t>웹 메일 시스템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</a:rPr>
              <a:t>유지보수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</a:rPr>
              <a:t>-</a:t>
            </a:r>
            <a:r>
              <a:rPr lang="ko-KR" altLang="en-US" sz="4000" b="1" dirty="0">
                <a:solidFill>
                  <a:schemeClr val="bg1"/>
                </a:solidFill>
              </a:rPr>
              <a:t>중간발표</a:t>
            </a:r>
            <a:r>
              <a:rPr lang="en-US" altLang="ko-KR" sz="4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57231" y="5399086"/>
            <a:ext cx="4070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20133267 </a:t>
            </a:r>
            <a:r>
              <a:rPr lang="ko-KR" altLang="en-US" sz="2000" dirty="0" err="1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정대겸</a:t>
            </a:r>
            <a:endParaRPr lang="ko-KR" altLang="en-US" sz="2000" dirty="0">
              <a:solidFill>
                <a:schemeClr val="bg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20163291 </a:t>
            </a:r>
            <a:r>
              <a:rPr lang="ko-KR" altLang="en-US" sz="2000" dirty="0" err="1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백소현</a:t>
            </a:r>
            <a:endParaRPr lang="en-US" altLang="ko-KR" sz="2000" dirty="0">
              <a:solidFill>
                <a:schemeClr val="bg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20163335 </a:t>
            </a:r>
            <a:r>
              <a:rPr lang="ko-KR" altLang="en-US" sz="2000" dirty="0" err="1">
                <a:solidFill>
                  <a:schemeClr val="bg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곽지원</a:t>
            </a:r>
            <a:endParaRPr lang="ko-KR" altLang="en-US" sz="2000" dirty="0">
              <a:solidFill>
                <a:schemeClr val="bg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11" name="Rectangle 16"/>
          <p:cNvSpPr/>
          <p:nvPr/>
        </p:nvSpPr>
        <p:spPr>
          <a:xfrm>
            <a:off x="4307320" y="5407090"/>
            <a:ext cx="357069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7320" y="4903216"/>
            <a:ext cx="357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800"/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47130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52151"/>
            <a:ext cx="12192000" cy="140677"/>
          </a:xfrm>
          <a:prstGeom prst="rect">
            <a:avLst/>
          </a:prstGeom>
          <a:solidFill>
            <a:srgbClr val="393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3529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22532"/>
                </a:solidFill>
              </a:rPr>
              <a:t>CONTENTS</a:t>
            </a:r>
            <a:endParaRPr lang="ko-KR" altLang="en-US" sz="4000" b="1" dirty="0">
              <a:solidFill>
                <a:srgbClr val="22253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0420" y="1595021"/>
            <a:ext cx="56108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srgbClr val="222532"/>
              </a:solidFill>
              <a:latin typeface="+mj-lt"/>
              <a:ea typeface="Sandoll 미생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rgbClr val="222532"/>
                </a:solidFill>
                <a:latin typeface="+mj-ea"/>
                <a:ea typeface="+mj-ea"/>
              </a:rPr>
              <a:t>프로젝트 개요</a:t>
            </a:r>
            <a:endParaRPr lang="en-US" altLang="ko-KR" sz="2800" dirty="0">
              <a:solidFill>
                <a:srgbClr val="222532"/>
              </a:solidFill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endParaRPr lang="en-US" altLang="ko-KR" sz="2800" dirty="0"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rgbClr val="222532"/>
                </a:solidFill>
                <a:latin typeface="+mj-ea"/>
                <a:ea typeface="+mj-ea"/>
              </a:rPr>
              <a:t>유지보수</a:t>
            </a:r>
            <a:endParaRPr lang="en-US" altLang="ko-KR" sz="2800" dirty="0">
              <a:solidFill>
                <a:srgbClr val="222532"/>
              </a:solidFill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222532"/>
              </a:solidFill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rgbClr val="222532"/>
                </a:solidFill>
                <a:latin typeface="+mj-ea"/>
                <a:ea typeface="+mj-ea"/>
              </a:rPr>
              <a:t>팀 구성</a:t>
            </a:r>
            <a:endParaRPr lang="en-US" altLang="ko-KR" sz="2800" dirty="0">
              <a:solidFill>
                <a:srgbClr val="222532"/>
              </a:solidFill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222532"/>
              </a:solidFill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rgbClr val="222532"/>
                </a:solidFill>
                <a:latin typeface="+mj-ea"/>
                <a:ea typeface="+mj-ea"/>
              </a:rPr>
              <a:t>일정 계획</a:t>
            </a:r>
            <a:endParaRPr lang="en-US" altLang="ko-KR" sz="2800" dirty="0">
              <a:solidFill>
                <a:srgbClr val="222532"/>
              </a:solidFill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222532"/>
              </a:solidFill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rgbClr val="222532"/>
                </a:solidFill>
                <a:latin typeface="+mj-ea"/>
                <a:ea typeface="+mj-ea"/>
              </a:rPr>
              <a:t>의사소통 계획</a:t>
            </a:r>
            <a:endParaRPr lang="en-US" altLang="ko-KR" sz="2800" dirty="0">
              <a:solidFill>
                <a:srgbClr val="222532"/>
              </a:solidFill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222532"/>
              </a:solidFill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rgbClr val="222532"/>
                </a:solidFill>
                <a:latin typeface="+mj-ea"/>
                <a:ea typeface="+mj-ea"/>
              </a:rPr>
              <a:t>형상관리 계획</a:t>
            </a:r>
            <a:r>
              <a:rPr lang="en-US" altLang="ko-KR" sz="2800" dirty="0">
                <a:latin typeface="+mj-ea"/>
                <a:ea typeface="+mj-ea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3735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3482020">
            <a:off x="1596000" y="-776856"/>
            <a:ext cx="9000000" cy="900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9"/>
          <p:cNvGrpSpPr/>
          <p:nvPr/>
        </p:nvGrpSpPr>
        <p:grpSpPr>
          <a:xfrm>
            <a:off x="365085" y="195192"/>
            <a:ext cx="3636463" cy="770982"/>
            <a:chOff x="-865379" y="587480"/>
            <a:chExt cx="1477108" cy="604911"/>
          </a:xfrm>
          <a:solidFill>
            <a:srgbClr val="393E5C"/>
          </a:solidFill>
        </p:grpSpPr>
        <p:sp>
          <p:nvSpPr>
            <p:cNvPr id="9" name="Rectangle 10"/>
            <p:cNvSpPr/>
            <p:nvPr/>
          </p:nvSpPr>
          <p:spPr>
            <a:xfrm>
              <a:off x="-865379" y="587480"/>
              <a:ext cx="1477108" cy="604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865379" y="660530"/>
              <a:ext cx="1477108" cy="4588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1"/>
                  </a:solidFill>
                  <a:latin typeface="+mj-ea"/>
                  <a:ea typeface="+mj-ea"/>
                </a:rPr>
                <a:t>프로젝트 개요</a:t>
              </a:r>
              <a:endParaRPr lang="en-US" altLang="ko-KR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025" name="_x192388304" descr="EMB000064049924">
            <a:extLst>
              <a:ext uri="{FF2B5EF4-FFF2-40B4-BE49-F238E27FC236}">
                <a16:creationId xmlns:a16="http://schemas.microsoft.com/office/drawing/2014/main" id="{F215F568-0BDA-4F84-864F-D51F8CAD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" t="2606"/>
          <a:stretch>
            <a:fillRect/>
          </a:stretch>
        </p:blipFill>
        <p:spPr bwMode="auto">
          <a:xfrm>
            <a:off x="2553707" y="1192077"/>
            <a:ext cx="7084586" cy="566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20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3482020">
            <a:off x="1596000" y="-776856"/>
            <a:ext cx="9000000" cy="900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9"/>
          <p:cNvGrpSpPr/>
          <p:nvPr/>
        </p:nvGrpSpPr>
        <p:grpSpPr>
          <a:xfrm>
            <a:off x="365085" y="195192"/>
            <a:ext cx="3636463" cy="770982"/>
            <a:chOff x="-865379" y="587480"/>
            <a:chExt cx="1477108" cy="604911"/>
          </a:xfrm>
          <a:solidFill>
            <a:srgbClr val="393E5C"/>
          </a:solidFill>
        </p:grpSpPr>
        <p:sp>
          <p:nvSpPr>
            <p:cNvPr id="9" name="Rectangle 10"/>
            <p:cNvSpPr/>
            <p:nvPr/>
          </p:nvSpPr>
          <p:spPr>
            <a:xfrm>
              <a:off x="-865379" y="587480"/>
              <a:ext cx="1477108" cy="604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865379" y="660530"/>
              <a:ext cx="1477108" cy="4588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1"/>
                  </a:solidFill>
                  <a:latin typeface="+mj-ea"/>
                  <a:ea typeface="+mj-ea"/>
                </a:rPr>
                <a:t>유지보수</a:t>
              </a:r>
              <a:endParaRPr lang="en-US" altLang="ko-KR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049" name="_x192385504" descr="DRW00006404992f">
            <a:extLst>
              <a:ext uri="{FF2B5EF4-FFF2-40B4-BE49-F238E27FC236}">
                <a16:creationId xmlns:a16="http://schemas.microsoft.com/office/drawing/2014/main" id="{7D687811-1FF7-4638-9F35-1D99F60D5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5" y="2865024"/>
            <a:ext cx="8516470" cy="399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B7DEF-3F09-452F-A2DA-D7488889B02B}"/>
              </a:ext>
            </a:extLst>
          </p:cNvPr>
          <p:cNvSpPr txBox="1"/>
          <p:nvPr/>
        </p:nvSpPr>
        <p:spPr>
          <a:xfrm>
            <a:off x="815788" y="1174376"/>
            <a:ext cx="8830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교정 유지보수 </a:t>
            </a:r>
            <a:r>
              <a:rPr lang="en-US" altLang="ko-KR" sz="2500" dirty="0"/>
              <a:t>: </a:t>
            </a:r>
            <a:r>
              <a:rPr lang="ko-KR" altLang="en-US" sz="2500" dirty="0"/>
              <a:t>기본 프로그램에 기능 추가</a:t>
            </a:r>
            <a:endParaRPr lang="en-US" altLang="ko-KR" sz="2500" dirty="0"/>
          </a:p>
          <a:p>
            <a:r>
              <a:rPr lang="ko-KR" altLang="en-US" sz="2500" dirty="0"/>
              <a:t>적응 유지보수 </a:t>
            </a:r>
            <a:r>
              <a:rPr lang="en-US" altLang="ko-KR" sz="2500" dirty="0"/>
              <a:t>: </a:t>
            </a:r>
            <a:r>
              <a:rPr lang="en-US" altLang="ko-KR" sz="2500" dirty="0" err="1"/>
              <a:t>james</a:t>
            </a:r>
            <a:r>
              <a:rPr lang="en-US" altLang="ko-KR" sz="2500" dirty="0"/>
              <a:t> </a:t>
            </a:r>
            <a:r>
              <a:rPr lang="ko-KR" altLang="en-US" sz="2500" dirty="0"/>
              <a:t>서버</a:t>
            </a:r>
            <a:r>
              <a:rPr lang="en-US" altLang="ko-KR" sz="2500" dirty="0"/>
              <a:t>, tomcat, </a:t>
            </a:r>
            <a:r>
              <a:rPr lang="en-US" altLang="ko-KR" sz="2500" dirty="0" err="1"/>
              <a:t>mysql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Xshell</a:t>
            </a:r>
            <a:endParaRPr lang="en-US" altLang="ko-KR" sz="2500" dirty="0"/>
          </a:p>
          <a:p>
            <a:r>
              <a:rPr lang="ko-KR" altLang="en-US" sz="2500" dirty="0"/>
              <a:t>완전화</a:t>
            </a:r>
            <a:r>
              <a:rPr lang="en-US" altLang="ko-KR" sz="2500" dirty="0"/>
              <a:t> </a:t>
            </a:r>
            <a:r>
              <a:rPr lang="ko-KR" altLang="en-US" sz="2500" dirty="0"/>
              <a:t>유지보수 </a:t>
            </a:r>
            <a:r>
              <a:rPr lang="en-US" altLang="ko-KR" sz="2500" dirty="0"/>
              <a:t>: </a:t>
            </a:r>
            <a:r>
              <a:rPr lang="ko-KR" altLang="en-US" sz="2500" dirty="0"/>
              <a:t>회원가입</a:t>
            </a:r>
            <a:r>
              <a:rPr lang="en-US" altLang="ko-KR" sz="2500" dirty="0"/>
              <a:t>, </a:t>
            </a:r>
            <a:r>
              <a:rPr lang="ko-KR" altLang="en-US" sz="2500" dirty="0"/>
              <a:t>회원탈퇴</a:t>
            </a:r>
            <a:r>
              <a:rPr lang="en-US" altLang="ko-KR" sz="2500" dirty="0"/>
              <a:t>, </a:t>
            </a:r>
            <a:r>
              <a:rPr lang="ko-KR" altLang="en-US" sz="2500" dirty="0"/>
              <a:t>주소록</a:t>
            </a:r>
            <a:endParaRPr lang="en-US" altLang="ko-KR" sz="2500" dirty="0"/>
          </a:p>
          <a:p>
            <a:r>
              <a:rPr lang="ko-KR" altLang="en-US" sz="2500" dirty="0"/>
              <a:t>예상 유지보수</a:t>
            </a:r>
          </a:p>
        </p:txBody>
      </p:sp>
    </p:spTree>
    <p:extLst>
      <p:ext uri="{BB962C8B-B14F-4D97-AF65-F5344CB8AC3E}">
        <p14:creationId xmlns:p14="http://schemas.microsoft.com/office/powerpoint/2010/main" val="220585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3482020">
            <a:off x="1596000" y="-776856"/>
            <a:ext cx="9000000" cy="900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9"/>
          <p:cNvGrpSpPr/>
          <p:nvPr/>
        </p:nvGrpSpPr>
        <p:grpSpPr>
          <a:xfrm>
            <a:off x="365085" y="195192"/>
            <a:ext cx="3636463" cy="770982"/>
            <a:chOff x="-865379" y="587480"/>
            <a:chExt cx="1477108" cy="604911"/>
          </a:xfrm>
          <a:solidFill>
            <a:srgbClr val="393E5C"/>
          </a:solidFill>
        </p:grpSpPr>
        <p:sp>
          <p:nvSpPr>
            <p:cNvPr id="9" name="Rectangle 10"/>
            <p:cNvSpPr/>
            <p:nvPr/>
          </p:nvSpPr>
          <p:spPr>
            <a:xfrm>
              <a:off x="-865379" y="587480"/>
              <a:ext cx="1477108" cy="604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865379" y="660530"/>
              <a:ext cx="1477108" cy="4588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1"/>
                  </a:solidFill>
                  <a:latin typeface="+mj-ea"/>
                  <a:ea typeface="+mj-ea"/>
                </a:rPr>
                <a:t>팀 구성</a:t>
              </a:r>
              <a:endParaRPr lang="en-US" altLang="ko-KR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F3DC324-8887-47CC-9460-D9FB4BDE4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21023"/>
              </p:ext>
            </p:extLst>
          </p:nvPr>
        </p:nvGraphicFramePr>
        <p:xfrm>
          <a:off x="428888" y="1908648"/>
          <a:ext cx="10821817" cy="3757046"/>
        </p:xfrm>
        <a:graphic>
          <a:graphicData uri="http://schemas.openxmlformats.org/drawingml/2006/table">
            <a:tbl>
              <a:tblPr/>
              <a:tblGrid>
                <a:gridCol w="1902939">
                  <a:extLst>
                    <a:ext uri="{9D8B030D-6E8A-4147-A177-3AD203B41FA5}">
                      <a16:colId xmlns:a16="http://schemas.microsoft.com/office/drawing/2014/main" val="1375010670"/>
                    </a:ext>
                  </a:extLst>
                </a:gridCol>
                <a:gridCol w="8918878">
                  <a:extLst>
                    <a:ext uri="{9D8B030D-6E8A-4147-A177-3AD203B41FA5}">
                      <a16:colId xmlns:a16="http://schemas.microsoft.com/office/drawing/2014/main" val="1709169806"/>
                    </a:ext>
                  </a:extLst>
                </a:gridCol>
              </a:tblGrid>
              <a:tr h="12525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정대겸</a:t>
                      </a:r>
                      <a:endParaRPr lang="ko-KR" altLang="en-US" sz="2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계획서 작성</a:t>
                      </a:r>
                      <a:r>
                        <a:rPr lang="en-US" altLang="ko-KR" sz="2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메일 검색기능</a:t>
                      </a:r>
                      <a:r>
                        <a:rPr lang="en-US" altLang="ko-KR" sz="2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회원가입 기능 개발</a:t>
                      </a:r>
                      <a:endParaRPr lang="ko-KR" altLang="en-US" sz="2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98417"/>
                  </a:ext>
                </a:extLst>
              </a:tr>
              <a:tr h="12525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곽지원</a:t>
                      </a:r>
                      <a:endParaRPr lang="ko-KR" altLang="en-US" sz="2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계획서 작성</a:t>
                      </a:r>
                      <a:r>
                        <a:rPr lang="en-US" altLang="ko-KR" sz="2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회원탈퇴 기능</a:t>
                      </a:r>
                      <a:r>
                        <a:rPr lang="en-US" altLang="ko-KR" sz="2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다중파일 업로드 기능 개발</a:t>
                      </a:r>
                      <a:endParaRPr lang="ko-KR" altLang="en-US" sz="2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29301"/>
                  </a:ext>
                </a:extLst>
              </a:tr>
              <a:tr h="1252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백소현</a:t>
                      </a:r>
                      <a:endParaRPr lang="ko-KR" altLang="en-US" sz="2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계획서 작성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비밀번호 변경 기능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보낸 </a:t>
                      </a:r>
                      <a:r>
                        <a:rPr lang="ko-KR" altLang="en-US" sz="25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메일함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기능 개발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121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54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3482020">
            <a:off x="1596000" y="-776856"/>
            <a:ext cx="9000000" cy="900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9"/>
          <p:cNvGrpSpPr/>
          <p:nvPr/>
        </p:nvGrpSpPr>
        <p:grpSpPr>
          <a:xfrm>
            <a:off x="365085" y="195192"/>
            <a:ext cx="3636463" cy="770982"/>
            <a:chOff x="-865379" y="587480"/>
            <a:chExt cx="1477108" cy="604911"/>
          </a:xfrm>
          <a:solidFill>
            <a:srgbClr val="393E5C"/>
          </a:solidFill>
        </p:grpSpPr>
        <p:sp>
          <p:nvSpPr>
            <p:cNvPr id="9" name="Rectangle 10"/>
            <p:cNvSpPr/>
            <p:nvPr/>
          </p:nvSpPr>
          <p:spPr>
            <a:xfrm>
              <a:off x="-865379" y="587480"/>
              <a:ext cx="1477108" cy="604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865379" y="660530"/>
              <a:ext cx="1477108" cy="4588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1"/>
                  </a:solidFill>
                  <a:latin typeface="+mj-ea"/>
                </a:rPr>
                <a:t>일정 계획</a:t>
              </a:r>
              <a:endParaRPr lang="en-US" altLang="ko-KR" sz="32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pic>
        <p:nvPicPr>
          <p:cNvPr id="5123" name="_x192383824" descr="EMB000064049940">
            <a:extLst>
              <a:ext uri="{FF2B5EF4-FFF2-40B4-BE49-F238E27FC236}">
                <a16:creationId xmlns:a16="http://schemas.microsoft.com/office/drawing/2014/main" id="{72FB9BFE-2B63-438F-A6E4-263EE9CDB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4" t="31134" r="33527" b="7083"/>
          <a:stretch>
            <a:fillRect/>
          </a:stretch>
        </p:blipFill>
        <p:spPr bwMode="auto">
          <a:xfrm>
            <a:off x="365085" y="1694328"/>
            <a:ext cx="4696406" cy="516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192389024" descr="EMB00006404993a">
            <a:extLst>
              <a:ext uri="{FF2B5EF4-FFF2-40B4-BE49-F238E27FC236}">
                <a16:creationId xmlns:a16="http://schemas.microsoft.com/office/drawing/2014/main" id="{BB338F1D-8C4E-4B17-9E83-F992F550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5" t="27287" r="7161" b="23033"/>
          <a:stretch>
            <a:fillRect/>
          </a:stretch>
        </p:blipFill>
        <p:spPr bwMode="auto">
          <a:xfrm>
            <a:off x="5334001" y="2561663"/>
            <a:ext cx="685799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23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3482020">
            <a:off x="1596000" y="-776856"/>
            <a:ext cx="9000000" cy="900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9"/>
          <p:cNvGrpSpPr/>
          <p:nvPr/>
        </p:nvGrpSpPr>
        <p:grpSpPr>
          <a:xfrm>
            <a:off x="365085" y="195192"/>
            <a:ext cx="3636463" cy="770982"/>
            <a:chOff x="-865379" y="587480"/>
            <a:chExt cx="1477108" cy="604911"/>
          </a:xfrm>
          <a:solidFill>
            <a:srgbClr val="393E5C"/>
          </a:solidFill>
        </p:grpSpPr>
        <p:sp>
          <p:nvSpPr>
            <p:cNvPr id="9" name="Rectangle 10"/>
            <p:cNvSpPr/>
            <p:nvPr/>
          </p:nvSpPr>
          <p:spPr>
            <a:xfrm>
              <a:off x="-865379" y="587480"/>
              <a:ext cx="1477108" cy="604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865379" y="660530"/>
              <a:ext cx="1477108" cy="4588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1"/>
                  </a:solidFill>
                  <a:latin typeface="+mj-ea"/>
                  <a:ea typeface="+mj-ea"/>
                </a:rPr>
                <a:t>의사소통 계획</a:t>
              </a:r>
              <a:endParaRPr lang="en-US" altLang="ko-KR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953CFA5-80A7-4F9B-A119-9A986531C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37026"/>
              </p:ext>
            </p:extLst>
          </p:nvPr>
        </p:nvGraphicFramePr>
        <p:xfrm>
          <a:off x="1247569" y="1360727"/>
          <a:ext cx="9696861" cy="5497273"/>
        </p:xfrm>
        <a:graphic>
          <a:graphicData uri="http://schemas.openxmlformats.org/drawingml/2006/table">
            <a:tbl>
              <a:tblPr/>
              <a:tblGrid>
                <a:gridCol w="3049795">
                  <a:extLst>
                    <a:ext uri="{9D8B030D-6E8A-4147-A177-3AD203B41FA5}">
                      <a16:colId xmlns:a16="http://schemas.microsoft.com/office/drawing/2014/main" val="2428568773"/>
                    </a:ext>
                  </a:extLst>
                </a:gridCol>
                <a:gridCol w="3323533">
                  <a:extLst>
                    <a:ext uri="{9D8B030D-6E8A-4147-A177-3AD203B41FA5}">
                      <a16:colId xmlns:a16="http://schemas.microsoft.com/office/drawing/2014/main" val="2222703422"/>
                    </a:ext>
                  </a:extLst>
                </a:gridCol>
                <a:gridCol w="3323533">
                  <a:extLst>
                    <a:ext uri="{9D8B030D-6E8A-4147-A177-3AD203B41FA5}">
                      <a16:colId xmlns:a16="http://schemas.microsoft.com/office/drawing/2014/main" val="3352644812"/>
                    </a:ext>
                  </a:extLst>
                </a:gridCol>
              </a:tblGrid>
              <a:tr h="4818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 단위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회의 종류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355215"/>
                  </a:ext>
                </a:extLst>
              </a:tr>
              <a:tr h="4818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(8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~14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웹 메일 기능 추가 선정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스크럼 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745158"/>
                  </a:ext>
                </a:extLst>
              </a:tr>
              <a:tr h="8710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(15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~21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구현 기능 역할 분담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계획서 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애자일 방법론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스크럼 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206358"/>
                  </a:ext>
                </a:extLst>
              </a:tr>
              <a:tr h="7279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(22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~28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프로그램 구현기능 도출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회의록 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스프린트 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7553"/>
                  </a:ext>
                </a:extLst>
              </a:tr>
              <a:tr h="4818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(29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~5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프로그램 구현기능 도출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스프린트를 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849354"/>
                  </a:ext>
                </a:extLst>
              </a:tr>
              <a:tr h="7279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(6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~12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프로그램 중간 점검 및 중간발표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스크럼 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023720"/>
                  </a:ext>
                </a:extLst>
              </a:tr>
              <a:tr h="10823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(13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~19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보완할 점과 개선해야할 점 피드백 및 프로그램 수정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회의록 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애자일 방법론으로 계획 수정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291441"/>
                  </a:ext>
                </a:extLst>
              </a:tr>
              <a:tr h="6424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(20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~26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발표 및 결과보고서 제출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스프린트를 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326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63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3482020">
            <a:off x="1596000" y="-776856"/>
            <a:ext cx="9000000" cy="900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9"/>
          <p:cNvGrpSpPr/>
          <p:nvPr/>
        </p:nvGrpSpPr>
        <p:grpSpPr>
          <a:xfrm>
            <a:off x="365085" y="195192"/>
            <a:ext cx="3636463" cy="770982"/>
            <a:chOff x="-865379" y="587480"/>
            <a:chExt cx="1477108" cy="604911"/>
          </a:xfrm>
          <a:solidFill>
            <a:srgbClr val="393E5C"/>
          </a:solidFill>
        </p:grpSpPr>
        <p:sp>
          <p:nvSpPr>
            <p:cNvPr id="9" name="Rectangle 10"/>
            <p:cNvSpPr/>
            <p:nvPr/>
          </p:nvSpPr>
          <p:spPr>
            <a:xfrm>
              <a:off x="-865379" y="587480"/>
              <a:ext cx="1477108" cy="604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865379" y="660530"/>
              <a:ext cx="1477108" cy="4588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1"/>
                  </a:solidFill>
                  <a:latin typeface="+mj-ea"/>
                  <a:ea typeface="+mj-ea"/>
                </a:rPr>
                <a:t>형상관리 계획</a:t>
              </a:r>
              <a:endParaRPr lang="en-US" altLang="ko-KR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7169" name="_x192385744" descr="EMB000064049963">
            <a:extLst>
              <a:ext uri="{FF2B5EF4-FFF2-40B4-BE49-F238E27FC236}">
                <a16:creationId xmlns:a16="http://schemas.microsoft.com/office/drawing/2014/main" id="{2E618E03-1E06-4F6D-AABE-29CACC0AC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66" y="1297242"/>
            <a:ext cx="8536867" cy="556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34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8845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393E5C"/>
                </a:solidFill>
              </a:rPr>
              <a:t>THANK YOU</a:t>
            </a:r>
            <a:endParaRPr lang="ko-KR" altLang="en-US" sz="8000" b="1" dirty="0">
              <a:solidFill>
                <a:srgbClr val="393E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5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243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Sandoll 미생</vt:lpstr>
      <vt:lpstr>맑은 고딕</vt:lpstr>
      <vt:lpstr>Office Theme</vt:lpstr>
      <vt:lpstr>3_Office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YoungIn Kim</dc:creator>
  <cp:lastModifiedBy>DAEKYEOM JUNG</cp:lastModifiedBy>
  <cp:revision>96</cp:revision>
  <dcterms:created xsi:type="dcterms:W3CDTF">2016-03-23T09:16:00Z</dcterms:created>
  <dcterms:modified xsi:type="dcterms:W3CDTF">2019-06-03T19:31:31Z</dcterms:modified>
</cp:coreProperties>
</file>