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0" r:id="rId1"/>
    <p:sldMasterId id="2147483711" r:id="rId2"/>
  </p:sldMasterIdLst>
  <p:notesMasterIdLst>
    <p:notesMasterId r:id="rId22"/>
  </p:notesMasterIdLst>
  <p:sldIdLst>
    <p:sldId id="257" r:id="rId3"/>
    <p:sldId id="258" r:id="rId4"/>
    <p:sldId id="303" r:id="rId5"/>
    <p:sldId id="267" r:id="rId6"/>
    <p:sldId id="318" r:id="rId7"/>
    <p:sldId id="319" r:id="rId8"/>
    <p:sldId id="306" r:id="rId9"/>
    <p:sldId id="314" r:id="rId10"/>
    <p:sldId id="307" r:id="rId11"/>
    <p:sldId id="308" r:id="rId12"/>
    <p:sldId id="316" r:id="rId13"/>
    <p:sldId id="309" r:id="rId14"/>
    <p:sldId id="310" r:id="rId15"/>
    <p:sldId id="321" r:id="rId16"/>
    <p:sldId id="311" r:id="rId17"/>
    <p:sldId id="312" r:id="rId18"/>
    <p:sldId id="313" r:id="rId19"/>
    <p:sldId id="320" r:id="rId20"/>
    <p:sldId id="299" r:id="rId21"/>
  </p:sldIdLst>
  <p:sldSz cx="12192000" cy="6858000"/>
  <p:notesSz cx="6858000" cy="9144000"/>
  <p:embeddedFontLst>
    <p:embeddedFont>
      <p:font typeface="맑은 고딕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 xmlns="" xmlns:p14="http://schemas.microsoft.com/office/powerpoint/2010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 xmlns:p14="http://schemas.microsoft.com/office/powerpoint/2010/main" xmlns="">
        <p15:guide id="1" orient="horz" pos="215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532"/>
    <a:srgbClr val="393E5C"/>
    <a:srgbClr val="706A68"/>
    <a:srgbClr val="777777"/>
    <a:srgbClr val="C7C7C7"/>
    <a:srgbClr val="B2AFB3"/>
    <a:srgbClr val="DADBD7"/>
    <a:srgbClr val="3E38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2" autoAdjust="0"/>
    <p:restoredTop sz="94660" autoAdjust="0"/>
  </p:normalViewPr>
  <p:slideViewPr>
    <p:cSldViewPr snapToGrid="0" snapToObjects="1">
      <p:cViewPr>
        <p:scale>
          <a:sx n="76" d="100"/>
          <a:sy n="76" d="100"/>
        </p:scale>
        <p:origin x="-48" y="92"/>
      </p:cViewPr>
      <p:guideLst>
        <p:guide orient="horz" pos="2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-2016" y="-102"/>
      </p:cViewPr>
      <p:guideLst>
        <p:guide orient="horz"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8BE90-CB54-4D6D-8D0F-87E218F83695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82E0D-3512-4457-B2D8-0F669431E2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7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6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30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50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07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3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25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95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0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30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24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377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6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0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3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2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9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0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52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93AC-DEA5-427D-9FC7-B2AD0DC3D554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7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22140" y="829945"/>
            <a:ext cx="3347720" cy="323977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0" y="1035050"/>
            <a:ext cx="12192000" cy="286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</a:rPr>
              <a:t>시각장애인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</a:rPr>
              <a:t>신호등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smtClean="0">
                <a:solidFill>
                  <a:schemeClr val="bg1"/>
                </a:solidFill>
              </a:rPr>
              <a:t>안내</a:t>
            </a:r>
            <a:endParaRPr lang="en-US" altLang="ko-KR" sz="40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7015" y="5398770"/>
            <a:ext cx="4070985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20143222 </a:t>
            </a:r>
            <a:r>
              <a:rPr lang="ko-KR" altLang="en-US" sz="2000" dirty="0" smtClean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한승</a:t>
            </a:r>
            <a:r>
              <a:rPr lang="ko-KR" altLang="en-US" sz="20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규</a:t>
            </a:r>
            <a:endParaRPr lang="en-US" altLang="ko-KR" sz="2000" dirty="0" smtClean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20163291 </a:t>
            </a:r>
            <a:r>
              <a:rPr lang="ko-KR" altLang="en-US" sz="2000" dirty="0" smtClean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백소현</a:t>
            </a:r>
            <a:endParaRPr lang="ko-KR" altLang="en-US" sz="2000" dirty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11" name="Rectangle 16"/>
          <p:cNvSpPr/>
          <p:nvPr/>
        </p:nvSpPr>
        <p:spPr>
          <a:xfrm>
            <a:off x="4307205" y="5407025"/>
            <a:ext cx="357060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7205" y="4903470"/>
            <a:ext cx="35775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/>
            </a:lvl1pPr>
          </a:lstStyle>
          <a:p>
            <a:r>
              <a:rPr lang="ko-KR" altLang="en-US" dirty="0" err="1" smtClean="0">
                <a:solidFill>
                  <a:schemeClr val="bg1"/>
                </a:solidFill>
              </a:rPr>
              <a:t>세이브팀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0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Manual Input 29"/>
          <p:cNvSpPr>
            <a:spLocks/>
          </p:cNvSpPr>
          <p:nvPr/>
        </p:nvSpPr>
        <p:spPr>
          <a:xfrm>
            <a:off x="-1912690" y="-1560352"/>
            <a:ext cx="14105325" cy="8448832"/>
          </a:xfrm>
          <a:prstGeom prst="flowChartManualInput">
            <a:avLst/>
          </a:prstGeom>
          <a:solidFill>
            <a:schemeClr val="bg1">
              <a:alpha val="4984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>
          <a:xfrm flipV="1">
            <a:off x="297815" y="2551430"/>
            <a:ext cx="2251710" cy="22225"/>
          </a:xfrm>
          <a:prstGeom prst="rect">
            <a:avLst/>
          </a:prstGeom>
          <a:solidFill>
            <a:srgbClr val="706A6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297815" y="2658745"/>
            <a:ext cx="2251710" cy="20313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- 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native-lib.cpp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에서 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vector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을 이용해 원을 인식하고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, 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색상을 인식하는 코드를 작성해준다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.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- 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작성된 코드는 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MainActivity.java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의 </a:t>
            </a:r>
            <a:r>
              <a:rPr lang="en-US" altLang="ko-KR" sz="1400" dirty="0" err="1" smtClean="0">
                <a:latin typeface="맑은 고딕" charset="0"/>
                <a:ea typeface="맑은 고딕" charset="0"/>
              </a:rPr>
              <a:t>ConvertRGBtoYCBCR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()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로 처리가 된다</a:t>
            </a:r>
            <a:r>
              <a:rPr lang="en-US" altLang="ko-KR" sz="1400" smtClean="0">
                <a:latin typeface="맑은 고딕" charset="0"/>
                <a:ea typeface="맑은 고딕" charset="0"/>
              </a:rPr>
              <a:t>.</a:t>
            </a:r>
            <a:r>
              <a:rPr lang="ko-KR" altLang="en-US" sz="1400" smtClean="0">
                <a:latin typeface="맑은 고딕" charset="0"/>
                <a:ea typeface="맑은 고딕" charset="0"/>
              </a:rPr>
              <a:t> </a:t>
            </a:r>
            <a:endParaRPr lang="ko-KR" altLang="en-US" sz="14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4001770" y="332740"/>
            <a:ext cx="7489825" cy="4984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508000" fontAlgn="auto"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706A68"/>
                </a:solidFill>
                <a:latin typeface="맑은 고딕" charset="0"/>
                <a:ea typeface="맑은 고딕" charset="0"/>
              </a:rPr>
              <a:t>상태(값)을 신호등 모양에 맞춰서 원과 색상으로 인식한다. </a:t>
            </a:r>
            <a:endParaRPr lang="ko-KR" altLang="en-US" sz="2000" b="0" strike="noStrike" cap="none" dirty="0" smtClean="0">
              <a:solidFill>
                <a:srgbClr val="706A68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5125" y="194945"/>
            <a:ext cx="3637280" cy="771525"/>
            <a:chOff x="365125" y="194945"/>
            <a:chExt cx="3637280" cy="771525"/>
          </a:xfrm>
        </p:grpSpPr>
        <p:sp>
          <p:nvSpPr>
            <p:cNvPr id="11" name="Rectangle 10"/>
            <p:cNvSpPr>
              <a:spLocks/>
            </p:cNvSpPr>
            <p:nvPr/>
          </p:nvSpPr>
          <p:spPr>
            <a:xfrm>
              <a:off x="365125" y="194945"/>
              <a:ext cx="3637280" cy="771525"/>
            </a:xfrm>
            <a:prstGeom prst="rect">
              <a:avLst/>
            </a:prstGeom>
            <a:solidFill>
              <a:srgbClr val="393E5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365125" y="288290"/>
              <a:ext cx="3637280" cy="5842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b="1" strike="noStrike" cap="none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설계 구현</a:t>
              </a:r>
              <a:endParaRPr lang="ko-KR" altLang="en-US" sz="32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929" y="1866334"/>
            <a:ext cx="9399270" cy="40814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nual Input 29"/>
          <p:cNvSpPr>
            <a:spLocks/>
          </p:cNvSpPr>
          <p:nvPr/>
        </p:nvSpPr>
        <p:spPr>
          <a:xfrm>
            <a:off x="-1912690" y="-1560352"/>
            <a:ext cx="14105325" cy="8448832"/>
          </a:xfrm>
          <a:prstGeom prst="flowChartManualInput">
            <a:avLst/>
          </a:prstGeom>
          <a:solidFill>
            <a:schemeClr val="bg1">
              <a:alpha val="4984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4001770" y="332740"/>
            <a:ext cx="7490460" cy="499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706A68"/>
                </a:solidFill>
                <a:latin typeface="맑은 고딕" charset="0"/>
                <a:ea typeface="맑은 고딕" charset="0"/>
              </a:rPr>
              <a:t>상태(값)을 신호등 모양에 맞춰서 원과 색상으로 인식한다. </a:t>
            </a:r>
            <a:endParaRPr lang="ko-KR" altLang="en-US" sz="2000" b="0" strike="noStrike" cap="none" dirty="0" smtClean="0">
              <a:solidFill>
                <a:srgbClr val="706A68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5125" y="194945"/>
            <a:ext cx="3637915" cy="772160"/>
            <a:chOff x="365125" y="194945"/>
            <a:chExt cx="3637915" cy="772160"/>
          </a:xfrm>
        </p:grpSpPr>
        <p:sp>
          <p:nvSpPr>
            <p:cNvPr id="11" name="Rectangle 10"/>
            <p:cNvSpPr>
              <a:spLocks/>
            </p:cNvSpPr>
            <p:nvPr/>
          </p:nvSpPr>
          <p:spPr>
            <a:xfrm>
              <a:off x="365125" y="194945"/>
              <a:ext cx="3637915" cy="772160"/>
            </a:xfrm>
            <a:prstGeom prst="rect">
              <a:avLst/>
            </a:prstGeom>
            <a:solidFill>
              <a:srgbClr val="393E5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365125" y="288290"/>
              <a:ext cx="3637915" cy="5848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b="1" strike="noStrike" cap="none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설계 구현</a:t>
              </a:r>
              <a:endParaRPr lang="ko-KR" altLang="en-US" sz="32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34" name="그림 33" descr="C:/Users/gkstm/AppData/Roaming/PolarisOffice/ETemp/5912_17365696/fImage9327272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6" y="1276268"/>
            <a:ext cx="7261353" cy="2896509"/>
          </a:xfrm>
          <a:prstGeom prst="rect">
            <a:avLst/>
          </a:prstGeom>
          <a:noFill/>
        </p:spPr>
      </p:pic>
      <p:pic>
        <p:nvPicPr>
          <p:cNvPr id="35" name="그림 34" descr="C:/Users/gkstm/AppData/Roaming/PolarisOffice/ETemp/5912_17365696/fImage7995273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938" y="3531766"/>
            <a:ext cx="6882124" cy="2716640"/>
          </a:xfrm>
          <a:prstGeom prst="rect">
            <a:avLst/>
          </a:prstGeom>
          <a:noFill/>
        </p:spPr>
      </p:pic>
      <p:pic>
        <p:nvPicPr>
          <p:cNvPr id="36" name="그림 35" descr="C:/Users/gkstm/AppData/Roaming/PolarisOffice/ETemp/5912_17365696/fImage3030274935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938" y="1850912"/>
            <a:ext cx="3538700" cy="13956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nual Input 29"/>
          <p:cNvSpPr>
            <a:spLocks/>
          </p:cNvSpPr>
          <p:nvPr/>
        </p:nvSpPr>
        <p:spPr>
          <a:xfrm>
            <a:off x="-1912690" y="-1560352"/>
            <a:ext cx="14105325" cy="8448832"/>
          </a:xfrm>
          <a:prstGeom prst="flowChartManualInput">
            <a:avLst/>
          </a:prstGeom>
          <a:solidFill>
            <a:schemeClr val="bg1">
              <a:alpha val="4984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>
          <a:xfrm flipV="1">
            <a:off x="297815" y="2551430"/>
            <a:ext cx="2251710" cy="22225"/>
          </a:xfrm>
          <a:prstGeom prst="rect">
            <a:avLst/>
          </a:prstGeom>
          <a:solidFill>
            <a:srgbClr val="706A6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4001770" y="332740"/>
            <a:ext cx="7489825" cy="4984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508000" fontAlgn="auto"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706A68"/>
                </a:solidFill>
                <a:latin typeface="맑은 고딕" charset="0"/>
                <a:ea typeface="맑은 고딕" charset="0"/>
              </a:rPr>
              <a:t>앱 실 행시 로딩화면이 뜬다. </a:t>
            </a:r>
            <a:endParaRPr lang="ko-KR" altLang="en-US" sz="2000" b="0" strike="noStrike" cap="none" dirty="0" smtClean="0">
              <a:solidFill>
                <a:srgbClr val="706A68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5125" y="194945"/>
            <a:ext cx="3637280" cy="771525"/>
            <a:chOff x="365125" y="194945"/>
            <a:chExt cx="3637280" cy="771525"/>
          </a:xfrm>
        </p:grpSpPr>
        <p:sp>
          <p:nvSpPr>
            <p:cNvPr id="11" name="Rectangle 10"/>
            <p:cNvSpPr>
              <a:spLocks/>
            </p:cNvSpPr>
            <p:nvPr/>
          </p:nvSpPr>
          <p:spPr>
            <a:xfrm>
              <a:off x="365125" y="194945"/>
              <a:ext cx="3637280" cy="771525"/>
            </a:xfrm>
            <a:prstGeom prst="rect">
              <a:avLst/>
            </a:prstGeom>
            <a:solidFill>
              <a:srgbClr val="393E5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365125" y="288290"/>
              <a:ext cx="3637280" cy="5842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b="1" strike="noStrike" cap="none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설계 구현</a:t>
              </a:r>
              <a:endParaRPr lang="ko-KR" altLang="en-US" sz="32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624" y="2168405"/>
            <a:ext cx="7863655" cy="3874374"/>
          </a:xfrm>
          <a:prstGeom prst="rect">
            <a:avLst/>
          </a:prstGeom>
          <a:noFill/>
        </p:spPr>
      </p:pic>
      <p:sp>
        <p:nvSpPr>
          <p:cNvPr id="14" name="TextBox 13"/>
          <p:cNvSpPr txBox="1">
            <a:spLocks/>
          </p:cNvSpPr>
          <p:nvPr/>
        </p:nvSpPr>
        <p:spPr>
          <a:xfrm>
            <a:off x="297815" y="2658745"/>
            <a:ext cx="2251710" cy="267765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dirty="0" smtClean="0">
                <a:latin typeface="맑은 고딕" charset="0"/>
                <a:ea typeface="맑은 고딕" charset="0"/>
              </a:rPr>
              <a:t>로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딩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화면을 띄우기 위해서 </a:t>
            </a:r>
            <a:r>
              <a:rPr lang="en-US" altLang="ko-KR" sz="1400" dirty="0" err="1" smtClean="0">
                <a:latin typeface="맑은 고딕" charset="0"/>
                <a:ea typeface="맑은 고딕" charset="0"/>
              </a:rPr>
              <a:t>drawable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에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미리 생성한 이미지를 넣어준다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.</a:t>
            </a:r>
          </a:p>
          <a:p>
            <a:pPr marL="285750" indent="-28575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400" dirty="0">
              <a:latin typeface="맑은 고딕" charset="0"/>
              <a:ea typeface="맑은 고딕" charset="0"/>
            </a:endParaRPr>
          </a:p>
          <a:p>
            <a:pPr marL="285750" indent="-28575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dirty="0" smtClean="0">
                <a:latin typeface="맑은 고딕" charset="0"/>
                <a:ea typeface="맑은 고딕" charset="0"/>
              </a:rPr>
              <a:t>Loding.java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를 사용하여 </a:t>
            </a:r>
            <a:r>
              <a:rPr lang="ko-KR" altLang="en-US" sz="1400" dirty="0" err="1" smtClean="0">
                <a:latin typeface="맑은 고딕" charset="0"/>
                <a:ea typeface="맑은 고딕" charset="0"/>
              </a:rPr>
              <a:t>앱이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 실행 </a:t>
            </a:r>
            <a:r>
              <a:rPr lang="ko-KR" altLang="en-US" sz="1400" dirty="0" err="1" smtClean="0">
                <a:latin typeface="맑은 고딕" charset="0"/>
                <a:ea typeface="맑은 고딕" charset="0"/>
              </a:rPr>
              <a:t>되었을때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 smtClean="0">
                <a:latin typeface="맑은 고딕" charset="0"/>
                <a:ea typeface="맑은 고딕" charset="0"/>
              </a:rPr>
              <a:t>Thread.sleep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을 </a:t>
            </a:r>
            <a:r>
              <a:rPr lang="ko-KR" altLang="en-US" sz="1400" dirty="0" err="1" smtClean="0">
                <a:latin typeface="맑은 고딕" charset="0"/>
                <a:ea typeface="맑은 고딕" charset="0"/>
              </a:rPr>
              <a:t>아용하여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4000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으로 작성하면 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4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초가 로딩을 하는 화면을 볼 수 가있다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.</a:t>
            </a:r>
            <a:endParaRPr lang="en-US" altLang="ko-KR" sz="1400" dirty="0">
              <a:latin typeface="맑은 고딕" charset="0"/>
              <a:ea typeface="맑은 고딕" charset="0"/>
            </a:endParaRPr>
          </a:p>
        </p:txBody>
      </p:sp>
      <p:pic>
        <p:nvPicPr>
          <p:cNvPr id="15" name="그림 14" descr="C:/Users/gkstm/AppData/Roaming/PolarisOffice/ETemp/5912_17365696/fImage12280283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65" y="2375482"/>
            <a:ext cx="8626371" cy="34602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Manual Input 29"/>
          <p:cNvSpPr>
            <a:spLocks/>
          </p:cNvSpPr>
          <p:nvPr/>
        </p:nvSpPr>
        <p:spPr>
          <a:xfrm>
            <a:off x="-1501628" y="-1744910"/>
            <a:ext cx="13694264" cy="8633390"/>
          </a:xfrm>
          <a:prstGeom prst="flowChartManualInput">
            <a:avLst/>
          </a:prstGeom>
          <a:solidFill>
            <a:schemeClr val="bg1">
              <a:alpha val="4984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>
          <a:xfrm flipV="1">
            <a:off x="297815" y="2551430"/>
            <a:ext cx="2251710" cy="22225"/>
          </a:xfrm>
          <a:prstGeom prst="rect">
            <a:avLst/>
          </a:prstGeom>
          <a:solidFill>
            <a:srgbClr val="706A6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297815" y="2658745"/>
            <a:ext cx="2251710" cy="20313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dirty="0" err="1" smtClean="0">
                <a:latin typeface="맑은 고딕" charset="0"/>
                <a:ea typeface="맑은 고딕" charset="0"/>
              </a:rPr>
              <a:t>BroadcastReciver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을 이용하여 전역적으로 알림에 대해서 관리할 수 있다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.</a:t>
            </a:r>
          </a:p>
          <a:p>
            <a:pPr marL="285750" indent="-28575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400" dirty="0">
              <a:latin typeface="맑은 고딕" charset="0"/>
              <a:ea typeface="맑은 고딕" charset="0"/>
            </a:endParaRPr>
          </a:p>
          <a:p>
            <a:pPr marL="285750" indent="-28575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dirty="0" smtClean="0">
                <a:latin typeface="맑은 고딕" charset="0"/>
                <a:ea typeface="맑은 고딕" charset="0"/>
              </a:rPr>
              <a:t>alarm.java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인식된 값을 받아 </a:t>
            </a:r>
            <a:r>
              <a:rPr lang="en-US" altLang="ko-KR" sz="1400" dirty="0" err="1" smtClean="0">
                <a:latin typeface="맑은 고딕" charset="0"/>
                <a:ea typeface="맑은 고딕" charset="0"/>
              </a:rPr>
              <a:t>onReceive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안에서 진동으로 나타낼 수 있다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.</a:t>
            </a:r>
            <a:endParaRPr lang="en-US" altLang="ko-KR" sz="1400" dirty="0"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4001770" y="332740"/>
            <a:ext cx="7489825" cy="9048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508000" fontAlgn="auto"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706A68"/>
                </a:solidFill>
                <a:latin typeface="맑은 고딕" charset="0"/>
                <a:ea typeface="맑은 고딕" charset="0"/>
              </a:rPr>
              <a:t>애플리케이션 내에서 처리 된 상태(값)들에 맞는 알림   서비스를 제공한다.</a:t>
            </a:r>
            <a:endParaRPr lang="ko-KR" altLang="en-US" sz="2000" b="0" strike="noStrike" cap="none" dirty="0" smtClean="0">
              <a:solidFill>
                <a:srgbClr val="706A68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5125" y="194945"/>
            <a:ext cx="3637280" cy="771525"/>
            <a:chOff x="365125" y="194945"/>
            <a:chExt cx="3637280" cy="771525"/>
          </a:xfrm>
        </p:grpSpPr>
        <p:sp>
          <p:nvSpPr>
            <p:cNvPr id="11" name="Rectangle 10"/>
            <p:cNvSpPr>
              <a:spLocks/>
            </p:cNvSpPr>
            <p:nvPr/>
          </p:nvSpPr>
          <p:spPr>
            <a:xfrm>
              <a:off x="365125" y="194945"/>
              <a:ext cx="3637280" cy="771525"/>
            </a:xfrm>
            <a:prstGeom prst="rect">
              <a:avLst/>
            </a:prstGeom>
            <a:solidFill>
              <a:srgbClr val="393E5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365125" y="288290"/>
              <a:ext cx="3637280" cy="5842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b="1" strike="noStrike" cap="none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설계 구현</a:t>
              </a:r>
              <a:endParaRPr lang="ko-KR" altLang="en-US" sz="32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85" y="1827530"/>
            <a:ext cx="9407525" cy="37979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8387" y="1797610"/>
            <a:ext cx="3573193" cy="28763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199" y="1797610"/>
            <a:ext cx="3573193" cy="28763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4661093" y="5065139"/>
            <a:ext cx="2785403" cy="45719"/>
          </a:xfrm>
          <a:prstGeom prst="rect">
            <a:avLst/>
          </a:prstGeom>
          <a:solidFill>
            <a:srgbClr val="706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618889" y="5120015"/>
            <a:ext cx="2827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rgbClr val="393E5C"/>
                </a:solidFill>
                <a:latin typeface="+mj-ea"/>
                <a:ea typeface="+mj-ea"/>
              </a:rPr>
              <a:t>도로</a:t>
            </a:r>
            <a:endParaRPr lang="ko-KR" altLang="en-US" sz="2400" b="1" dirty="0">
              <a:solidFill>
                <a:srgbClr val="393E5C"/>
              </a:solidFill>
              <a:latin typeface="+mj-ea"/>
              <a:ea typeface="+mj-e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46011" y="1797610"/>
            <a:ext cx="3573193" cy="28763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8639905" y="5065139"/>
            <a:ext cx="2785403" cy="45719"/>
          </a:xfrm>
          <a:prstGeom prst="rect">
            <a:avLst/>
          </a:prstGeom>
          <a:solidFill>
            <a:srgbClr val="706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597702" y="5115280"/>
            <a:ext cx="2827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b="1" dirty="0" smtClean="0"/>
              <a:t>기술혜택</a:t>
            </a:r>
            <a:endParaRPr lang="en-US" altLang="ko-KR" sz="2400" b="1" dirty="0"/>
          </a:p>
        </p:txBody>
      </p:sp>
      <p:grpSp>
        <p:nvGrpSpPr>
          <p:cNvPr id="41" name="Group 9"/>
          <p:cNvGrpSpPr/>
          <p:nvPr/>
        </p:nvGrpSpPr>
        <p:grpSpPr>
          <a:xfrm>
            <a:off x="365085" y="195192"/>
            <a:ext cx="3636463" cy="770982"/>
            <a:chOff x="-865379" y="587480"/>
            <a:chExt cx="1477108" cy="604911"/>
          </a:xfrm>
        </p:grpSpPr>
        <p:sp>
          <p:nvSpPr>
            <p:cNvPr id="42" name="Rectangle 10"/>
            <p:cNvSpPr/>
            <p:nvPr/>
          </p:nvSpPr>
          <p:spPr>
            <a:xfrm>
              <a:off x="-865379" y="587480"/>
              <a:ext cx="1477108" cy="604911"/>
            </a:xfrm>
            <a:prstGeom prst="rect">
              <a:avLst/>
            </a:prstGeom>
            <a:solidFill>
              <a:srgbClr val="393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865379" y="660530"/>
              <a:ext cx="1477108" cy="45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기대 효과</a:t>
              </a:r>
              <a:endParaRPr lang="en-US" altLang="ko-KR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0" name="Rectangle 28"/>
          <p:cNvSpPr/>
          <p:nvPr/>
        </p:nvSpPr>
        <p:spPr>
          <a:xfrm>
            <a:off x="682281" y="5065137"/>
            <a:ext cx="2785403" cy="45719"/>
          </a:xfrm>
          <a:prstGeom prst="rect">
            <a:avLst/>
          </a:prstGeom>
          <a:solidFill>
            <a:srgbClr val="706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0077" y="5120015"/>
            <a:ext cx="2827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393E5C"/>
                </a:solidFill>
                <a:latin typeface="+mj-ea"/>
                <a:ea typeface="+mj-ea"/>
              </a:rPr>
              <a:t>장애</a:t>
            </a:r>
            <a:r>
              <a:rPr lang="ko-KR" altLang="en-US" sz="2400" b="1" dirty="0">
                <a:solidFill>
                  <a:srgbClr val="393E5C"/>
                </a:solidFill>
                <a:latin typeface="+mj-ea"/>
                <a:ea typeface="+mj-ea"/>
              </a:rPr>
              <a:t>물</a:t>
            </a:r>
          </a:p>
        </p:txBody>
      </p:sp>
      <p:pic>
        <p:nvPicPr>
          <p:cNvPr id="53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982" y="2389175"/>
            <a:ext cx="1693250" cy="1693250"/>
          </a:xfrm>
          <a:prstGeom prst="rect">
            <a:avLst/>
          </a:prstGeom>
        </p:spPr>
      </p:pic>
      <p:pic>
        <p:nvPicPr>
          <p:cNvPr id="4098" name="Picture 2" descr="C:\Users\소현\Downloads\noun_obstacle_18159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" r="3887" b="13191"/>
          <a:stretch/>
        </p:blipFill>
        <p:spPr bwMode="auto">
          <a:xfrm>
            <a:off x="1148840" y="2389175"/>
            <a:ext cx="1810080" cy="168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소현\Downloads\noun_Road_243537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5586" b="15415"/>
          <a:stretch/>
        </p:blipFill>
        <p:spPr bwMode="auto">
          <a:xfrm>
            <a:off x="5106789" y="2334544"/>
            <a:ext cx="1894012" cy="17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14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/>
        </p:nvSpPr>
        <p:spPr>
          <a:xfrm>
            <a:off x="4001770" y="332740"/>
            <a:ext cx="7489825" cy="4984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508000" fontAlgn="auto"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706A68"/>
                </a:solidFill>
                <a:latin typeface="맑은 고딕" charset="0"/>
                <a:ea typeface="맑은 고딕" charset="0"/>
              </a:rPr>
              <a:t>일정 계획표</a:t>
            </a:r>
            <a:endParaRPr lang="ko-KR" altLang="en-US" sz="2000" b="0" strike="noStrike" cap="none" dirty="0" smtClean="0">
              <a:solidFill>
                <a:srgbClr val="706A68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5125" y="194945"/>
            <a:ext cx="3637280" cy="771525"/>
            <a:chOff x="365125" y="194945"/>
            <a:chExt cx="3637280" cy="771525"/>
          </a:xfrm>
        </p:grpSpPr>
        <p:sp>
          <p:nvSpPr>
            <p:cNvPr id="11" name="Rectangle 10"/>
            <p:cNvSpPr>
              <a:spLocks/>
            </p:cNvSpPr>
            <p:nvPr/>
          </p:nvSpPr>
          <p:spPr>
            <a:xfrm>
              <a:off x="365125" y="194945"/>
              <a:ext cx="3637280" cy="771525"/>
            </a:xfrm>
            <a:prstGeom prst="rect">
              <a:avLst/>
            </a:prstGeom>
            <a:solidFill>
              <a:srgbClr val="393E5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365125" y="288290"/>
              <a:ext cx="3637280" cy="5842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b="1" strike="noStrike" cap="none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프로젝트 결과</a:t>
              </a:r>
              <a:endParaRPr lang="ko-KR" altLang="en-US" sz="32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62" y="1716345"/>
            <a:ext cx="9884806" cy="39637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/>
        </p:nvSpPr>
        <p:spPr>
          <a:xfrm>
            <a:off x="4001770" y="332740"/>
            <a:ext cx="7489825" cy="4984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508000" fontAlgn="auto"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706A68"/>
                </a:solidFill>
                <a:latin typeface="맑은 고딕" charset="0"/>
                <a:ea typeface="맑은 고딕" charset="0"/>
              </a:rPr>
              <a:t>프로젝트 완성도</a:t>
            </a:r>
            <a:endParaRPr lang="ko-KR" altLang="en-US" sz="2000" b="0" strike="noStrike" cap="none" dirty="0" smtClean="0">
              <a:solidFill>
                <a:srgbClr val="706A68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5125" y="194945"/>
            <a:ext cx="3637280" cy="771525"/>
            <a:chOff x="365125" y="194945"/>
            <a:chExt cx="3637280" cy="771525"/>
          </a:xfrm>
        </p:grpSpPr>
        <p:sp>
          <p:nvSpPr>
            <p:cNvPr id="11" name="Rectangle 10"/>
            <p:cNvSpPr>
              <a:spLocks/>
            </p:cNvSpPr>
            <p:nvPr/>
          </p:nvSpPr>
          <p:spPr>
            <a:xfrm>
              <a:off x="365125" y="194945"/>
              <a:ext cx="3637280" cy="771525"/>
            </a:xfrm>
            <a:prstGeom prst="rect">
              <a:avLst/>
            </a:prstGeom>
            <a:solidFill>
              <a:srgbClr val="393E5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365125" y="288290"/>
              <a:ext cx="3637280" cy="5842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b="1" strike="noStrike" cap="none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프로젝트 결과</a:t>
              </a:r>
              <a:endParaRPr lang="ko-KR" altLang="en-US" sz="32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65" y="1244645"/>
            <a:ext cx="8131508" cy="53491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0" y="2588260"/>
            <a:ext cx="12192635" cy="13227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b="1" strike="noStrike" cap="none" dirty="0" smtClean="0">
                <a:solidFill>
                  <a:srgbClr val="393E5C"/>
                </a:solidFill>
                <a:latin typeface="맑은 고딕" charset="0"/>
                <a:ea typeface="맑은 고딕" charset="0"/>
              </a:rPr>
              <a:t>시연</a:t>
            </a:r>
            <a:endParaRPr lang="ko-KR" altLang="en-US" sz="8000" b="1" strike="noStrike" cap="none" dirty="0" smtClean="0">
              <a:solidFill>
                <a:srgbClr val="393E5C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83" y="1132549"/>
            <a:ext cx="258445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50" y="1132549"/>
            <a:ext cx="258445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9"/>
          <p:cNvGrpSpPr/>
          <p:nvPr/>
        </p:nvGrpSpPr>
        <p:grpSpPr>
          <a:xfrm>
            <a:off x="365125" y="194945"/>
            <a:ext cx="3637280" cy="771525"/>
            <a:chOff x="365125" y="194945"/>
            <a:chExt cx="3637280" cy="771525"/>
          </a:xfrm>
        </p:grpSpPr>
        <p:sp>
          <p:nvSpPr>
            <p:cNvPr id="6" name="Rectangle 10"/>
            <p:cNvSpPr>
              <a:spLocks/>
            </p:cNvSpPr>
            <p:nvPr/>
          </p:nvSpPr>
          <p:spPr>
            <a:xfrm>
              <a:off x="365125" y="194945"/>
              <a:ext cx="3637280" cy="771525"/>
            </a:xfrm>
            <a:prstGeom prst="rect">
              <a:avLst/>
            </a:prstGeom>
            <a:solidFill>
              <a:srgbClr val="393E5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365125" y="288290"/>
              <a:ext cx="3637280" cy="5842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3200" b="1" strike="noStrike" cap="none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시연 결과</a:t>
              </a:r>
              <a:endParaRPr lang="ko-KR" altLang="en-US" sz="32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14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88260"/>
            <a:ext cx="12192000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393E5C"/>
                </a:solidFill>
              </a:rPr>
              <a:t>THANK YOU</a:t>
            </a:r>
            <a:endParaRPr lang="ko-KR" altLang="en-US" sz="8000" b="1" dirty="0">
              <a:solidFill>
                <a:srgbClr val="393E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5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52295"/>
            <a:ext cx="12192000" cy="140970"/>
          </a:xfrm>
          <a:prstGeom prst="rect">
            <a:avLst/>
          </a:prstGeom>
          <a:solidFill>
            <a:srgbClr val="393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35000"/>
            <a:ext cx="1219200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22532"/>
                </a:solidFill>
              </a:rPr>
              <a:t>CONTENTS</a:t>
            </a:r>
            <a:endParaRPr lang="ko-KR" altLang="en-US" sz="4000" b="1" dirty="0">
              <a:solidFill>
                <a:srgbClr val="22253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2134" y="2311633"/>
            <a:ext cx="3775710" cy="409342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000" dirty="0" smtClean="0">
              <a:solidFill>
                <a:srgbClr val="222532"/>
              </a:solidFill>
              <a:latin typeface="맑은 고딕" charset="0"/>
              <a:ea typeface="맑은 고딕" charset="0"/>
            </a:endParaRP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1.  </a:t>
            </a:r>
            <a:r>
              <a:rPr lang="en-US" altLang="ko-KR" sz="2000" b="0" strike="noStrike" cap="none" dirty="0" err="1" smtClean="0">
                <a:latin typeface="맑은 고딕" charset="0"/>
                <a:ea typeface="맑은 고딕" charset="0"/>
              </a:rPr>
              <a:t>프로젝트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2000" b="0" strike="noStrike" cap="none" dirty="0" err="1" smtClean="0">
                <a:latin typeface="맑은 고딕" charset="0"/>
                <a:ea typeface="맑은 고딕" charset="0"/>
              </a:rPr>
              <a:t>개요</a:t>
            </a: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000" b="0" strike="noStrike" cap="none" dirty="0" smtClean="0">
              <a:solidFill>
                <a:srgbClr val="222532"/>
              </a:solidFill>
              <a:latin typeface="맑은 고딕" charset="0"/>
              <a:ea typeface="맑은 고딕" charset="0"/>
            </a:endParaRPr>
          </a:p>
          <a:p>
            <a:pPr marL="0" indent="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222532"/>
                </a:solidFill>
                <a:latin typeface="맑은 고딕" charset="0"/>
                <a:ea typeface="맑은 고딕" charset="0"/>
              </a:rPr>
              <a:t>2.  </a:t>
            </a:r>
            <a:r>
              <a:rPr lang="ko-KR" altLang="en-US" sz="2000" dirty="0" smtClean="0">
                <a:solidFill>
                  <a:srgbClr val="222532"/>
                </a:solidFill>
                <a:latin typeface="맑은 고딕" charset="0"/>
                <a:ea typeface="맑은 고딕" charset="0"/>
              </a:rPr>
              <a:t>환경 설정</a:t>
            </a:r>
            <a:endParaRPr lang="en-US" altLang="ko-KR" sz="2000" dirty="0" smtClean="0">
              <a:solidFill>
                <a:srgbClr val="222532"/>
              </a:solidFill>
              <a:latin typeface="맑은 고딕" charset="0"/>
              <a:ea typeface="맑은 고딕" charset="0"/>
            </a:endParaRPr>
          </a:p>
          <a:p>
            <a:pPr marL="0" indent="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000" b="0" strike="noStrike" cap="none" dirty="0">
              <a:solidFill>
                <a:srgbClr val="222532"/>
              </a:solidFill>
              <a:latin typeface="맑은 고딕" charset="0"/>
              <a:ea typeface="맑은 고딕" charset="0"/>
            </a:endParaRPr>
          </a:p>
          <a:p>
            <a:pPr marL="0" indent="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rgbClr val="222532"/>
                </a:solidFill>
                <a:latin typeface="맑은 고딕" charset="0"/>
                <a:ea typeface="맑은 고딕" charset="0"/>
              </a:rPr>
              <a:t>3.  </a:t>
            </a:r>
            <a:r>
              <a:rPr lang="ko-KR" altLang="en-US" sz="2000" dirty="0" smtClean="0">
                <a:solidFill>
                  <a:srgbClr val="222532"/>
                </a:solidFill>
                <a:latin typeface="맑은 고딕" charset="0"/>
                <a:ea typeface="맑은 고딕" charset="0"/>
              </a:rPr>
              <a:t>설계 구현</a:t>
            </a:r>
            <a:endParaRPr lang="en-US" altLang="ko-KR" sz="2000" dirty="0" smtClean="0">
              <a:solidFill>
                <a:srgbClr val="222532"/>
              </a:solidFill>
              <a:latin typeface="맑은 고딕" charset="0"/>
              <a:ea typeface="맑은 고딕" charset="0"/>
            </a:endParaRPr>
          </a:p>
          <a:p>
            <a:pPr marL="0" indent="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000" b="0" strike="noStrike" cap="none" dirty="0">
              <a:solidFill>
                <a:srgbClr val="222532"/>
              </a:solidFill>
              <a:latin typeface="맑은 고딕" charset="0"/>
              <a:ea typeface="맑은 고딕" charset="0"/>
            </a:endParaRPr>
          </a:p>
          <a:p>
            <a:pPr marL="0" indent="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222532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2000" dirty="0" smtClean="0">
                <a:solidFill>
                  <a:srgbClr val="222532"/>
                </a:solidFill>
                <a:latin typeface="맑은 고딕" charset="0"/>
                <a:ea typeface="맑은 고딕" charset="0"/>
              </a:rPr>
              <a:t>.  </a:t>
            </a:r>
            <a:r>
              <a:rPr lang="ko-KR" altLang="en-US" sz="2000" dirty="0" smtClean="0">
                <a:solidFill>
                  <a:srgbClr val="222532"/>
                </a:solidFill>
                <a:latin typeface="맑은 고딕" charset="0"/>
                <a:ea typeface="맑은 고딕" charset="0"/>
              </a:rPr>
              <a:t>프로젝트 결과</a:t>
            </a:r>
            <a:endParaRPr lang="en-US" altLang="ko-KR" sz="2000" dirty="0" smtClean="0">
              <a:solidFill>
                <a:srgbClr val="222532"/>
              </a:solidFill>
              <a:latin typeface="맑은 고딕" charset="0"/>
              <a:ea typeface="맑은 고딕" charset="0"/>
            </a:endParaRPr>
          </a:p>
          <a:p>
            <a:pPr marL="0" indent="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000" b="0" strike="noStrike" cap="none" dirty="0">
              <a:solidFill>
                <a:srgbClr val="222532"/>
              </a:solidFill>
              <a:latin typeface="맑은 고딕" charset="0"/>
              <a:ea typeface="맑은 고딕" charset="0"/>
            </a:endParaRPr>
          </a:p>
          <a:p>
            <a:pPr marL="0" indent="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222532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2000" dirty="0" smtClean="0">
                <a:solidFill>
                  <a:srgbClr val="222532"/>
                </a:solidFill>
                <a:latin typeface="맑은 고딕" charset="0"/>
                <a:ea typeface="맑은 고딕" charset="0"/>
              </a:rPr>
              <a:t>.  </a:t>
            </a:r>
            <a:r>
              <a:rPr lang="ko-KR" altLang="en-US" sz="2000" dirty="0" smtClean="0">
                <a:solidFill>
                  <a:srgbClr val="222532"/>
                </a:solidFill>
                <a:latin typeface="맑은 고딕" charset="0"/>
                <a:ea typeface="맑은 고딕" charset="0"/>
              </a:rPr>
              <a:t>기대효과</a:t>
            </a:r>
            <a:endParaRPr lang="en-US" altLang="ko-KR" sz="2000" dirty="0" smtClean="0">
              <a:solidFill>
                <a:srgbClr val="222532"/>
              </a:solidFill>
              <a:latin typeface="맑은 고딕" charset="0"/>
              <a:ea typeface="맑은 고딕" charset="0"/>
            </a:endParaRPr>
          </a:p>
          <a:p>
            <a:pPr marL="0" indent="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000" b="0" strike="noStrike" cap="none" dirty="0">
              <a:solidFill>
                <a:srgbClr val="222532"/>
              </a:solidFill>
              <a:latin typeface="맑은 고딕" charset="0"/>
              <a:ea typeface="맑은 고딕" charset="0"/>
            </a:endParaRPr>
          </a:p>
          <a:p>
            <a:pPr marL="0" indent="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222532"/>
                </a:solidFill>
                <a:latin typeface="맑은 고딕" charset="0"/>
                <a:ea typeface="맑은 고딕" charset="0"/>
              </a:rPr>
              <a:t>6</a:t>
            </a:r>
            <a:r>
              <a:rPr lang="en-US" altLang="ko-KR" sz="2000" dirty="0" smtClean="0">
                <a:solidFill>
                  <a:srgbClr val="222532"/>
                </a:solidFill>
                <a:latin typeface="맑은 고딕" charset="0"/>
                <a:ea typeface="맑은 고딕" charset="0"/>
              </a:rPr>
              <a:t>.  </a:t>
            </a:r>
            <a:r>
              <a:rPr lang="ko-KR" altLang="en-US" sz="2000" dirty="0" smtClean="0">
                <a:solidFill>
                  <a:srgbClr val="222532"/>
                </a:solidFill>
                <a:latin typeface="맑은 고딕" charset="0"/>
                <a:ea typeface="맑은 고딕" charset="0"/>
              </a:rPr>
              <a:t>시연</a:t>
            </a:r>
            <a:endParaRPr lang="ko-KR" altLang="en-US" sz="2000" b="0" strike="noStrike" cap="none" dirty="0" smtClean="0">
              <a:solidFill>
                <a:srgbClr val="222532"/>
              </a:solidFill>
              <a:latin typeface="맑은 고딕" charset="0"/>
              <a:ea typeface="맑은 고딕" charset="0"/>
            </a:endParaRPr>
          </a:p>
          <a:p>
            <a:pPr marL="0" indent="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        </a:t>
            </a: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5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Manual Input 13"/>
          <p:cNvSpPr/>
          <p:nvPr/>
        </p:nvSpPr>
        <p:spPr>
          <a:xfrm rot="5400000" flipV="1">
            <a:off x="5448935" y="114935"/>
            <a:ext cx="6837045" cy="6649085"/>
          </a:xfrm>
          <a:prstGeom prst="flowChartManualInpu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267575" y="5674360"/>
            <a:ext cx="4360545" cy="91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latinLnBrk="0">
              <a:lnSpc>
                <a:spcPct val="160000"/>
              </a:lnSpc>
            </a:pP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팔이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닿을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 수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없는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거리에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있는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음향신호기</a:t>
            </a:r>
            <a:endParaRPr lang="ko-KR" altLang="en-US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3775" y="5699760"/>
            <a:ext cx="4070985" cy="47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latinLnBrk="0">
              <a:lnSpc>
                <a:spcPct val="160000"/>
              </a:lnSpc>
            </a:pP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점자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위에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세워져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있는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신호등</a:t>
            </a:r>
            <a:endParaRPr lang="ko-KR" altLang="en-US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43965" y="5708015"/>
            <a:ext cx="3570605" cy="45720"/>
          </a:xfrm>
          <a:prstGeom prst="rect">
            <a:avLst/>
          </a:prstGeom>
          <a:solidFill>
            <a:srgbClr val="393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7662545" y="5727065"/>
            <a:ext cx="3570605" cy="45720"/>
          </a:xfrm>
          <a:prstGeom prst="rect">
            <a:avLst/>
          </a:prstGeom>
          <a:solidFill>
            <a:srgbClr val="3E3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01770" y="303530"/>
            <a:ext cx="6169025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2000" dirty="0" err="1" smtClean="0">
                <a:solidFill>
                  <a:srgbClr val="706A68"/>
                </a:solidFill>
                <a:latin typeface="+mj-ea"/>
                <a:ea typeface="+mj-ea"/>
              </a:rPr>
              <a:t>시각장애인</a:t>
            </a:r>
            <a:r>
              <a:rPr lang="en-US" altLang="ko-KR" sz="2000" dirty="0" smtClean="0">
                <a:solidFill>
                  <a:srgbClr val="706A68"/>
                </a:solidFill>
                <a:latin typeface="+mj-ea"/>
                <a:ea typeface="+mj-ea"/>
              </a:rPr>
              <a:t> </a:t>
            </a:r>
            <a:r>
              <a:rPr lang="en-US" altLang="ko-KR" sz="2000" dirty="0" err="1">
                <a:solidFill>
                  <a:srgbClr val="706A68"/>
                </a:solidFill>
                <a:latin typeface="+mj-ea"/>
                <a:ea typeface="+mj-ea"/>
              </a:rPr>
              <a:t>신호등</a:t>
            </a:r>
            <a:r>
              <a:rPr lang="en-US" altLang="ko-KR" sz="2000" dirty="0">
                <a:solidFill>
                  <a:srgbClr val="706A68"/>
                </a:solidFill>
                <a:latin typeface="+mj-ea"/>
                <a:ea typeface="+mj-ea"/>
              </a:rPr>
              <a:t> </a:t>
            </a:r>
            <a:r>
              <a:rPr lang="en-US" altLang="ko-KR" sz="2000" dirty="0" err="1" smtClean="0">
                <a:solidFill>
                  <a:srgbClr val="706A68"/>
                </a:solidFill>
                <a:latin typeface="+mj-ea"/>
                <a:ea typeface="+mj-ea"/>
              </a:rPr>
              <a:t>안내</a:t>
            </a:r>
            <a:r>
              <a:rPr lang="en-US" altLang="ko-KR" sz="2000" dirty="0" smtClean="0">
                <a:solidFill>
                  <a:srgbClr val="706A68"/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rgbClr val="706A68"/>
                </a:solidFill>
                <a:latin typeface="+mj-ea"/>
                <a:ea typeface="+mj-ea"/>
              </a:rPr>
              <a:t>선정한 이유</a:t>
            </a:r>
            <a:r>
              <a:rPr lang="en-US" altLang="ko-KR" sz="2000" dirty="0" smtClean="0">
                <a:solidFill>
                  <a:srgbClr val="706A68"/>
                </a:solidFill>
                <a:latin typeface="+mj-ea"/>
                <a:ea typeface="+mj-ea"/>
              </a:rPr>
              <a:t>?</a:t>
            </a:r>
            <a:endParaRPr lang="ko-KR" altLang="en-US" sz="2000" dirty="0">
              <a:solidFill>
                <a:srgbClr val="706A68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90" y="1073150"/>
            <a:ext cx="4521835" cy="4426585"/>
          </a:xfrm>
          <a:prstGeom prst="rect">
            <a:avLst/>
          </a:prstGeom>
          <a:noFill/>
        </p:spPr>
      </p:pic>
      <p:grpSp>
        <p:nvGrpSpPr>
          <p:cNvPr id="24" name="Group 9"/>
          <p:cNvGrpSpPr/>
          <p:nvPr/>
        </p:nvGrpSpPr>
        <p:grpSpPr>
          <a:xfrm>
            <a:off x="365125" y="194945"/>
            <a:ext cx="3636645" cy="770890"/>
            <a:chOff x="365125" y="194945"/>
            <a:chExt cx="3636645" cy="770890"/>
          </a:xfrm>
        </p:grpSpPr>
        <p:sp>
          <p:nvSpPr>
            <p:cNvPr id="25" name="Rectangle 10"/>
            <p:cNvSpPr>
              <a:spLocks/>
            </p:cNvSpPr>
            <p:nvPr/>
          </p:nvSpPr>
          <p:spPr>
            <a:xfrm>
              <a:off x="365125" y="194945"/>
              <a:ext cx="3637280" cy="771525"/>
            </a:xfrm>
            <a:prstGeom prst="rect">
              <a:avLst/>
            </a:prstGeom>
            <a:solidFill>
              <a:srgbClr val="393E5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365125" y="288290"/>
              <a:ext cx="3637280" cy="5842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b="1" strike="noStrike" cap="none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프로젝트 개요</a:t>
              </a:r>
              <a:endParaRPr lang="ko-KR" altLang="en-US" sz="32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073150"/>
            <a:ext cx="4509135" cy="4426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90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Manual Input 29"/>
          <p:cNvSpPr/>
          <p:nvPr/>
        </p:nvSpPr>
        <p:spPr>
          <a:xfrm>
            <a:off x="2785110" y="478155"/>
            <a:ext cx="9406890" cy="6379845"/>
          </a:xfrm>
          <a:prstGeom prst="flowChartManualInpu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 flipV="1">
            <a:off x="297815" y="2551430"/>
            <a:ext cx="2251075" cy="21590"/>
          </a:xfrm>
          <a:prstGeom prst="rect">
            <a:avLst/>
          </a:prstGeom>
          <a:solidFill>
            <a:srgbClr val="706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7815" y="2658745"/>
            <a:ext cx="2251075" cy="289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8000"/>
            <a:r>
              <a:rPr lang="en-US" altLang="ko-KR" sz="1400" dirty="0">
                <a:latin typeface="맑은 고딕" charset="0"/>
                <a:ea typeface="맑은 고딕" charset="0"/>
              </a:rPr>
              <a:t>- 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음향신호기의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부적절한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위치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defTabSz="508000"/>
            <a:endParaRPr lang="ko-KR" altLang="en-US" sz="1400" dirty="0">
              <a:latin typeface="맑은 고딕" charset="0"/>
              <a:ea typeface="맑은 고딕" charset="0"/>
            </a:endParaRPr>
          </a:p>
          <a:p>
            <a:pPr defTabSz="508000"/>
            <a:r>
              <a:rPr lang="en-US" altLang="ko-KR" sz="1400" dirty="0">
                <a:latin typeface="맑은 고딕" charset="0"/>
                <a:ea typeface="맑은 고딕" charset="0"/>
              </a:rPr>
              <a:t>- 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관리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, 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점검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부족한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채로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방치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defTabSz="508000"/>
            <a:endParaRPr lang="ko-KR" altLang="en-US" sz="1400" dirty="0">
              <a:latin typeface="맑은 고딕" charset="0"/>
              <a:ea typeface="맑은 고딕" charset="0"/>
            </a:endParaRPr>
          </a:p>
          <a:p>
            <a:pPr defTabSz="508000"/>
            <a:r>
              <a:rPr lang="en-US" altLang="ko-KR" sz="1400" dirty="0">
                <a:latin typeface="맑은 고딕" charset="0"/>
                <a:ea typeface="맑은 고딕" charset="0"/>
              </a:rPr>
              <a:t>- 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주변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장애물로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인한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부상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위험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defTabSz="508000"/>
            <a:endParaRPr lang="ko-KR" altLang="en-US" sz="1400" dirty="0">
              <a:latin typeface="맑은 고딕" charset="0"/>
              <a:ea typeface="맑은 고딕" charset="0"/>
            </a:endParaRPr>
          </a:p>
          <a:p>
            <a:pPr defTabSz="508000"/>
            <a:r>
              <a:rPr lang="en-US" altLang="ko-KR" sz="1400" dirty="0">
                <a:latin typeface="맑은 고딕" charset="0"/>
                <a:ea typeface="맑은 고딕" charset="0"/>
              </a:rPr>
              <a:t>- 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실효성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의문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defTabSz="508000"/>
            <a:endParaRPr lang="ko-KR" altLang="en-US" sz="1400" dirty="0">
              <a:latin typeface="맑은 고딕" charset="0"/>
              <a:ea typeface="맑은 고딕" charset="0"/>
            </a:endParaRPr>
          </a:p>
          <a:p>
            <a:pPr defTabSz="508000"/>
            <a:r>
              <a:rPr lang="en-US" altLang="ko-KR" sz="1400" dirty="0">
                <a:latin typeface="맑은 고딕" charset="0"/>
                <a:ea typeface="맑은 고딕" charset="0"/>
              </a:rPr>
              <a:t>- 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기사보도가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될 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정도의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심각성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4001770" y="303530"/>
            <a:ext cx="6169660" cy="5537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706A68"/>
                </a:solidFill>
                <a:latin typeface="맑은 고딕" charset="0"/>
                <a:ea typeface="맑은 고딕" charset="0"/>
              </a:rPr>
              <a:t>시각장애인 신호등 안내 선정한 이유?</a:t>
            </a:r>
            <a:endParaRPr lang="ko-KR" altLang="en-US" sz="2000" b="0" strike="noStrike" cap="none" dirty="0" smtClean="0">
              <a:solidFill>
                <a:srgbClr val="706A68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5125" y="194945"/>
            <a:ext cx="3636645" cy="770890"/>
            <a:chOff x="365125" y="194945"/>
            <a:chExt cx="3636645" cy="770890"/>
          </a:xfrm>
        </p:grpSpPr>
        <p:sp>
          <p:nvSpPr>
            <p:cNvPr id="11" name="Rectangle 10"/>
            <p:cNvSpPr>
              <a:spLocks/>
            </p:cNvSpPr>
            <p:nvPr/>
          </p:nvSpPr>
          <p:spPr>
            <a:xfrm>
              <a:off x="365125" y="194945"/>
              <a:ext cx="3637280" cy="771525"/>
            </a:xfrm>
            <a:prstGeom prst="rect">
              <a:avLst/>
            </a:prstGeom>
            <a:solidFill>
              <a:srgbClr val="393E5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365125" y="288290"/>
              <a:ext cx="3637280" cy="5842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b="1" strike="noStrike" cap="none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프로젝트 개요</a:t>
              </a:r>
              <a:endParaRPr lang="ko-KR" altLang="en-US" sz="32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20" y="1529080"/>
            <a:ext cx="6172835" cy="846455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595" y="2416810"/>
            <a:ext cx="6182995" cy="423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0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65125" y="194945"/>
            <a:ext cx="3636645" cy="770890"/>
            <a:chOff x="365125" y="194945"/>
            <a:chExt cx="3636645" cy="770890"/>
          </a:xfrm>
        </p:grpSpPr>
        <p:sp>
          <p:nvSpPr>
            <p:cNvPr id="11" name="Rectangle 10"/>
            <p:cNvSpPr>
              <a:spLocks/>
            </p:cNvSpPr>
            <p:nvPr/>
          </p:nvSpPr>
          <p:spPr>
            <a:xfrm>
              <a:off x="365125" y="194945"/>
              <a:ext cx="3637280" cy="771525"/>
            </a:xfrm>
            <a:prstGeom prst="rect">
              <a:avLst/>
            </a:prstGeom>
            <a:solidFill>
              <a:srgbClr val="393E5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365125" y="288290"/>
              <a:ext cx="3637280" cy="5842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3200" b="1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환경 설정</a:t>
              </a:r>
              <a:endParaRPr lang="ko-KR" altLang="en-US" sz="32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96"/>
          <a:stretch/>
        </p:blipFill>
        <p:spPr bwMode="auto">
          <a:xfrm>
            <a:off x="2043430" y="1629562"/>
            <a:ext cx="8128000" cy="363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35723" y="5543518"/>
            <a:ext cx="654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/>
              <a:t>안드로이드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+ </a:t>
            </a:r>
            <a:r>
              <a:rPr lang="en-US" altLang="ko-KR" sz="4000" dirty="0" err="1" smtClean="0"/>
              <a:t>OpenCV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034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소현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39" y="579437"/>
            <a:ext cx="3681413" cy="569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6122565" y="3227003"/>
            <a:ext cx="741028" cy="403992"/>
          </a:xfrm>
          <a:prstGeom prst="rightArrow">
            <a:avLst/>
          </a:prstGeom>
          <a:solidFill>
            <a:srgbClr val="2225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 descr="C:\Users\소현\Downloads\noun_Alarm_14937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1" r="9549" b="20134"/>
          <a:stretch/>
        </p:blipFill>
        <p:spPr bwMode="auto">
          <a:xfrm>
            <a:off x="8541389" y="2418327"/>
            <a:ext cx="1991822" cy="202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3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Manual Input 29"/>
          <p:cNvSpPr>
            <a:spLocks/>
          </p:cNvSpPr>
          <p:nvPr/>
        </p:nvSpPr>
        <p:spPr>
          <a:xfrm>
            <a:off x="-2139192" y="-1661020"/>
            <a:ext cx="14331828" cy="8549500"/>
          </a:xfrm>
          <a:prstGeom prst="flowChartManualInput">
            <a:avLst/>
          </a:prstGeom>
          <a:solidFill>
            <a:schemeClr val="bg1">
              <a:alpha val="4984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>
          <a:xfrm flipV="1">
            <a:off x="297815" y="2551430"/>
            <a:ext cx="2251710" cy="22225"/>
          </a:xfrm>
          <a:prstGeom prst="rect">
            <a:avLst/>
          </a:prstGeom>
          <a:solidFill>
            <a:srgbClr val="706A6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297815" y="2658745"/>
            <a:ext cx="2251710" cy="28931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- 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Androidmanifest.xml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에 </a:t>
            </a:r>
            <a:r>
              <a:rPr lang="ko-KR" altLang="en-US" sz="1400" dirty="0" err="1" smtClean="0">
                <a:latin typeface="맑은 고딕" charset="0"/>
                <a:ea typeface="맑은 고딕" charset="0"/>
              </a:rPr>
              <a:t>퍼미션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 추가로 카메라를 지원한다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.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- </a:t>
            </a: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MainActivity.java</a:t>
            </a:r>
            <a:r>
              <a:rPr lang="ko-KR" altLang="en-US" sz="1400" b="0" strike="noStrike" cap="none" dirty="0" smtClean="0">
                <a:latin typeface="맑은 고딕" charset="0"/>
                <a:ea typeface="맑은 고딕" charset="0"/>
              </a:rPr>
              <a:t>로 </a:t>
            </a:r>
            <a:r>
              <a:rPr lang="en-US" altLang="ko-KR" sz="1400" b="0" strike="noStrike" cap="none" dirty="0" err="1" smtClean="0">
                <a:latin typeface="맑은 고딕" charset="0"/>
                <a:ea typeface="맑은 고딕" charset="0"/>
              </a:rPr>
              <a:t>haspermissions</a:t>
            </a:r>
            <a:r>
              <a:rPr lang="ko-KR" altLang="en-US" sz="1400" b="0" strike="noStrike" cap="none" dirty="0" err="1" smtClean="0">
                <a:latin typeface="맑은 고딕" charset="0"/>
                <a:ea typeface="맑은 고딕" charset="0"/>
              </a:rPr>
              <a:t>메소드와</a:t>
            </a:r>
            <a:r>
              <a:rPr lang="ko-KR" altLang="en-US" sz="14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strike="noStrike" cap="none" dirty="0" err="1" smtClean="0">
                <a:latin typeface="맑은 고딕" charset="0"/>
                <a:ea typeface="맑은 고딕" charset="0"/>
              </a:rPr>
              <a:t>onRequestPermissionResult</a:t>
            </a:r>
            <a:r>
              <a:rPr lang="ko-KR" altLang="en-US" sz="1400" dirty="0" err="1" smtClean="0">
                <a:latin typeface="맑은 고딕" charset="0"/>
                <a:ea typeface="맑은 고딕" charset="0"/>
              </a:rPr>
              <a:t>메소드를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 사용하여 사용자가 </a:t>
            </a:r>
            <a:r>
              <a:rPr lang="ko-KR" altLang="en-US" sz="1400" dirty="0" err="1" smtClean="0">
                <a:latin typeface="맑은 고딕" charset="0"/>
                <a:ea typeface="맑은 고딕" charset="0"/>
              </a:rPr>
              <a:t>앱을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시작할 때 카메라 사용을 허용할 것인지에 대해서 여부를 묻는다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.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4001770" y="332740"/>
            <a:ext cx="7489825" cy="4984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508000" fontAlgn="auto"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706A68"/>
                </a:solidFill>
                <a:latin typeface="맑은 고딕" charset="0"/>
                <a:ea typeface="맑은 고딕" charset="0"/>
              </a:rPr>
              <a:t>사물이나 색을 인식하는 매개체(카메라 등)을 지원한다.</a:t>
            </a:r>
            <a:endParaRPr lang="ko-KR" altLang="en-US" sz="2000" b="0" strike="noStrike" cap="none" dirty="0" smtClean="0">
              <a:solidFill>
                <a:srgbClr val="706A68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5125" y="194945"/>
            <a:ext cx="3637280" cy="771525"/>
            <a:chOff x="365125" y="194945"/>
            <a:chExt cx="3637280" cy="771525"/>
          </a:xfrm>
        </p:grpSpPr>
        <p:sp>
          <p:nvSpPr>
            <p:cNvPr id="11" name="Rectangle 10"/>
            <p:cNvSpPr>
              <a:spLocks/>
            </p:cNvSpPr>
            <p:nvPr/>
          </p:nvSpPr>
          <p:spPr>
            <a:xfrm>
              <a:off x="365125" y="194945"/>
              <a:ext cx="3637280" cy="771525"/>
            </a:xfrm>
            <a:prstGeom prst="rect">
              <a:avLst/>
            </a:prstGeom>
            <a:solidFill>
              <a:srgbClr val="393E5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365125" y="288290"/>
              <a:ext cx="3637280" cy="5842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b="1" strike="noStrike" cap="none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설계 구현</a:t>
              </a:r>
              <a:endParaRPr lang="ko-KR" altLang="en-US" sz="32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34" name="그림 33" descr="C:/Users/gkstm/AppData/Roaming/PolarisOffice/ETemp/5912_17365696/fImage2693328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3513" y="1890733"/>
            <a:ext cx="9417685" cy="38182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Manual Input 29"/>
          <p:cNvSpPr>
            <a:spLocks/>
          </p:cNvSpPr>
          <p:nvPr/>
        </p:nvSpPr>
        <p:spPr>
          <a:xfrm>
            <a:off x="-2457974" y="-1870744"/>
            <a:ext cx="14651244" cy="8759860"/>
          </a:xfrm>
          <a:prstGeom prst="flowChartManualInput">
            <a:avLst/>
          </a:prstGeom>
          <a:solidFill>
            <a:schemeClr val="bg1">
              <a:alpha val="486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4001770" y="332740"/>
            <a:ext cx="7490460" cy="499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706A68"/>
                </a:solidFill>
                <a:latin typeface="맑은 고딕" charset="0"/>
                <a:ea typeface="맑은 고딕" charset="0"/>
              </a:rPr>
              <a:t>사물이나 색을 인식하는 매개체(카메라 등)을 지원한다.</a:t>
            </a:r>
            <a:endParaRPr lang="ko-KR" altLang="en-US" sz="2000" b="0" strike="noStrike" cap="none" dirty="0" smtClean="0">
              <a:solidFill>
                <a:srgbClr val="706A68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5125" y="194945"/>
            <a:ext cx="3637915" cy="772160"/>
            <a:chOff x="365125" y="194945"/>
            <a:chExt cx="3637915" cy="772160"/>
          </a:xfrm>
        </p:grpSpPr>
        <p:sp>
          <p:nvSpPr>
            <p:cNvPr id="11" name="Rectangle 10"/>
            <p:cNvSpPr>
              <a:spLocks/>
            </p:cNvSpPr>
            <p:nvPr/>
          </p:nvSpPr>
          <p:spPr>
            <a:xfrm>
              <a:off x="365125" y="194945"/>
              <a:ext cx="3637915" cy="772160"/>
            </a:xfrm>
            <a:prstGeom prst="rect">
              <a:avLst/>
            </a:prstGeom>
            <a:solidFill>
              <a:srgbClr val="393E5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365125" y="288290"/>
              <a:ext cx="3637915" cy="5848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b="1" strike="noStrike" cap="none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설계 구현</a:t>
              </a:r>
              <a:endParaRPr lang="ko-KR" altLang="en-US" sz="32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36" name="그림 35" descr="C:/Users/gkstm/AppData/Roaming/PolarisOffice/ETemp/5912_17365696/fImage13389252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9" y="1388289"/>
            <a:ext cx="9538084" cy="1656915"/>
          </a:xfrm>
          <a:prstGeom prst="rect">
            <a:avLst/>
          </a:prstGeom>
          <a:noFill/>
        </p:spPr>
      </p:pic>
      <p:pic>
        <p:nvPicPr>
          <p:cNvPr id="34" name="그림 33" descr="C:/Users/gkstm/AppData/Roaming/PolarisOffice/ETemp/5912_17365696/fImage17062239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16" y="2119367"/>
            <a:ext cx="8839014" cy="4468756"/>
          </a:xfrm>
          <a:prstGeom prst="rect">
            <a:avLst/>
          </a:prstGeom>
          <a:noFill/>
        </p:spPr>
      </p:pic>
      <p:pic>
        <p:nvPicPr>
          <p:cNvPr id="35" name="그림 34" descr="C:/Users/gkstm/AppData/Roaming/PolarisOffice/ETemp/5912_17365696/fImage18637251846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74" y="1585379"/>
            <a:ext cx="9403715" cy="36912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Manual Input 29"/>
          <p:cNvSpPr>
            <a:spLocks/>
          </p:cNvSpPr>
          <p:nvPr/>
        </p:nvSpPr>
        <p:spPr>
          <a:xfrm>
            <a:off x="-2583808" y="-1661020"/>
            <a:ext cx="14776444" cy="8549500"/>
          </a:xfrm>
          <a:prstGeom prst="flowChartManualInput">
            <a:avLst/>
          </a:prstGeom>
          <a:solidFill>
            <a:schemeClr val="bg1">
              <a:alpha val="4984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>
          <a:xfrm flipV="1">
            <a:off x="297815" y="2551430"/>
            <a:ext cx="2251710" cy="22225"/>
          </a:xfrm>
          <a:prstGeom prst="rect">
            <a:avLst/>
          </a:prstGeom>
          <a:solidFill>
            <a:srgbClr val="706A6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297815" y="2658745"/>
            <a:ext cx="2453774" cy="20313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- </a:t>
            </a:r>
            <a:r>
              <a:rPr lang="en-US" altLang="ko-KR" sz="1400" dirty="0" err="1" smtClean="0">
                <a:latin typeface="맑은 고딕" charset="0"/>
                <a:ea typeface="맑은 고딕" charset="0"/>
              </a:rPr>
              <a:t>Opencv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로 추가한 라이브러리를 이용하여 환경 설정을 맞춰준다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.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- </a:t>
            </a:r>
            <a:r>
              <a:rPr lang="ko-KR" altLang="en-US" sz="1400" dirty="0" err="1" smtClean="0">
                <a:latin typeface="맑은 고딕" charset="0"/>
                <a:ea typeface="맑은 고딕" charset="0"/>
              </a:rPr>
              <a:t>인식값을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 전달 받기 위해서 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MainActivity.java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에 있는 </a:t>
            </a:r>
            <a:r>
              <a:rPr lang="en-US" altLang="ko-KR" sz="1400" dirty="0" err="1" smtClean="0">
                <a:latin typeface="맑은 고딕" charset="0"/>
                <a:ea typeface="맑은 고딕" charset="0"/>
              </a:rPr>
              <a:t>cOpenCvCameraBridgeViewBase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를 이용하여 인식 된 이미지를 전달받는다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.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4001770" y="332740"/>
            <a:ext cx="7489825" cy="4984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508000" fontAlgn="auto"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706A68"/>
                </a:solidFill>
                <a:latin typeface="맑은 고딕" charset="0"/>
                <a:ea typeface="맑은 고딕" charset="0"/>
              </a:rPr>
              <a:t>사물을 인식을 하기 위해 상태(값)을 전달한다. </a:t>
            </a:r>
            <a:endParaRPr lang="ko-KR" altLang="en-US" sz="2000" b="0" strike="noStrike" cap="none" dirty="0" smtClean="0">
              <a:solidFill>
                <a:srgbClr val="706A68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5125" y="194945"/>
            <a:ext cx="3637280" cy="771525"/>
            <a:chOff x="365125" y="194945"/>
            <a:chExt cx="3637280" cy="771525"/>
          </a:xfrm>
        </p:grpSpPr>
        <p:sp>
          <p:nvSpPr>
            <p:cNvPr id="11" name="Rectangle 10"/>
            <p:cNvSpPr>
              <a:spLocks/>
            </p:cNvSpPr>
            <p:nvPr/>
          </p:nvSpPr>
          <p:spPr>
            <a:xfrm>
              <a:off x="365125" y="194945"/>
              <a:ext cx="3637280" cy="771525"/>
            </a:xfrm>
            <a:prstGeom prst="rect">
              <a:avLst/>
            </a:prstGeom>
            <a:solidFill>
              <a:srgbClr val="393E5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365125" y="288290"/>
              <a:ext cx="3637280" cy="5842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b="1" strike="noStrike" cap="none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설계 구현</a:t>
              </a:r>
              <a:endParaRPr lang="ko-KR" altLang="en-US" sz="32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45" y="1925827"/>
            <a:ext cx="9385935" cy="3879355"/>
          </a:xfrm>
          <a:prstGeom prst="rect">
            <a:avLst/>
          </a:prstGeom>
          <a:noFill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00" y="966470"/>
            <a:ext cx="77057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Pages>18</Pages>
  <Words>331</Words>
  <Characters>0</Characters>
  <Application>Microsoft Office PowerPoint</Application>
  <DocSecurity>0</DocSecurity>
  <PresentationFormat>사용자 지정</PresentationFormat>
  <Lines>0</Lines>
  <Paragraphs>77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Arial</vt:lpstr>
      <vt:lpstr>Sandoll 미생</vt:lpstr>
      <vt:lpstr>맑은 고딕</vt:lpstr>
      <vt:lpstr>Office Theme</vt:lpstr>
      <vt:lpstr>3_Office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YoungIn Kim</dc:creator>
  <cp:lastModifiedBy>백소현</cp:lastModifiedBy>
  <cp:revision>13</cp:revision>
  <dcterms:modified xsi:type="dcterms:W3CDTF">2019-06-18T10:15:28Z</dcterms:modified>
</cp:coreProperties>
</file>