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2" r:id="rId2"/>
    <p:sldId id="314" r:id="rId3"/>
    <p:sldId id="304" r:id="rId4"/>
    <p:sldId id="305" r:id="rId5"/>
    <p:sldId id="307" r:id="rId6"/>
    <p:sldId id="306" r:id="rId7"/>
    <p:sldId id="308" r:id="rId8"/>
    <p:sldId id="309" r:id="rId9"/>
    <p:sldId id="310" r:id="rId10"/>
    <p:sldId id="289" r:id="rId11"/>
    <p:sldId id="312" r:id="rId12"/>
    <p:sldId id="313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551" autoAdjust="0"/>
  </p:normalViewPr>
  <p:slideViewPr>
    <p:cSldViewPr snapToGrid="0" snapToObjects="1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9062E9-DC4F-4069-BD8F-8429D2F2F55B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2021-09-03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3E2BFC6-0E4F-4F97-97C8-6CBB02551434}" type="datetime1">
              <a:rPr lang="ko-KR" altLang="en-US" smtClean="0"/>
              <a:pPr/>
              <a:t>2021-09-03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BFCD5-7E8A-4F7A-996B-71EA7A29EAD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928BD09-CA5E-450E-A59F-9A64E0DC3B8F}" type="datetime1">
              <a:rPr lang="ko-KR" altLang="en-US" noProof="0" smtClean="0"/>
              <a:t>2021-09-03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0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2021-09-03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632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2021-09-03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245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E8142-1664-43BB-8837-89F39CBE7B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6E3E0B-E7E3-4081-B427-949622515EED}" type="datetime1">
              <a:rPr lang="ko-KR" altLang="en-US" noProof="0" smtClean="0"/>
              <a:t>2021-09-03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307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E8142-1664-43BB-8837-89F39CBE7B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6E3E0B-E7E3-4081-B427-949622515EED}" type="datetime1">
              <a:rPr lang="ko-KR" altLang="en-US" noProof="0" smtClean="0"/>
              <a:t>2021-09-03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9510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D62FD-6005-42A9-AF5F-8ECB112D45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7D886F3-4117-4298-9C4F-C5B5C1A95D16}" type="datetime1">
              <a:rPr lang="ko-KR" altLang="en-US" noProof="0" smtClean="0"/>
              <a:t>2021-09-03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05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D62FD-6005-42A9-AF5F-8ECB112D45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7D886F3-4117-4298-9C4F-C5B5C1A95D16}" type="datetime1">
              <a:rPr lang="ko-KR" altLang="en-US" noProof="0" smtClean="0"/>
              <a:t>2021-09-03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62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182587"/>
            <a:ext cx="5651293" cy="1181189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000" b="1" i="0" spc="150" baseline="0">
                <a:solidFill>
                  <a:schemeClr val="accent3">
                    <a:lumMod val="9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" noProof="0" dirty="0"/>
              <a:t>제목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571500"/>
            <a:ext cx="4791637" cy="693337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 dirty="0"/>
          </a:p>
        </p:txBody>
      </p:sp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>
            <a:normAutofit/>
          </a:bodyPr>
          <a:lstStyle>
            <a:lvl1pPr>
              <a:defRPr sz="14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및 캡션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69F25C5-25DC-48AB-9669-BD9EC99C38CE}" type="datetime1">
              <a:rPr lang="ko-KR" altLang="en-US" smtClean="0"/>
              <a:t>2021-09-03</a:t>
            </a:fld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그림 개체 틀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30" y="3400238"/>
            <a:ext cx="5651293" cy="1181189"/>
          </a:xfrm>
        </p:spPr>
        <p:txBody>
          <a:bodyPr rtlCol="0"/>
          <a:lstStyle/>
          <a:p>
            <a:pPr rtl="0"/>
            <a:r>
              <a:rPr lang="en-US" altLang="ko" spc="-300" dirty="0"/>
              <a:t>Java Project</a:t>
            </a:r>
            <a:endParaRPr lang="ko" spc="-30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8429" y="4277875"/>
            <a:ext cx="5651294" cy="60710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b="1" spc="-150" dirty="0">
                <a:ea typeface="맑은 고딕" panose="020B0503020000020004" pitchFamily="50" charset="-127"/>
                <a:cs typeface="Times New Roman" panose="02020603050405020304" pitchFamily="18" charset="0"/>
              </a:rPr>
              <a:t>대학 내</a:t>
            </a:r>
            <a:r>
              <a:rPr lang="ko-KR" altLang="ko-KR" sz="2000" b="1" spc="-1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프로젝트</a:t>
            </a:r>
            <a:r>
              <a:rPr lang="ko-KR" altLang="en-US" sz="2000" b="1" spc="-1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정보 관리 시스템</a:t>
            </a:r>
            <a:endParaRPr lang="ko" sz="2000" spc="-150" dirty="0"/>
          </a:p>
        </p:txBody>
      </p:sp>
      <p:pic>
        <p:nvPicPr>
          <p:cNvPr id="16" name="그림 개체 틀 15">
            <a:extLst>
              <a:ext uri="{FF2B5EF4-FFF2-40B4-BE49-F238E27FC236}">
                <a16:creationId xmlns:a16="http://schemas.microsoft.com/office/drawing/2014/main" id="{F89011CC-26F2-4F0A-8929-1DBE499F66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9553" r="195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1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9F42768-7A00-44B6-B91D-8876B8A4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845" y="3137100"/>
            <a:ext cx="5058209" cy="583800"/>
          </a:xfrm>
        </p:spPr>
        <p:txBody>
          <a:bodyPr rtlCol="0"/>
          <a:lstStyle/>
          <a:p>
            <a:pPr rtl="0"/>
            <a:r>
              <a:rPr lang="ko-KR" altLang="en-US" sz="4000" dirty="0"/>
              <a:t>기능 시연</a:t>
            </a:r>
            <a:endParaRPr lang="ko" sz="40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724740-3CB7-4701-BF7F-7A3FAA49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C643-2E36-419F-AFF1-47CDD4BAA528}" type="datetime1">
              <a:rPr lang="ko-KR" altLang="en-US" smtClean="0"/>
              <a:t>2021-09-03</a:t>
            </a:fld>
            <a:endParaRPr lang="en-US" dirty="0"/>
          </a:p>
        </p:txBody>
      </p:sp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8F98A295-4FE0-4161-8738-34843D3E273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3732" r="23732"/>
          <a:stretch>
            <a:fillRect/>
          </a:stretch>
        </p:blipFill>
        <p:spPr>
          <a:xfrm>
            <a:off x="542925" y="0"/>
            <a:ext cx="5408696" cy="6858000"/>
          </a:xfrm>
        </p:spPr>
      </p:pic>
    </p:spTree>
    <p:extLst>
      <p:ext uri="{BB962C8B-B14F-4D97-AF65-F5344CB8AC3E}">
        <p14:creationId xmlns:p14="http://schemas.microsoft.com/office/powerpoint/2010/main" val="14908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9F42768-7A00-44B6-B91D-8876B8A4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845" y="3137100"/>
            <a:ext cx="5058209" cy="583800"/>
          </a:xfrm>
        </p:spPr>
        <p:txBody>
          <a:bodyPr rtlCol="0"/>
          <a:lstStyle/>
          <a:p>
            <a:pPr rtl="0"/>
            <a:r>
              <a:rPr lang="ko-KR" altLang="en-US" sz="4000" dirty="0"/>
              <a:t>질의 응답</a:t>
            </a:r>
            <a:endParaRPr lang="ko" sz="40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724740-3CB7-4701-BF7F-7A3FAA49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C643-2E36-419F-AFF1-47CDD4BAA528}" type="datetime1">
              <a:rPr lang="ko-KR" altLang="en-US" smtClean="0"/>
              <a:t>2021-09-03</a:t>
            </a:fld>
            <a:endParaRPr lang="en-US" dirty="0"/>
          </a:p>
        </p:txBody>
      </p:sp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4DB4FB5C-AC5F-4239-B050-61DF74B969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3711" r="237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274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A9A143-BA15-4050-A8E4-F4739E0CF446}"/>
              </a:ext>
            </a:extLst>
          </p:cNvPr>
          <p:cNvSpPr txBox="1"/>
          <p:nvPr/>
        </p:nvSpPr>
        <p:spPr>
          <a:xfrm>
            <a:off x="5353050" y="2497976"/>
            <a:ext cx="52387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>
                <a:solidFill>
                  <a:srgbClr val="292C48"/>
                </a:solidFill>
              </a:rPr>
              <a:t>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178E3-2AAD-4C65-B10D-B6A8FC046BA0}"/>
              </a:ext>
            </a:extLst>
          </p:cNvPr>
          <p:cNvSpPr txBox="1"/>
          <p:nvPr/>
        </p:nvSpPr>
        <p:spPr>
          <a:xfrm>
            <a:off x="5534025" y="4552950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292C48"/>
                </a:solidFill>
              </a:rPr>
              <a:t>감사합니다</a:t>
            </a:r>
            <a:r>
              <a:rPr lang="en-US" altLang="ko-KR" spc="-150" dirty="0">
                <a:solidFill>
                  <a:srgbClr val="292C48"/>
                </a:solidFill>
              </a:rPr>
              <a:t>.</a:t>
            </a:r>
            <a:endParaRPr lang="ko-KR" altLang="en-US" spc="-150" dirty="0">
              <a:solidFill>
                <a:srgbClr val="292C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B3396-DB8C-4263-94D3-E85BF6B8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400" b="1" spc="-1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프로젝트</a:t>
            </a:r>
            <a:r>
              <a:rPr lang="ko-KR" altLang="en-US" sz="2400" b="1" spc="-1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정보 관리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4C7B3-1303-4EB7-96AC-26AED70946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3885" y="2014466"/>
            <a:ext cx="10904865" cy="1482900"/>
          </a:xfrm>
        </p:spPr>
        <p:txBody>
          <a:bodyPr>
            <a:normAutofit/>
          </a:bodyPr>
          <a:lstStyle/>
          <a:p>
            <a:r>
              <a:rPr lang="ko-KR" altLang="en-US" sz="2000" spc="0" dirty="0"/>
              <a:t>학과 내에서 진행되는 프로젝트에 관련된 </a:t>
            </a:r>
            <a:endParaRPr lang="en-US" altLang="ko-KR" sz="2000" spc="0" dirty="0"/>
          </a:p>
          <a:p>
            <a:pPr marL="0" indent="0">
              <a:buNone/>
            </a:pPr>
            <a:r>
              <a:rPr lang="en-US" altLang="ko-KR" sz="2000" spc="0" dirty="0"/>
              <a:t>   </a:t>
            </a:r>
            <a:r>
              <a:rPr lang="ko-KR" altLang="en-US" sz="2000" spc="0" dirty="0"/>
              <a:t>기획</a:t>
            </a:r>
            <a:r>
              <a:rPr lang="en-US" altLang="ko-KR" sz="2000" spc="0" dirty="0"/>
              <a:t>, </a:t>
            </a:r>
            <a:r>
              <a:rPr lang="ko-KR" altLang="en-US" sz="2000" spc="0" dirty="0"/>
              <a:t>예산</a:t>
            </a:r>
            <a:r>
              <a:rPr lang="en-US" altLang="ko-KR" sz="2000" spc="0" dirty="0"/>
              <a:t>, </a:t>
            </a:r>
            <a:r>
              <a:rPr lang="ko-KR" altLang="en-US" sz="2000" spc="0" dirty="0"/>
              <a:t>보고서</a:t>
            </a:r>
            <a:r>
              <a:rPr lang="en-US" altLang="ko-KR" sz="2000" spc="0" dirty="0"/>
              <a:t>, </a:t>
            </a:r>
            <a:r>
              <a:rPr lang="ko-KR" altLang="en-US" sz="2000" spc="0" dirty="0"/>
              <a:t>사용 기자재</a:t>
            </a:r>
            <a:r>
              <a:rPr lang="en-US" altLang="ko-KR" sz="2000" spc="0" dirty="0"/>
              <a:t>, </a:t>
            </a:r>
            <a:r>
              <a:rPr lang="ko-KR" altLang="en-US" sz="2000" spc="0" dirty="0"/>
              <a:t>협력사 등의 정보를 종합하여 관리하는 것</a:t>
            </a:r>
          </a:p>
        </p:txBody>
      </p:sp>
    </p:spTree>
    <p:extLst>
      <p:ext uri="{BB962C8B-B14F-4D97-AF65-F5344CB8AC3E}">
        <p14:creationId xmlns:p14="http://schemas.microsoft.com/office/powerpoint/2010/main" val="222294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648E9711-E5BB-4BAC-B452-47A1E7F1E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60" r="16026"/>
          <a:stretch/>
        </p:blipFill>
        <p:spPr>
          <a:xfrm>
            <a:off x="-54848" y="0"/>
            <a:ext cx="2828924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A7F18FC-D9E5-4B49-89C9-AE310E47A0F5}"/>
              </a:ext>
            </a:extLst>
          </p:cNvPr>
          <p:cNvSpPr/>
          <p:nvPr/>
        </p:nvSpPr>
        <p:spPr>
          <a:xfrm>
            <a:off x="1857375" y="228599"/>
            <a:ext cx="10334624" cy="1393779"/>
          </a:xfrm>
          <a:prstGeom prst="rect">
            <a:avLst/>
          </a:prstGeom>
          <a:solidFill>
            <a:srgbClr val="292C48"/>
          </a:solidFill>
          <a:ln>
            <a:solidFill>
              <a:srgbClr val="292C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41632" y="3235788"/>
            <a:ext cx="1854200" cy="1477962"/>
          </a:xfrm>
        </p:spPr>
        <p:txBody>
          <a:bodyPr rtlCol="0">
            <a:normAutofit fontScale="92500" lnSpcReduction="20000"/>
          </a:bodyPr>
          <a:lstStyle/>
          <a:p>
            <a:r>
              <a:rPr lang="ko-KR" altLang="en-US" sz="1800" spc="-150" dirty="0"/>
              <a:t>개발 동기 </a:t>
            </a:r>
            <a:endParaRPr lang="en-US" altLang="ko-KR" sz="1800" spc="-150" dirty="0"/>
          </a:p>
          <a:p>
            <a:r>
              <a:rPr lang="ko-KR" altLang="en-US" sz="1800" spc="-150" dirty="0"/>
              <a:t>업무 분석</a:t>
            </a:r>
            <a:endParaRPr lang="en-US" altLang="ko-KR" sz="1800" spc="-150" dirty="0"/>
          </a:p>
          <a:p>
            <a:r>
              <a:rPr lang="ko-KR" altLang="en-US" sz="1800" spc="-150" dirty="0"/>
              <a:t>업무 분담</a:t>
            </a:r>
            <a:endParaRPr lang="en-US" altLang="ko-KR" sz="1800" spc="-150" dirty="0"/>
          </a:p>
        </p:txBody>
      </p:sp>
      <p:sp>
        <p:nvSpPr>
          <p:cNvPr id="9" name="제목 9">
            <a:extLst>
              <a:ext uri="{FF2B5EF4-FFF2-40B4-BE49-F238E27FC236}">
                <a16:creationId xmlns:a16="http://schemas.microsoft.com/office/drawing/2014/main" id="{4B6414E4-119A-4082-B4B9-6553B20E762A}"/>
              </a:ext>
            </a:extLst>
          </p:cNvPr>
          <p:cNvSpPr txBox="1">
            <a:spLocks/>
          </p:cNvSpPr>
          <p:nvPr/>
        </p:nvSpPr>
        <p:spPr>
          <a:xfrm>
            <a:off x="2774076" y="583164"/>
            <a:ext cx="1551963" cy="861369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sz="5400" b="1" spc="-300" dirty="0">
                <a:solidFill>
                  <a:schemeClr val="accent3">
                    <a:lumMod val="90000"/>
                  </a:schemeClr>
                </a:solidFill>
              </a:rPr>
              <a:t>목차</a:t>
            </a:r>
            <a:endParaRPr lang="ko" sz="5400" b="1" spc="-300" dirty="0">
              <a:solidFill>
                <a:schemeClr val="accent3">
                  <a:lumMod val="9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D9628-91E8-411A-8AEF-37645D646AAD}"/>
              </a:ext>
            </a:extLst>
          </p:cNvPr>
          <p:cNvSpPr txBox="1"/>
          <p:nvPr/>
        </p:nvSpPr>
        <p:spPr>
          <a:xfrm>
            <a:off x="3581575" y="2714647"/>
            <a:ext cx="52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292C4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endParaRPr lang="ko-KR" altLang="en-US" sz="2800" b="1" dirty="0">
              <a:solidFill>
                <a:srgbClr val="292C4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56374-3524-4E4B-A5D7-1A3F15F1EA03}"/>
              </a:ext>
            </a:extLst>
          </p:cNvPr>
          <p:cNvSpPr txBox="1"/>
          <p:nvPr/>
        </p:nvSpPr>
        <p:spPr>
          <a:xfrm>
            <a:off x="6330367" y="2714647"/>
            <a:ext cx="52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292C4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endParaRPr lang="ko-KR" altLang="en-US" sz="2800" b="1" dirty="0">
              <a:solidFill>
                <a:srgbClr val="292C4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3EC3E-BEF0-42E8-982A-0BC6D9739AD7}"/>
              </a:ext>
            </a:extLst>
          </p:cNvPr>
          <p:cNvSpPr txBox="1"/>
          <p:nvPr/>
        </p:nvSpPr>
        <p:spPr>
          <a:xfrm>
            <a:off x="9079159" y="2714647"/>
            <a:ext cx="52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292C4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endParaRPr lang="ko-KR" altLang="en-US" sz="2800" b="1" dirty="0">
              <a:solidFill>
                <a:srgbClr val="292C4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D8D0DAC-94A5-479C-9352-57861D48208A}"/>
              </a:ext>
            </a:extLst>
          </p:cNvPr>
          <p:cNvSpPr txBox="1">
            <a:spLocks/>
          </p:cNvSpPr>
          <p:nvPr/>
        </p:nvSpPr>
        <p:spPr>
          <a:xfrm>
            <a:off x="6590425" y="3139504"/>
            <a:ext cx="1854200" cy="224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spc="-150" dirty="0"/>
              <a:t>DB </a:t>
            </a:r>
            <a:r>
              <a:rPr lang="ko-KR" altLang="en-US" sz="1800" spc="-150" dirty="0"/>
              <a:t>설계</a:t>
            </a:r>
            <a:endParaRPr lang="en-US" altLang="ko-KR" sz="1800" spc="-150" dirty="0"/>
          </a:p>
          <a:p>
            <a:r>
              <a:rPr lang="ko-KR" altLang="en-US" sz="1800" spc="-150" dirty="0"/>
              <a:t>구현 기능</a:t>
            </a:r>
            <a:endParaRPr lang="en-US" altLang="ko-KR" sz="1800" spc="-150" dirty="0"/>
          </a:p>
          <a:p>
            <a:r>
              <a:rPr lang="ko-KR" altLang="en-US" sz="1800" spc="-150" dirty="0"/>
              <a:t>시연</a:t>
            </a:r>
            <a:endParaRPr lang="en-US" altLang="ko-KR" sz="1800" spc="-15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036E9D1-82B5-4006-A208-A46F08D170EF}"/>
              </a:ext>
            </a:extLst>
          </p:cNvPr>
          <p:cNvSpPr txBox="1">
            <a:spLocks/>
          </p:cNvSpPr>
          <p:nvPr/>
        </p:nvSpPr>
        <p:spPr>
          <a:xfrm>
            <a:off x="9337675" y="3139504"/>
            <a:ext cx="1854200" cy="147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150" dirty="0"/>
              <a:t>기대 효과</a:t>
            </a:r>
            <a:endParaRPr lang="en-US" altLang="ko-KR" sz="1800" spc="-150" dirty="0"/>
          </a:p>
          <a:p>
            <a:r>
              <a:rPr lang="ko-KR" altLang="en-US" sz="1800" spc="-150" dirty="0"/>
              <a:t>질의 응답</a:t>
            </a:r>
            <a:endParaRPr lang="en-US" altLang="ko-KR" sz="1800" spc="-15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8ED3FC-FBCB-49F7-985E-C38A7E1D97B5}"/>
              </a:ext>
            </a:extLst>
          </p:cNvPr>
          <p:cNvSpPr/>
          <p:nvPr/>
        </p:nvSpPr>
        <p:spPr>
          <a:xfrm>
            <a:off x="1047750" y="2714647"/>
            <a:ext cx="66675" cy="1161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D054B3D-6586-44E3-9F9C-D83E1E90884A}"/>
              </a:ext>
            </a:extLst>
          </p:cNvPr>
          <p:cNvSpPr/>
          <p:nvPr/>
        </p:nvSpPr>
        <p:spPr>
          <a:xfrm>
            <a:off x="1352900" y="2760366"/>
            <a:ext cx="66675" cy="1161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24ACD8ED-DED7-474E-923B-3DC44ECC6378}"/>
              </a:ext>
            </a:extLst>
          </p:cNvPr>
          <p:cNvSpPr/>
          <p:nvPr/>
        </p:nvSpPr>
        <p:spPr>
          <a:xfrm>
            <a:off x="1000125" y="2990850"/>
            <a:ext cx="392075" cy="148654"/>
          </a:xfrm>
          <a:custGeom>
            <a:avLst/>
            <a:gdLst>
              <a:gd name="connsiteX0" fmla="*/ 0 w 392075"/>
              <a:gd name="connsiteY0" fmla="*/ 0 h 148654"/>
              <a:gd name="connsiteX1" fmla="*/ 28575 w 392075"/>
              <a:gd name="connsiteY1" fmla="*/ 76200 h 148654"/>
              <a:gd name="connsiteX2" fmla="*/ 57150 w 392075"/>
              <a:gd name="connsiteY2" fmla="*/ 114300 h 148654"/>
              <a:gd name="connsiteX3" fmla="*/ 123825 w 392075"/>
              <a:gd name="connsiteY3" fmla="*/ 142875 h 148654"/>
              <a:gd name="connsiteX4" fmla="*/ 371475 w 392075"/>
              <a:gd name="connsiteY4" fmla="*/ 95250 h 148654"/>
              <a:gd name="connsiteX5" fmla="*/ 390525 w 392075"/>
              <a:gd name="connsiteY5" fmla="*/ 66675 h 148654"/>
              <a:gd name="connsiteX6" fmla="*/ 390525 w 392075"/>
              <a:gd name="connsiteY6" fmla="*/ 28575 h 14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075" h="148654">
                <a:moveTo>
                  <a:pt x="0" y="0"/>
                </a:moveTo>
                <a:cubicBezTo>
                  <a:pt x="10669" y="53345"/>
                  <a:pt x="1323" y="38048"/>
                  <a:pt x="28575" y="76200"/>
                </a:cubicBezTo>
                <a:cubicBezTo>
                  <a:pt x="37802" y="89118"/>
                  <a:pt x="44145" y="105196"/>
                  <a:pt x="57150" y="114300"/>
                </a:cubicBezTo>
                <a:cubicBezTo>
                  <a:pt x="76959" y="128166"/>
                  <a:pt x="101600" y="133350"/>
                  <a:pt x="123825" y="142875"/>
                </a:cubicBezTo>
                <a:cubicBezTo>
                  <a:pt x="300656" y="134837"/>
                  <a:pt x="296946" y="182201"/>
                  <a:pt x="371475" y="95250"/>
                </a:cubicBezTo>
                <a:cubicBezTo>
                  <a:pt x="378925" y="86558"/>
                  <a:pt x="387380" y="77682"/>
                  <a:pt x="390525" y="66675"/>
                </a:cubicBezTo>
                <a:cubicBezTo>
                  <a:pt x="394014" y="54464"/>
                  <a:pt x="390525" y="41275"/>
                  <a:pt x="390525" y="28575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개발 동기</a:t>
            </a:r>
            <a:endParaRPr lang="ko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77728" y="1759351"/>
            <a:ext cx="4823782" cy="4912985"/>
          </a:xfrm>
        </p:spPr>
        <p:txBody>
          <a:bodyPr rtlCol="0">
            <a:normAutofit/>
          </a:bodyPr>
          <a:lstStyle/>
          <a:p>
            <a:r>
              <a:rPr lang="ko-KR" altLang="en-US" spc="0" dirty="0"/>
              <a:t>같은 학부 내의 학과 간 연구 정보 공유</a:t>
            </a:r>
            <a:endParaRPr lang="en-US" altLang="ko-KR" spc="0" dirty="0"/>
          </a:p>
          <a:p>
            <a:endParaRPr lang="en-US" altLang="ko-KR" spc="0" dirty="0"/>
          </a:p>
          <a:p>
            <a:r>
              <a:rPr lang="ko-KR" altLang="en-US" spc="0" dirty="0"/>
              <a:t>수기</a:t>
            </a:r>
            <a:r>
              <a:rPr lang="en-US" altLang="ko-KR" spc="0" dirty="0"/>
              <a:t>, </a:t>
            </a:r>
            <a:r>
              <a:rPr lang="ko-KR" altLang="en-US" spc="0" dirty="0"/>
              <a:t>디지털 작업으로 분리된 문서를 </a:t>
            </a:r>
            <a:endParaRPr lang="en-US" altLang="ko-KR" spc="0" dirty="0"/>
          </a:p>
          <a:p>
            <a:pPr marL="0" indent="0">
              <a:buNone/>
            </a:pPr>
            <a:r>
              <a:rPr lang="en-US" altLang="ko-KR" spc="0" dirty="0"/>
              <a:t>	</a:t>
            </a:r>
            <a:r>
              <a:rPr lang="ko-KR" altLang="en-US" spc="0" dirty="0"/>
              <a:t>하나의 데이터 베이스에 취합</a:t>
            </a:r>
            <a:endParaRPr lang="en-US" altLang="ko-KR" spc="0" dirty="0"/>
          </a:p>
          <a:p>
            <a:pPr marL="0" indent="0">
              <a:buNone/>
            </a:pPr>
            <a:endParaRPr lang="ko-KR" altLang="en-US" spc="0" dirty="0"/>
          </a:p>
          <a:p>
            <a:pPr rtl="0"/>
            <a:r>
              <a:rPr lang="ko-KR" altLang="en-US" spc="0" dirty="0"/>
              <a:t>학부에서 소유한 기자재의 체계적 관리</a:t>
            </a:r>
            <a:endParaRPr lang="en-US" altLang="ko-KR" spc="0" dirty="0"/>
          </a:p>
          <a:p>
            <a:pPr rtl="0"/>
            <a:endParaRPr lang="en-US" altLang="ko-KR" spc="0" dirty="0"/>
          </a:p>
          <a:p>
            <a:pPr rtl="0"/>
            <a:r>
              <a:rPr lang="ko-KR" altLang="en-US" spc="0" dirty="0"/>
              <a:t>예산 정보</a:t>
            </a:r>
            <a:r>
              <a:rPr lang="en-US" altLang="ko-KR" spc="0" dirty="0"/>
              <a:t>, </a:t>
            </a:r>
            <a:r>
              <a:rPr lang="ko-KR" altLang="en-US" spc="0" dirty="0"/>
              <a:t>협력사 정보에 대한 접근 용이</a:t>
            </a:r>
            <a:endParaRPr lang="en-US" altLang="ko-KR" spc="0" dirty="0"/>
          </a:p>
          <a:p>
            <a:pPr rtl="0"/>
            <a:endParaRPr lang="en-US" altLang="ko-KR" spc="0" dirty="0"/>
          </a:p>
          <a:p>
            <a:pPr rtl="0"/>
            <a:endParaRPr lang="en-US" altLang="ko-KR" spc="0" dirty="0"/>
          </a:p>
        </p:txBody>
      </p:sp>
      <p:grpSp>
        <p:nvGrpSpPr>
          <p:cNvPr id="6" name="그룹 5" descr="막대로 연결된 원">
            <a:extLst>
              <a:ext uri="{FF2B5EF4-FFF2-40B4-BE49-F238E27FC236}">
                <a16:creationId xmlns:a16="http://schemas.microsoft.com/office/drawing/2014/main" id="{BB9A4285-1A67-405F-83B9-BEAD5006C4F7}"/>
              </a:ext>
            </a:extLst>
          </p:cNvPr>
          <p:cNvGrpSpPr/>
          <p:nvPr/>
        </p:nvGrpSpPr>
        <p:grpSpPr>
          <a:xfrm>
            <a:off x="1530326" y="1605260"/>
            <a:ext cx="4561306" cy="4563181"/>
            <a:chOff x="4940506" y="1652088"/>
            <a:chExt cx="2318586" cy="231953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B7777B3-66D6-48DE-8C37-0495D2725BA9}"/>
                </a:ext>
              </a:extLst>
            </p:cNvPr>
            <p:cNvGrpSpPr/>
            <p:nvPr userDrawn="1"/>
          </p:nvGrpSpPr>
          <p:grpSpPr>
            <a:xfrm>
              <a:off x="5550934" y="2279789"/>
              <a:ext cx="1094700" cy="1101406"/>
              <a:chOff x="5550934" y="2279789"/>
              <a:chExt cx="1094700" cy="1101406"/>
            </a:xfrm>
          </p:grpSpPr>
          <p:sp>
            <p:nvSpPr>
              <p:cNvPr id="21" name="자유형(F) 109">
                <a:extLst>
                  <a:ext uri="{FF2B5EF4-FFF2-40B4-BE49-F238E27FC236}">
                    <a16:creationId xmlns:a16="http://schemas.microsoft.com/office/drawing/2014/main" id="{7C28830A-C7D1-48B0-90D1-7A45D916CA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0934" y="3010395"/>
                <a:ext cx="370800" cy="370800"/>
              </a:xfrm>
              <a:custGeom>
                <a:avLst/>
                <a:gdLst>
                  <a:gd name="T0" fmla="*/ 274 w 274"/>
                  <a:gd name="T1" fmla="*/ 133 h 274"/>
                  <a:gd name="T2" fmla="*/ 142 w 274"/>
                  <a:gd name="T3" fmla="*/ 0 h 274"/>
                  <a:gd name="T4" fmla="*/ 0 w 274"/>
                  <a:gd name="T5" fmla="*/ 142 h 274"/>
                  <a:gd name="T6" fmla="*/ 132 w 274"/>
                  <a:gd name="T7" fmla="*/ 274 h 274"/>
                  <a:gd name="T8" fmla="*/ 274 w 274"/>
                  <a:gd name="T9" fmla="*/ 13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74" y="133"/>
                    </a:moveTo>
                    <a:lnTo>
                      <a:pt x="142" y="0"/>
                    </a:lnTo>
                    <a:lnTo>
                      <a:pt x="0" y="142"/>
                    </a:lnTo>
                    <a:lnTo>
                      <a:pt x="132" y="274"/>
                    </a:lnTo>
                    <a:lnTo>
                      <a:pt x="274" y="13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자유형(F) 109">
                <a:extLst>
                  <a:ext uri="{FF2B5EF4-FFF2-40B4-BE49-F238E27FC236}">
                    <a16:creationId xmlns:a16="http://schemas.microsoft.com/office/drawing/2014/main" id="{81C34FAD-5921-4269-9911-1B177B400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flipH="1" flipV="1">
                <a:off x="6274834" y="2279789"/>
                <a:ext cx="370800" cy="370800"/>
              </a:xfrm>
              <a:custGeom>
                <a:avLst/>
                <a:gdLst>
                  <a:gd name="T0" fmla="*/ 274 w 274"/>
                  <a:gd name="T1" fmla="*/ 133 h 274"/>
                  <a:gd name="T2" fmla="*/ 142 w 274"/>
                  <a:gd name="T3" fmla="*/ 0 h 274"/>
                  <a:gd name="T4" fmla="*/ 0 w 274"/>
                  <a:gd name="T5" fmla="*/ 142 h 274"/>
                  <a:gd name="T6" fmla="*/ 132 w 274"/>
                  <a:gd name="T7" fmla="*/ 274 h 274"/>
                  <a:gd name="T8" fmla="*/ 274 w 274"/>
                  <a:gd name="T9" fmla="*/ 13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74" y="133"/>
                    </a:moveTo>
                    <a:lnTo>
                      <a:pt x="142" y="0"/>
                    </a:lnTo>
                    <a:lnTo>
                      <a:pt x="0" y="142"/>
                    </a:lnTo>
                    <a:lnTo>
                      <a:pt x="132" y="274"/>
                    </a:lnTo>
                    <a:lnTo>
                      <a:pt x="274" y="133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자유형(F) 109">
                <a:extLst>
                  <a:ext uri="{FF2B5EF4-FFF2-40B4-BE49-F238E27FC236}">
                    <a16:creationId xmlns:a16="http://schemas.microsoft.com/office/drawing/2014/main" id="{4DC2A2E2-2F1D-4F4D-92FE-84C8FDBD4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flipH="1" flipV="1">
                <a:off x="6274834" y="3010395"/>
                <a:ext cx="370800" cy="370800"/>
              </a:xfrm>
              <a:custGeom>
                <a:avLst/>
                <a:gdLst>
                  <a:gd name="T0" fmla="*/ 274 w 274"/>
                  <a:gd name="T1" fmla="*/ 133 h 274"/>
                  <a:gd name="T2" fmla="*/ 142 w 274"/>
                  <a:gd name="T3" fmla="*/ 0 h 274"/>
                  <a:gd name="T4" fmla="*/ 0 w 274"/>
                  <a:gd name="T5" fmla="*/ 142 h 274"/>
                  <a:gd name="T6" fmla="*/ 132 w 274"/>
                  <a:gd name="T7" fmla="*/ 274 h 274"/>
                  <a:gd name="T8" fmla="*/ 274 w 274"/>
                  <a:gd name="T9" fmla="*/ 13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74" y="133"/>
                    </a:moveTo>
                    <a:lnTo>
                      <a:pt x="142" y="0"/>
                    </a:lnTo>
                    <a:lnTo>
                      <a:pt x="0" y="142"/>
                    </a:lnTo>
                    <a:lnTo>
                      <a:pt x="132" y="274"/>
                    </a:lnTo>
                    <a:lnTo>
                      <a:pt x="274" y="13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" name="자유형(F) 109">
                <a:extLst>
                  <a:ext uri="{FF2B5EF4-FFF2-40B4-BE49-F238E27FC236}">
                    <a16:creationId xmlns:a16="http://schemas.microsoft.com/office/drawing/2014/main" id="{9F393482-50F3-4376-8581-A8525CA0C3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0934" y="2279789"/>
                <a:ext cx="370800" cy="370800"/>
              </a:xfrm>
              <a:custGeom>
                <a:avLst/>
                <a:gdLst>
                  <a:gd name="T0" fmla="*/ 274 w 274"/>
                  <a:gd name="T1" fmla="*/ 133 h 274"/>
                  <a:gd name="T2" fmla="*/ 142 w 274"/>
                  <a:gd name="T3" fmla="*/ 0 h 274"/>
                  <a:gd name="T4" fmla="*/ 0 w 274"/>
                  <a:gd name="T5" fmla="*/ 142 h 274"/>
                  <a:gd name="T6" fmla="*/ 132 w 274"/>
                  <a:gd name="T7" fmla="*/ 274 h 274"/>
                  <a:gd name="T8" fmla="*/ 274 w 274"/>
                  <a:gd name="T9" fmla="*/ 13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74" y="133"/>
                    </a:moveTo>
                    <a:lnTo>
                      <a:pt x="142" y="0"/>
                    </a:lnTo>
                    <a:lnTo>
                      <a:pt x="0" y="142"/>
                    </a:lnTo>
                    <a:lnTo>
                      <a:pt x="132" y="274"/>
                    </a:lnTo>
                    <a:lnTo>
                      <a:pt x="274" y="1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0A90BD5-395E-42D8-8D66-B445A0D9B5AE}"/>
                </a:ext>
              </a:extLst>
            </p:cNvPr>
            <p:cNvGrpSpPr/>
            <p:nvPr userDrawn="1"/>
          </p:nvGrpSpPr>
          <p:grpSpPr>
            <a:xfrm>
              <a:off x="4940506" y="2385257"/>
              <a:ext cx="2318586" cy="853200"/>
              <a:chOff x="4940506" y="2403582"/>
              <a:chExt cx="2318586" cy="85320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DBEEF1E-1EF4-4D16-B50D-17D9F83205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4940506" y="2403582"/>
                <a:ext cx="853200" cy="853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241A393-A9C2-4AAD-9058-612D70510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5026906" y="2489982"/>
                <a:ext cx="680400" cy="680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67E2E4E3-C7CE-4EEA-8EAD-3032A35AAF77}"/>
                  </a:ext>
                </a:extLst>
              </p:cNvPr>
              <p:cNvGrpSpPr/>
              <p:nvPr userDrawn="1"/>
            </p:nvGrpSpPr>
            <p:grpSpPr>
              <a:xfrm>
                <a:off x="6405892" y="2403582"/>
                <a:ext cx="853200" cy="853200"/>
                <a:chOff x="5885192" y="2937065"/>
                <a:chExt cx="853200" cy="853200"/>
              </a:xfrm>
            </p:grpSpPr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04F8CD6C-516C-4AD5-926A-319A8800C0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885192" y="2937065"/>
                  <a:ext cx="853200" cy="8532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ko-KR" altLang="en-US" noProof="1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59A466F2-6EBF-4653-81F2-43BBE2D5A9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971592" y="3023465"/>
                  <a:ext cx="680400" cy="680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ko-KR" altLang="en-US" noProof="1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F107C45-59A0-48FB-9328-D1815507ED6A}"/>
                </a:ext>
              </a:extLst>
            </p:cNvPr>
            <p:cNvGrpSpPr/>
            <p:nvPr userDrawn="1"/>
          </p:nvGrpSpPr>
          <p:grpSpPr>
            <a:xfrm>
              <a:off x="5671684" y="1652088"/>
              <a:ext cx="853200" cy="2319539"/>
              <a:chOff x="5649934" y="1652088"/>
              <a:chExt cx="853200" cy="2319539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0D186A50-C99B-4496-B71F-C6768FA0B0CB}"/>
                  </a:ext>
                </a:extLst>
              </p:cNvPr>
              <p:cNvGrpSpPr/>
              <p:nvPr userDrawn="1"/>
            </p:nvGrpSpPr>
            <p:grpSpPr>
              <a:xfrm>
                <a:off x="5649934" y="3118427"/>
                <a:ext cx="853200" cy="853200"/>
                <a:chOff x="5736334" y="3239077"/>
                <a:chExt cx="853200" cy="853200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27D65C3C-6057-42C3-BA62-D6BE9C706AF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736334" y="3239077"/>
                  <a:ext cx="853200" cy="853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ko-KR" altLang="en-US" noProof="1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139398FE-10BB-46EF-83E1-EF25886AA7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822734" y="3325477"/>
                  <a:ext cx="680400" cy="680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ko-KR" altLang="en-US" noProof="1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067A3BC-0309-455B-B549-F3858AA935F9}"/>
                  </a:ext>
                </a:extLst>
              </p:cNvPr>
              <p:cNvGrpSpPr/>
              <p:nvPr userDrawn="1"/>
            </p:nvGrpSpPr>
            <p:grpSpPr>
              <a:xfrm>
                <a:off x="5649934" y="1652088"/>
                <a:ext cx="853200" cy="853200"/>
                <a:chOff x="5649934" y="1652088"/>
                <a:chExt cx="853200" cy="853200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BA898D15-77DE-4A3D-BBC6-2882AF2788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649934" y="1652088"/>
                  <a:ext cx="853200" cy="8532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ko-KR" altLang="en-US" noProof="1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2D15F0C-0F14-43B5-B557-303C5EB7FA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736334" y="1738488"/>
                  <a:ext cx="680400" cy="680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ko-KR" altLang="en-US" noProof="1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pic>
        <p:nvPicPr>
          <p:cNvPr id="31" name="그래픽 30" descr="춤">
            <a:extLst>
              <a:ext uri="{FF2B5EF4-FFF2-40B4-BE49-F238E27FC236}">
                <a16:creationId xmlns:a16="http://schemas.microsoft.com/office/drawing/2014/main" id="{A66812B3-FFE4-4849-A73B-10F993BF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4305" y="4786963"/>
            <a:ext cx="1147385" cy="11473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DEE0424-9E08-42EA-95D0-D5421AC2D6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0064" y="3492689"/>
            <a:ext cx="999005" cy="86164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97F4B04-A342-4AB6-9157-BA908FE6357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87656" y="3349098"/>
            <a:ext cx="729467" cy="97465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0C7440B-1A38-4EA8-A52C-8C8D4CED054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8000"/>
                    </a14:imgEffect>
                    <a14:imgEffect>
                      <a14:colorTemperature colorTemp="6400"/>
                    </a14:imgEffect>
                    <a14:imgEffect>
                      <a14:saturation sat="305000"/>
                    </a14:imgEffect>
                    <a14:imgEffect>
                      <a14:brightnessContrast bright="36000" contras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2360" y="1983221"/>
            <a:ext cx="531276" cy="1005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37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9AAFB-0DBE-46EA-A61E-1F1514FD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623EB-1213-4143-9540-C7CDC93131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908175"/>
            <a:ext cx="10904865" cy="4706938"/>
          </a:xfrm>
        </p:spPr>
        <p:txBody>
          <a:bodyPr/>
          <a:lstStyle/>
          <a:p>
            <a:r>
              <a:rPr lang="ko-KR" altLang="en-US" sz="1800" spc="0" dirty="0"/>
              <a:t>학부 내 교직원과 학부생의 기본 정보에 접근</a:t>
            </a:r>
            <a:endParaRPr lang="en-US" altLang="ko-KR" sz="1800" spc="0" dirty="0"/>
          </a:p>
          <a:p>
            <a:r>
              <a:rPr lang="ko-KR" altLang="en-US" sz="1800" spc="0" dirty="0"/>
              <a:t>학부에서 보유한 기자재의 현황 파악</a:t>
            </a:r>
            <a:endParaRPr lang="en-US" altLang="ko-KR" sz="1800" spc="0" dirty="0"/>
          </a:p>
          <a:p>
            <a:r>
              <a:rPr lang="ko-KR" altLang="en-US" sz="1800" spc="0" dirty="0"/>
              <a:t>기자재의 대여 및 반납</a:t>
            </a:r>
            <a:endParaRPr lang="en-US" altLang="ko-KR" sz="1800" spc="0" dirty="0"/>
          </a:p>
          <a:p>
            <a:r>
              <a:rPr lang="ko-KR" altLang="en-US" sz="1800" spc="0" dirty="0"/>
              <a:t>과제의 기본 정보</a:t>
            </a:r>
            <a:r>
              <a:rPr lang="en-US" altLang="ko-KR" sz="1800" spc="0" dirty="0"/>
              <a:t> / </a:t>
            </a:r>
            <a:r>
              <a:rPr lang="ko-KR" altLang="en-US" sz="1800" spc="0" dirty="0"/>
              <a:t>세부 정보 작성</a:t>
            </a:r>
            <a:r>
              <a:rPr lang="en-US" altLang="ko-KR" sz="1800" spc="0" dirty="0"/>
              <a:t> </a:t>
            </a:r>
            <a:r>
              <a:rPr lang="ko-KR" altLang="en-US" sz="1800" spc="0" dirty="0"/>
              <a:t>및 조회</a:t>
            </a:r>
            <a:endParaRPr lang="en-US" altLang="ko-KR" sz="1800" spc="0" dirty="0"/>
          </a:p>
          <a:p>
            <a:r>
              <a:rPr lang="ko-KR" altLang="en-US" sz="1800" spc="0" dirty="0"/>
              <a:t>협력 기관 정보 파악</a:t>
            </a:r>
            <a:endParaRPr lang="en-US" altLang="ko-KR" sz="1800" spc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13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(S) 19" descr="장식 요소">
            <a:extLst>
              <a:ext uri="{FF2B5EF4-FFF2-40B4-BE49-F238E27FC236}">
                <a16:creationId xmlns:a16="http://schemas.microsoft.com/office/drawing/2014/main" id="{97AFA91B-5DBE-4F8A-8128-0A4B7DB5BD22}"/>
              </a:ext>
            </a:extLst>
          </p:cNvPr>
          <p:cNvCxnSpPr>
            <a:cxnSpLocks/>
          </p:cNvCxnSpPr>
          <p:nvPr/>
        </p:nvCxnSpPr>
        <p:spPr>
          <a:xfrm flipH="1">
            <a:off x="9349178" y="4285438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(S) 19" descr="장식 요소">
            <a:extLst>
              <a:ext uri="{FF2B5EF4-FFF2-40B4-BE49-F238E27FC236}">
                <a16:creationId xmlns:a16="http://schemas.microsoft.com/office/drawing/2014/main" id="{8C5975F2-23AD-45C5-AD6F-703B2D81C55B}"/>
              </a:ext>
            </a:extLst>
          </p:cNvPr>
          <p:cNvCxnSpPr>
            <a:cxnSpLocks/>
          </p:cNvCxnSpPr>
          <p:nvPr/>
        </p:nvCxnSpPr>
        <p:spPr>
          <a:xfrm flipH="1">
            <a:off x="9349178" y="5199469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(S) 12" descr="장식 요소">
            <a:extLst>
              <a:ext uri="{FF2B5EF4-FFF2-40B4-BE49-F238E27FC236}">
                <a16:creationId xmlns:a16="http://schemas.microsoft.com/office/drawing/2014/main" id="{419FB089-0985-4258-B478-975E08333CA1}"/>
              </a:ext>
            </a:extLst>
          </p:cNvPr>
          <p:cNvCxnSpPr>
            <a:cxnSpLocks/>
          </p:cNvCxnSpPr>
          <p:nvPr/>
        </p:nvCxnSpPr>
        <p:spPr>
          <a:xfrm flipH="1">
            <a:off x="5435293" y="4298941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(S) 12" descr="장식 요소">
            <a:extLst>
              <a:ext uri="{FF2B5EF4-FFF2-40B4-BE49-F238E27FC236}">
                <a16:creationId xmlns:a16="http://schemas.microsoft.com/office/drawing/2014/main" id="{2C1A4F88-5EAE-419A-BEB9-F9A78CA9DFF4}"/>
              </a:ext>
            </a:extLst>
          </p:cNvPr>
          <p:cNvCxnSpPr>
            <a:cxnSpLocks/>
          </p:cNvCxnSpPr>
          <p:nvPr/>
        </p:nvCxnSpPr>
        <p:spPr>
          <a:xfrm flipH="1">
            <a:off x="5435293" y="5216334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(S) 9" descr="장식 요소">
            <a:extLst>
              <a:ext uri="{FF2B5EF4-FFF2-40B4-BE49-F238E27FC236}">
                <a16:creationId xmlns:a16="http://schemas.microsoft.com/office/drawing/2014/main" id="{1EAAF99B-C21A-4F06-8727-45529F23E733}"/>
              </a:ext>
            </a:extLst>
          </p:cNvPr>
          <p:cNvCxnSpPr>
            <a:cxnSpLocks/>
          </p:cNvCxnSpPr>
          <p:nvPr/>
        </p:nvCxnSpPr>
        <p:spPr>
          <a:xfrm flipH="1">
            <a:off x="3473707" y="4298941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(S) 9" descr="장식 요소">
            <a:extLst>
              <a:ext uri="{FF2B5EF4-FFF2-40B4-BE49-F238E27FC236}">
                <a16:creationId xmlns:a16="http://schemas.microsoft.com/office/drawing/2014/main" id="{C2A337C6-6E20-402C-99F8-2011CE38E286}"/>
              </a:ext>
            </a:extLst>
          </p:cNvPr>
          <p:cNvCxnSpPr>
            <a:cxnSpLocks/>
          </p:cNvCxnSpPr>
          <p:nvPr/>
        </p:nvCxnSpPr>
        <p:spPr>
          <a:xfrm flipH="1">
            <a:off x="3476446" y="5200281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(S) 9" descr="장식 요소">
            <a:extLst>
              <a:ext uri="{FF2B5EF4-FFF2-40B4-BE49-F238E27FC236}">
                <a16:creationId xmlns:a16="http://schemas.microsoft.com/office/drawing/2014/main" id="{3AFC936C-C218-4590-9741-64E211CDD921}"/>
              </a:ext>
            </a:extLst>
          </p:cNvPr>
          <p:cNvCxnSpPr>
            <a:cxnSpLocks/>
          </p:cNvCxnSpPr>
          <p:nvPr/>
        </p:nvCxnSpPr>
        <p:spPr>
          <a:xfrm flipH="1">
            <a:off x="3467813" y="6133727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>
            <a:extLst>
              <a:ext uri="{FF2B5EF4-FFF2-40B4-BE49-F238E27FC236}">
                <a16:creationId xmlns:a16="http://schemas.microsoft.com/office/drawing/2014/main" id="{F14E6B9D-463E-45F0-A896-2128A55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분담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01A2250-5D01-46E1-BB96-E9BF9DC38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87420" y="1549900"/>
            <a:ext cx="85961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C1662A-7238-4FBC-9A1F-401018072143}"/>
              </a:ext>
            </a:extLst>
          </p:cNvPr>
          <p:cNvSpPr/>
          <p:nvPr/>
        </p:nvSpPr>
        <p:spPr>
          <a:xfrm>
            <a:off x="1935409" y="2096570"/>
            <a:ext cx="1127551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noProof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서동현</a:t>
            </a:r>
          </a:p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조장</a:t>
            </a:r>
          </a:p>
        </p:txBody>
      </p:sp>
      <p:pic>
        <p:nvPicPr>
          <p:cNvPr id="21" name="그림 20" descr="팀 구성원 얼굴 사진&#10;">
            <a:extLst>
              <a:ext uri="{FF2B5EF4-FFF2-40B4-BE49-F238E27FC236}">
                <a16:creationId xmlns:a16="http://schemas.microsoft.com/office/drawing/2014/main" id="{4C6CA210-D252-4BF9-BAD7-BC0533FD8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4" t="6917" r="31504" b="4820"/>
          <a:stretch/>
        </p:blipFill>
        <p:spPr>
          <a:xfrm>
            <a:off x="1214979" y="2097685"/>
            <a:ext cx="731520" cy="731520"/>
          </a:xfrm>
          <a:prstGeom prst="rect">
            <a:avLst/>
          </a:prstGeom>
        </p:spPr>
      </p:pic>
      <p:cxnSp>
        <p:nvCxnSpPr>
          <p:cNvPr id="22" name="직선 연결선(S) 82" descr="장식 요소">
            <a:extLst>
              <a:ext uri="{FF2B5EF4-FFF2-40B4-BE49-F238E27FC236}">
                <a16:creationId xmlns:a16="http://schemas.microsoft.com/office/drawing/2014/main" id="{0BDA93F9-389D-4373-905E-A410BC90B4F9}"/>
              </a:ext>
            </a:extLst>
          </p:cNvPr>
          <p:cNvCxnSpPr>
            <a:cxnSpLocks/>
          </p:cNvCxnSpPr>
          <p:nvPr/>
        </p:nvCxnSpPr>
        <p:spPr>
          <a:xfrm>
            <a:off x="1517599" y="2822397"/>
            <a:ext cx="0" cy="228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4EBFDF54-ED98-4E15-A875-94ABF8E7F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10849" y="1387028"/>
            <a:ext cx="85961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(S) 1" descr="장식 요소">
            <a:extLst>
              <a:ext uri="{FF2B5EF4-FFF2-40B4-BE49-F238E27FC236}">
                <a16:creationId xmlns:a16="http://schemas.microsoft.com/office/drawing/2014/main" id="{AC4DAFAC-9743-4265-88D0-C6B29CCFFDB4}"/>
              </a:ext>
            </a:extLst>
          </p:cNvPr>
          <p:cNvCxnSpPr>
            <a:cxnSpLocks/>
          </p:cNvCxnSpPr>
          <p:nvPr/>
        </p:nvCxnSpPr>
        <p:spPr>
          <a:xfrm flipH="1">
            <a:off x="1517599" y="3409137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(S) 2" descr="장식 요소">
            <a:extLst>
              <a:ext uri="{FF2B5EF4-FFF2-40B4-BE49-F238E27FC236}">
                <a16:creationId xmlns:a16="http://schemas.microsoft.com/office/drawing/2014/main" id="{0831D5AF-0647-4ED1-A21F-E6DF842C9C58}"/>
              </a:ext>
            </a:extLst>
          </p:cNvPr>
          <p:cNvCxnSpPr>
            <a:cxnSpLocks/>
          </p:cNvCxnSpPr>
          <p:nvPr/>
        </p:nvCxnSpPr>
        <p:spPr>
          <a:xfrm flipH="1">
            <a:off x="1523782" y="4224477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(S) 5" descr="장식 요소">
            <a:extLst>
              <a:ext uri="{FF2B5EF4-FFF2-40B4-BE49-F238E27FC236}">
                <a16:creationId xmlns:a16="http://schemas.microsoft.com/office/drawing/2014/main" id="{77759E16-AB13-48DD-AD2E-D327401D52F7}"/>
              </a:ext>
            </a:extLst>
          </p:cNvPr>
          <p:cNvCxnSpPr>
            <a:cxnSpLocks/>
          </p:cNvCxnSpPr>
          <p:nvPr/>
        </p:nvCxnSpPr>
        <p:spPr>
          <a:xfrm flipH="1">
            <a:off x="1523782" y="5093863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3C0CC6-0957-4BFA-8301-FAF2B51556F9}"/>
              </a:ext>
            </a:extLst>
          </p:cNvPr>
          <p:cNvSpPr/>
          <p:nvPr/>
        </p:nvSpPr>
        <p:spPr>
          <a:xfrm>
            <a:off x="1673985" y="3011830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100" b="1" noProof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100" b="1" noProof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ko-KR" altLang="en-US" sz="1100" noProof="1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정보 영역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3408D1-BB72-45BE-8356-EA30594E9CA4}"/>
              </a:ext>
            </a:extLst>
          </p:cNvPr>
          <p:cNvSpPr/>
          <p:nvPr/>
        </p:nvSpPr>
        <p:spPr>
          <a:xfrm>
            <a:off x="1672372" y="3924070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1" noProof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협력 기관 정보</a:t>
            </a:r>
          </a:p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FDB327-2ABF-4885-BD5D-8FF66540D53E}"/>
              </a:ext>
            </a:extLst>
          </p:cNvPr>
          <p:cNvSpPr/>
          <p:nvPr/>
        </p:nvSpPr>
        <p:spPr>
          <a:xfrm>
            <a:off x="1672372" y="4836310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1" noProof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 파악</a:t>
            </a:r>
            <a:endParaRPr lang="en-US" altLang="ko-KR" sz="1100" b="1" noProof="1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88CD1F-3A23-4ECD-890D-E33FBA1C5180}"/>
              </a:ext>
            </a:extLst>
          </p:cNvPr>
          <p:cNvSpPr/>
          <p:nvPr/>
        </p:nvSpPr>
        <p:spPr>
          <a:xfrm>
            <a:off x="3887915" y="2096904"/>
            <a:ext cx="1127551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noProof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이기순</a:t>
            </a:r>
          </a:p>
        </p:txBody>
      </p:sp>
      <p:pic>
        <p:nvPicPr>
          <p:cNvPr id="34" name="그림 33" descr="팀 구성원 얼굴 사진&#10;">
            <a:extLst>
              <a:ext uri="{FF2B5EF4-FFF2-40B4-BE49-F238E27FC236}">
                <a16:creationId xmlns:a16="http://schemas.microsoft.com/office/drawing/2014/main" id="{51EBC22C-D71A-4B82-B7D9-F6063E663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19" t="8610" r="22424" b="32653"/>
          <a:stretch/>
        </p:blipFill>
        <p:spPr>
          <a:xfrm>
            <a:off x="3167485" y="2098019"/>
            <a:ext cx="731520" cy="731520"/>
          </a:xfrm>
          <a:prstGeom prst="rect">
            <a:avLst/>
          </a:prstGeom>
        </p:spPr>
      </p:pic>
      <p:cxnSp>
        <p:nvCxnSpPr>
          <p:cNvPr id="35" name="직선 연결선(S) 83" descr="장식 요소">
            <a:extLst>
              <a:ext uri="{FF2B5EF4-FFF2-40B4-BE49-F238E27FC236}">
                <a16:creationId xmlns:a16="http://schemas.microsoft.com/office/drawing/2014/main" id="{8EB95328-3825-40FA-B263-C3B91957AA94}"/>
              </a:ext>
            </a:extLst>
          </p:cNvPr>
          <p:cNvCxnSpPr>
            <a:cxnSpLocks/>
          </p:cNvCxnSpPr>
          <p:nvPr/>
        </p:nvCxnSpPr>
        <p:spPr>
          <a:xfrm>
            <a:off x="3476446" y="2822397"/>
            <a:ext cx="0" cy="331133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(S) 9" descr="장식 요소">
            <a:extLst>
              <a:ext uri="{FF2B5EF4-FFF2-40B4-BE49-F238E27FC236}">
                <a16:creationId xmlns:a16="http://schemas.microsoft.com/office/drawing/2014/main" id="{82D7E072-FC80-4A8A-BE05-0B13F5CB150D}"/>
              </a:ext>
            </a:extLst>
          </p:cNvPr>
          <p:cNvCxnSpPr>
            <a:cxnSpLocks/>
          </p:cNvCxnSpPr>
          <p:nvPr/>
        </p:nvCxnSpPr>
        <p:spPr>
          <a:xfrm flipH="1">
            <a:off x="3476446" y="3412947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D66658-83F9-48AD-A359-46277A8F7930}"/>
              </a:ext>
            </a:extLst>
          </p:cNvPr>
          <p:cNvSpPr/>
          <p:nvPr/>
        </p:nvSpPr>
        <p:spPr>
          <a:xfrm>
            <a:off x="3614742" y="3015788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100" b="1" noProof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100" b="1" noProof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1100" b="1" noProof="1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정보 영역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4E98556-17CD-4266-AE3F-15543717D2FF}"/>
              </a:ext>
            </a:extLst>
          </p:cNvPr>
          <p:cNvSpPr/>
          <p:nvPr/>
        </p:nvSpPr>
        <p:spPr>
          <a:xfrm>
            <a:off x="5847220" y="2088772"/>
            <a:ext cx="1127551" cy="7315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noProof="1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황선필</a:t>
            </a:r>
          </a:p>
        </p:txBody>
      </p:sp>
      <p:pic>
        <p:nvPicPr>
          <p:cNvPr id="40" name="그림 39" descr="팀 구성원 얼굴 사진&#10;">
            <a:extLst>
              <a:ext uri="{FF2B5EF4-FFF2-40B4-BE49-F238E27FC236}">
                <a16:creationId xmlns:a16="http://schemas.microsoft.com/office/drawing/2014/main" id="{A76D7684-FDFD-4615-8894-F0F9051EED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68" t="7157" r="31288" b="34877"/>
          <a:stretch/>
        </p:blipFill>
        <p:spPr>
          <a:xfrm>
            <a:off x="5126790" y="2089887"/>
            <a:ext cx="731520" cy="731520"/>
          </a:xfrm>
          <a:prstGeom prst="rect">
            <a:avLst/>
          </a:prstGeom>
        </p:spPr>
      </p:pic>
      <p:cxnSp>
        <p:nvCxnSpPr>
          <p:cNvPr id="41" name="직선 연결선(S) 84" descr="장식 요소">
            <a:extLst>
              <a:ext uri="{FF2B5EF4-FFF2-40B4-BE49-F238E27FC236}">
                <a16:creationId xmlns:a16="http://schemas.microsoft.com/office/drawing/2014/main" id="{7B24100D-64C3-4AC9-B27A-9E8B684EF658}"/>
              </a:ext>
            </a:extLst>
          </p:cNvPr>
          <p:cNvCxnSpPr>
            <a:cxnSpLocks/>
          </p:cNvCxnSpPr>
          <p:nvPr/>
        </p:nvCxnSpPr>
        <p:spPr>
          <a:xfrm>
            <a:off x="5435293" y="2822397"/>
            <a:ext cx="0" cy="240254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(S) 12" descr="장식 요소">
            <a:extLst>
              <a:ext uri="{FF2B5EF4-FFF2-40B4-BE49-F238E27FC236}">
                <a16:creationId xmlns:a16="http://schemas.microsoft.com/office/drawing/2014/main" id="{831D576C-DE86-4884-BE03-5E7E2673FFE8}"/>
              </a:ext>
            </a:extLst>
          </p:cNvPr>
          <p:cNvCxnSpPr>
            <a:cxnSpLocks/>
          </p:cNvCxnSpPr>
          <p:nvPr/>
        </p:nvCxnSpPr>
        <p:spPr>
          <a:xfrm flipH="1">
            <a:off x="5435293" y="3412947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41EA49-4BAC-4CC4-9615-6CCEB2D4DEFA}"/>
              </a:ext>
            </a:extLst>
          </p:cNvPr>
          <p:cNvSpPr/>
          <p:nvPr/>
        </p:nvSpPr>
        <p:spPr>
          <a:xfrm>
            <a:off x="5567996" y="3007178"/>
            <a:ext cx="1371600" cy="731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200" b="1" noProof="1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200" b="1" noProof="1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기자재 영역</a:t>
            </a:r>
          </a:p>
        </p:txBody>
      </p:sp>
      <p:cxnSp>
        <p:nvCxnSpPr>
          <p:cNvPr id="45" name="직선 연결선(S) 85" descr="장식 요소">
            <a:extLst>
              <a:ext uri="{FF2B5EF4-FFF2-40B4-BE49-F238E27FC236}">
                <a16:creationId xmlns:a16="http://schemas.microsoft.com/office/drawing/2014/main" id="{A767842F-0C09-4430-A10B-389A79573C8A}"/>
              </a:ext>
            </a:extLst>
          </p:cNvPr>
          <p:cNvCxnSpPr>
            <a:cxnSpLocks/>
          </p:cNvCxnSpPr>
          <p:nvPr/>
        </p:nvCxnSpPr>
        <p:spPr>
          <a:xfrm>
            <a:off x="7394140" y="2822397"/>
            <a:ext cx="0" cy="228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(S) 15" descr="장식 요소">
            <a:extLst>
              <a:ext uri="{FF2B5EF4-FFF2-40B4-BE49-F238E27FC236}">
                <a16:creationId xmlns:a16="http://schemas.microsoft.com/office/drawing/2014/main" id="{8DE32EA1-72DF-4949-9E6A-84768CBC1B77}"/>
              </a:ext>
            </a:extLst>
          </p:cNvPr>
          <p:cNvCxnSpPr>
            <a:cxnSpLocks/>
          </p:cNvCxnSpPr>
          <p:nvPr/>
        </p:nvCxnSpPr>
        <p:spPr>
          <a:xfrm flipH="1">
            <a:off x="7394140" y="3409137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(S) 16" descr="장식 요소">
            <a:extLst>
              <a:ext uri="{FF2B5EF4-FFF2-40B4-BE49-F238E27FC236}">
                <a16:creationId xmlns:a16="http://schemas.microsoft.com/office/drawing/2014/main" id="{9452692F-06FA-4A94-998B-065A3E78CD83}"/>
              </a:ext>
            </a:extLst>
          </p:cNvPr>
          <p:cNvCxnSpPr>
            <a:cxnSpLocks/>
          </p:cNvCxnSpPr>
          <p:nvPr/>
        </p:nvCxnSpPr>
        <p:spPr>
          <a:xfrm flipH="1">
            <a:off x="7396513" y="4224477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(S) 18" descr="장식 요소">
            <a:extLst>
              <a:ext uri="{FF2B5EF4-FFF2-40B4-BE49-F238E27FC236}">
                <a16:creationId xmlns:a16="http://schemas.microsoft.com/office/drawing/2014/main" id="{8445641D-8CE3-4648-A8AC-16FF454DCFC8}"/>
              </a:ext>
            </a:extLst>
          </p:cNvPr>
          <p:cNvCxnSpPr>
            <a:cxnSpLocks/>
          </p:cNvCxnSpPr>
          <p:nvPr/>
        </p:nvCxnSpPr>
        <p:spPr>
          <a:xfrm flipH="1">
            <a:off x="7396513" y="5105293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DED0C8-688B-4670-B5B2-E39E329B30BF}"/>
              </a:ext>
            </a:extLst>
          </p:cNvPr>
          <p:cNvSpPr/>
          <p:nvPr/>
        </p:nvSpPr>
        <p:spPr>
          <a:xfrm>
            <a:off x="7517356" y="3009961"/>
            <a:ext cx="1369985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200" b="1" noProof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 noProof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학부 구성원 영역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9C75B67-97E1-42A6-A1D0-D90472AE98B3}"/>
              </a:ext>
            </a:extLst>
          </p:cNvPr>
          <p:cNvSpPr/>
          <p:nvPr/>
        </p:nvSpPr>
        <p:spPr>
          <a:xfrm>
            <a:off x="7539166" y="3921564"/>
            <a:ext cx="137160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1" noProof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학부생 정보</a:t>
            </a:r>
            <a:endParaRPr lang="en-US" altLang="ko-KR" sz="1100" b="1" noProof="1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182F5E-430E-4CA8-A566-00F5C0D1C9B6}"/>
              </a:ext>
            </a:extLst>
          </p:cNvPr>
          <p:cNvSpPr/>
          <p:nvPr/>
        </p:nvSpPr>
        <p:spPr>
          <a:xfrm>
            <a:off x="7525125" y="4834521"/>
            <a:ext cx="137160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1" noProof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교직원 정보</a:t>
            </a:r>
          </a:p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1804CDB-88AA-4DBF-A155-BB1E071C2C30}"/>
              </a:ext>
            </a:extLst>
          </p:cNvPr>
          <p:cNvSpPr/>
          <p:nvPr/>
        </p:nvSpPr>
        <p:spPr>
          <a:xfrm>
            <a:off x="7783215" y="2089132"/>
            <a:ext cx="1127551" cy="731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noProof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전예현</a:t>
            </a:r>
            <a:endParaRPr lang="en-US" altLang="ko-KR" sz="1600" b="1" noProof="1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 descr="팀 구성원 얼굴 사진&#10;">
            <a:extLst>
              <a:ext uri="{FF2B5EF4-FFF2-40B4-BE49-F238E27FC236}">
                <a16:creationId xmlns:a16="http://schemas.microsoft.com/office/drawing/2014/main" id="{F1DF0F34-5F80-4F07-8D04-25AD5C9D19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413" t="15774" r="32824" b="57185"/>
          <a:stretch/>
        </p:blipFill>
        <p:spPr>
          <a:xfrm>
            <a:off x="7062785" y="2090247"/>
            <a:ext cx="731520" cy="731520"/>
          </a:xfrm>
          <a:prstGeom prst="rect">
            <a:avLst/>
          </a:prstGeom>
        </p:spPr>
      </p:pic>
      <p:cxnSp>
        <p:nvCxnSpPr>
          <p:cNvPr id="54" name="직선 연결선(S) 86" descr="장식 요소">
            <a:extLst>
              <a:ext uri="{FF2B5EF4-FFF2-40B4-BE49-F238E27FC236}">
                <a16:creationId xmlns:a16="http://schemas.microsoft.com/office/drawing/2014/main" id="{94505B44-DE28-4905-8D5B-2E6C2D7B977D}"/>
              </a:ext>
            </a:extLst>
          </p:cNvPr>
          <p:cNvCxnSpPr>
            <a:cxnSpLocks/>
          </p:cNvCxnSpPr>
          <p:nvPr/>
        </p:nvCxnSpPr>
        <p:spPr>
          <a:xfrm>
            <a:off x="9352988" y="2822397"/>
            <a:ext cx="0" cy="237788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 descr="장식 요소">
            <a:extLst>
              <a:ext uri="{FF2B5EF4-FFF2-40B4-BE49-F238E27FC236}">
                <a16:creationId xmlns:a16="http://schemas.microsoft.com/office/drawing/2014/main" id="{288977E6-6D30-4D83-8D6A-22D2072C9ADE}"/>
              </a:ext>
            </a:extLst>
          </p:cNvPr>
          <p:cNvSpPr/>
          <p:nvPr/>
        </p:nvSpPr>
        <p:spPr>
          <a:xfrm>
            <a:off x="9337128" y="2051641"/>
            <a:ext cx="114414" cy="85961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(S) 19" descr="장식 요소">
            <a:extLst>
              <a:ext uri="{FF2B5EF4-FFF2-40B4-BE49-F238E27FC236}">
                <a16:creationId xmlns:a16="http://schemas.microsoft.com/office/drawing/2014/main" id="{715CAC7C-6124-4C92-BD13-A81BF6C30E03}"/>
              </a:ext>
            </a:extLst>
          </p:cNvPr>
          <p:cNvCxnSpPr>
            <a:cxnSpLocks/>
          </p:cNvCxnSpPr>
          <p:nvPr/>
        </p:nvCxnSpPr>
        <p:spPr>
          <a:xfrm flipH="1">
            <a:off x="9349178" y="3371037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B881A1-470E-40DD-AA01-49D6E9501F4C}"/>
              </a:ext>
            </a:extLst>
          </p:cNvPr>
          <p:cNvSpPr/>
          <p:nvPr/>
        </p:nvSpPr>
        <p:spPr>
          <a:xfrm>
            <a:off x="9471908" y="3007603"/>
            <a:ext cx="137160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100" b="1" noProof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100" b="1" noProof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1100" b="1" noProof="1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기자재 영역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A304D3D-9EBE-4CE8-A5CA-1582FDD70A72}"/>
              </a:ext>
            </a:extLst>
          </p:cNvPr>
          <p:cNvSpPr/>
          <p:nvPr/>
        </p:nvSpPr>
        <p:spPr>
          <a:xfrm>
            <a:off x="9729428" y="2087994"/>
            <a:ext cx="1127551" cy="731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noProof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김희진</a:t>
            </a:r>
            <a:endParaRPr lang="ko-KR" altLang="en-US" sz="1400" noProof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 descr="팀 구성원 얼굴 사진&#10;">
            <a:extLst>
              <a:ext uri="{FF2B5EF4-FFF2-40B4-BE49-F238E27FC236}">
                <a16:creationId xmlns:a16="http://schemas.microsoft.com/office/drawing/2014/main" id="{21A30505-91E5-4DAF-A419-730D2E1D77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178" t="10854" r="25409" b="22527"/>
          <a:stretch/>
        </p:blipFill>
        <p:spPr>
          <a:xfrm>
            <a:off x="9008998" y="2089109"/>
            <a:ext cx="731520" cy="73152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6FD70C-23AD-41DF-9B92-848C93AA7254}"/>
              </a:ext>
            </a:extLst>
          </p:cNvPr>
          <p:cNvSpPr/>
          <p:nvPr/>
        </p:nvSpPr>
        <p:spPr>
          <a:xfrm>
            <a:off x="3618880" y="3933181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1" noProof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기본 정보</a:t>
            </a:r>
            <a:r>
              <a:rPr lang="en-US" altLang="ko-KR" sz="1100" b="1" noProof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A5D8FB-9723-4B05-BB7E-86361F96A959}"/>
              </a:ext>
            </a:extLst>
          </p:cNvPr>
          <p:cNvSpPr/>
          <p:nvPr/>
        </p:nvSpPr>
        <p:spPr>
          <a:xfrm>
            <a:off x="3610867" y="4850574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1" noProof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예산 정보</a:t>
            </a:r>
            <a:endParaRPr lang="en-US" altLang="ko-KR" sz="1100" b="1" noProof="1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E5F91C7-95B7-4BCF-B8FF-311446F444E6}"/>
              </a:ext>
            </a:extLst>
          </p:cNvPr>
          <p:cNvSpPr/>
          <p:nvPr/>
        </p:nvSpPr>
        <p:spPr>
          <a:xfrm>
            <a:off x="3610867" y="5767967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1" noProof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보고서 정보</a:t>
            </a:r>
            <a:endParaRPr lang="en-US" altLang="ko-KR" sz="1100" b="1" noProof="1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C9322B7-CC9A-40FF-94EA-AD831A3BCABB}"/>
              </a:ext>
            </a:extLst>
          </p:cNvPr>
          <p:cNvSpPr/>
          <p:nvPr/>
        </p:nvSpPr>
        <p:spPr>
          <a:xfrm>
            <a:off x="5567996" y="3933181"/>
            <a:ext cx="1371600" cy="731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200" b="1" noProof="1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기자재 정보</a:t>
            </a:r>
          </a:p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B78B61B-3139-4C5E-ABD9-111DE5060079}"/>
              </a:ext>
            </a:extLst>
          </p:cNvPr>
          <p:cNvSpPr/>
          <p:nvPr/>
        </p:nvSpPr>
        <p:spPr>
          <a:xfrm>
            <a:off x="5567996" y="4859184"/>
            <a:ext cx="1371600" cy="731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200" b="1" noProof="1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협력 기관 정보</a:t>
            </a:r>
          </a:p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4B7253F-11F8-454B-8BAC-B26D042F4BA2}"/>
              </a:ext>
            </a:extLst>
          </p:cNvPr>
          <p:cNvSpPr/>
          <p:nvPr/>
        </p:nvSpPr>
        <p:spPr>
          <a:xfrm>
            <a:off x="9471908" y="3919678"/>
            <a:ext cx="137160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1" noProof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기자재 대여</a:t>
            </a:r>
            <a:r>
              <a:rPr lang="en-US" altLang="ko-KR" sz="1100" b="1" noProof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noProof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반납</a:t>
            </a:r>
            <a:endParaRPr lang="en-US" altLang="ko-KR" sz="1100" b="1" noProof="1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대여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반납</a:t>
            </a:r>
            <a:r>
              <a:rPr lang="en-US" altLang="ko-KR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60B11B6-323C-4837-A216-3B187459762B}"/>
              </a:ext>
            </a:extLst>
          </p:cNvPr>
          <p:cNvSpPr/>
          <p:nvPr/>
        </p:nvSpPr>
        <p:spPr>
          <a:xfrm>
            <a:off x="9471908" y="4836310"/>
            <a:ext cx="137160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5715" rIns="91440" bIns="54011" numCol="1" spcCol="1270" rtlCol="0" anchor="ctr" anchorCtr="0">
            <a:noAutofit/>
            <a:flatTx/>
          </a:bodyPr>
          <a:lstStyle/>
          <a:p>
            <a:pPr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100" b="1" noProof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MDI </a:t>
            </a:r>
            <a:r>
              <a:rPr lang="ko-KR" altLang="en-US" sz="1100" b="1" noProof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100" b="1" noProof="1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03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DB </a:t>
            </a:r>
            <a:r>
              <a:rPr lang="ko-KR" altLang="en-US" dirty="0"/>
              <a:t>설계 </a:t>
            </a:r>
            <a:r>
              <a:rPr lang="en-US" altLang="ko-KR" dirty="0"/>
              <a:t>/ Logical</a:t>
            </a:r>
            <a:endParaRPr lang="en-US" altLang="ja-JP" dirty="0"/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EBE5EC82-F8AC-4D4E-B8AA-FB8F8E615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09" y="1394387"/>
            <a:ext cx="9744645" cy="52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8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DB </a:t>
            </a:r>
            <a:r>
              <a:rPr lang="ko-KR" altLang="en-US" dirty="0"/>
              <a:t>설계 </a:t>
            </a:r>
            <a:r>
              <a:rPr lang="en-US" altLang="ko-KR" dirty="0"/>
              <a:t>/ Physical</a:t>
            </a:r>
            <a:endParaRPr lang="en-US" altLang="ja-JP" dirty="0"/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73BB5196-A72D-449A-865B-E8046F22B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01" y="1406903"/>
            <a:ext cx="9553597" cy="517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6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8AB5E-DF98-49D4-B48B-13B23E3F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1881C-F0A2-4C06-8E07-94FD3C2D424C}"/>
              </a:ext>
            </a:extLst>
          </p:cNvPr>
          <p:cNvSpPr txBox="1"/>
          <p:nvPr/>
        </p:nvSpPr>
        <p:spPr>
          <a:xfrm>
            <a:off x="1447525" y="2159347"/>
            <a:ext cx="17331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학부 구성원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04FBB-A5B9-446E-B38A-32DC6BDD79AA}"/>
              </a:ext>
            </a:extLst>
          </p:cNvPr>
          <p:cNvSpPr txBox="1"/>
          <p:nvPr/>
        </p:nvSpPr>
        <p:spPr>
          <a:xfrm>
            <a:off x="639413" y="2967335"/>
            <a:ext cx="316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교직원 정보 수정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학생 정보 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7BCDB3-10B9-4871-B08D-5A31AE5A6E98}"/>
              </a:ext>
            </a:extLst>
          </p:cNvPr>
          <p:cNvSpPr txBox="1"/>
          <p:nvPr/>
        </p:nvSpPr>
        <p:spPr>
          <a:xfrm>
            <a:off x="5375586" y="217342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기자재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1BD311-8CE5-49EA-BF63-7157CD999A22}"/>
              </a:ext>
            </a:extLst>
          </p:cNvPr>
          <p:cNvSpPr txBox="1"/>
          <p:nvPr/>
        </p:nvSpPr>
        <p:spPr>
          <a:xfrm>
            <a:off x="4199287" y="2967335"/>
            <a:ext cx="3229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기자재 정보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기자재 대여</a:t>
            </a:r>
            <a:r>
              <a:rPr lang="en-US" altLang="ko-KR" dirty="0"/>
              <a:t>/</a:t>
            </a:r>
            <a:r>
              <a:rPr lang="ko-KR" altLang="en-US" dirty="0"/>
              <a:t>반납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4A3CD-A6E9-4F47-87D9-EEE3FAC29428}"/>
              </a:ext>
            </a:extLst>
          </p:cNvPr>
          <p:cNvSpPr txBox="1"/>
          <p:nvPr/>
        </p:nvSpPr>
        <p:spPr>
          <a:xfrm>
            <a:off x="8909370" y="2159347"/>
            <a:ext cx="1896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과제 종합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C0F07-B388-40AB-905F-884549B081F2}"/>
              </a:ext>
            </a:extLst>
          </p:cNvPr>
          <p:cNvSpPr txBox="1"/>
          <p:nvPr/>
        </p:nvSpPr>
        <p:spPr>
          <a:xfrm>
            <a:off x="7904062" y="2875002"/>
            <a:ext cx="40518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기본 정보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과제 예산 정보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과제 보고서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협력 기관 정보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195306888"/>
      </p:ext>
    </p:extLst>
  </p:cSld>
  <p:clrMapOvr>
    <a:masterClrMapping/>
  </p:clrMapOvr>
</p:sld>
</file>

<file path=ppt/theme/theme1.xml><?xml version="1.0" encoding="utf-8"?>
<a:theme xmlns:a="http://schemas.openxmlformats.org/drawingml/2006/main" name="최소화/음소거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16_TF89826194" id="{45FC526C-7406-4BC6-B4A3-594EE3B4ACF7}" vid="{A6277C0B-8AC6-4726-B42F-D34FD00124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{DB470676-6080-425C-B6BF-1E3516351C70}tf89826194_win32</Template>
  <TotalTime>253</TotalTime>
  <Words>337</Words>
  <Application>Microsoft Office PowerPoint</Application>
  <PresentationFormat>와이드스크린</PresentationFormat>
  <Paragraphs>107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Meiryo UI</vt:lpstr>
      <vt:lpstr>Malgun Gothic</vt:lpstr>
      <vt:lpstr>Malgun Gothic</vt:lpstr>
      <vt:lpstr>Arial</vt:lpstr>
      <vt:lpstr>Calibri</vt:lpstr>
      <vt:lpstr>Wingdings</vt:lpstr>
      <vt:lpstr>최소화/음소거</vt:lpstr>
      <vt:lpstr>Java Project</vt:lpstr>
      <vt:lpstr>프로젝트 정보 관리 시스템</vt:lpstr>
      <vt:lpstr>PowerPoint 프레젠테이션</vt:lpstr>
      <vt:lpstr>개발 동기</vt:lpstr>
      <vt:lpstr>업무 분석</vt:lpstr>
      <vt:lpstr>업무 분담</vt:lpstr>
      <vt:lpstr>DB 설계 / Logical</vt:lpstr>
      <vt:lpstr>DB 설계 / Physical</vt:lpstr>
      <vt:lpstr>구현 기능</vt:lpstr>
      <vt:lpstr>기능 시연</vt:lpstr>
      <vt:lpstr>질의 응답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</dc:title>
  <dc:creator>koreavc</dc:creator>
  <cp:lastModifiedBy>koreavc</cp:lastModifiedBy>
  <cp:revision>36</cp:revision>
  <dcterms:created xsi:type="dcterms:W3CDTF">2021-09-03T02:14:26Z</dcterms:created>
  <dcterms:modified xsi:type="dcterms:W3CDTF">2021-09-03T06:52:37Z</dcterms:modified>
</cp:coreProperties>
</file>