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1429" r:id="rId9"/>
    <p:sldId id="269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0" r:id="rId22"/>
    <p:sldId id="271" r:id="rId23"/>
    <p:sldId id="273" r:id="rId24"/>
    <p:sldId id="1430" r:id="rId25"/>
    <p:sldId id="280" r:id="rId26"/>
    <p:sldId id="272" r:id="rId2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5F6FB"/>
    <a:srgbClr val="00FF00"/>
    <a:srgbClr val="A0BF61"/>
    <a:srgbClr val="64B7CE"/>
    <a:srgbClr val="5A8DDC"/>
    <a:srgbClr val="009994"/>
    <a:srgbClr val="AE4225"/>
    <a:srgbClr val="B14922"/>
    <a:srgbClr val="DB9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4490" autoAdjust="0"/>
  </p:normalViewPr>
  <p:slideViewPr>
    <p:cSldViewPr>
      <p:cViewPr varScale="1">
        <p:scale>
          <a:sx n="79" d="100"/>
          <a:sy n="79" d="100"/>
        </p:scale>
        <p:origin x="84" y="71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2019-01-07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5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FD9B-D0B3-48EC-8525-DFEA438C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37896-C376-48CA-8C0A-401A58AC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6497D-71E3-4ACB-8B87-610A95F8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D460-CC15-45DF-8E4C-9283F48F715B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DBEBC-D49F-4480-A542-21084F7A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075BE-068D-49AD-A658-B3739436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D352-B2B3-46EE-8353-0461868DA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99B53-0746-4A4E-A55A-C014D296763F}"/>
              </a:ext>
            </a:extLst>
          </p:cNvPr>
          <p:cNvSpPr txBox="1"/>
          <p:nvPr/>
        </p:nvSpPr>
        <p:spPr>
          <a:xfrm>
            <a:off x="1619672" y="90872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accent3">
                    <a:lumMod val="50000"/>
                  </a:schemeClr>
                </a:solidFill>
                <a:ea typeface="HY견고딕" pitchFamily="18" charset="-127"/>
                <a:cs typeface="+mj-cs"/>
              </a:rPr>
              <a:t>LSE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117E438-6C13-431A-AB25-70AE0E4B8051}"/>
              </a:ext>
            </a:extLst>
          </p:cNvPr>
          <p:cNvSpPr txBox="1">
            <a:spLocks/>
          </p:cNvSpPr>
          <p:nvPr/>
        </p:nvSpPr>
        <p:spPr bwMode="auto">
          <a:xfrm>
            <a:off x="2411760" y="5882932"/>
            <a:ext cx="644420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717550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0" kern="1200" baseline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0" algn="r" eaLnBrk="1" hangingPunct="1"/>
            <a:endParaRPr kumimoji="0" lang="ko-KR" altLang="en-US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DFBE9F1-B14D-480F-B9F6-8F00E488D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2</a:t>
            </a:r>
            <a:r>
              <a:rPr lang="ko-KR" altLang="en-US" sz="2800" dirty="0"/>
              <a:t>차</a:t>
            </a:r>
            <a:r>
              <a:rPr lang="en-US" altLang="ko-KR" sz="2800" dirty="0"/>
              <a:t>, 3</a:t>
            </a:r>
            <a:r>
              <a:rPr lang="ko-KR" altLang="en-US" sz="2800" dirty="0"/>
              <a:t>차 함수 </a:t>
            </a:r>
            <a:r>
              <a:rPr lang="en-US" altLang="ko-KR" sz="2800" dirty="0"/>
              <a:t>+ noise &amp; Outlier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0E99-B304-415F-B04E-6DED6492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070BE-C414-460A-9273-D09F36F1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</a:t>
            </a:r>
            <a:r>
              <a:rPr lang="en-US" altLang="ko-KR" dirty="0"/>
              <a:t> Sample Consensus</a:t>
            </a:r>
            <a:r>
              <a:rPr lang="ko-KR" altLang="en-US" dirty="0"/>
              <a:t>의 약자를 따서 만든 알고리즘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측정 노이즈</a:t>
            </a:r>
            <a:r>
              <a:rPr lang="en-US" altLang="ko-KR" dirty="0"/>
              <a:t>(Noise)</a:t>
            </a:r>
            <a:r>
              <a:rPr lang="ko-KR" altLang="en-US" dirty="0"/>
              <a:t>가 심한 원본 데이터로부터 모델 </a:t>
            </a:r>
            <a:r>
              <a:rPr lang="ko-KR" altLang="en-US" dirty="0" err="1"/>
              <a:t>파라메타를</a:t>
            </a:r>
            <a:r>
              <a:rPr lang="ko-KR" altLang="en-US" dirty="0"/>
              <a:t> 예측하는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4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D6C52F-CDA5-467C-84F4-B3D1B5E2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52936"/>
            <a:ext cx="5922986" cy="28083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86D537-946C-43D7-8BBB-6E4505A5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52E25-8909-4810-8E7F-AA3228E4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측정된 원본 데이터 중에는 노이즈</a:t>
            </a:r>
            <a:r>
              <a:rPr lang="en-US" altLang="ko-KR" dirty="0"/>
              <a:t>(Noise),</a:t>
            </a:r>
            <a:r>
              <a:rPr lang="ko-KR" altLang="en-US" dirty="0"/>
              <a:t> 즉 거짓정보</a:t>
            </a:r>
            <a:r>
              <a:rPr lang="en-US" altLang="ko-KR" dirty="0"/>
              <a:t>(Outlier)</a:t>
            </a:r>
            <a:r>
              <a:rPr lang="ko-KR" altLang="en-US" dirty="0"/>
              <a:t>가 포함되어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</a:t>
            </a:r>
            <a:r>
              <a:rPr lang="en-US" altLang="ko-KR" dirty="0"/>
              <a:t>Outlier</a:t>
            </a:r>
            <a:r>
              <a:rPr lang="ko-KR" altLang="en-US" dirty="0"/>
              <a:t>을 제거할 수 있어야 </a:t>
            </a:r>
            <a:r>
              <a:rPr lang="ko-KR" altLang="en-US" dirty="0" err="1"/>
              <a:t>최소자승법을</a:t>
            </a:r>
            <a:r>
              <a:rPr lang="ko-KR" altLang="en-US" dirty="0"/>
              <a:t> 이용했을 때 올바른 </a:t>
            </a:r>
            <a:r>
              <a:rPr lang="ko-KR" altLang="en-US" dirty="0" err="1"/>
              <a:t>파라메타를</a:t>
            </a:r>
            <a:r>
              <a:rPr lang="ko-KR" altLang="en-US" dirty="0"/>
              <a:t>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82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C531-56E5-4969-B3A5-0BF5AB67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 </a:t>
            </a:r>
            <a:r>
              <a:rPr lang="ko-KR" altLang="en-US" dirty="0"/>
              <a:t>작동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AABE9-38D3-4C98-AA2D-9AE873AA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DFDDB-BE9B-415F-905B-F0974D83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81" y="1453035"/>
            <a:ext cx="5002732" cy="38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2C507-8A41-42B4-9E6E-7FD076D3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 </a:t>
            </a:r>
            <a:r>
              <a:rPr lang="ko-KR" altLang="en-US" dirty="0"/>
              <a:t>작동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08FD8-0988-4DED-A9AD-46E1EA93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8FE830-A071-413E-99DB-956F191A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03" y="1793081"/>
            <a:ext cx="4064794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5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FEECE-2FCA-4E2B-AFF2-1A94F3D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 </a:t>
            </a:r>
            <a:r>
              <a:rPr lang="ko-KR" altLang="en-US" dirty="0"/>
              <a:t>작동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CA017-8EC2-4457-9885-5A5002AD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60694-A923-49FA-BA34-F6376E3B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81" y="1528763"/>
            <a:ext cx="4643438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1F02-50E5-4A19-9326-6ED6F076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 </a:t>
            </a:r>
            <a:r>
              <a:rPr lang="ko-KR" altLang="en-US" dirty="0"/>
              <a:t>작동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A686B-3C8B-4381-9C87-0AE7C019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5F0183-C427-4B6F-ABF2-59D6181EA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06" y="1593056"/>
            <a:ext cx="6079331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1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D89B-FAE1-4F37-888F-2A9D56E2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 </a:t>
            </a:r>
            <a:r>
              <a:rPr lang="ko-KR" altLang="en-US" dirty="0"/>
              <a:t>작동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2FF77-17A3-40DA-80B1-D442E189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F424E6-DB31-46E7-8FF7-B7C0E638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8" y="1643063"/>
            <a:ext cx="4314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1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96E3-8D26-4985-837B-BEADAD3D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 </a:t>
            </a:r>
            <a:r>
              <a:rPr lang="ko-KR" altLang="en-US" dirty="0"/>
              <a:t>작동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B3D82-7B64-410C-B19B-6171F337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60235-9B27-4CDF-95E1-5AA80A19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51" y="1564481"/>
            <a:ext cx="5643563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2B17-7C85-423D-95B1-A7D3EE97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RANSAC </a:t>
            </a:r>
            <a:r>
              <a:rPr lang="ko-KR" altLang="en-US" dirty="0"/>
              <a:t>작동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27060-8C5E-472E-BF5B-2C68FA92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D0BCD1-EC9D-496B-8627-5D5AF27C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11" y="1368028"/>
            <a:ext cx="5715000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7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E71FC-1F4C-4813-BC0E-2124C143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전제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DA1F2-8B5E-4E9C-A7E6-3389967A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ko-KR" altLang="en-US" dirty="0"/>
              <a:t>데이터 셋은 참인 정보</a:t>
            </a:r>
            <a:r>
              <a:rPr lang="en-US" altLang="ko-KR" dirty="0"/>
              <a:t>(Inlier)</a:t>
            </a:r>
            <a:r>
              <a:rPr lang="ko-KR" altLang="en-US" dirty="0"/>
              <a:t>를 포함하고 있다고 가정한다</a:t>
            </a:r>
            <a:r>
              <a:rPr lang="en-US" altLang="ko-KR" dirty="0"/>
              <a:t>.</a:t>
            </a:r>
          </a:p>
          <a:p>
            <a:pPr marL="385763" indent="-385763">
              <a:buAutoNum type="arabicPeriod"/>
            </a:pPr>
            <a:endParaRPr lang="en-US" altLang="ko-KR" dirty="0"/>
          </a:p>
          <a:p>
            <a:pPr marL="385763" indent="-385763">
              <a:buAutoNum type="arabicPeriod"/>
            </a:pPr>
            <a:r>
              <a:rPr lang="ko-KR" altLang="en-US" dirty="0"/>
              <a:t>데이터 셋이 수학적 모델 인자들로 표현이 가능하다고 가정한다</a:t>
            </a:r>
            <a:r>
              <a:rPr lang="en-US" altLang="ko-KR" dirty="0"/>
              <a:t>.</a:t>
            </a:r>
          </a:p>
          <a:p>
            <a:pPr marL="385763" indent="-385763">
              <a:buAutoNum type="arabicPeriod"/>
            </a:pPr>
            <a:endParaRPr lang="en-US" altLang="ko-KR" dirty="0"/>
          </a:p>
          <a:p>
            <a:pPr marL="385763" indent="-385763">
              <a:buAutoNum type="arabicPeriod"/>
            </a:pPr>
            <a:r>
              <a:rPr lang="ko-KR" altLang="en-US" dirty="0"/>
              <a:t>해당 모델에 맞지 않는 거짓 정보</a:t>
            </a:r>
            <a:r>
              <a:rPr lang="en-US" altLang="ko-KR" dirty="0"/>
              <a:t>(Outlier)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pPr marL="385763" indent="-385763">
              <a:buAutoNum type="arabicPeriod"/>
            </a:pPr>
            <a:endParaRPr lang="en-US" altLang="ko-KR" dirty="0"/>
          </a:p>
          <a:p>
            <a:pPr marL="385763" indent="-385763">
              <a:buAutoNum type="arabicPeriod"/>
            </a:pPr>
            <a:r>
              <a:rPr lang="en-US" altLang="ko-KR" dirty="0"/>
              <a:t>Inlier</a:t>
            </a:r>
            <a:r>
              <a:rPr lang="ko-KR" altLang="en-US" dirty="0"/>
              <a:t>데이터가 </a:t>
            </a:r>
            <a:r>
              <a:rPr lang="en-US" altLang="ko-KR" dirty="0"/>
              <a:t>Outlier</a:t>
            </a:r>
            <a:r>
              <a:rPr lang="ko-KR" altLang="en-US" dirty="0"/>
              <a:t>로 잘못된 판명 날 수도 있다</a:t>
            </a:r>
            <a:r>
              <a:rPr lang="en-US" altLang="ko-KR" dirty="0"/>
              <a:t>.</a:t>
            </a:r>
          </a:p>
          <a:p>
            <a:pPr marL="385763" indent="-385763">
              <a:buAutoNum type="arabicPeriod"/>
            </a:pPr>
            <a:endParaRPr lang="en-US" altLang="ko-KR" dirty="0"/>
          </a:p>
          <a:p>
            <a:pPr marL="385763" indent="-385763">
              <a:buAutoNum type="arabicPeriod"/>
            </a:pPr>
            <a:r>
              <a:rPr lang="ko-KR" altLang="en-US" dirty="0"/>
              <a:t>주어진 </a:t>
            </a:r>
            <a:r>
              <a:rPr lang="en-US" altLang="ko-KR" dirty="0"/>
              <a:t>Inlier </a:t>
            </a:r>
            <a:r>
              <a:rPr lang="ko-KR" altLang="en-US" dirty="0"/>
              <a:t>셋에서 최적이거나 데이터에 딱 맞는 모델의 인자들을 예측하는 알고리즘이 존재한다는 것을 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6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7700C-756F-4526-9EE4-0F7B5FAA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F9D62-C15C-40B9-8099-0DE30076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2461B4-CFA4-46F7-AD16-4C2A19E8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1050131"/>
            <a:ext cx="7729538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BEB5F-BD10-4091-9E3E-4F09189B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0A249-C1EB-4E2B-A4C8-F9472D93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추정</a:t>
            </a:r>
            <a:r>
              <a:rPr lang="en-US" altLang="ko-KR" dirty="0"/>
              <a:t>(Hypothesis)</a:t>
            </a:r>
          </a:p>
          <a:p>
            <a:pPr lvl="1"/>
            <a:r>
              <a:rPr lang="ko-KR" altLang="en-US" dirty="0"/>
              <a:t>원본 데이터에서 임의로 </a:t>
            </a:r>
            <a:r>
              <a:rPr lang="en-US" altLang="ko-KR" dirty="0"/>
              <a:t>N</a:t>
            </a:r>
            <a:r>
              <a:rPr lang="ko-KR" altLang="en-US" dirty="0"/>
              <a:t>개의 샘플 데이터를 선택한다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데이터를 정상적인 데이터로 보고 모델 파라미터를 예측한다</a:t>
            </a:r>
            <a:r>
              <a:rPr lang="en-US" altLang="ko-KR" dirty="0"/>
              <a:t>.</a:t>
            </a:r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ko-KR" altLang="en-US" dirty="0"/>
              <a:t>검사</a:t>
            </a:r>
            <a:r>
              <a:rPr lang="en-US" altLang="ko-KR" dirty="0"/>
              <a:t>(Verification)</a:t>
            </a:r>
          </a:p>
          <a:p>
            <a:pPr lvl="1"/>
            <a:r>
              <a:rPr lang="ko-KR" altLang="en-US" dirty="0"/>
              <a:t>원본데이터가 예측된 모델에 잘 맞는지 검사한다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만일 원본데이터가 유효한 데이터인 경우 유효한 데이터 집합에 더한다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만일 예측된 모델이 잘 맞는다면</a:t>
            </a:r>
            <a:r>
              <a:rPr lang="en-US" altLang="ko-KR" dirty="0"/>
              <a:t>, </a:t>
            </a:r>
            <a:r>
              <a:rPr lang="ko-KR" altLang="en-US" dirty="0"/>
              <a:t>유효한 데이터 </a:t>
            </a:r>
            <a:r>
              <a:rPr lang="ko-KR" altLang="en-US" dirty="0" err="1"/>
              <a:t>집합으로부터</a:t>
            </a:r>
            <a:r>
              <a:rPr lang="ko-KR" altLang="en-US" dirty="0"/>
              <a:t> 새로운 모델을 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534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26A1F-55C6-4592-90DB-E50E3668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0BAD7-9AE0-4526-8986-BEE9B2F2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확률 </a:t>
            </a:r>
            <a:r>
              <a:rPr lang="en-US" altLang="ko-KR" dirty="0"/>
              <a:t>p = </a:t>
            </a:r>
            <a:r>
              <a:rPr lang="ko-KR" altLang="en-US" dirty="0"/>
              <a:t>최소한 하나의 샘플 집합이 유효한 데이터 만을 포함할 확률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확률 </a:t>
            </a:r>
            <a:r>
              <a:rPr lang="en-US" altLang="ko-KR" dirty="0"/>
              <a:t>u = </a:t>
            </a:r>
            <a:r>
              <a:rPr lang="ko-KR" altLang="en-US" dirty="0"/>
              <a:t>유효한 데이터의 확률</a:t>
            </a:r>
            <a:endParaRPr lang="en-US" altLang="ko-KR" dirty="0"/>
          </a:p>
          <a:p>
            <a:r>
              <a:rPr lang="ko-KR" altLang="en-US" dirty="0"/>
              <a:t>확률 </a:t>
            </a:r>
            <a:r>
              <a:rPr lang="en-US" altLang="ko-KR" dirty="0"/>
              <a:t>v = </a:t>
            </a:r>
            <a:r>
              <a:rPr lang="ko-KR" altLang="en-US" dirty="0"/>
              <a:t>유효하지 않는 데이터의 확률</a:t>
            </a:r>
            <a:endParaRPr lang="en-US" altLang="ko-KR" dirty="0"/>
          </a:p>
          <a:p>
            <a:r>
              <a:rPr lang="en-US" altLang="ko-KR" dirty="0"/>
              <a:t>u = 1 – v</a:t>
            </a:r>
          </a:p>
          <a:p>
            <a:r>
              <a:rPr lang="en-US" altLang="ko-KR" dirty="0"/>
              <a:t>m =</a:t>
            </a:r>
            <a:r>
              <a:rPr lang="ko-KR" altLang="en-US" dirty="0"/>
              <a:t>샘플 데이터 수</a:t>
            </a:r>
            <a:endParaRPr lang="en-US" altLang="ko-KR" dirty="0"/>
          </a:p>
          <a:p>
            <a:r>
              <a:rPr lang="en-US" altLang="ko-KR" dirty="0"/>
              <a:t>N = </a:t>
            </a:r>
            <a:r>
              <a:rPr lang="ko-KR" altLang="en-US" dirty="0"/>
              <a:t>샘플 데이터에 대한 반복 횟수</a:t>
            </a:r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en-US" altLang="ko-KR" dirty="0"/>
              <a:t>0.99</a:t>
            </a:r>
            <a:r>
              <a:rPr lang="ko-KR" altLang="en-US" dirty="0"/>
              <a:t>정도의 확률이 되도록 </a:t>
            </a:r>
            <a:r>
              <a:rPr lang="en-US" altLang="ko-KR" dirty="0"/>
              <a:t>N</a:t>
            </a:r>
            <a:r>
              <a:rPr lang="ko-KR" altLang="en-US" dirty="0"/>
              <a:t>을 설정해야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89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BE2AF-8A82-4A61-81BB-A75160AE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FAE60-9D46-4ADF-9233-7C1B8BF2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전체 샘플 데이터 수에 대해서 샘플 데이터가 모두 유효한 데이터인 경우</a:t>
            </a:r>
            <a:r>
              <a:rPr lang="en-US" altLang="ko-KR" dirty="0"/>
              <a:t>(Inliers)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경우의 확률을 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식은 유효한 데이터 확률 </a:t>
            </a:r>
            <a:r>
              <a:rPr lang="en-US" altLang="ko-KR" dirty="0"/>
              <a:t>u</a:t>
            </a:r>
            <a:r>
              <a:rPr lang="ko-KR" altLang="en-US" dirty="0"/>
              <a:t>인 임의의 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ko-KR" altLang="en-US" dirty="0"/>
              <a:t>개의 데이터 확률을 나타내는 것이고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적어도 하나 이상의 </a:t>
            </a:r>
            <a:r>
              <a:rPr lang="en-US" altLang="ko-KR" dirty="0"/>
              <a:t>Outlier</a:t>
            </a:r>
            <a:r>
              <a:rPr lang="ko-KR" altLang="en-US" dirty="0"/>
              <a:t>를 포함하는 식은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ko-KR" altLang="en-US" dirty="0"/>
              <a:t>이렇게 나타내고 우리는 </a:t>
            </a:r>
            <a:r>
              <a:rPr lang="en-US" altLang="ko-KR" dirty="0"/>
              <a:t>N</a:t>
            </a:r>
            <a:r>
              <a:rPr lang="ko-KR" altLang="en-US" dirty="0"/>
              <a:t>번 수행을 하기 때문에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</a:t>
            </a:r>
            <a:r>
              <a:rPr lang="ko-KR" altLang="en-US" dirty="0"/>
              <a:t>왜냐하면 유효한 데이터들은 모두 독립된 형태이므로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EA0644-5042-49C9-B5D1-FD0DEB72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772816"/>
            <a:ext cx="1685925" cy="692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FAB05C-DB25-4428-826A-668260A06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18946"/>
            <a:ext cx="1049423" cy="311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7230AD-41EF-4E3C-9D25-AA3B58B2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7" y="3291862"/>
            <a:ext cx="1049423" cy="4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2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42AF6D-C9EB-4215-844B-E2D0EAD6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8" y="1669728"/>
            <a:ext cx="2318462" cy="4811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79A2D6-903A-4C07-897C-458328A8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5C377-2C6C-48B2-9D10-4D22F1DC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ko-KR" altLang="en-US" dirty="0"/>
              <a:t>가 유효한 데이터 만을 포함한 확률이므로</a:t>
            </a:r>
            <a:endParaRPr lang="en-US" altLang="ko-KR" dirty="0"/>
          </a:p>
          <a:p>
            <a:r>
              <a:rPr lang="en-US" altLang="ko-KR" dirty="0"/>
              <a:t>1-p </a:t>
            </a:r>
            <a:r>
              <a:rPr lang="ko-KR" altLang="en-US" dirty="0"/>
              <a:t>는 적어도 하나 이상의 유효하지 않는 데이터를 포함하는 확률이다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A346B4-880C-42A5-BA8C-08DC7573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420888"/>
            <a:ext cx="1935956" cy="7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99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B84A-D598-43FB-A54F-3C341CAD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/>
              <a:t>직선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2756C-0431-4CF4-A627-C1D724B7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f(x) = </a:t>
            </a:r>
            <a:r>
              <a:rPr lang="en-US" altLang="ko-KR" dirty="0" err="1"/>
              <a:t>ax+b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최대값이 없도록 </a:t>
            </a:r>
            <a:r>
              <a:rPr lang="en-US" altLang="ko-KR" dirty="0" err="1"/>
              <a:t>c_max</a:t>
            </a:r>
            <a:r>
              <a:rPr lang="en-US" altLang="ko-KR" dirty="0"/>
              <a:t> = 0</a:t>
            </a:r>
            <a:r>
              <a:rPr lang="ko-KR" altLang="en-US" dirty="0"/>
              <a:t>으로 초기화 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무작위로 두개의 점을 뽑는다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두 점을 지나는 직선 </a:t>
            </a:r>
            <a:r>
              <a:rPr lang="en-US" altLang="ko-KR" dirty="0"/>
              <a:t>f(x)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err="1"/>
              <a:t>임계값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구해진 </a:t>
            </a:r>
            <a:r>
              <a:rPr lang="en-US" altLang="ko-KR" dirty="0"/>
              <a:t>f(x)</a:t>
            </a:r>
            <a:r>
              <a:rPr lang="ko-KR" altLang="en-US" dirty="0"/>
              <a:t>와 </a:t>
            </a:r>
            <a:r>
              <a:rPr lang="ko-KR" altLang="en-US" dirty="0" err="1"/>
              <a:t>데이터들간의</a:t>
            </a:r>
            <a:r>
              <a:rPr lang="ko-KR" altLang="en-US" dirty="0"/>
              <a:t> 거리를 구한다</a:t>
            </a:r>
            <a:r>
              <a:rPr lang="en-US" altLang="ko-KR" dirty="0"/>
              <a:t>.</a:t>
            </a:r>
            <a:r>
              <a:rPr lang="ko-KR" altLang="en-US" dirty="0"/>
              <a:t>                          거리 </a:t>
            </a:r>
            <a:r>
              <a:rPr lang="en-US" altLang="ko-KR" dirty="0" err="1"/>
              <a:t>ri</a:t>
            </a:r>
            <a:r>
              <a:rPr lang="en-US" altLang="ko-KR" dirty="0"/>
              <a:t> = |</a:t>
            </a:r>
            <a:r>
              <a:rPr lang="en-US" altLang="ko-KR" dirty="0" err="1"/>
              <a:t>yi</a:t>
            </a:r>
            <a:r>
              <a:rPr lang="en-US" altLang="ko-KR" dirty="0"/>
              <a:t> – f(xi)|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위 거리 </a:t>
            </a:r>
            <a:r>
              <a:rPr lang="en-US" altLang="ko-KR" dirty="0" err="1"/>
              <a:t>ri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를 넘지 않는다면 개수 </a:t>
            </a:r>
            <a:r>
              <a:rPr lang="en-US" altLang="ko-KR" dirty="0"/>
              <a:t>C</a:t>
            </a:r>
            <a:r>
              <a:rPr lang="ko-KR" altLang="en-US" dirty="0"/>
              <a:t>를 </a:t>
            </a:r>
            <a:r>
              <a:rPr lang="en-US" altLang="ko-KR" dirty="0"/>
              <a:t>Counting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개수인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 err="1"/>
              <a:t>c_max</a:t>
            </a:r>
            <a:r>
              <a:rPr lang="ko-KR" altLang="en-US" dirty="0"/>
              <a:t>보다 크면 현재 </a:t>
            </a:r>
            <a:r>
              <a:rPr lang="en-US" altLang="ko-KR" dirty="0"/>
              <a:t>f(x)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~8</a:t>
            </a:r>
            <a:r>
              <a:rPr lang="ko-KR" altLang="en-US" dirty="0"/>
              <a:t>번을 </a:t>
            </a:r>
            <a:r>
              <a:rPr lang="en-US" altLang="ko-KR" dirty="0"/>
              <a:t>N</a:t>
            </a:r>
            <a:r>
              <a:rPr lang="ko-KR" altLang="en-US" dirty="0"/>
              <a:t>번 반복한 후 최종 저장된 </a:t>
            </a:r>
            <a:r>
              <a:rPr lang="en-US" altLang="ko-KR" dirty="0"/>
              <a:t>f(x)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350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E826B-F84B-49CC-B96F-74253C98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en-US" altLang="ko-KR" dirty="0"/>
              <a:t>RANSAC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6CD8F-ADE9-401A-8D13-89C7EEC5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1200C-520D-4C74-B23C-14AB940A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8" y="857250"/>
            <a:ext cx="75509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4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FBD3A5-9EE7-4D96-8034-74DEBE62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996952"/>
            <a:ext cx="3566772" cy="31358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69FF31-C302-4AC3-B23C-AEAF7E4F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RANSAC</a:t>
            </a:r>
            <a:r>
              <a:rPr lang="ko-KR" altLang="en-US" dirty="0"/>
              <a:t>도 완벽하지는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3836D-4135-454F-A433-C0559A4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Least Median Squares (LMS) </a:t>
            </a:r>
          </a:p>
          <a:p>
            <a:pPr marL="0" indent="0">
              <a:buNone/>
            </a:pPr>
            <a:r>
              <a:rPr lang="en-US" altLang="ko-KR" dirty="0"/>
              <a:t>Preemptive RANSAC</a:t>
            </a:r>
          </a:p>
          <a:p>
            <a:pPr marL="0" indent="0">
              <a:buNone/>
            </a:pPr>
            <a:r>
              <a:rPr lang="en-US" altLang="ko-KR" dirty="0" err="1"/>
              <a:t>PROgressive</a:t>
            </a:r>
            <a:r>
              <a:rPr lang="en-US" altLang="ko-KR" dirty="0"/>
              <a:t> Sample and Consensus (PROSAC)</a:t>
            </a:r>
          </a:p>
          <a:p>
            <a:pPr marL="0" indent="0">
              <a:buNone/>
            </a:pPr>
            <a:r>
              <a:rPr lang="en-US" altLang="ko-KR" dirty="0"/>
              <a:t>M-estimator Sample and Consensus (MSAC)</a:t>
            </a:r>
          </a:p>
          <a:p>
            <a:pPr marL="0" indent="0">
              <a:buNone/>
            </a:pPr>
            <a:r>
              <a:rPr lang="en-US" altLang="ko-KR" dirty="0"/>
              <a:t>Maximum Likelihood Estimation Sample and Consensus (MLESAC) </a:t>
            </a:r>
          </a:p>
          <a:p>
            <a:pPr marL="0" indent="0">
              <a:buNone/>
            </a:pPr>
            <a:r>
              <a:rPr lang="en-US" altLang="ko-KR" dirty="0"/>
              <a:t>Randomized RANSAC (R-RANSAC)</a:t>
            </a:r>
          </a:p>
          <a:p>
            <a:pPr marL="0" indent="0">
              <a:buNone/>
            </a:pPr>
            <a:r>
              <a:rPr lang="en-US" altLang="ko-KR" dirty="0"/>
              <a:t>KALMANSAC </a:t>
            </a:r>
          </a:p>
        </p:txBody>
      </p:sp>
    </p:spTree>
    <p:extLst>
      <p:ext uri="{BB962C8B-B14F-4D97-AF65-F5344CB8AC3E}">
        <p14:creationId xmlns:p14="http://schemas.microsoft.com/office/powerpoint/2010/main" val="93511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99EAD-96C0-4B0F-94F8-6189AC08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함수 </a:t>
            </a:r>
            <a:r>
              <a:rPr lang="en-US" altLang="ko-KR" dirty="0"/>
              <a:t>+ noise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AD385-6D06-4A44-8E78-3EC680CC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98245-F662-4B1F-A055-0EA02A63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6" y="1057275"/>
            <a:ext cx="7750969" cy="47434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9209F8-D714-4F4F-896E-FD85D4A4EC48}"/>
              </a:ext>
            </a:extLst>
          </p:cNvPr>
          <p:cNvSpPr/>
          <p:nvPr/>
        </p:nvSpPr>
        <p:spPr>
          <a:xfrm>
            <a:off x="1043608" y="2924944"/>
            <a:ext cx="1872208" cy="6480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5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60862-62B9-44CA-BDB7-CEB80653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함수 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F1532-C2E5-4842-9641-3FB49411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89585-F42E-4D65-AA84-9646348B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91" y="1675210"/>
            <a:ext cx="4036219" cy="35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C2D20-612C-445B-A629-933B1A22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함수 </a:t>
            </a:r>
            <a:r>
              <a:rPr lang="en-US" altLang="ko-KR" dirty="0"/>
              <a:t>+ noise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BEE93-E142-44C9-85E1-949897D5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E29357-10F0-467A-BAFC-2E130328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875110"/>
            <a:ext cx="7743825" cy="51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6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0D995-1D68-4ED5-9534-A4D614E7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함수 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E0E91-83F6-475B-A1DD-EFF40D01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E9E994-F863-4709-B35D-C8D9598F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3" y="1671638"/>
            <a:ext cx="4029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50981-9E62-43C9-879F-869B1AE3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Outlier</a:t>
            </a:r>
            <a:r>
              <a:rPr lang="ko-KR" altLang="en-US" dirty="0"/>
              <a:t>가 포함된 상황에서 </a:t>
            </a:r>
            <a:r>
              <a:rPr lang="en-US" altLang="ko-KR" dirty="0"/>
              <a:t>LSE </a:t>
            </a:r>
            <a:r>
              <a:rPr lang="ko-KR" altLang="en-US" dirty="0"/>
              <a:t>오작동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8BFC1-82E2-46BB-99F1-9FA29067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3197C-88BE-41AA-8F5D-ACBCD6FB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44" y="857250"/>
            <a:ext cx="7651312" cy="5143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2460B9-E1F4-45FB-ADDA-47683D8A6368}"/>
              </a:ext>
            </a:extLst>
          </p:cNvPr>
          <p:cNvSpPr/>
          <p:nvPr/>
        </p:nvSpPr>
        <p:spPr>
          <a:xfrm>
            <a:off x="1043608" y="2924944"/>
            <a:ext cx="2664296" cy="6480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9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619672" y="4526051"/>
            <a:ext cx="7416824" cy="838200"/>
          </a:xfrm>
        </p:spPr>
        <p:txBody>
          <a:bodyPr/>
          <a:lstStyle/>
          <a:p>
            <a:r>
              <a:rPr lang="en-US" altLang="ko-KR" sz="3200" dirty="0" err="1"/>
              <a:t>RANdom</a:t>
            </a:r>
            <a:r>
              <a:rPr lang="en-US" altLang="ko-KR" sz="3200" dirty="0"/>
              <a:t> Sample Consensus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99B53-0746-4A4E-A55A-C014D296763F}"/>
              </a:ext>
            </a:extLst>
          </p:cNvPr>
          <p:cNvSpPr txBox="1"/>
          <p:nvPr/>
        </p:nvSpPr>
        <p:spPr>
          <a:xfrm>
            <a:off x="1619672" y="90872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accent3">
                    <a:lumMod val="50000"/>
                  </a:schemeClr>
                </a:solidFill>
                <a:ea typeface="HY견고딕" pitchFamily="18" charset="-127"/>
                <a:cs typeface="+mj-cs"/>
              </a:rPr>
              <a:t>RANSAC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117E438-6C13-431A-AB25-70AE0E4B8051}"/>
              </a:ext>
            </a:extLst>
          </p:cNvPr>
          <p:cNvSpPr txBox="1">
            <a:spLocks/>
          </p:cNvSpPr>
          <p:nvPr/>
        </p:nvSpPr>
        <p:spPr bwMode="auto">
          <a:xfrm>
            <a:off x="2411760" y="5882932"/>
            <a:ext cx="644420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717550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0" kern="1200" baseline="0">
                <a:solidFill>
                  <a:schemeClr val="accent3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marL="0" algn="r" eaLnBrk="1" hangingPunct="1"/>
            <a:endParaRPr kumimoji="0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347787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39D6-18A7-4135-9909-ED5EA105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B032C-318B-4AC4-AF79-E6BAA7BB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RANSAC</a:t>
            </a:r>
            <a:r>
              <a:rPr lang="ko-KR" altLang="en-US" dirty="0"/>
              <a:t>이란</a:t>
            </a:r>
            <a:endParaRPr lang="en-US" altLang="ko-KR" dirty="0"/>
          </a:p>
          <a:p>
            <a:r>
              <a:rPr lang="en-US" altLang="ko-KR" dirty="0"/>
              <a:t>RANSAC</a:t>
            </a:r>
            <a:r>
              <a:rPr lang="ko-KR" altLang="en-US" dirty="0"/>
              <a:t>을 사용하는 이유</a:t>
            </a:r>
            <a:endParaRPr lang="en-US" altLang="ko-KR" dirty="0"/>
          </a:p>
          <a:p>
            <a:r>
              <a:rPr lang="en-US" altLang="ko-KR" dirty="0"/>
              <a:t>RANSAC </a:t>
            </a:r>
            <a:r>
              <a:rPr lang="ko-KR" altLang="en-US" dirty="0"/>
              <a:t>작동 예시</a:t>
            </a:r>
            <a:endParaRPr lang="en-US" altLang="ko-KR" dirty="0"/>
          </a:p>
          <a:p>
            <a:r>
              <a:rPr lang="ko-KR" altLang="en-US" dirty="0"/>
              <a:t>전제 조건</a:t>
            </a:r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567746531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551</Words>
  <Application>Microsoft Office PowerPoint</Application>
  <PresentationFormat>화면 슬라이드 쇼(4:3)</PresentationFormat>
  <Paragraphs>88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HY견고딕</vt:lpstr>
      <vt:lpstr>HY헤드라인M</vt:lpstr>
      <vt:lpstr>굴림</vt:lpstr>
      <vt:lpstr>돋움</vt:lpstr>
      <vt:lpstr>맑은 고딕</vt:lpstr>
      <vt:lpstr>Arial</vt:lpstr>
      <vt:lpstr>Wingdings</vt:lpstr>
      <vt:lpstr>1_마스터</vt:lpstr>
      <vt:lpstr>2차, 3차 함수 + noise &amp; Outlier</vt:lpstr>
      <vt:lpstr>2차 함수</vt:lpstr>
      <vt:lpstr>2차 함수 + noise</vt:lpstr>
      <vt:lpstr>2차 함수 파라미터</vt:lpstr>
      <vt:lpstr>3차 함수 + noise</vt:lpstr>
      <vt:lpstr>3차 함수 파라미터</vt:lpstr>
      <vt:lpstr>Outlier가 포함된 상황에서 LSE 오작동</vt:lpstr>
      <vt:lpstr>RANdom Sample Consensus</vt:lpstr>
      <vt:lpstr>목차</vt:lpstr>
      <vt:lpstr>RANSAC이란</vt:lpstr>
      <vt:lpstr>RANSAC을 사용하는 이유</vt:lpstr>
      <vt:lpstr>RANSAC 작동 예시</vt:lpstr>
      <vt:lpstr>RANSAC 작동 예시</vt:lpstr>
      <vt:lpstr>RANSAC 작동 예시</vt:lpstr>
      <vt:lpstr>RANSAC 작동 예시</vt:lpstr>
      <vt:lpstr>RANSAC 작동 예시</vt:lpstr>
      <vt:lpstr>RANSAC 작동 예시</vt:lpstr>
      <vt:lpstr>RANSAC 작동 예시</vt:lpstr>
      <vt:lpstr>전제 조건</vt:lpstr>
      <vt:lpstr>구현</vt:lpstr>
      <vt:lpstr>구현</vt:lpstr>
      <vt:lpstr>구현</vt:lpstr>
      <vt:lpstr>구현</vt:lpstr>
      <vt:lpstr>구현(직선)</vt:lpstr>
      <vt:lpstr>실제 RANSAC 코드</vt:lpstr>
      <vt:lpstr>하지만 RANSAC도 완벽하지는 않다.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동현</cp:lastModifiedBy>
  <cp:revision>719</cp:revision>
  <dcterms:created xsi:type="dcterms:W3CDTF">2011-01-05T15:14:06Z</dcterms:created>
  <dcterms:modified xsi:type="dcterms:W3CDTF">2019-01-07T03:17:25Z</dcterms:modified>
</cp:coreProperties>
</file>