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2" r:id="rId5"/>
    <p:sldId id="257" r:id="rId6"/>
    <p:sldId id="261" r:id="rId7"/>
    <p:sldId id="258" r:id="rId8"/>
    <p:sldId id="264" r:id="rId9"/>
    <p:sldId id="260" r:id="rId10"/>
    <p:sldId id="267" r:id="rId11"/>
    <p:sldId id="263" r:id="rId12"/>
    <p:sldId id="259" r:id="rId13"/>
    <p:sldId id="268" r:id="rId14"/>
    <p:sldId id="269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HOG_Detector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Sheet1!$B$1:$B$15</c:f>
              <c:numCache>
                <c:formatCode>General</c:formatCode>
                <c:ptCount val="15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13</c:v>
                </c:pt>
                <c:pt idx="5">
                  <c:v>16</c:v>
                </c:pt>
                <c:pt idx="6">
                  <c:v>10</c:v>
                </c:pt>
                <c:pt idx="7">
                  <c:v>18</c:v>
                </c:pt>
                <c:pt idx="8">
                  <c:v>34</c:v>
                </c:pt>
                <c:pt idx="9">
                  <c:v>65</c:v>
                </c:pt>
                <c:pt idx="10">
                  <c:v>116</c:v>
                </c:pt>
                <c:pt idx="11">
                  <c:v>171</c:v>
                </c:pt>
                <c:pt idx="12">
                  <c:v>167</c:v>
                </c:pt>
                <c:pt idx="13">
                  <c:v>165</c:v>
                </c:pt>
                <c:pt idx="14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C-4FCF-B3B6-87166C028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5292352"/>
        <c:axId val="565292680"/>
      </c:barChart>
      <c:catAx>
        <c:axId val="56529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292680"/>
        <c:crosses val="autoZero"/>
        <c:auto val="1"/>
        <c:lblAlgn val="ctr"/>
        <c:lblOffset val="100"/>
        <c:noMultiLvlLbl val="0"/>
      </c:catAx>
      <c:valAx>
        <c:axId val="565292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초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450744750656167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29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Haar_Detector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Sheet1!$A$1:$A$13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86</c:v>
                </c:pt>
                <c:pt idx="1">
                  <c:v>95</c:v>
                </c:pt>
                <c:pt idx="2">
                  <c:v>80</c:v>
                </c:pt>
                <c:pt idx="3">
                  <c:v>108</c:v>
                </c:pt>
                <c:pt idx="4">
                  <c:v>101</c:v>
                </c:pt>
                <c:pt idx="5">
                  <c:v>124</c:v>
                </c:pt>
                <c:pt idx="6">
                  <c:v>110</c:v>
                </c:pt>
                <c:pt idx="7">
                  <c:v>145</c:v>
                </c:pt>
                <c:pt idx="8">
                  <c:v>132</c:v>
                </c:pt>
                <c:pt idx="9">
                  <c:v>140</c:v>
                </c:pt>
                <c:pt idx="10">
                  <c:v>85</c:v>
                </c:pt>
                <c:pt idx="11">
                  <c:v>75</c:v>
                </c:pt>
                <c:pt idx="1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1-4BF9-9494-105672408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665776"/>
        <c:axId val="570666104"/>
      </c:barChart>
      <c:catAx>
        <c:axId val="57066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666104"/>
        <c:crosses val="autoZero"/>
        <c:auto val="1"/>
        <c:lblAlgn val="ctr"/>
        <c:lblOffset val="100"/>
        <c:noMultiLvlLbl val="0"/>
      </c:catAx>
      <c:valAx>
        <c:axId val="57066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66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LBP_Detector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Sheet1!$A$1:$A$13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86</c:v>
                </c:pt>
                <c:pt idx="1">
                  <c:v>95</c:v>
                </c:pt>
                <c:pt idx="2">
                  <c:v>80</c:v>
                </c:pt>
                <c:pt idx="3">
                  <c:v>108</c:v>
                </c:pt>
                <c:pt idx="4">
                  <c:v>101</c:v>
                </c:pt>
                <c:pt idx="5">
                  <c:v>124</c:v>
                </c:pt>
                <c:pt idx="6">
                  <c:v>110</c:v>
                </c:pt>
                <c:pt idx="7">
                  <c:v>145</c:v>
                </c:pt>
                <c:pt idx="8">
                  <c:v>132</c:v>
                </c:pt>
                <c:pt idx="9">
                  <c:v>140</c:v>
                </c:pt>
                <c:pt idx="10">
                  <c:v>85</c:v>
                </c:pt>
                <c:pt idx="11">
                  <c:v>75</c:v>
                </c:pt>
                <c:pt idx="1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6-466F-B505-ADF0F83D0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665776"/>
        <c:axId val="570666104"/>
      </c:barChart>
      <c:catAx>
        <c:axId val="57066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666104"/>
        <c:crosses val="autoZero"/>
        <c:auto val="1"/>
        <c:lblAlgn val="ctr"/>
        <c:lblOffset val="100"/>
        <c:noMultiLvlLbl val="0"/>
      </c:catAx>
      <c:valAx>
        <c:axId val="57066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66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8DFF9-9A78-4A57-A0FE-7B03893F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ED15F-80C4-4EC5-932B-C8FA87502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0F907-EEE2-45B0-BCEC-D5236B91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28A74-847E-412E-95E4-E49B9F4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122FF-9C6E-4390-8368-B05283F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47209-2D8C-4359-A6E0-16541438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7F081-40FE-4B17-AA6B-E06480AA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31AD8-9229-45FE-8907-DF7CAC3D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AA29F-548F-4F8E-9254-6BB1ADB3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97618-FB30-47EE-B842-9724B5C3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CEE31C-EF8A-4B6F-B83B-B4B4F21CF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F9946-C8B0-465C-9242-9DF12755A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0CFF8-B393-4015-8793-EB15B82C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FBB00-0ED0-4C5E-B8EC-1BE52EC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FC61E-9180-4840-AAB7-6E557588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5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C36CD-A81E-422F-B9C0-4F39FED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B9A8E-A0C0-4CD7-B00B-9BBF38BA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85AB5-A6FE-48A0-993B-872F9C4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510B7-D627-49BC-9200-EBB9D06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C410B-7948-41B4-88CE-F4FC2CA7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4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826C6-51EE-41B8-A636-384DCBB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2FCBF-D4D5-4CCA-B25C-C23253F2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BE791-2B8B-4C7C-9920-CBE8E85E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56D09-7014-4A5C-8783-F9267C11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22786-A89C-4277-BE5E-18877492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7575-C7A9-46E9-80FC-47E92EE2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F403D-4562-4509-B0AF-2FE2F2D10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CC5BA-1E4C-405C-AB76-E53E61B9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22D8A-87BF-4169-AE84-FA926662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0F1B7-E8BD-44A2-B856-7C6E3FEB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FAB12-7918-4109-913D-84FC14C1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68919-3C29-4740-8CB7-3C348FAB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1DB08-3B35-4306-A15C-A41A10F9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167EC7-EFD4-4CC0-821F-143C42DA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5562E-205A-4E0E-82C4-3AC902EE5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F57CFF-A281-4BE3-A304-2D30CA97B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A85D19-62EB-4147-AF04-1ED35FB6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2AC1E-2C72-4242-A6FB-3A62C75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80156-7F66-4660-96BD-C14E08B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EA1AF-75AF-477E-B443-4A75F547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1FAC5-A9B9-47B6-9649-9C52F21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2B287-DAA5-4217-A09C-56CC329F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B1CDA7-839D-4647-9208-C1293FD1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8361C-4457-49A4-809F-7CBD3B9A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1FD411-2EE9-488D-B7A7-04834343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FCEBBA-F60A-4222-A980-88DCA83E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6B1EE-F0CA-4BE6-B2DD-83729B2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D30A7-E862-4B22-AEA2-A066B877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BA8451-DBF5-4A49-A20A-B4CDC054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91204-B860-430B-9372-F6A8B255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955E5-E635-4EBA-82A2-EF8D607A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ACFE2-49F5-42D3-B642-ECCCE670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05A97-1C82-47DB-89F1-411B4476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8F28C-6327-48DC-95FF-B4B03B0C4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64D1E-2C7C-49DF-8FB0-02EF6B59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675F9-FDF5-4BFB-B6A6-F5083F3E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50DD47-03F4-4D27-AA80-A563BA8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F68AD-BAD4-40FD-B796-606E6DA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2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3ADAF-2624-48C3-AF7C-B647A0B4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59E43-600F-4220-B2F2-E0350D61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9A5B3-9EA0-46B2-ABB0-80AE4EB6C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5354-9672-441A-A4B8-C6FAC879E834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A3D82-6019-4C1B-A387-13B5AB6AA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7225-F39D-486D-848E-481D92C90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C4F90-CD81-4C8D-91B3-9616C2D4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2019_02_07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A897D-A590-4C68-ABCF-2D5D2430B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18011838 </a:t>
            </a:r>
            <a:r>
              <a:rPr lang="ko-KR" altLang="en-US" dirty="0"/>
              <a:t>조동현</a:t>
            </a:r>
          </a:p>
        </p:txBody>
      </p:sp>
    </p:spTree>
    <p:extLst>
      <p:ext uri="{BB962C8B-B14F-4D97-AF65-F5344CB8AC3E}">
        <p14:creationId xmlns:p14="http://schemas.microsoft.com/office/powerpoint/2010/main" val="231700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3B0EB-1204-4121-B940-9BAF3CB1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</a:t>
            </a:r>
            <a:r>
              <a:rPr lang="en-US" altLang="ko-KR" dirty="0" err="1">
                <a:solidFill>
                  <a:srgbClr val="FF0000"/>
                </a:solidFill>
              </a:rPr>
              <a:t>LBP</a:t>
            </a:r>
            <a:r>
              <a:rPr lang="en-US" altLang="ko-KR" dirty="0" err="1"/>
              <a:t>_with_neg_gen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2F14D2-0F0B-4191-B414-655BBA37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825625"/>
            <a:ext cx="6600825" cy="45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11687-556E-46E5-9376-FBFFCAA1E8B2}"/>
              </a:ext>
            </a:extLst>
          </p:cNvPr>
          <p:cNvSpPr txBox="1"/>
          <p:nvPr/>
        </p:nvSpPr>
        <p:spPr>
          <a:xfrm>
            <a:off x="597191" y="191014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76E54-7E90-4DA8-997B-5EB9CA3E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45" y="6424709"/>
            <a:ext cx="7062367" cy="308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8BDD5F-4AD7-475A-A385-997E3B57A25D}"/>
              </a:ext>
            </a:extLst>
          </p:cNvPr>
          <p:cNvSpPr/>
          <p:nvPr/>
        </p:nvSpPr>
        <p:spPr>
          <a:xfrm>
            <a:off x="8900719" y="6453047"/>
            <a:ext cx="872455" cy="25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5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6C11-A5B2-42F0-A5FF-E9A20355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vehicleDetector_HOG_with_neg_gen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F41D4-B3E3-4C9B-8343-BEE62293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" dirty="0"/>
              <a:t>1</a:t>
            </a:r>
            <a:r>
              <a:rPr lang="ko-KR" altLang="en-US" dirty="0"/>
              <a:t>단계 </a:t>
            </a:r>
            <a:r>
              <a:rPr lang="en-US" altLang="ko" dirty="0"/>
              <a:t>1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2</a:t>
            </a:r>
            <a:r>
              <a:rPr lang="ko-KR" altLang="en-US" dirty="0"/>
              <a:t>단계 </a:t>
            </a:r>
            <a:r>
              <a:rPr lang="en-US" altLang="ko" dirty="0"/>
              <a:t>3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3</a:t>
            </a:r>
            <a:r>
              <a:rPr lang="ko-KR" altLang="en-US" dirty="0"/>
              <a:t>단계 </a:t>
            </a:r>
            <a:r>
              <a:rPr lang="en-US" altLang="ko" dirty="0"/>
              <a:t>4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4</a:t>
            </a:r>
            <a:r>
              <a:rPr lang="ko-KR" altLang="en-US" dirty="0"/>
              <a:t>단계 </a:t>
            </a:r>
            <a:r>
              <a:rPr lang="en-US" altLang="ko" dirty="0"/>
              <a:t>6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5</a:t>
            </a:r>
            <a:r>
              <a:rPr lang="ko-KR" altLang="en-US" dirty="0"/>
              <a:t>단계 </a:t>
            </a:r>
            <a:r>
              <a:rPr lang="en-US" altLang="ko" dirty="0"/>
              <a:t>13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6</a:t>
            </a:r>
            <a:r>
              <a:rPr lang="ko-KR" altLang="en-US" dirty="0"/>
              <a:t>단계 </a:t>
            </a:r>
            <a:r>
              <a:rPr lang="en-US" altLang="ko" dirty="0"/>
              <a:t>16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7</a:t>
            </a:r>
            <a:r>
              <a:rPr lang="ko-KR" altLang="en-US" dirty="0"/>
              <a:t>단계 </a:t>
            </a:r>
            <a:r>
              <a:rPr lang="en-US" altLang="ko" dirty="0"/>
              <a:t>10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8</a:t>
            </a:r>
            <a:r>
              <a:rPr lang="ko-KR" altLang="en-US" dirty="0"/>
              <a:t>단계 </a:t>
            </a:r>
            <a:r>
              <a:rPr lang="en-US" altLang="ko" dirty="0"/>
              <a:t>18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9</a:t>
            </a:r>
            <a:r>
              <a:rPr lang="ko-KR" altLang="en-US" dirty="0"/>
              <a:t>단계 </a:t>
            </a:r>
            <a:r>
              <a:rPr lang="en-US" altLang="ko" dirty="0"/>
              <a:t>34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10</a:t>
            </a:r>
            <a:r>
              <a:rPr lang="ko-KR" altLang="en-US" dirty="0"/>
              <a:t>단계 </a:t>
            </a:r>
            <a:r>
              <a:rPr lang="en-US" altLang="ko" dirty="0"/>
              <a:t>65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11</a:t>
            </a:r>
            <a:r>
              <a:rPr lang="ko-KR" altLang="en-US" dirty="0"/>
              <a:t>단계 </a:t>
            </a:r>
            <a:r>
              <a:rPr lang="en-US" altLang="ko" dirty="0"/>
              <a:t>116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12</a:t>
            </a:r>
            <a:r>
              <a:rPr lang="ko-KR" altLang="en-US" dirty="0"/>
              <a:t>단계 </a:t>
            </a:r>
            <a:r>
              <a:rPr lang="en-US" altLang="ko" dirty="0"/>
              <a:t>171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13</a:t>
            </a:r>
            <a:r>
              <a:rPr lang="ko-KR" altLang="en-US" dirty="0"/>
              <a:t>단계 </a:t>
            </a:r>
            <a:r>
              <a:rPr lang="en-US" altLang="ko" dirty="0"/>
              <a:t>167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14</a:t>
            </a:r>
            <a:r>
              <a:rPr lang="ko-KR" altLang="en-US" dirty="0"/>
              <a:t>단계 </a:t>
            </a:r>
            <a:r>
              <a:rPr lang="en-US" altLang="ko" dirty="0"/>
              <a:t>165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15</a:t>
            </a:r>
            <a:r>
              <a:rPr lang="ko-KR" altLang="en-US" dirty="0"/>
              <a:t>단계 </a:t>
            </a:r>
            <a:r>
              <a:rPr lang="en-US" altLang="ko" dirty="0"/>
              <a:t>164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negative samples </a:t>
            </a:r>
            <a:r>
              <a:rPr lang="ko-KR" altLang="en-US" dirty="0"/>
              <a:t>적어서 중단</a:t>
            </a:r>
          </a:p>
          <a:p>
            <a:r>
              <a:rPr lang="en-US" altLang="ko-KR" dirty="0"/>
              <a:t>Training complete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0DC4296-C4D2-4914-AE27-BED0FB8A3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854606"/>
              </p:ext>
            </p:extLst>
          </p:nvPr>
        </p:nvGraphicFramePr>
        <p:xfrm>
          <a:off x="3598878" y="1825625"/>
          <a:ext cx="657836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526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86E81B-B7E0-4678-93ED-42699703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92" y="1377925"/>
            <a:ext cx="4364188" cy="5480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0D1E05-6BE5-441E-A2EB-B8FC662E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</a:t>
            </a:r>
            <a:r>
              <a:rPr lang="en-US" altLang="ko-KR" dirty="0" err="1">
                <a:solidFill>
                  <a:srgbClr val="FF0000"/>
                </a:solidFill>
              </a:rPr>
              <a:t>Haar</a:t>
            </a:r>
            <a:r>
              <a:rPr lang="en-US" altLang="ko-KR" dirty="0" err="1"/>
              <a:t>_with_neg_gen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EFD46-0767-4E57-92AE-6C271DAE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1049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1293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1905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1930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2581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1950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2443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8</a:t>
            </a:r>
            <a:r>
              <a:rPr lang="ko-KR" altLang="en-US" dirty="0"/>
              <a:t>단계 </a:t>
            </a:r>
            <a:r>
              <a:rPr lang="en-US" altLang="ko-KR" dirty="0"/>
              <a:t>3238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9</a:t>
            </a:r>
            <a:r>
              <a:rPr lang="ko-KR" altLang="en-US" dirty="0"/>
              <a:t>단계 </a:t>
            </a:r>
            <a:r>
              <a:rPr lang="en-US" altLang="ko-KR" dirty="0"/>
              <a:t>2916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10</a:t>
            </a:r>
            <a:r>
              <a:rPr lang="ko-KR" altLang="en-US" dirty="0"/>
              <a:t>단계 </a:t>
            </a:r>
            <a:r>
              <a:rPr lang="en-US" altLang="ko-KR" dirty="0"/>
              <a:t>4244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11</a:t>
            </a:r>
            <a:r>
              <a:rPr lang="ko-KR" altLang="en-US" dirty="0"/>
              <a:t>단계 </a:t>
            </a:r>
            <a:r>
              <a:rPr lang="en-US" altLang="ko-KR" dirty="0"/>
              <a:t>2941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12</a:t>
            </a:r>
            <a:r>
              <a:rPr lang="ko-KR" altLang="en-US" dirty="0"/>
              <a:t>단계 </a:t>
            </a:r>
            <a:r>
              <a:rPr lang="en-US" altLang="ko-KR" dirty="0"/>
              <a:t>2249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13</a:t>
            </a:r>
            <a:r>
              <a:rPr lang="ko-KR" altLang="en-US" dirty="0"/>
              <a:t>단계 </a:t>
            </a:r>
            <a:r>
              <a:rPr lang="en-US" altLang="ko-KR" dirty="0"/>
              <a:t>1595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negative samples </a:t>
            </a:r>
            <a:r>
              <a:rPr lang="ko-KR" altLang="en-US" dirty="0"/>
              <a:t>적어서 중단</a:t>
            </a:r>
            <a:endParaRPr lang="en-US" altLang="ko-KR" dirty="0"/>
          </a:p>
          <a:p>
            <a:r>
              <a:rPr lang="en-US" altLang="ko" dirty="0"/>
              <a:t>Training complete</a:t>
            </a:r>
            <a:endParaRPr lang="ko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300E60B4-D969-44E3-AC2E-12B1C54A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485295"/>
              </p:ext>
            </p:extLst>
          </p:nvPr>
        </p:nvGraphicFramePr>
        <p:xfrm>
          <a:off x="7417837" y="2397967"/>
          <a:ext cx="4596660" cy="289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187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460A-4E34-499B-8D1A-A37D8832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</a:t>
            </a:r>
            <a:r>
              <a:rPr lang="en-US" altLang="ko-KR" dirty="0" err="1">
                <a:solidFill>
                  <a:srgbClr val="FF0000"/>
                </a:solidFill>
              </a:rPr>
              <a:t>LBP</a:t>
            </a:r>
            <a:r>
              <a:rPr lang="en-US" altLang="ko-KR" dirty="0" err="1"/>
              <a:t>_with_neg_gen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0CA0-68A7-4D4F-98DC-A92BBC7A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86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95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80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108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101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124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110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단계 </a:t>
            </a:r>
            <a:r>
              <a:rPr lang="en-US" altLang="ko-KR" dirty="0"/>
              <a:t>145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단계 </a:t>
            </a:r>
            <a:r>
              <a:rPr lang="en-US" altLang="ko-KR" dirty="0"/>
              <a:t>132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단계 </a:t>
            </a:r>
            <a:r>
              <a:rPr lang="en-US" altLang="ko-KR" dirty="0"/>
              <a:t>140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단계 </a:t>
            </a:r>
            <a:r>
              <a:rPr lang="en-US" altLang="ko-KR" dirty="0"/>
              <a:t>85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단계 </a:t>
            </a:r>
            <a:r>
              <a:rPr lang="en-US" altLang="ko-KR" dirty="0"/>
              <a:t>75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단계 </a:t>
            </a:r>
            <a:r>
              <a:rPr lang="en-US" altLang="ko-KR" dirty="0"/>
              <a:t>76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negative samples </a:t>
            </a:r>
            <a:r>
              <a:rPr lang="ko-KR" altLang="en-US" dirty="0"/>
              <a:t>적어서 중단</a:t>
            </a:r>
            <a:endParaRPr lang="en-US" altLang="ko-KR" dirty="0"/>
          </a:p>
          <a:p>
            <a:r>
              <a:rPr lang="en-US" altLang="ko" dirty="0"/>
              <a:t>Training complete</a:t>
            </a:r>
            <a:endParaRPr lang="ko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69CED-C6A1-4C48-B012-F0DCA696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479" y="1464682"/>
            <a:ext cx="4532262" cy="5197548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00E60B4-D969-44E3-AC2E-12B1C54A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752581"/>
              </p:ext>
            </p:extLst>
          </p:nvPr>
        </p:nvGraphicFramePr>
        <p:xfrm>
          <a:off x="7620000" y="27902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102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0BAF7-A59B-4491-AE36-F3D62FA8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8C474-8237-4854-8018-74C5E530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FeatureType</a:t>
            </a:r>
            <a:r>
              <a:rPr lang="ko-KR" altLang="en-US" dirty="0"/>
              <a:t>에 따른 결과 값의 차이</a:t>
            </a:r>
            <a:endParaRPr lang="en-US" altLang="ko-KR" dirty="0"/>
          </a:p>
          <a:p>
            <a:r>
              <a:rPr lang="en-US" altLang="ko-KR" dirty="0"/>
              <a:t>HOG</a:t>
            </a:r>
            <a:r>
              <a:rPr lang="ko-KR" altLang="en-US" dirty="0"/>
              <a:t>가 제일 잘 자동차를 </a:t>
            </a:r>
            <a:r>
              <a:rPr lang="en-US" altLang="ko-KR" dirty="0"/>
              <a:t>detect </a:t>
            </a:r>
            <a:r>
              <a:rPr lang="ko-KR" altLang="en-US" dirty="0"/>
              <a:t>하는 거 같다</a:t>
            </a:r>
            <a:r>
              <a:rPr lang="en-US" altLang="ko-KR" dirty="0"/>
              <a:t>. (FP</a:t>
            </a:r>
            <a:r>
              <a:rPr lang="ko-KR" altLang="en-US" dirty="0"/>
              <a:t>가 제일 적음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B3C62-5863-49E1-8295-67CD1DB2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652" y="2233904"/>
            <a:ext cx="3954011" cy="27158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49D89B-549A-4FAE-AD12-F2479F7D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042" y="1786631"/>
            <a:ext cx="4061916" cy="3163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9DF5B3-8C4E-4364-A789-C1AB8C573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33905"/>
            <a:ext cx="4036348" cy="2715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9F5DF3-C2A2-401A-98A7-064957268CCD}"/>
              </a:ext>
            </a:extLst>
          </p:cNvPr>
          <p:cNvSpPr txBox="1"/>
          <p:nvPr/>
        </p:nvSpPr>
        <p:spPr>
          <a:xfrm>
            <a:off x="73493" y="18727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B1333-4AED-418C-91E4-B3E7130EECC8}"/>
              </a:ext>
            </a:extLst>
          </p:cNvPr>
          <p:cNvSpPr txBox="1"/>
          <p:nvPr/>
        </p:nvSpPr>
        <p:spPr>
          <a:xfrm>
            <a:off x="4082675" y="186457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Haar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2177D-0144-4073-BB7D-4AE9CCF0A161}"/>
              </a:ext>
            </a:extLst>
          </p:cNvPr>
          <p:cNvSpPr txBox="1"/>
          <p:nvPr/>
        </p:nvSpPr>
        <p:spPr>
          <a:xfrm>
            <a:off x="8155652" y="19124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LBP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F53ACD-7932-42BB-AA62-859311EEC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86" y="6450726"/>
            <a:ext cx="7062367" cy="3085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82A6C6-1A24-4A11-82E2-730DC09FCED0}"/>
              </a:ext>
            </a:extLst>
          </p:cNvPr>
          <p:cNvSpPr/>
          <p:nvPr/>
        </p:nvSpPr>
        <p:spPr>
          <a:xfrm>
            <a:off x="8934275" y="6492875"/>
            <a:ext cx="872455" cy="25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0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23393-F767-4ACB-B125-8C89044E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Precision and Recall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F91DB0-5CEA-4789-96D4-D51CCC96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211"/>
            <a:ext cx="5794829" cy="2463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63C8A2-38AE-4875-92FE-327F400F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29" y="1139570"/>
            <a:ext cx="6639833" cy="4578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CD5F3-A0C4-47F5-9C40-265A92E65431}"/>
              </a:ext>
            </a:extLst>
          </p:cNvPr>
          <p:cNvSpPr txBox="1"/>
          <p:nvPr/>
        </p:nvSpPr>
        <p:spPr>
          <a:xfrm>
            <a:off x="10133903" y="2656052"/>
            <a:ext cx="439544" cy="36933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6FBF1-9898-4EE7-9F60-2E610AF600F6}"/>
              </a:ext>
            </a:extLst>
          </p:cNvPr>
          <p:cNvSpPr txBox="1"/>
          <p:nvPr/>
        </p:nvSpPr>
        <p:spPr>
          <a:xfrm>
            <a:off x="7314503" y="2519136"/>
            <a:ext cx="439544" cy="36933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F3068-A834-4E59-B442-4FFE6B3FA304}"/>
              </a:ext>
            </a:extLst>
          </p:cNvPr>
          <p:cNvSpPr txBox="1"/>
          <p:nvPr/>
        </p:nvSpPr>
        <p:spPr>
          <a:xfrm>
            <a:off x="9161341" y="2703802"/>
            <a:ext cx="439544" cy="36933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C9BFD-16B3-42C8-9FBB-A21CFB379032}"/>
              </a:ext>
            </a:extLst>
          </p:cNvPr>
          <p:cNvSpPr txBox="1"/>
          <p:nvPr/>
        </p:nvSpPr>
        <p:spPr>
          <a:xfrm>
            <a:off x="5841566" y="2721554"/>
            <a:ext cx="439544" cy="36933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TP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5BB3C-799E-4421-8DBF-054DD3DEA41C}"/>
              </a:ext>
            </a:extLst>
          </p:cNvPr>
          <p:cNvSpPr txBox="1"/>
          <p:nvPr/>
        </p:nvSpPr>
        <p:spPr>
          <a:xfrm>
            <a:off x="6564425" y="3025384"/>
            <a:ext cx="431528" cy="36933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36501-967C-4A05-A51E-8BC845B453EE}"/>
              </a:ext>
            </a:extLst>
          </p:cNvPr>
          <p:cNvSpPr txBox="1"/>
          <p:nvPr/>
        </p:nvSpPr>
        <p:spPr>
          <a:xfrm>
            <a:off x="8543747" y="2906220"/>
            <a:ext cx="476412" cy="36933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89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DF8BDA4-710E-4328-BA0E-2A3358E8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69" y="0"/>
            <a:ext cx="6391275" cy="67532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531DB9-B1AE-4EEF-9322-C4087092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4EBB5-38CE-4899-88C0-CBE32B3A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9AC8F7-AE04-48DC-BC93-8713BA23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87682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5834AB-7608-415A-9190-115CE7037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41" y="1027906"/>
            <a:ext cx="2819400" cy="3400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16833D-0BE2-4212-A22C-44F67C7FA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08" y="681037"/>
            <a:ext cx="53816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C8DD-EF34-46EE-A628-7995EDC8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FFE11-692E-4859-88C7-3E3D523D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Threshold = 1</a:t>
            </a:r>
          </a:p>
          <a:p>
            <a:pPr lvl="1"/>
            <a:r>
              <a:rPr lang="en-US" altLang="ko-KR" dirty="0"/>
              <a:t>Precision = 0.2256</a:t>
            </a:r>
          </a:p>
          <a:p>
            <a:pPr lvl="1"/>
            <a:r>
              <a:rPr lang="en-US" altLang="ko-KR" dirty="0"/>
              <a:t>Recall = 0.9778</a:t>
            </a:r>
          </a:p>
          <a:p>
            <a:r>
              <a:rPr lang="en-US" altLang="ko-KR" dirty="0"/>
              <a:t>Threshold = 2</a:t>
            </a:r>
          </a:p>
          <a:p>
            <a:pPr lvl="1"/>
            <a:r>
              <a:rPr lang="en-US" altLang="ko-KR" dirty="0"/>
              <a:t>Precision = 0.3602</a:t>
            </a:r>
          </a:p>
          <a:p>
            <a:pPr lvl="1"/>
            <a:r>
              <a:rPr lang="en-US" altLang="ko-KR" dirty="0"/>
              <a:t>Recall = 0.9843</a:t>
            </a:r>
          </a:p>
          <a:p>
            <a:r>
              <a:rPr lang="en-US" altLang="ko-KR" dirty="0"/>
              <a:t>Threshold = 3</a:t>
            </a:r>
          </a:p>
          <a:p>
            <a:pPr lvl="1"/>
            <a:r>
              <a:rPr lang="en-US" altLang="ko-KR" dirty="0"/>
              <a:t>Precision = 0.4866</a:t>
            </a:r>
          </a:p>
          <a:p>
            <a:pPr lvl="1"/>
            <a:r>
              <a:rPr lang="en-US" altLang="ko-KR" dirty="0"/>
              <a:t>Recall = 0.9775</a:t>
            </a:r>
          </a:p>
          <a:p>
            <a:r>
              <a:rPr lang="en-US" altLang="ko-KR" dirty="0"/>
              <a:t>Threshold = 4</a:t>
            </a:r>
          </a:p>
          <a:p>
            <a:pPr lvl="1"/>
            <a:r>
              <a:rPr lang="en-US" altLang="ko-KR" dirty="0"/>
              <a:t>Precision = 0.5942</a:t>
            </a:r>
          </a:p>
          <a:p>
            <a:pPr lvl="1"/>
            <a:r>
              <a:rPr lang="en-US" altLang="ko-KR" dirty="0"/>
              <a:t>Recall = 0.9640</a:t>
            </a:r>
          </a:p>
          <a:p>
            <a:r>
              <a:rPr lang="en-US" altLang="ko-KR" dirty="0"/>
              <a:t>Threshold = 5</a:t>
            </a:r>
            <a:r>
              <a:rPr lang="ko-KR" altLang="en-US" dirty="0"/>
              <a:t>부터는 오류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BB7BD-3626-47A0-B36D-3070E8E8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2" y="883443"/>
            <a:ext cx="5846502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44C41-B34B-4090-92EC-E970AC15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79561-FDFB-448C-BF56-BFF22207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0C95FF-24AA-4643-92F3-B5A67FF4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33551"/>
            <a:ext cx="4191000" cy="3276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1643B6-A600-4921-927E-945F8EDD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114425"/>
            <a:ext cx="5372100" cy="4629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715D47-3359-4A1D-AD68-56C2EA9BF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6" y="5102225"/>
            <a:ext cx="4876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5D34D-45A9-4761-BBF7-AA62F607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0E27-AA49-4AC6-84E5-E946E495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Threshold 5</a:t>
            </a:r>
            <a:r>
              <a:rPr lang="ko-KR" altLang="en-US" dirty="0"/>
              <a:t>까지 하고 오류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3A992-4DCE-447B-A077-03352B336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8763"/>
            <a:ext cx="5314950" cy="4648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66BE12-F82F-4A17-B34B-D8913FB9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1075"/>
            <a:ext cx="4876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86CCB-76A0-4DF0-B8DF-A37242A0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65244-E320-4086-93C2-C25AAAFB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FeatureType</a:t>
            </a:r>
            <a:r>
              <a:rPr lang="ko-KR" altLang="en-US" dirty="0"/>
              <a:t>에 따른 결과 차이</a:t>
            </a:r>
            <a:endParaRPr lang="en-US" altLang="ko-KR" dirty="0"/>
          </a:p>
          <a:p>
            <a:pPr lvl="1"/>
            <a:r>
              <a:rPr lang="en-US" altLang="ko-KR" dirty="0"/>
              <a:t>HOG</a:t>
            </a:r>
          </a:p>
          <a:p>
            <a:pPr lvl="1"/>
            <a:r>
              <a:rPr lang="en-US" altLang="ko-KR" dirty="0" err="1"/>
              <a:t>Haar</a:t>
            </a:r>
            <a:endParaRPr lang="en-US" altLang="ko-KR" dirty="0"/>
          </a:p>
          <a:p>
            <a:pPr lvl="1"/>
            <a:r>
              <a:rPr lang="en-US" altLang="ko-KR" dirty="0"/>
              <a:t>LBP</a:t>
            </a:r>
          </a:p>
          <a:p>
            <a:pPr marL="3657600" lvl="8" indent="0">
              <a:buNone/>
            </a:pPr>
            <a:endParaRPr lang="en-US" altLang="ko-KR" dirty="0"/>
          </a:p>
          <a:p>
            <a:r>
              <a:rPr lang="en-US" altLang="ko-KR" dirty="0"/>
              <a:t>Precision and Recall</a:t>
            </a:r>
          </a:p>
          <a:p>
            <a:pPr lvl="1"/>
            <a:r>
              <a:rPr lang="en-US" altLang="ko-KR" dirty="0"/>
              <a:t>TP FN FP TN </a:t>
            </a:r>
            <a:r>
              <a:rPr lang="ko-KR" altLang="en-US" dirty="0"/>
              <a:t>개수 구하기</a:t>
            </a:r>
            <a:endParaRPr lang="en-US" altLang="ko-KR" dirty="0"/>
          </a:p>
          <a:p>
            <a:pPr lvl="1"/>
            <a:r>
              <a:rPr lang="en-US" altLang="ko-KR" dirty="0"/>
              <a:t>Threshold</a:t>
            </a:r>
            <a:r>
              <a:rPr lang="ko-KR" altLang="en-US" dirty="0"/>
              <a:t>의 변화에 따른 </a:t>
            </a:r>
            <a:r>
              <a:rPr lang="en-US" altLang="ko-KR" dirty="0"/>
              <a:t>precision, recall</a:t>
            </a:r>
          </a:p>
        </p:txBody>
      </p:sp>
    </p:spTree>
    <p:extLst>
      <p:ext uri="{BB962C8B-B14F-4D97-AF65-F5344CB8AC3E}">
        <p14:creationId xmlns:p14="http://schemas.microsoft.com/office/powerpoint/2010/main" val="18872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D9F-D393-4E1D-8EA5-246997C9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B253A-BFE0-48CB-B658-9FE62EF2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DE4EC-DC64-4C65-A4E8-E70E098A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68" y="-320205"/>
            <a:ext cx="6771864" cy="44388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BF6CD1-0F6D-49B2-A0AC-8ED43157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11" y="3180471"/>
            <a:ext cx="5432652" cy="37684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9459BD-98ED-4D11-8900-980E94F59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148281" cy="77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2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F08A3-29F3-4CD0-BF8E-0B00E1E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F7063-5593-4820-950B-30CC8253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5" y="2473062"/>
            <a:ext cx="5281947" cy="28070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4FA05A-EB39-4661-BB29-39CEDA3D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63" y="2376929"/>
            <a:ext cx="5579990" cy="2903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19E62-AAFB-49A1-BF12-23C918954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02" y="2317002"/>
            <a:ext cx="4438836" cy="302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77462-C105-4259-9BED-F987221C337E}"/>
              </a:ext>
            </a:extLst>
          </p:cNvPr>
          <p:cNvSpPr txBox="1"/>
          <p:nvPr/>
        </p:nvSpPr>
        <p:spPr>
          <a:xfrm>
            <a:off x="515804" y="1833413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A292-68B1-4CBF-B116-E6CD3A795E2E}"/>
              </a:ext>
            </a:extLst>
          </p:cNvPr>
          <p:cNvSpPr txBox="1"/>
          <p:nvPr/>
        </p:nvSpPr>
        <p:spPr>
          <a:xfrm>
            <a:off x="5776875" y="1833413"/>
            <a:ext cx="11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F748F-8594-4F48-A3CA-861BD0FE0046}"/>
              </a:ext>
            </a:extLst>
          </p:cNvPr>
          <p:cNvSpPr txBox="1"/>
          <p:nvPr/>
        </p:nvSpPr>
        <p:spPr>
          <a:xfrm>
            <a:off x="351528" y="555039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2,122</a:t>
            </a:r>
            <a:r>
              <a:rPr lang="ko-KR" altLang="en-US" dirty="0"/>
              <a:t>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BF4A2-D2FE-41E7-9621-80FBCC9EB2EA}"/>
              </a:ext>
            </a:extLst>
          </p:cNvPr>
          <p:cNvSpPr txBox="1"/>
          <p:nvPr/>
        </p:nvSpPr>
        <p:spPr>
          <a:xfrm>
            <a:off x="5969502" y="561258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5365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DE7B6-54DA-48AC-95B5-A6E02A6D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C98844-7703-496B-B39C-BFA7895D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05" y="1339283"/>
            <a:ext cx="7602919" cy="5097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927C7-F76C-465F-A126-17CBBC11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70" y="6436818"/>
            <a:ext cx="6472154" cy="282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05BCA-750A-4918-8AA7-4502F46EF317}"/>
              </a:ext>
            </a:extLst>
          </p:cNvPr>
          <p:cNvSpPr txBox="1"/>
          <p:nvPr/>
        </p:nvSpPr>
        <p:spPr>
          <a:xfrm>
            <a:off x="764738" y="161834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243699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8413-927F-45F1-B2D4-57B5DB35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vehicleDetector_HOG_with_neg_gen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32B12-662B-4EA7-BAF5-882011C3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7" y="2541536"/>
            <a:ext cx="5127208" cy="2724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9F1888-1504-4C2A-AED9-19145228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81" y="2391366"/>
            <a:ext cx="5127208" cy="3025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51319-FA90-4A0F-B3D9-097D26FC65D1}"/>
              </a:ext>
            </a:extLst>
          </p:cNvPr>
          <p:cNvSpPr txBox="1"/>
          <p:nvPr/>
        </p:nvSpPr>
        <p:spPr>
          <a:xfrm>
            <a:off x="540971" y="1904252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EF228-0823-4395-A6A3-6C56CA8782F4}"/>
              </a:ext>
            </a:extLst>
          </p:cNvPr>
          <p:cNvSpPr txBox="1"/>
          <p:nvPr/>
        </p:nvSpPr>
        <p:spPr>
          <a:xfrm>
            <a:off x="5784055" y="1904252"/>
            <a:ext cx="260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 with </a:t>
            </a:r>
            <a:r>
              <a:rPr lang="en-US" altLang="ko-KR" dirty="0" err="1"/>
              <a:t>neg_gen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244A18-D4A0-4C36-967D-0C5D7D168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54" y="2391366"/>
            <a:ext cx="3954818" cy="2964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1FAF0-1CD1-4036-8739-8961436CB867}"/>
              </a:ext>
            </a:extLst>
          </p:cNvPr>
          <p:cNvSpPr txBox="1"/>
          <p:nvPr/>
        </p:nvSpPr>
        <p:spPr>
          <a:xfrm>
            <a:off x="351528" y="555039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2,122</a:t>
            </a:r>
            <a:r>
              <a:rPr lang="ko-KR" altLang="en-US" dirty="0"/>
              <a:t>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BC417-17E2-48E9-BBE7-41E9CBDCCBC5}"/>
              </a:ext>
            </a:extLst>
          </p:cNvPr>
          <p:cNvSpPr txBox="1"/>
          <p:nvPr/>
        </p:nvSpPr>
        <p:spPr>
          <a:xfrm>
            <a:off x="5784055" y="551263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3,519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4996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A7C92-73FE-4453-B74B-EFA09F13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vehicleDetector_HOG_with_neg_gen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6BF5D-7C7A-4FC6-A70B-2D5A57BF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32" y="1356060"/>
            <a:ext cx="7439871" cy="5005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EF0039-E271-4008-ABE3-55D40C9E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080" y="6362030"/>
            <a:ext cx="7062367" cy="308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C8CD2-1A93-4191-8F18-5C04D79C4D65}"/>
              </a:ext>
            </a:extLst>
          </p:cNvPr>
          <p:cNvSpPr txBox="1"/>
          <p:nvPr/>
        </p:nvSpPr>
        <p:spPr>
          <a:xfrm>
            <a:off x="764738" y="161834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148308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427747-F103-4904-8B4C-0F34C17F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433"/>
            <a:ext cx="6204542" cy="4159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9B9F2D-A08E-401E-B6B1-40FE876A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63" y="1531432"/>
            <a:ext cx="6182537" cy="4159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98632-A716-4651-923B-76F6AFF899F2}"/>
              </a:ext>
            </a:extLst>
          </p:cNvPr>
          <p:cNvSpPr txBox="1"/>
          <p:nvPr/>
        </p:nvSpPr>
        <p:spPr>
          <a:xfrm>
            <a:off x="410579" y="991309"/>
            <a:ext cx="376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vehicleDetector_HOG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CB2F3-E7B2-4EA5-8D49-B4AE81C26DC7}"/>
              </a:ext>
            </a:extLst>
          </p:cNvPr>
          <p:cNvSpPr txBox="1"/>
          <p:nvPr/>
        </p:nvSpPr>
        <p:spPr>
          <a:xfrm>
            <a:off x="6096000" y="1069765"/>
            <a:ext cx="5182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vehicleDetector_HOG_with_neg_gen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45F860-F0A9-4680-A42A-290DFF6E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080" y="6362030"/>
            <a:ext cx="7062367" cy="308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E9DB5-5CE4-461F-A746-D9411A786E13}"/>
              </a:ext>
            </a:extLst>
          </p:cNvPr>
          <p:cNvSpPr txBox="1"/>
          <p:nvPr/>
        </p:nvSpPr>
        <p:spPr>
          <a:xfrm>
            <a:off x="679508" y="5914239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트레인 데이터를 다르게 해도 결과가 많이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0DDA5-4530-497C-9FA0-FBC4055E3767}"/>
              </a:ext>
            </a:extLst>
          </p:cNvPr>
          <p:cNvSpPr txBox="1"/>
          <p:nvPr/>
        </p:nvSpPr>
        <p:spPr>
          <a:xfrm>
            <a:off x="410579" y="510555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182421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ABBE5-7EDE-4273-A8E7-EE173158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</a:t>
            </a:r>
            <a:r>
              <a:rPr lang="en-US" altLang="ko-KR" dirty="0" err="1">
                <a:solidFill>
                  <a:srgbClr val="FF0000"/>
                </a:solidFill>
              </a:rPr>
              <a:t>Haar</a:t>
            </a:r>
            <a:r>
              <a:rPr lang="en-US" altLang="ko-KR" dirty="0" err="1"/>
              <a:t>_with_neg_gen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F536B-85FE-4BA3-B55B-D0ACD06E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433387"/>
            <a:ext cx="6629400" cy="5162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08223D-9BA6-4C62-955F-6A38ABEB3B40}"/>
              </a:ext>
            </a:extLst>
          </p:cNvPr>
          <p:cNvSpPr txBox="1"/>
          <p:nvPr/>
        </p:nvSpPr>
        <p:spPr>
          <a:xfrm>
            <a:off x="662506" y="1825625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CAB6E-62D3-4845-A1F8-0016C8CE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86" y="6450726"/>
            <a:ext cx="7062367" cy="308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EB831E-8F09-4791-B6CD-C7EE29B8AAEF}"/>
              </a:ext>
            </a:extLst>
          </p:cNvPr>
          <p:cNvSpPr/>
          <p:nvPr/>
        </p:nvSpPr>
        <p:spPr>
          <a:xfrm>
            <a:off x="8934275" y="6492875"/>
            <a:ext cx="872455" cy="25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4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442</Words>
  <Application>Microsoft Office PowerPoint</Application>
  <PresentationFormat>와이드스크린</PresentationFormat>
  <Paragraphs>126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2019_02_07</vt:lpstr>
      <vt:lpstr>순서</vt:lpstr>
      <vt:lpstr>PowerPoint 프레젠테이션</vt:lpstr>
      <vt:lpstr>vehicleDetector_HOG</vt:lpstr>
      <vt:lpstr>vehicleDetector_HOG</vt:lpstr>
      <vt:lpstr>vehicleDetector_HOG_with_neg_gen</vt:lpstr>
      <vt:lpstr>vehicleDetector_HOG_with_neg_gen</vt:lpstr>
      <vt:lpstr>PowerPoint 프레젠테이션</vt:lpstr>
      <vt:lpstr>vehicleDetector_Haar_with_neg_gen</vt:lpstr>
      <vt:lpstr>vehicleDetector_LBP_with_neg_gen</vt:lpstr>
      <vt:lpstr>vehicleDetector_HOG_with_neg_gen</vt:lpstr>
      <vt:lpstr>vehicleDetector_Haar_with_neg_gen</vt:lpstr>
      <vt:lpstr>vehicleDetector_LBP_with_neg_gen</vt:lpstr>
      <vt:lpstr>PowerPoint 프레젠테이션</vt:lpstr>
      <vt:lpstr>Precision and Recall</vt:lpstr>
      <vt:lpstr>PowerPoint 프레젠테이션</vt:lpstr>
      <vt:lpstr>PowerPoint 프레젠테이션</vt:lpstr>
      <vt:lpstr>PowerPoint 프레젠테이션</vt:lpstr>
      <vt:lpstr>Haar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2019_02_07</dc:title>
  <dc:creator>동현</dc:creator>
  <cp:lastModifiedBy>동현</cp:lastModifiedBy>
  <cp:revision>67</cp:revision>
  <dcterms:created xsi:type="dcterms:W3CDTF">2019-02-04T11:42:42Z</dcterms:created>
  <dcterms:modified xsi:type="dcterms:W3CDTF">2019-02-07T07:19:28Z</dcterms:modified>
</cp:coreProperties>
</file>