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311" r:id="rId3"/>
    <p:sldId id="295" r:id="rId4"/>
    <p:sldId id="314" r:id="rId5"/>
    <p:sldId id="266" r:id="rId6"/>
    <p:sldId id="317" r:id="rId7"/>
    <p:sldId id="318" r:id="rId8"/>
    <p:sldId id="313" r:id="rId9"/>
    <p:sldId id="316" r:id="rId10"/>
    <p:sldId id="328" r:id="rId11"/>
    <p:sldId id="319" r:id="rId12"/>
    <p:sldId id="320" r:id="rId13"/>
    <p:sldId id="321" r:id="rId14"/>
    <p:sldId id="329" r:id="rId15"/>
    <p:sldId id="323" r:id="rId16"/>
    <p:sldId id="324" r:id="rId17"/>
    <p:sldId id="325" r:id="rId18"/>
    <p:sldId id="326" r:id="rId19"/>
    <p:sldId id="327" r:id="rId20"/>
    <p:sldId id="309" r:id="rId21"/>
  </p:sldIdLst>
  <p:sldSz cx="12192000" cy="6858000"/>
  <p:notesSz cx="6858000" cy="9144000"/>
  <p:embeddedFontLst>
    <p:embeddedFont>
      <p:font typeface="함초롬돋움" panose="020B0604000101010101" pitchFamily="50" charset="-127"/>
      <p:regular r:id="rId23"/>
      <p:bold r:id="rId24"/>
    </p:embeddedFont>
    <p:embeddedFont>
      <p:font typeface="서울한강 장체B" panose="02020603020101020101" pitchFamily="18" charset="-127"/>
      <p:regular r:id="rId25"/>
    </p:embeddedFont>
    <p:embeddedFont>
      <p:font typeface="ＭＳ Ｐゴシック" panose="020B0600070205080204" pitchFamily="34" charset="-128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69E"/>
    <a:srgbClr val="465D89"/>
    <a:srgbClr val="E97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21" autoAdjust="0"/>
    <p:restoredTop sz="85688" autoAdjust="0"/>
  </p:normalViewPr>
  <p:slideViewPr>
    <p:cSldViewPr snapToGrid="0">
      <p:cViewPr varScale="1">
        <p:scale>
          <a:sx n="99" d="100"/>
          <a:sy n="99" d="100"/>
        </p:scale>
        <p:origin x="834" y="7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E3301-0897-4C9F-8435-71E2B85EF547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A3674-A56F-4671-8B14-F805F9FE5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42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GNU_%EC%9D%BC%EB%B0%98_%EA%B3%B5%EC%A4%91_%ED%97%88%EA%B0%80%EC%84%9C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ko.wikipedia.org/wiki/%EC%98%A4%ED%94%88_%EC%86%8C%EC%8A%A4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GNU_%EC%9D%BC%EB%B0%98_%EA%B3%B5%EC%A4%91_%ED%97%88%EA%B0%80%EC%84%9C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ko.wikipedia.org/wiki/%EC%98%A4%ED%94%88_%EC%86%8C%EC%8A%A4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GNU_%EC%9D%BC%EB%B0%98_%EA%B3%B5%EC%A4%91_%ED%97%88%EA%B0%80%EC%84%9C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ko.wikipedia.org/wiki/%EC%98%A4%ED%94%88_%EC%86%8C%EC%8A%A4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2019</a:t>
            </a:r>
            <a:r>
              <a:rPr lang="ko-KR" altLang="en-US"/>
              <a:t>년 군대 말년휴가 때 친한 후배에게 온 카톡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3674-A56F-4671-8B14-F805F9FE58D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180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한게임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테트리스를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예시로 콤보 발생시 콤보 수를 화면에 보여주며 콤보에 따른 추가 점수를 부여한다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기능은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check_line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라인 수를 세는 함수를 구현하여 제거 라인에 따른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COMBO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체크하게 할 것이다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3674-A56F-4671-8B14-F805F9FE58D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514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한게임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테트리스를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예시로 콤보 발생시 콤보 수를 화면에 보여주며 콤보에 따른 추가 점수를 부여한다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기능은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check_line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라인 수를 세는 함수를 구현하여 제거 라인에 따른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COMBO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체크하게 할 것이다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3674-A56F-4671-8B14-F805F9FE58D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176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고전적인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디자인을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트렌디하게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변경한다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적용하지 않은 버튼들을 디자인하고 플레이 시 배경을 삽입한다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3674-A56F-4671-8B14-F805F9FE58D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692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고전적인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디자인을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트렌디하게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변경한다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적용하지 않은 버튼들을 디자인하고 플레이 시 배경을 삽입한다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3674-A56F-4671-8B14-F805F9FE58D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17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고전적인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디자인을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트렌디하게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변경한다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적용하지 않은 버튼들을 디자인하고 플레이 시 배경을 삽입한다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3674-A56F-4671-8B14-F805F9FE58D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65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/>
              <a:t>sub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3674-A56F-4671-8B14-F805F9FE58D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674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/>
              <a:t>sub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3674-A56F-4671-8B14-F805F9FE58D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544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/>
              <a:t>sub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3674-A56F-4671-8B14-F805F9FE58D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41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/>
              <a:t>sub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3674-A56F-4671-8B14-F805F9FE58D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46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A3674-A56F-4671-8B14-F805F9FE58D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118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3674-A56F-4671-8B14-F805F9FE58D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536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주제는 테트리스로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프로젝트는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학기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OSSP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PAIS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팀이 진행하였다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PAIS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팀은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2017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원작자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(PSNB92)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생성한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라이선스에 기반해 메인스크린의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변경하였고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사용하지 않는 멀티플레이 기능을 삭제하였다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 주요기능은 다음과 같다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테트리스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유전 알고리즘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(Genetic Algorithm)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구현을 통해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함께 게임을 할 수 있도록 만들었다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조작키의 사용자 설정이 가능하며</a:t>
            </a:r>
            <a:r>
              <a:rPr lang="ko-KR" altLang="ko-KR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유저의 </a:t>
            </a:r>
            <a:r>
              <a:rPr lang="en-US" altLang="ko-KR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ko-KR" altLang="ko-KR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입력 받아 게임 종료 후 개인 스코어를 저장할 수 있는 랭킹 시스템을 추가하였다</a:t>
            </a:r>
            <a:r>
              <a:rPr lang="en-US" altLang="ko-KR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3674-A56F-4671-8B14-F805F9FE58D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32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3674-A56F-4671-8B14-F805F9FE58D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69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프로젝트는 아래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1&gt;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같이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라이선스를 따른다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대표적인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Permissive License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상용 소프트웨어 개발 및 판매에 제약 조건이 없다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GNU 일반 공중 허가서"/>
              </a:rPr>
              <a:t>GNU 일반 공중 허가서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(GPL)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등과 달리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Copyleft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아니며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오픈 소스"/>
              </a:rPr>
              <a:t>오픈 소스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여부에 관계없이 재사용을 인정한다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저작권 표시 및 이 허가 표시를 소프트웨어의 모든 복제물 또는 중요한 부분에 기재해야 하므로 프로젝트 기간동안 라이선스에 대해 깊은 관심을 가질 필요가 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3674-A56F-4671-8B14-F805F9FE58D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269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프로젝트는 아래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1&gt;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같이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라이선스를 따른다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대표적인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Permissive License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상용 소프트웨어 개발 및 판매에 제약 조건이 없다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GNU 일반 공중 허가서"/>
              </a:rPr>
              <a:t>GNU 일반 공중 허가서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(GPL)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등과 달리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Copyleft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아니며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오픈 소스"/>
              </a:rPr>
              <a:t>오픈 소스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여부에 관계없이 재사용을 인정한다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저작권 표시 및 이 허가 표시를 소프트웨어의 모든 복제물 또는 중요한 부분에 기재해야 하므로 프로젝트 기간동안 라이선스에 대해 깊은 관심을 가질 필요가 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3674-A56F-4671-8B14-F805F9FE58D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2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프로젝트는 아래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1&gt;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같이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라이선스를 따른다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대표적인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Permissive License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상용 소프트웨어 개발 및 판매에 제약 조건이 없다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GNU 일반 공중 허가서"/>
              </a:rPr>
              <a:t>GNU 일반 공중 허가서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(GPL)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등과 달리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Copyleft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아니며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오픈 소스"/>
              </a:rPr>
              <a:t>오픈 소스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여부에 관계없이 재사용을 인정한다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저작권 표시 및 이 허가 표시를 소프트웨어의 모든 복제물 또는 중요한 부분에 기재해야 하므로 프로젝트 기간동안 라이선스에 대해 깊은 관심을 가질 필요가 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3674-A56F-4671-8B14-F805F9FE58D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341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Tetris with AI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경우에는 라이선스 또는 저작권이 존재하는지 확인 결과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2&gt;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같이 저작권자에게 일정 크레딧을 지불해야 하며 이전 프로젝트 팀이 소스를 구해왔던 저작권자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Jacob Jackson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개인 홈페이지 또한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아래의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3&gt;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같이 닫혀 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라이선스가 명시되지 않고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사람에 의해 배포 및 변경 권한을 허용하지 않는 상황이다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OS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팀의 프로젝트에서는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Tetris with AI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제외하고 진행할 계획이다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3674-A56F-4671-8B14-F805F9FE58D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787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Tetris with AI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경우에는 라이선스 또는 저작권이 존재하는지 확인 결과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2&gt;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같이 저작권자에게 일정 크레딧을 지불해야 하며 이전 프로젝트 팀이 소스를 구해왔던 저작권자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Jacob Jackson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개인 홈페이지 또한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아래의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3&gt;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같이 닫혀 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라이선스가 명시되지 않고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사람에 의해 배포 및 변경 권한을 허용하지 않는 상황이다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OS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팀의 프로젝트에서는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Tetris with AI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제외하고 진행할 계획이다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3674-A56F-4671-8B14-F805F9FE58D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78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D8B1-1F91-41E5-BA00-1679C2D2582D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B35E-1012-4E0F-895A-E65F157CE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2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D8B1-1F91-41E5-BA00-1679C2D2582D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B35E-1012-4E0F-895A-E65F157CE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61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D8B1-1F91-41E5-BA00-1679C2D2582D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B35E-1012-4E0F-895A-E65F157CE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29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D8B1-1F91-41E5-BA00-1679C2D2582D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B35E-1012-4E0F-895A-E65F157CE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67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D8B1-1F91-41E5-BA00-1679C2D2582D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B35E-1012-4E0F-895A-E65F157CE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36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D8B1-1F91-41E5-BA00-1679C2D2582D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B35E-1012-4E0F-895A-E65F157CE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35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D8B1-1F91-41E5-BA00-1679C2D2582D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B35E-1012-4E0F-895A-E65F157CE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0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D8B1-1F91-41E5-BA00-1679C2D2582D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B35E-1012-4E0F-895A-E65F157CE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38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D8B1-1F91-41E5-BA00-1679C2D2582D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B35E-1012-4E0F-895A-E65F157CE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05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D8B1-1F91-41E5-BA00-1679C2D2582D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B35E-1012-4E0F-895A-E65F157CE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0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D8B1-1F91-41E5-BA00-1679C2D2582D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B35E-1012-4E0F-895A-E65F157CE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29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D8B1-1F91-41E5-BA00-1679C2D2582D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DB35E-1012-4E0F-895A-E65F157CE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91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gif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bnzZXseOoUI" TargetMode="External"/><Relationship Id="rId5" Type="http://schemas.openxmlformats.org/officeDocument/2006/relationships/image" Target="../media/image21.jpe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f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svgsilh.com/es/image/156056.html" TargetMode="Externa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935AD66-2ECC-4C04-AA60-8F45513AA631}"/>
              </a:ext>
            </a:extLst>
          </p:cNvPr>
          <p:cNvSpPr txBox="1"/>
          <p:nvPr/>
        </p:nvSpPr>
        <p:spPr>
          <a:xfrm>
            <a:off x="7885113" y="5707030"/>
            <a:ext cx="4060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8469E"/>
              </a:buClr>
              <a:buSzPct val="100000"/>
              <a:buFont typeface="Wingdings" panose="05000000000000000000" pitchFamily="2" charset="2"/>
              <a:buChar char="§"/>
            </a:pPr>
            <a:r>
              <a:rPr lang="ko-KR" altLang="en-US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산업시스템공학과 김선후</a:t>
            </a:r>
            <a:r>
              <a:rPr lang="en-US" altLang="ko-KR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, </a:t>
            </a:r>
            <a:r>
              <a:rPr lang="ko-KR" altLang="en-US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남경현</a:t>
            </a:r>
            <a:r>
              <a:rPr lang="en-US" altLang="ko-KR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, </a:t>
            </a:r>
            <a:r>
              <a:rPr lang="ko-KR" altLang="en-US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이민지</a:t>
            </a:r>
            <a:endParaRPr lang="en-US" altLang="ko-KR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  <a:p>
            <a:pPr marL="285750" indent="-285750">
              <a:buClr>
                <a:srgbClr val="18469E"/>
              </a:buClr>
              <a:buSzPct val="100000"/>
              <a:buFont typeface="Wingdings" panose="05000000000000000000" pitchFamily="2" charset="2"/>
              <a:buChar char="§"/>
            </a:pPr>
            <a:endParaRPr lang="en-US" altLang="ko-KR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EB37754A-EECD-429F-8617-A22EA9FC8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99" y="1562060"/>
            <a:ext cx="3750641" cy="3732609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63B2E16-B16D-4FBB-A649-4CD25245E006}"/>
              </a:ext>
            </a:extLst>
          </p:cNvPr>
          <p:cNvCxnSpPr>
            <a:cxnSpLocks/>
          </p:cNvCxnSpPr>
          <p:nvPr/>
        </p:nvCxnSpPr>
        <p:spPr>
          <a:xfrm flipH="1" flipV="1">
            <a:off x="0" y="0"/>
            <a:ext cx="1788162" cy="1778002"/>
          </a:xfrm>
          <a:prstGeom prst="line">
            <a:avLst/>
          </a:prstGeom>
          <a:ln w="25400">
            <a:solidFill>
              <a:srgbClr val="184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B4326D-5203-4A6C-BB27-62C037F3A516}"/>
              </a:ext>
            </a:extLst>
          </p:cNvPr>
          <p:cNvSpPr/>
          <p:nvPr/>
        </p:nvSpPr>
        <p:spPr>
          <a:xfrm>
            <a:off x="2649756" y="3019865"/>
            <a:ext cx="61093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rgbClr val="18469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오픈소스를 활용한 </a:t>
            </a:r>
            <a:r>
              <a:rPr lang="ko-KR" altLang="en-US" sz="3200" dirty="0" err="1">
                <a:solidFill>
                  <a:srgbClr val="18469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테트리스</a:t>
            </a:r>
            <a:r>
              <a:rPr lang="ko-KR" altLang="en-US" sz="3200" dirty="0">
                <a:solidFill>
                  <a:srgbClr val="18469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프로그램 기능 개발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158487A-33A4-4F4F-81A6-300CA6553D95}"/>
              </a:ext>
            </a:extLst>
          </p:cNvPr>
          <p:cNvSpPr/>
          <p:nvPr/>
        </p:nvSpPr>
        <p:spPr>
          <a:xfrm>
            <a:off x="5504414" y="4326657"/>
            <a:ext cx="3229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18469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오픈소스 소프트웨어 프로젝트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11A690D-A186-44AE-ADAE-7D62B8BDBCC1}"/>
              </a:ext>
            </a:extLst>
          </p:cNvPr>
          <p:cNvSpPr/>
          <p:nvPr/>
        </p:nvSpPr>
        <p:spPr>
          <a:xfrm>
            <a:off x="0" y="6765721"/>
            <a:ext cx="12192000" cy="92279"/>
          </a:xfrm>
          <a:prstGeom prst="rect">
            <a:avLst/>
          </a:prstGeom>
          <a:solidFill>
            <a:srgbClr val="1846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7F2B81-38F7-489F-9FFF-276DB51666CA}"/>
              </a:ext>
            </a:extLst>
          </p:cNvPr>
          <p:cNvSpPr/>
          <p:nvPr/>
        </p:nvSpPr>
        <p:spPr>
          <a:xfrm>
            <a:off x="2986905" y="1552415"/>
            <a:ext cx="1647730" cy="1180091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FE62BF-3995-4D0B-9B74-EE0B941ED60C}"/>
              </a:ext>
            </a:extLst>
          </p:cNvPr>
          <p:cNvSpPr/>
          <p:nvPr/>
        </p:nvSpPr>
        <p:spPr>
          <a:xfrm>
            <a:off x="4217732" y="1642856"/>
            <a:ext cx="1647730" cy="1180091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 descr="음식이(가) 표시된 사진&#10;&#10;자동 생성된 설명">
            <a:extLst>
              <a:ext uri="{FF2B5EF4-FFF2-40B4-BE49-F238E27FC236}">
                <a16:creationId xmlns:a16="http://schemas.microsoft.com/office/drawing/2014/main" id="{3C1DCACE-5A9C-43E1-AADD-D6D89B84E297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485" y="108856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87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BC57E3F-C1D5-49F2-A1E8-FAF356F4FFDB}"/>
              </a:ext>
            </a:extLst>
          </p:cNvPr>
          <p:cNvSpPr/>
          <p:nvPr/>
        </p:nvSpPr>
        <p:spPr>
          <a:xfrm>
            <a:off x="896970" y="850783"/>
            <a:ext cx="2519180" cy="430485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970" y="865970"/>
            <a:ext cx="265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기존 프로젝트 라이선스</a:t>
            </a:r>
            <a:endParaRPr lang="ko-KR" altLang="en-US" sz="2000" dirty="0">
              <a:solidFill>
                <a:schemeClr val="bg1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6765721"/>
            <a:ext cx="12192000" cy="92279"/>
          </a:xfrm>
          <a:prstGeom prst="rect">
            <a:avLst/>
          </a:prstGeom>
          <a:solidFill>
            <a:srgbClr val="18469E"/>
          </a:solidFill>
          <a:ln>
            <a:solidFill>
              <a:srgbClr val="1846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DBD917-5E2D-4C4F-8D23-7996C7F2A9D5}"/>
              </a:ext>
            </a:extLst>
          </p:cNvPr>
          <p:cNvSpPr/>
          <p:nvPr/>
        </p:nvSpPr>
        <p:spPr>
          <a:xfrm>
            <a:off x="755010" y="853031"/>
            <a:ext cx="75500" cy="430485"/>
          </a:xfrm>
          <a:prstGeom prst="rect">
            <a:avLst/>
          </a:prstGeom>
          <a:solidFill>
            <a:srgbClr val="184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13" name="그림 12" descr="음식이(가) 표시된 사진&#10;&#10;자동 생성된 설명">
            <a:extLst>
              <a:ext uri="{FF2B5EF4-FFF2-40B4-BE49-F238E27FC236}">
                <a16:creationId xmlns:a16="http://schemas.microsoft.com/office/drawing/2014/main" id="{462CD610-BDE9-4659-8F9B-C3DC2219D08D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485" y="108856"/>
            <a:ext cx="1800000" cy="180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0C70F8A-ECCB-4813-BD72-E40C233630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6" t="3953" r="26063" b="4458"/>
          <a:stretch/>
        </p:blipFill>
        <p:spPr>
          <a:xfrm>
            <a:off x="4982780" y="1174810"/>
            <a:ext cx="2422632" cy="298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30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BC57E3F-C1D5-49F2-A1E8-FAF356F4FFDB}"/>
              </a:ext>
            </a:extLst>
          </p:cNvPr>
          <p:cNvSpPr/>
          <p:nvPr/>
        </p:nvSpPr>
        <p:spPr>
          <a:xfrm>
            <a:off x="896970" y="850783"/>
            <a:ext cx="2519180" cy="430485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3852" y="865970"/>
            <a:ext cx="1705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COMBO Bonus</a:t>
            </a:r>
            <a:endParaRPr lang="ko-KR" altLang="en-US" sz="2000" dirty="0">
              <a:solidFill>
                <a:schemeClr val="bg1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6765721"/>
            <a:ext cx="12192000" cy="92279"/>
          </a:xfrm>
          <a:prstGeom prst="rect">
            <a:avLst/>
          </a:prstGeom>
          <a:solidFill>
            <a:srgbClr val="18469E"/>
          </a:solidFill>
          <a:ln>
            <a:solidFill>
              <a:srgbClr val="1846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333183" y="5605711"/>
            <a:ext cx="2165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[ </a:t>
            </a:r>
            <a:r>
              <a:rPr lang="ko-KR" altLang="en-US" sz="16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테트리스 블록 </a:t>
            </a:r>
            <a:r>
              <a:rPr lang="en-US" altLang="ko-KR" sz="16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COMBO </a:t>
            </a:r>
            <a:r>
              <a:rPr lang="en-US" altLang="ko-KR" sz="1600" dirty="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]</a:t>
            </a:r>
            <a:endParaRPr lang="ko-KR" altLang="en-US" sz="1600" dirty="0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DBD917-5E2D-4C4F-8D23-7996C7F2A9D5}"/>
              </a:ext>
            </a:extLst>
          </p:cNvPr>
          <p:cNvSpPr/>
          <p:nvPr/>
        </p:nvSpPr>
        <p:spPr>
          <a:xfrm>
            <a:off x="755010" y="853031"/>
            <a:ext cx="75500" cy="430485"/>
          </a:xfrm>
          <a:prstGeom prst="rect">
            <a:avLst/>
          </a:prstGeom>
          <a:solidFill>
            <a:srgbClr val="184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EBE6C0-1605-4071-910C-C4FD9888D8F1}"/>
              </a:ext>
            </a:extLst>
          </p:cNvPr>
          <p:cNvSpPr/>
          <p:nvPr/>
        </p:nvSpPr>
        <p:spPr>
          <a:xfrm>
            <a:off x="6296498" y="2659559"/>
            <a:ext cx="41008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테트리스 블록 </a:t>
            </a:r>
            <a:r>
              <a:rPr lang="en-US" altLang="ko-KR" sz="4400" b="1">
                <a:solidFill>
                  <a:srgbClr val="18469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COMBO</a:t>
            </a:r>
            <a:r>
              <a:rPr lang="en-US" altLang="ko-KR" sz="20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 </a:t>
            </a:r>
            <a:r>
              <a:rPr lang="ko-KR" altLang="en-US" sz="20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에 따른</a:t>
            </a:r>
            <a:endParaRPr lang="en-US" altLang="ko-KR" sz="2000" dirty="0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616149" y="1782930"/>
            <a:ext cx="3600000" cy="360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0957F51-5114-4A78-9E1F-016046B63ABA}"/>
              </a:ext>
            </a:extLst>
          </p:cNvPr>
          <p:cNvSpPr/>
          <p:nvPr/>
        </p:nvSpPr>
        <p:spPr>
          <a:xfrm>
            <a:off x="9867163" y="3701928"/>
            <a:ext cx="1417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추가 점수 부여</a:t>
            </a:r>
            <a:endParaRPr lang="ko-KR" altLang="en-US"/>
          </a:p>
        </p:txBody>
      </p:sp>
      <p:pic>
        <p:nvPicPr>
          <p:cNvPr id="11" name="그림 10" descr="음식이(가) 표시된 사진&#10;&#10;자동 생성된 설명">
            <a:extLst>
              <a:ext uri="{FF2B5EF4-FFF2-40B4-BE49-F238E27FC236}">
                <a16:creationId xmlns:a16="http://schemas.microsoft.com/office/drawing/2014/main" id="{B8D27959-6F92-471F-AECD-8F5E017D6F2C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485" y="108856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74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BC57E3F-C1D5-49F2-A1E8-FAF356F4FFDB}"/>
              </a:ext>
            </a:extLst>
          </p:cNvPr>
          <p:cNvSpPr/>
          <p:nvPr/>
        </p:nvSpPr>
        <p:spPr>
          <a:xfrm>
            <a:off x="896970" y="850783"/>
            <a:ext cx="2519180" cy="430485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9149" y="854969"/>
            <a:ext cx="2094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블록 </a:t>
            </a:r>
            <a:r>
              <a:rPr lang="ko-KR" altLang="en-US" sz="2000" dirty="0" err="1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낙하속도</a:t>
            </a:r>
            <a:r>
              <a:rPr lang="ko-KR" altLang="en-US" sz="2000" dirty="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 증가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6765721"/>
            <a:ext cx="12192000" cy="92279"/>
          </a:xfrm>
          <a:prstGeom prst="rect">
            <a:avLst/>
          </a:prstGeom>
          <a:solidFill>
            <a:srgbClr val="18469E"/>
          </a:solidFill>
          <a:ln>
            <a:solidFill>
              <a:srgbClr val="1846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DBD917-5E2D-4C4F-8D23-7996C7F2A9D5}"/>
              </a:ext>
            </a:extLst>
          </p:cNvPr>
          <p:cNvSpPr/>
          <p:nvPr/>
        </p:nvSpPr>
        <p:spPr>
          <a:xfrm>
            <a:off x="755010" y="853031"/>
            <a:ext cx="75500" cy="430485"/>
          </a:xfrm>
          <a:prstGeom prst="rect">
            <a:avLst/>
          </a:prstGeom>
          <a:solidFill>
            <a:srgbClr val="184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97" y="1629000"/>
            <a:ext cx="3600000" cy="360000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9" name="그림 8" descr="음식이(가) 표시된 사진&#10;&#10;자동 생성된 설명">
            <a:extLst>
              <a:ext uri="{FF2B5EF4-FFF2-40B4-BE49-F238E27FC236}">
                <a16:creationId xmlns:a16="http://schemas.microsoft.com/office/drawing/2014/main" id="{32ECAD2E-3EE3-43F1-8BF2-DEC4E545EB59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485" y="108856"/>
            <a:ext cx="1800000" cy="1800000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904" y="1629000"/>
            <a:ext cx="3600000" cy="360000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20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BC57E3F-C1D5-49F2-A1E8-FAF356F4FFDB}"/>
              </a:ext>
            </a:extLst>
          </p:cNvPr>
          <p:cNvSpPr/>
          <p:nvPr/>
        </p:nvSpPr>
        <p:spPr>
          <a:xfrm>
            <a:off x="896970" y="850783"/>
            <a:ext cx="2519180" cy="430485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5100" y="850783"/>
            <a:ext cx="2262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전반적인 디자인 개선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6765721"/>
            <a:ext cx="12192000" cy="92279"/>
          </a:xfrm>
          <a:prstGeom prst="rect">
            <a:avLst/>
          </a:prstGeom>
          <a:solidFill>
            <a:srgbClr val="18469E"/>
          </a:solidFill>
          <a:ln>
            <a:solidFill>
              <a:srgbClr val="1846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DBD917-5E2D-4C4F-8D23-7996C7F2A9D5}"/>
              </a:ext>
            </a:extLst>
          </p:cNvPr>
          <p:cNvSpPr/>
          <p:nvPr/>
        </p:nvSpPr>
        <p:spPr>
          <a:xfrm>
            <a:off x="755010" y="853031"/>
            <a:ext cx="75500" cy="430485"/>
          </a:xfrm>
          <a:prstGeom prst="rect">
            <a:avLst/>
          </a:prstGeom>
          <a:solidFill>
            <a:srgbClr val="184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B5A4B22-E7E6-4731-BD28-96DB0CBA6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598" y="233797"/>
            <a:ext cx="1828804" cy="1143002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21"/>
          <a:stretch/>
        </p:blipFill>
        <p:spPr>
          <a:xfrm>
            <a:off x="1242166" y="1818221"/>
            <a:ext cx="3600000" cy="360027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6E62B10-FA23-49C5-9C25-184CF7D05CBB}"/>
              </a:ext>
            </a:extLst>
          </p:cNvPr>
          <p:cNvSpPr/>
          <p:nvPr/>
        </p:nvSpPr>
        <p:spPr>
          <a:xfrm>
            <a:off x="5602941" y="3512508"/>
            <a:ext cx="986118" cy="340658"/>
          </a:xfrm>
          <a:prstGeom prst="rightArrow">
            <a:avLst/>
          </a:prstGeom>
          <a:solidFill>
            <a:srgbClr val="184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1602A-8EEE-4FB6-91FD-887DACA57BC7}"/>
              </a:ext>
            </a:extLst>
          </p:cNvPr>
          <p:cNvSpPr txBox="1"/>
          <p:nvPr/>
        </p:nvSpPr>
        <p:spPr>
          <a:xfrm>
            <a:off x="1844622" y="5668663"/>
            <a:ext cx="2395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[ </a:t>
            </a:r>
            <a:r>
              <a:rPr lang="ko-KR" altLang="en-US" sz="1600" dirty="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기존 검정 배경의 </a:t>
            </a:r>
            <a:r>
              <a:rPr lang="ko-KR" altLang="en-US" sz="1600" dirty="0" err="1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테트리스</a:t>
            </a:r>
            <a:r>
              <a:rPr lang="ko-KR" altLang="en-US" sz="1600" dirty="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]</a:t>
            </a:r>
            <a:endParaRPr lang="ko-KR" altLang="en-US" sz="1600" dirty="0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 descr="음식이(가) 표시된 사진&#10;&#10;자동 생성된 설명">
            <a:extLst>
              <a:ext uri="{FF2B5EF4-FFF2-40B4-BE49-F238E27FC236}">
                <a16:creationId xmlns:a16="http://schemas.microsoft.com/office/drawing/2014/main" id="{21184D2E-D9D4-4266-8C75-4DA6E81AFF15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485" y="108856"/>
            <a:ext cx="1800000" cy="1800000"/>
          </a:xfrm>
          <a:prstGeom prst="rect">
            <a:avLst/>
          </a:prstGeom>
        </p:spPr>
      </p:pic>
      <p:pic>
        <p:nvPicPr>
          <p:cNvPr id="2" name="그림 1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835" y="1818221"/>
            <a:ext cx="3600000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7188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BC57E3F-C1D5-49F2-A1E8-FAF356F4FFDB}"/>
              </a:ext>
            </a:extLst>
          </p:cNvPr>
          <p:cNvSpPr/>
          <p:nvPr/>
        </p:nvSpPr>
        <p:spPr>
          <a:xfrm>
            <a:off x="896970" y="850783"/>
            <a:ext cx="2519180" cy="430485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970" y="865970"/>
            <a:ext cx="265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효과음과 </a:t>
            </a:r>
            <a:r>
              <a:rPr lang="ko-KR" altLang="en-US" sz="2000" dirty="0" err="1" smtClean="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음소거</a:t>
            </a:r>
            <a:r>
              <a:rPr lang="ko-KR" altLang="en-US" sz="2000" dirty="0" smtClean="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 모드</a:t>
            </a:r>
            <a:endParaRPr lang="ko-KR" altLang="en-US" sz="2000" dirty="0">
              <a:solidFill>
                <a:schemeClr val="bg1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6765721"/>
            <a:ext cx="12192000" cy="92279"/>
          </a:xfrm>
          <a:prstGeom prst="rect">
            <a:avLst/>
          </a:prstGeom>
          <a:solidFill>
            <a:srgbClr val="18469E"/>
          </a:solidFill>
          <a:ln>
            <a:solidFill>
              <a:srgbClr val="1846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DBD917-5E2D-4C4F-8D23-7996C7F2A9D5}"/>
              </a:ext>
            </a:extLst>
          </p:cNvPr>
          <p:cNvSpPr/>
          <p:nvPr/>
        </p:nvSpPr>
        <p:spPr>
          <a:xfrm>
            <a:off x="755010" y="853031"/>
            <a:ext cx="75500" cy="430485"/>
          </a:xfrm>
          <a:prstGeom prst="rect">
            <a:avLst/>
          </a:prstGeom>
          <a:solidFill>
            <a:srgbClr val="184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B5A4B22-E7E6-4731-BD28-96DB0CBA6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598" y="233797"/>
            <a:ext cx="1828804" cy="1143002"/>
          </a:xfrm>
          <a:prstGeom prst="rect">
            <a:avLst/>
          </a:prstGeom>
        </p:spPr>
      </p:pic>
      <p:pic>
        <p:nvPicPr>
          <p:cNvPr id="6" name="bnzZXseOoUI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549625" y="1742173"/>
            <a:ext cx="7092750" cy="39896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764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BC57E3F-C1D5-49F2-A1E8-FAF356F4FFDB}"/>
              </a:ext>
            </a:extLst>
          </p:cNvPr>
          <p:cNvSpPr/>
          <p:nvPr/>
        </p:nvSpPr>
        <p:spPr>
          <a:xfrm>
            <a:off x="896970" y="850783"/>
            <a:ext cx="2519180" cy="430485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6509" y="865970"/>
            <a:ext cx="1640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불편 사항 개선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6765721"/>
            <a:ext cx="12192000" cy="92279"/>
          </a:xfrm>
          <a:prstGeom prst="rect">
            <a:avLst/>
          </a:prstGeom>
          <a:solidFill>
            <a:srgbClr val="18469E"/>
          </a:solidFill>
          <a:ln>
            <a:solidFill>
              <a:srgbClr val="1846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DBD917-5E2D-4C4F-8D23-7996C7F2A9D5}"/>
              </a:ext>
            </a:extLst>
          </p:cNvPr>
          <p:cNvSpPr/>
          <p:nvPr/>
        </p:nvSpPr>
        <p:spPr>
          <a:xfrm>
            <a:off x="755010" y="853031"/>
            <a:ext cx="75500" cy="430485"/>
          </a:xfrm>
          <a:prstGeom prst="rect">
            <a:avLst/>
          </a:prstGeom>
          <a:solidFill>
            <a:srgbClr val="184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 rotWithShape="1">
          <a:blip r:embed="rId3"/>
          <a:srcRect l="2891" t="1123" r="3024" b="4361"/>
          <a:stretch/>
        </p:blipFill>
        <p:spPr>
          <a:xfrm>
            <a:off x="896970" y="1750445"/>
            <a:ext cx="3600000" cy="3600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7EBE6C0-1605-4071-910C-C4FD9888D8F1}"/>
              </a:ext>
            </a:extLst>
          </p:cNvPr>
          <p:cNvSpPr/>
          <p:nvPr/>
        </p:nvSpPr>
        <p:spPr>
          <a:xfrm>
            <a:off x="8782230" y="2611726"/>
            <a:ext cx="3257623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실행 파일 생성</a:t>
            </a:r>
            <a:endParaRPr lang="en-US" altLang="ko-KR" sz="2400" dirty="0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  <a:p>
            <a:endParaRPr lang="en-US" altLang="ko-KR" sz="2000" dirty="0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  <a:p>
            <a:r>
              <a:rPr lang="ko-KR" altLang="en-US" sz="2400" dirty="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단축키 구현 </a:t>
            </a:r>
            <a:r>
              <a:rPr lang="en-US" altLang="ko-KR" sz="2400" dirty="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Home </a:t>
            </a:r>
            <a:r>
              <a:rPr lang="ko-KR" altLang="en-US" sz="2400" dirty="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및</a:t>
            </a:r>
            <a:r>
              <a:rPr lang="en-US" altLang="ko-KR" sz="2400" dirty="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 Exit </a:t>
            </a:r>
          </a:p>
          <a:p>
            <a:endParaRPr lang="en-US" altLang="ko-KR" sz="2400" dirty="0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  <a:p>
            <a:r>
              <a:rPr lang="ko-KR" altLang="en-US" sz="2400" dirty="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명예의 전당</a:t>
            </a:r>
            <a:endParaRPr lang="en-US" altLang="ko-KR" sz="2400" dirty="0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 descr="음식이(가) 표시된 사진&#10;&#10;자동 생성된 설명">
            <a:extLst>
              <a:ext uri="{FF2B5EF4-FFF2-40B4-BE49-F238E27FC236}">
                <a16:creationId xmlns:a16="http://schemas.microsoft.com/office/drawing/2014/main" id="{FFE6EA62-728C-47A9-A37E-36334547D82F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485" y="108856"/>
            <a:ext cx="1800000" cy="1800000"/>
          </a:xfrm>
          <a:prstGeom prst="rect">
            <a:avLst/>
          </a:prstGeom>
        </p:spPr>
      </p:pic>
      <p:pic>
        <p:nvPicPr>
          <p:cNvPr id="9" name="그림 8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21"/>
          <a:stretch/>
        </p:blipFill>
        <p:spPr>
          <a:xfrm>
            <a:off x="5053771" y="1750445"/>
            <a:ext cx="3600000" cy="36002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81602A-8EEE-4FB6-91FD-887DACA57BC7}"/>
              </a:ext>
            </a:extLst>
          </p:cNvPr>
          <p:cNvSpPr txBox="1"/>
          <p:nvPr/>
        </p:nvSpPr>
        <p:spPr>
          <a:xfrm>
            <a:off x="1661742" y="5591064"/>
            <a:ext cx="2395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[ </a:t>
            </a:r>
            <a:r>
              <a:rPr lang="ko-KR" altLang="en-US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실행 파일 </a:t>
            </a:r>
            <a:r>
              <a:rPr lang="ko-KR" altLang="en-US" sz="1600" dirty="0" err="1" smtClean="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속성창</a:t>
            </a:r>
            <a:r>
              <a:rPr lang="ko-KR" altLang="en-US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 예시</a:t>
            </a:r>
            <a:r>
              <a:rPr lang="en-US" altLang="ko-KR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]</a:t>
            </a:r>
            <a:endParaRPr lang="ko-KR" altLang="en-US" sz="1600" dirty="0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81602A-8EEE-4FB6-91FD-887DACA57BC7}"/>
              </a:ext>
            </a:extLst>
          </p:cNvPr>
          <p:cNvSpPr txBox="1"/>
          <p:nvPr/>
        </p:nvSpPr>
        <p:spPr>
          <a:xfrm>
            <a:off x="5704352" y="5586898"/>
            <a:ext cx="2395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[ </a:t>
            </a:r>
            <a:r>
              <a:rPr lang="ko-KR" altLang="en-US" sz="1600" dirty="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기존 검정 배경의 </a:t>
            </a:r>
            <a:r>
              <a:rPr lang="ko-KR" altLang="en-US" sz="1600" dirty="0" err="1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테트리스</a:t>
            </a:r>
            <a:r>
              <a:rPr lang="ko-KR" altLang="en-US" sz="1600" dirty="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]</a:t>
            </a:r>
            <a:endParaRPr lang="ko-KR" altLang="en-US" sz="1600" dirty="0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24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BC57E3F-C1D5-49F2-A1E8-FAF356F4FFDB}"/>
              </a:ext>
            </a:extLst>
          </p:cNvPr>
          <p:cNvSpPr/>
          <p:nvPr/>
        </p:nvSpPr>
        <p:spPr>
          <a:xfrm>
            <a:off x="896970" y="850783"/>
            <a:ext cx="1753304" cy="430485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26189" y="865970"/>
            <a:ext cx="14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시스템 구조도</a:t>
            </a:r>
            <a:endParaRPr lang="ko-KR" altLang="en-US" sz="2000" dirty="0">
              <a:solidFill>
                <a:schemeClr val="bg1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6765721"/>
            <a:ext cx="12192000" cy="92279"/>
          </a:xfrm>
          <a:prstGeom prst="rect">
            <a:avLst/>
          </a:prstGeom>
          <a:solidFill>
            <a:srgbClr val="18469E"/>
          </a:solidFill>
          <a:ln>
            <a:solidFill>
              <a:srgbClr val="1846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DBD917-5E2D-4C4F-8D23-7996C7F2A9D5}"/>
              </a:ext>
            </a:extLst>
          </p:cNvPr>
          <p:cNvSpPr/>
          <p:nvPr/>
        </p:nvSpPr>
        <p:spPr>
          <a:xfrm>
            <a:off x="755010" y="853031"/>
            <a:ext cx="75500" cy="430485"/>
          </a:xfrm>
          <a:prstGeom prst="rect">
            <a:avLst/>
          </a:prstGeom>
          <a:solidFill>
            <a:srgbClr val="184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BB1B4B-5271-4FA1-BE08-E4ED3CD3F95E}"/>
              </a:ext>
            </a:extLst>
          </p:cNvPr>
          <p:cNvSpPr txBox="1"/>
          <p:nvPr/>
        </p:nvSpPr>
        <p:spPr>
          <a:xfrm>
            <a:off x="6574469" y="2583020"/>
            <a:ext cx="44745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단순한 게임 진행 로직과 섹션</a:t>
            </a:r>
            <a:endParaRPr lang="en-US" altLang="ko-KR" sz="200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ko-KR" sz="200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>
              <a:buClr>
                <a:srgbClr val="0070C0"/>
              </a:buClr>
            </a:pPr>
            <a:endParaRPr lang="en-US" altLang="ko-KR" sz="200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섹션별 기능 구현</a:t>
            </a:r>
            <a:endParaRPr lang="en-US" altLang="ko-KR" sz="200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ko-KR" sz="200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ko-KR" sz="200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sz="200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UI · UX </a:t>
            </a:r>
            <a:r>
              <a:rPr lang="ko-KR" altLang="en-US" sz="200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디자인</a:t>
            </a:r>
            <a:endParaRPr lang="en-US" altLang="ko-KR" sz="200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214A37D-DC63-4F98-B128-CC5987FE4B9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053" y="1922004"/>
            <a:ext cx="3600000" cy="3600000"/>
          </a:xfrm>
          <a:prstGeom prst="rect">
            <a:avLst/>
          </a:prstGeom>
        </p:spPr>
      </p:pic>
      <p:pic>
        <p:nvPicPr>
          <p:cNvPr id="9" name="그림 8" descr="음식이(가) 표시된 사진&#10;&#10;자동 생성된 설명">
            <a:extLst>
              <a:ext uri="{FF2B5EF4-FFF2-40B4-BE49-F238E27FC236}">
                <a16:creationId xmlns:a16="http://schemas.microsoft.com/office/drawing/2014/main" id="{221B68FE-170E-43B1-8FC8-D9D88E629E33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485" y="108856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1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BC57E3F-C1D5-49F2-A1E8-FAF356F4FFDB}"/>
              </a:ext>
            </a:extLst>
          </p:cNvPr>
          <p:cNvSpPr/>
          <p:nvPr/>
        </p:nvSpPr>
        <p:spPr>
          <a:xfrm>
            <a:off x="896970" y="850783"/>
            <a:ext cx="2867310" cy="430485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7882" y="865970"/>
            <a:ext cx="2645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진행 프로젝트의 라이선스</a:t>
            </a:r>
            <a:endParaRPr lang="ko-KR" altLang="en-US" sz="2000" dirty="0">
              <a:solidFill>
                <a:schemeClr val="bg1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6765721"/>
            <a:ext cx="12192000" cy="92279"/>
          </a:xfrm>
          <a:prstGeom prst="rect">
            <a:avLst/>
          </a:prstGeom>
          <a:solidFill>
            <a:srgbClr val="18469E"/>
          </a:solidFill>
          <a:ln>
            <a:solidFill>
              <a:srgbClr val="1846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DBD917-5E2D-4C4F-8D23-7996C7F2A9D5}"/>
              </a:ext>
            </a:extLst>
          </p:cNvPr>
          <p:cNvSpPr/>
          <p:nvPr/>
        </p:nvSpPr>
        <p:spPr>
          <a:xfrm>
            <a:off x="755010" y="853031"/>
            <a:ext cx="75500" cy="430485"/>
          </a:xfrm>
          <a:prstGeom prst="rect">
            <a:avLst/>
          </a:prstGeom>
          <a:solidFill>
            <a:srgbClr val="184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361E0189-E45B-4185-A0A6-CD5202BC44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23" y="2745591"/>
            <a:ext cx="3675030" cy="1901828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A5D6358C-D907-4E80-BF3F-D6AED25E8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416822"/>
            <a:ext cx="4908251" cy="1752307"/>
          </a:xfrm>
          <a:prstGeom prst="rect">
            <a:avLst/>
          </a:prstGeom>
        </p:spPr>
      </p:pic>
      <p:pic>
        <p:nvPicPr>
          <p:cNvPr id="10" name="그림 9" descr="음식이(가) 표시된 사진&#10;&#10;자동 생성된 설명">
            <a:extLst>
              <a:ext uri="{FF2B5EF4-FFF2-40B4-BE49-F238E27FC236}">
                <a16:creationId xmlns:a16="http://schemas.microsoft.com/office/drawing/2014/main" id="{9179C965-C866-46AB-BCC4-FCFB55F0D012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485" y="108856"/>
            <a:ext cx="1800000" cy="1800000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7CA94F49-125E-445C-9638-09310359B7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755791"/>
            <a:ext cx="4908251" cy="248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BC57E3F-C1D5-49F2-A1E8-FAF356F4FFDB}"/>
              </a:ext>
            </a:extLst>
          </p:cNvPr>
          <p:cNvSpPr/>
          <p:nvPr/>
        </p:nvSpPr>
        <p:spPr>
          <a:xfrm>
            <a:off x="896971" y="850783"/>
            <a:ext cx="2158745" cy="430485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8795" y="870086"/>
            <a:ext cx="182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랜딩 페이지 제작</a:t>
            </a:r>
            <a:endParaRPr lang="ko-KR" altLang="en-US" sz="2000" dirty="0">
              <a:solidFill>
                <a:schemeClr val="bg1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6765721"/>
            <a:ext cx="12192000" cy="92279"/>
          </a:xfrm>
          <a:prstGeom prst="rect">
            <a:avLst/>
          </a:prstGeom>
          <a:solidFill>
            <a:srgbClr val="18469E"/>
          </a:solidFill>
          <a:ln>
            <a:solidFill>
              <a:srgbClr val="1846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DBD917-5E2D-4C4F-8D23-7996C7F2A9D5}"/>
              </a:ext>
            </a:extLst>
          </p:cNvPr>
          <p:cNvSpPr/>
          <p:nvPr/>
        </p:nvSpPr>
        <p:spPr>
          <a:xfrm>
            <a:off x="755010" y="853031"/>
            <a:ext cx="75500" cy="430485"/>
          </a:xfrm>
          <a:prstGeom prst="rect">
            <a:avLst/>
          </a:prstGeom>
          <a:solidFill>
            <a:srgbClr val="184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다른, 디스플레이, 시계이(가) 표시된 사진&#10;&#10;자동 생성된 설명">
            <a:extLst>
              <a:ext uri="{FF2B5EF4-FFF2-40B4-BE49-F238E27FC236}">
                <a16:creationId xmlns:a16="http://schemas.microsoft.com/office/drawing/2014/main" id="{3250E49F-4470-41D8-A8E4-855E7F362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" y="1925397"/>
            <a:ext cx="6096000" cy="40625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4B709E-2E45-4DAE-9078-A0AA00E9AEA6}"/>
              </a:ext>
            </a:extLst>
          </p:cNvPr>
          <p:cNvSpPr txBox="1"/>
          <p:nvPr/>
        </p:nvSpPr>
        <p:spPr>
          <a:xfrm>
            <a:off x="7053651" y="2412076"/>
            <a:ext cx="49097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프로젝트 멤버 소개</a:t>
            </a:r>
          </a:p>
          <a:p>
            <a:pPr>
              <a:buClr>
                <a:srgbClr val="0070C0"/>
              </a:buClr>
            </a:pPr>
            <a:endParaRPr lang="en-US" altLang="ko-KR" sz="200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>
              <a:buClr>
                <a:srgbClr val="0070C0"/>
              </a:buClr>
            </a:pPr>
            <a:endParaRPr lang="en-US" altLang="ko-KR" sz="200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sz="200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OS</a:t>
            </a:r>
            <a:r>
              <a:rPr lang="ko-KR" altLang="en-US" sz="200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팀의 테트리스 게임 설명서</a:t>
            </a:r>
            <a:endParaRPr lang="en-US" altLang="ko-KR" sz="200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ko-KR" sz="200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ko-KR" sz="200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게임 다운로드</a:t>
            </a:r>
            <a:endParaRPr lang="en-US" altLang="ko-KR" sz="200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pic>
        <p:nvPicPr>
          <p:cNvPr id="9" name="그림 8" descr="음식이(가) 표시된 사진&#10;&#10;자동 생성된 설명">
            <a:extLst>
              <a:ext uri="{FF2B5EF4-FFF2-40B4-BE49-F238E27FC236}">
                <a16:creationId xmlns:a16="http://schemas.microsoft.com/office/drawing/2014/main" id="{CD965FDE-5EC8-40F5-BC5A-97485698CED8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485" y="108856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BC57E3F-C1D5-49F2-A1E8-FAF356F4FFDB}"/>
              </a:ext>
            </a:extLst>
          </p:cNvPr>
          <p:cNvSpPr/>
          <p:nvPr/>
        </p:nvSpPr>
        <p:spPr>
          <a:xfrm>
            <a:off x="896971" y="850783"/>
            <a:ext cx="1828805" cy="430485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9180" y="868845"/>
            <a:ext cx="1464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프로젝트 일정</a:t>
            </a:r>
            <a:endParaRPr lang="ko-KR" altLang="en-US" sz="2000" dirty="0">
              <a:solidFill>
                <a:schemeClr val="bg1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6765721"/>
            <a:ext cx="12192000" cy="92279"/>
          </a:xfrm>
          <a:prstGeom prst="rect">
            <a:avLst/>
          </a:prstGeom>
          <a:solidFill>
            <a:srgbClr val="18469E"/>
          </a:solidFill>
          <a:ln>
            <a:solidFill>
              <a:srgbClr val="1846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DBD917-5E2D-4C4F-8D23-7996C7F2A9D5}"/>
              </a:ext>
            </a:extLst>
          </p:cNvPr>
          <p:cNvSpPr/>
          <p:nvPr/>
        </p:nvSpPr>
        <p:spPr>
          <a:xfrm>
            <a:off x="755010" y="853031"/>
            <a:ext cx="75500" cy="430485"/>
          </a:xfrm>
          <a:prstGeom prst="rect">
            <a:avLst/>
          </a:prstGeom>
          <a:solidFill>
            <a:srgbClr val="184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683064B-A4F8-40C3-8467-FDEAAC015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297" y="1845380"/>
            <a:ext cx="8863405" cy="36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DBA8F5-0EC2-4E66-A439-D2C4AEEA5BB7}"/>
              </a:ext>
            </a:extLst>
          </p:cNvPr>
          <p:cNvSpPr txBox="1"/>
          <p:nvPr/>
        </p:nvSpPr>
        <p:spPr>
          <a:xfrm>
            <a:off x="4898455" y="5727751"/>
            <a:ext cx="2395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[ </a:t>
            </a:r>
            <a:r>
              <a:rPr lang="ko-KR" altLang="en-US" sz="16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프로젝트 </a:t>
            </a:r>
            <a:r>
              <a:rPr lang="en-US" altLang="ko-KR" sz="16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Gantt Chart</a:t>
            </a:r>
            <a:r>
              <a:rPr lang="ko-KR" altLang="en-US" sz="16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16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]</a:t>
            </a:r>
            <a:endParaRPr lang="ko-KR" altLang="en-US" sz="1600" dirty="0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 descr="음식이(가) 표시된 사진&#10;&#10;자동 생성된 설명">
            <a:extLst>
              <a:ext uri="{FF2B5EF4-FFF2-40B4-BE49-F238E27FC236}">
                <a16:creationId xmlns:a16="http://schemas.microsoft.com/office/drawing/2014/main" id="{9B1DBD32-904C-4576-98F7-8EC8DF1C29BB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485" y="108856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6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BC57E3F-C1D5-49F2-A1E8-FAF356F4FFDB}"/>
              </a:ext>
            </a:extLst>
          </p:cNvPr>
          <p:cNvSpPr/>
          <p:nvPr/>
        </p:nvSpPr>
        <p:spPr>
          <a:xfrm>
            <a:off x="896970" y="850783"/>
            <a:ext cx="2519180" cy="430485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2181" y="865970"/>
            <a:ext cx="2353728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팀원 및 팀명 소개</a:t>
            </a:r>
            <a:endParaRPr lang="ko-KR" altLang="en-US" sz="2000" dirty="0">
              <a:solidFill>
                <a:schemeClr val="bg1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6765721"/>
            <a:ext cx="12192000" cy="9227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DBD917-5E2D-4C4F-8D23-7996C7F2A9D5}"/>
              </a:ext>
            </a:extLst>
          </p:cNvPr>
          <p:cNvSpPr/>
          <p:nvPr/>
        </p:nvSpPr>
        <p:spPr>
          <a:xfrm>
            <a:off x="755010" y="853031"/>
            <a:ext cx="75500" cy="4304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8A8B4823-2305-439A-897C-507F0905A3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528482">
            <a:off x="6514059" y="1100767"/>
            <a:ext cx="4016988" cy="292694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70FDCDC1-17B5-4133-865D-4F9E91A10A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84" y="1771576"/>
            <a:ext cx="3384574" cy="338457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43AE754-BE72-4B4E-9DAD-59729C1616AB}"/>
              </a:ext>
            </a:extLst>
          </p:cNvPr>
          <p:cNvSpPr txBox="1"/>
          <p:nvPr/>
        </p:nvSpPr>
        <p:spPr>
          <a:xfrm>
            <a:off x="1944964" y="5469031"/>
            <a:ext cx="16368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산업시스템공학과 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15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학번 </a:t>
            </a:r>
            <a:r>
              <a:rPr lang="ko-KR" altLang="en-US" sz="2000" b="1" dirty="0" err="1">
                <a:solidFill>
                  <a:srgbClr val="18469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김선후</a:t>
            </a:r>
            <a:endParaRPr lang="ko-KR" altLang="en-US" b="1" dirty="0">
              <a:solidFill>
                <a:srgbClr val="18469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3B0E48-5C2E-482E-92C9-240F2CFF4B98}"/>
              </a:ext>
            </a:extLst>
          </p:cNvPr>
          <p:cNvSpPr txBox="1"/>
          <p:nvPr/>
        </p:nvSpPr>
        <p:spPr>
          <a:xfrm>
            <a:off x="5447872" y="5469031"/>
            <a:ext cx="16368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산업시스템공학과 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16</a:t>
            </a:r>
            <a:r>
              <a:rPr lang="ko-KR" altLang="en-US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학번 </a:t>
            </a:r>
            <a:r>
              <a:rPr lang="ko-KR" altLang="en-US" sz="2000" b="1">
                <a:solidFill>
                  <a:srgbClr val="18469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이민지</a:t>
            </a:r>
            <a:endParaRPr lang="ko-KR" altLang="en-US" b="1" dirty="0">
              <a:solidFill>
                <a:srgbClr val="18469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9005EB-C3B7-4085-9FD9-8F3B2FADDD5F}"/>
              </a:ext>
            </a:extLst>
          </p:cNvPr>
          <p:cNvSpPr txBox="1"/>
          <p:nvPr/>
        </p:nvSpPr>
        <p:spPr>
          <a:xfrm>
            <a:off x="3696418" y="5474383"/>
            <a:ext cx="16368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산업시스템공학과 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14</a:t>
            </a:r>
            <a:r>
              <a:rPr lang="ko-KR" altLang="en-US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학번 </a:t>
            </a:r>
            <a:r>
              <a:rPr lang="ko-KR" altLang="en-US" sz="2000" b="1">
                <a:solidFill>
                  <a:srgbClr val="18469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남경현</a:t>
            </a:r>
            <a:endParaRPr lang="ko-KR" altLang="en-US" b="1" dirty="0">
              <a:solidFill>
                <a:srgbClr val="18469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12" name="그림 11" descr="음식이(가) 표시된 사진&#10;&#10;자동 생성된 설명">
            <a:extLst>
              <a:ext uri="{FF2B5EF4-FFF2-40B4-BE49-F238E27FC236}">
                <a16:creationId xmlns:a16="http://schemas.microsoft.com/office/drawing/2014/main" id="{5BFD57AF-F966-4FED-A2B6-6A210E0B55BD}"/>
              </a:ext>
            </a:extLst>
          </p:cNvPr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7268">
            <a:off x="7104281" y="1349866"/>
            <a:ext cx="279299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82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EB37754A-EECD-429F-8617-A22EA9FC8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99" y="1562060"/>
            <a:ext cx="3750641" cy="3732609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63B2E16-B16D-4FBB-A649-4CD25245E006}"/>
              </a:ext>
            </a:extLst>
          </p:cNvPr>
          <p:cNvCxnSpPr>
            <a:cxnSpLocks/>
          </p:cNvCxnSpPr>
          <p:nvPr/>
        </p:nvCxnSpPr>
        <p:spPr>
          <a:xfrm flipH="1" flipV="1">
            <a:off x="0" y="0"/>
            <a:ext cx="1788162" cy="1778002"/>
          </a:xfrm>
          <a:prstGeom prst="line">
            <a:avLst/>
          </a:prstGeom>
          <a:ln w="25400">
            <a:solidFill>
              <a:srgbClr val="184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11A690D-A186-44AE-ADAE-7D62B8BDBCC1}"/>
              </a:ext>
            </a:extLst>
          </p:cNvPr>
          <p:cNvSpPr/>
          <p:nvPr/>
        </p:nvSpPr>
        <p:spPr>
          <a:xfrm>
            <a:off x="0" y="6765721"/>
            <a:ext cx="12192000" cy="92279"/>
          </a:xfrm>
          <a:prstGeom prst="rect">
            <a:avLst/>
          </a:prstGeom>
          <a:solidFill>
            <a:srgbClr val="1846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7F2B81-38F7-489F-9FFF-276DB51666CA}"/>
              </a:ext>
            </a:extLst>
          </p:cNvPr>
          <p:cNvSpPr/>
          <p:nvPr/>
        </p:nvSpPr>
        <p:spPr>
          <a:xfrm>
            <a:off x="2986905" y="1552415"/>
            <a:ext cx="1647730" cy="1180091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FE62BF-3995-4D0B-9B74-EE0B941ED60C}"/>
              </a:ext>
            </a:extLst>
          </p:cNvPr>
          <p:cNvSpPr/>
          <p:nvPr/>
        </p:nvSpPr>
        <p:spPr>
          <a:xfrm>
            <a:off x="4217732" y="1642856"/>
            <a:ext cx="1647730" cy="1180091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862ED9DF-1671-48FC-93F9-738988A4A7D1}"/>
              </a:ext>
            </a:extLst>
          </p:cNvPr>
          <p:cNvSpPr/>
          <p:nvPr/>
        </p:nvSpPr>
        <p:spPr>
          <a:xfrm rot="16200000">
            <a:off x="10984334" y="5585154"/>
            <a:ext cx="1301235" cy="1114097"/>
          </a:xfrm>
          <a:prstGeom prst="rtTriangle">
            <a:avLst/>
          </a:prstGeom>
          <a:solidFill>
            <a:srgbClr val="184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DC8BAB-96A0-4BEF-87FC-790E1F5A9DDD}"/>
              </a:ext>
            </a:extLst>
          </p:cNvPr>
          <p:cNvSpPr/>
          <p:nvPr/>
        </p:nvSpPr>
        <p:spPr>
          <a:xfrm>
            <a:off x="3808676" y="2840638"/>
            <a:ext cx="47525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>
                <a:solidFill>
                  <a:srgbClr val="18469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  Thank </a:t>
            </a:r>
            <a:r>
              <a:rPr lang="en-US" altLang="ko-KR" sz="6000" dirty="0">
                <a:solidFill>
                  <a:srgbClr val="18469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You!</a:t>
            </a:r>
            <a:endParaRPr lang="en-US" altLang="ko-KR" sz="4000" dirty="0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12" name="그림 11" descr="음식이(가) 표시된 사진&#10;&#10;자동 생성된 설명">
            <a:extLst>
              <a:ext uri="{FF2B5EF4-FFF2-40B4-BE49-F238E27FC236}">
                <a16:creationId xmlns:a16="http://schemas.microsoft.com/office/drawing/2014/main" id="{D47CD6FC-1F55-4004-88D6-A56C65CBF53B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485" y="108856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5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BA65628-F2C0-4C19-A2C3-53C118D94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10"/>
            <a:ext cx="12192001" cy="677233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BC57E3F-C1D5-49F2-A1E8-FAF356F4FFDB}"/>
              </a:ext>
            </a:extLst>
          </p:cNvPr>
          <p:cNvSpPr/>
          <p:nvPr/>
        </p:nvSpPr>
        <p:spPr>
          <a:xfrm>
            <a:off x="896970" y="850783"/>
            <a:ext cx="2516186" cy="452916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6986" y="868218"/>
            <a:ext cx="2256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무엇을 만들고 싶은가</a:t>
            </a:r>
            <a:r>
              <a:rPr lang="en-US" altLang="ko-KR" sz="2000" dirty="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?</a:t>
            </a:r>
            <a:endParaRPr lang="ko-KR" altLang="en-US" sz="2000" dirty="0">
              <a:solidFill>
                <a:schemeClr val="bg1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6765721"/>
            <a:ext cx="12192000" cy="92279"/>
          </a:xfrm>
          <a:prstGeom prst="rect">
            <a:avLst/>
          </a:prstGeom>
          <a:solidFill>
            <a:srgbClr val="18469E"/>
          </a:solidFill>
          <a:ln>
            <a:solidFill>
              <a:srgbClr val="1846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DBD917-5E2D-4C4F-8D23-7996C7F2A9D5}"/>
              </a:ext>
            </a:extLst>
          </p:cNvPr>
          <p:cNvSpPr/>
          <p:nvPr/>
        </p:nvSpPr>
        <p:spPr>
          <a:xfrm>
            <a:off x="755010" y="853031"/>
            <a:ext cx="75500" cy="430485"/>
          </a:xfrm>
          <a:prstGeom prst="rect">
            <a:avLst/>
          </a:prstGeom>
          <a:solidFill>
            <a:srgbClr val="184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727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BC57E3F-C1D5-49F2-A1E8-FAF356F4FFDB}"/>
              </a:ext>
            </a:extLst>
          </p:cNvPr>
          <p:cNvSpPr/>
          <p:nvPr/>
        </p:nvSpPr>
        <p:spPr>
          <a:xfrm>
            <a:off x="896970" y="850783"/>
            <a:ext cx="2519180" cy="430485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8875" y="865970"/>
            <a:ext cx="2135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기존 프로젝트 소개</a:t>
            </a:r>
            <a:endParaRPr lang="ko-KR" altLang="en-US" sz="2000" dirty="0">
              <a:solidFill>
                <a:schemeClr val="bg1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6765721"/>
            <a:ext cx="12192000" cy="92279"/>
          </a:xfrm>
          <a:prstGeom prst="rect">
            <a:avLst/>
          </a:prstGeom>
          <a:solidFill>
            <a:srgbClr val="18469E"/>
          </a:solidFill>
          <a:ln>
            <a:solidFill>
              <a:srgbClr val="1846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337593" y="5653476"/>
            <a:ext cx="1812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[ PAIS</a:t>
            </a:r>
            <a:r>
              <a:rPr lang="ko-KR" altLang="en-US" sz="16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팀 </a:t>
            </a:r>
            <a:r>
              <a:rPr lang="en-US" altLang="ko-KR" sz="16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Git-Hub ]</a:t>
            </a:r>
            <a:endParaRPr lang="ko-KR" altLang="en-US" sz="1600" dirty="0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0" y="2971588"/>
            <a:ext cx="49097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sz="20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2019</a:t>
            </a:r>
            <a:r>
              <a:rPr lang="ko-KR" altLang="en-US" sz="20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년 </a:t>
            </a:r>
            <a:r>
              <a:rPr lang="en-US" altLang="ko-KR" sz="20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1</a:t>
            </a:r>
            <a:r>
              <a:rPr lang="ko-KR" altLang="en-US" sz="20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학기 </a:t>
            </a:r>
            <a:r>
              <a:rPr lang="en-US" altLang="ko-KR" sz="20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OSSP PAIS</a:t>
            </a:r>
            <a:r>
              <a:rPr lang="ko-KR" altLang="en-US" sz="20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팀의 테트리스를 기반 </a:t>
            </a:r>
            <a:endParaRPr lang="en-US" altLang="ko-KR" sz="2000" dirty="0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  <a:p>
            <a:pPr>
              <a:buClr>
                <a:srgbClr val="0070C0"/>
              </a:buClr>
            </a:pPr>
            <a:endParaRPr lang="en-US" altLang="ko-KR" sz="2000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  <a:p>
            <a:pPr>
              <a:buClr>
                <a:srgbClr val="0070C0"/>
              </a:buClr>
            </a:pPr>
            <a:endParaRPr lang="en-US" altLang="ko-KR" sz="2000" dirty="0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원작자</a:t>
            </a:r>
            <a:r>
              <a:rPr lang="en-US" altLang="ko-KR" sz="20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(PSNB92) MIT </a:t>
            </a:r>
            <a:r>
              <a:rPr lang="ko-KR" altLang="en-US" sz="20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라이선스 기반 테트리스</a:t>
            </a:r>
            <a:endParaRPr lang="en-US" altLang="ko-KR" sz="2000" dirty="0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ko-KR" sz="2000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DBD917-5E2D-4C4F-8D23-7996C7F2A9D5}"/>
              </a:ext>
            </a:extLst>
          </p:cNvPr>
          <p:cNvSpPr/>
          <p:nvPr/>
        </p:nvSpPr>
        <p:spPr>
          <a:xfrm>
            <a:off x="755010" y="853031"/>
            <a:ext cx="75500" cy="430485"/>
          </a:xfrm>
          <a:prstGeom prst="rect">
            <a:avLst/>
          </a:prstGeom>
          <a:solidFill>
            <a:srgbClr val="184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0E08005-AD55-40C6-B0CD-6181B9D225F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9369" y="2124779"/>
            <a:ext cx="4909751" cy="3324834"/>
          </a:xfrm>
          <a:prstGeom prst="rect">
            <a:avLst/>
          </a:prstGeom>
        </p:spPr>
      </p:pic>
      <p:pic>
        <p:nvPicPr>
          <p:cNvPr id="11" name="그림 10" descr="음식이(가) 표시된 사진&#10;&#10;자동 생성된 설명">
            <a:extLst>
              <a:ext uri="{FF2B5EF4-FFF2-40B4-BE49-F238E27FC236}">
                <a16:creationId xmlns:a16="http://schemas.microsoft.com/office/drawing/2014/main" id="{FBF7F889-EDCF-43EE-90B0-40DE56FF9F38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485" y="108856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765721"/>
            <a:ext cx="12192000" cy="92279"/>
          </a:xfrm>
          <a:prstGeom prst="rect">
            <a:avLst/>
          </a:prstGeom>
          <a:solidFill>
            <a:srgbClr val="1846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5010" y="853031"/>
            <a:ext cx="75500" cy="430485"/>
          </a:xfrm>
          <a:prstGeom prst="rect">
            <a:avLst/>
          </a:prstGeom>
          <a:solidFill>
            <a:srgbClr val="184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944D8B-D6DA-4771-91C3-9F66CF74CE95}"/>
              </a:ext>
            </a:extLst>
          </p:cNvPr>
          <p:cNvSpPr txBox="1"/>
          <p:nvPr/>
        </p:nvSpPr>
        <p:spPr>
          <a:xfrm>
            <a:off x="2220944" y="1840919"/>
            <a:ext cx="7748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rgbClr val="002060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“</a:t>
            </a:r>
            <a:r>
              <a:rPr lang="en-US" altLang="ko-KR" sz="28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 2017</a:t>
            </a:r>
            <a:r>
              <a:rPr lang="ko-KR" altLang="en-US" sz="28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년 원작자 </a:t>
            </a:r>
            <a:r>
              <a:rPr lang="en-US" altLang="ko-KR" sz="28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PSNB92</a:t>
            </a:r>
            <a:r>
              <a:rPr lang="ko-KR" altLang="en-US" sz="28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의 테트리스 기반으로 기능 개발 </a:t>
            </a:r>
            <a:r>
              <a:rPr lang="en-US" altLang="ko-KR" sz="2800" b="1">
                <a:solidFill>
                  <a:srgbClr val="002060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” </a:t>
            </a:r>
            <a:endParaRPr lang="en-US" altLang="ko-KR" sz="2800" b="1" dirty="0">
              <a:solidFill>
                <a:srgbClr val="002060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234F92-898E-426B-9DE3-1E87EE83ABC4}"/>
              </a:ext>
            </a:extLst>
          </p:cNvPr>
          <p:cNvSpPr txBox="1"/>
          <p:nvPr/>
        </p:nvSpPr>
        <p:spPr>
          <a:xfrm>
            <a:off x="5012558" y="4281893"/>
            <a:ext cx="21650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rgbClr val="18469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메인스크린 </a:t>
            </a:r>
            <a:r>
              <a:rPr lang="en-US" altLang="ko-KR" sz="2000" dirty="0">
                <a:solidFill>
                  <a:srgbClr val="18469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UI </a:t>
            </a:r>
            <a:r>
              <a:rPr lang="ko-KR" altLang="en-US" sz="2000" dirty="0">
                <a:solidFill>
                  <a:srgbClr val="18469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변경 </a:t>
            </a:r>
            <a:endParaRPr lang="en-US" altLang="ko-KR" sz="2000" dirty="0">
              <a:solidFill>
                <a:srgbClr val="18469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algn="ctr"/>
            <a:endParaRPr lang="en-US" altLang="ko-KR" sz="2000" dirty="0">
              <a:solidFill>
                <a:srgbClr val="18469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algn="ctr"/>
            <a:r>
              <a:rPr lang="en-US" altLang="ko-KR" sz="2000">
                <a:solidFill>
                  <a:srgbClr val="18469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AI</a:t>
            </a:r>
            <a:r>
              <a:rPr lang="ko-KR" altLang="en-US" sz="2000">
                <a:solidFill>
                  <a:srgbClr val="18469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sz="2000" dirty="0">
                <a:solidFill>
                  <a:srgbClr val="18469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모드 구현</a:t>
            </a:r>
            <a:endParaRPr lang="en-US" altLang="ko-KR" sz="2000" dirty="0">
              <a:solidFill>
                <a:srgbClr val="18469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algn="ctr"/>
            <a:endParaRPr lang="en-US" altLang="ko-KR" sz="2000" dirty="0">
              <a:solidFill>
                <a:srgbClr val="18469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algn="ctr"/>
            <a:r>
              <a:rPr lang="en-US" altLang="ko-KR" sz="2000">
                <a:solidFill>
                  <a:srgbClr val="18469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Rangking </a:t>
            </a:r>
            <a:r>
              <a:rPr lang="en-US" altLang="ko-KR" sz="2000" dirty="0">
                <a:solidFill>
                  <a:srgbClr val="18469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System</a:t>
            </a:r>
            <a:endParaRPr lang="ko-KR" altLang="en-US" sz="2000" dirty="0">
              <a:solidFill>
                <a:srgbClr val="18469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12896FB-4EDF-4788-823A-941A04B94793}"/>
              </a:ext>
            </a:extLst>
          </p:cNvPr>
          <p:cNvSpPr/>
          <p:nvPr/>
        </p:nvSpPr>
        <p:spPr>
          <a:xfrm>
            <a:off x="5602017" y="3626373"/>
            <a:ext cx="986118" cy="340658"/>
          </a:xfrm>
          <a:prstGeom prst="rightArrow">
            <a:avLst/>
          </a:prstGeom>
          <a:solidFill>
            <a:srgbClr val="184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C263A-F5C8-4329-862B-3F7539CA5680}"/>
              </a:ext>
            </a:extLst>
          </p:cNvPr>
          <p:cNvSpPr txBox="1"/>
          <p:nvPr/>
        </p:nvSpPr>
        <p:spPr>
          <a:xfrm>
            <a:off x="1862641" y="5821268"/>
            <a:ext cx="170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[ PSNB92 </a:t>
            </a:r>
            <a:r>
              <a:rPr lang="ko-KR" altLang="en-US" sz="16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테트리스 </a:t>
            </a:r>
            <a:r>
              <a:rPr lang="en-US" altLang="ko-KR" sz="16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]</a:t>
            </a:r>
            <a:endParaRPr lang="ko-KR" altLang="en-US" sz="1600" dirty="0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BB4C35-73A4-4ACE-A592-DAD0825E5296}"/>
              </a:ext>
            </a:extLst>
          </p:cNvPr>
          <p:cNvSpPr/>
          <p:nvPr/>
        </p:nvSpPr>
        <p:spPr>
          <a:xfrm>
            <a:off x="896970" y="850783"/>
            <a:ext cx="2519180" cy="430485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1045DC-9CB8-44DF-A289-48CB96E63222}"/>
              </a:ext>
            </a:extLst>
          </p:cNvPr>
          <p:cNvSpPr txBox="1"/>
          <p:nvPr/>
        </p:nvSpPr>
        <p:spPr>
          <a:xfrm>
            <a:off x="956680" y="865381"/>
            <a:ext cx="242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프로젝트 목표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870B17-7419-411C-985E-F2026453EAE7}"/>
              </a:ext>
            </a:extLst>
          </p:cNvPr>
          <p:cNvSpPr txBox="1"/>
          <p:nvPr/>
        </p:nvSpPr>
        <p:spPr>
          <a:xfrm>
            <a:off x="8191898" y="5821268"/>
            <a:ext cx="1910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[ PAIS</a:t>
            </a:r>
            <a:r>
              <a:rPr lang="ko-KR" altLang="en-US" sz="16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팀의 테트리스 </a:t>
            </a:r>
            <a:r>
              <a:rPr lang="en-US" altLang="ko-KR" sz="16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]</a:t>
            </a:r>
            <a:endParaRPr lang="ko-KR" altLang="en-US" sz="1600" dirty="0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 descr="검은색, 시계이(가) 표시된 사진&#10;&#10;자동 생성된 설명">
            <a:extLst>
              <a:ext uri="{FF2B5EF4-FFF2-40B4-BE49-F238E27FC236}">
                <a16:creationId xmlns:a16="http://schemas.microsoft.com/office/drawing/2014/main" id="{0770A274-12FB-4B15-A26E-D4E1236BA85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02" y="2999523"/>
            <a:ext cx="2520000" cy="2520000"/>
          </a:xfrm>
          <a:prstGeom prst="rect">
            <a:avLst/>
          </a:prstGeom>
        </p:spPr>
      </p:pic>
      <p:pic>
        <p:nvPicPr>
          <p:cNvPr id="12" name="그림 11" descr="실외, 스크린샷, 모니터, 주차장이(가) 표시된 사진&#10;&#10;자동 생성된 설명">
            <a:extLst>
              <a:ext uri="{FF2B5EF4-FFF2-40B4-BE49-F238E27FC236}">
                <a16:creationId xmlns:a16="http://schemas.microsoft.com/office/drawing/2014/main" id="{5F1C1986-BFAB-4140-BC39-648463A0DB87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4" t="7878" r="14815" b="17171"/>
          <a:stretch/>
        </p:blipFill>
        <p:spPr>
          <a:xfrm>
            <a:off x="7887220" y="2928698"/>
            <a:ext cx="2520000" cy="2520000"/>
          </a:xfrm>
          <a:prstGeom prst="rect">
            <a:avLst/>
          </a:prstGeom>
        </p:spPr>
      </p:pic>
      <p:pic>
        <p:nvPicPr>
          <p:cNvPr id="14" name="그림 13" descr="음식이(가) 표시된 사진&#10;&#10;자동 생성된 설명">
            <a:extLst>
              <a:ext uri="{FF2B5EF4-FFF2-40B4-BE49-F238E27FC236}">
                <a16:creationId xmlns:a16="http://schemas.microsoft.com/office/drawing/2014/main" id="{5C5C5C71-8097-439C-A63E-836C5507301B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485" y="108856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91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BC57E3F-C1D5-49F2-A1E8-FAF356F4FFDB}"/>
              </a:ext>
            </a:extLst>
          </p:cNvPr>
          <p:cNvSpPr/>
          <p:nvPr/>
        </p:nvSpPr>
        <p:spPr>
          <a:xfrm>
            <a:off x="896970" y="850783"/>
            <a:ext cx="2519180" cy="430485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8795" y="870086"/>
            <a:ext cx="2075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기존 프로젝트 장점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6765721"/>
            <a:ext cx="12192000" cy="92279"/>
          </a:xfrm>
          <a:prstGeom prst="rect">
            <a:avLst/>
          </a:prstGeom>
          <a:solidFill>
            <a:srgbClr val="18469E"/>
          </a:solidFill>
          <a:ln>
            <a:solidFill>
              <a:srgbClr val="1846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DBD917-5E2D-4C4F-8D23-7996C7F2A9D5}"/>
              </a:ext>
            </a:extLst>
          </p:cNvPr>
          <p:cNvSpPr/>
          <p:nvPr/>
        </p:nvSpPr>
        <p:spPr>
          <a:xfrm>
            <a:off x="755010" y="853031"/>
            <a:ext cx="75500" cy="430485"/>
          </a:xfrm>
          <a:prstGeom prst="rect">
            <a:avLst/>
          </a:prstGeom>
          <a:solidFill>
            <a:srgbClr val="184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pic>
        <p:nvPicPr>
          <p:cNvPr id="7" name="그림 6" descr="음식이(가) 표시된 사진&#10;&#10;자동 생성된 설명">
            <a:extLst>
              <a:ext uri="{FF2B5EF4-FFF2-40B4-BE49-F238E27FC236}">
                <a16:creationId xmlns:a16="http://schemas.microsoft.com/office/drawing/2014/main" id="{B7E71F71-7404-436F-BD01-AFC312227B68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485" y="108856"/>
            <a:ext cx="1800000" cy="1800000"/>
          </a:xfrm>
          <a:prstGeom prst="rect">
            <a:avLst/>
          </a:prstGeom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AEB04A15-29D9-48A1-9CC1-C2F32BABFD8C}"/>
              </a:ext>
            </a:extLst>
          </p:cNvPr>
          <p:cNvSpPr/>
          <p:nvPr/>
        </p:nvSpPr>
        <p:spPr>
          <a:xfrm rot="1240067">
            <a:off x="789011" y="1854676"/>
            <a:ext cx="4335431" cy="2075278"/>
          </a:xfrm>
          <a:prstGeom prst="triangle">
            <a:avLst>
              <a:gd name="adj" fmla="val 7069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88753338-E3A0-4535-95F6-D2D635B33633}"/>
              </a:ext>
            </a:extLst>
          </p:cNvPr>
          <p:cNvSpPr/>
          <p:nvPr/>
        </p:nvSpPr>
        <p:spPr>
          <a:xfrm rot="11768499">
            <a:off x="604350" y="2870761"/>
            <a:ext cx="4559244" cy="1852225"/>
          </a:xfrm>
          <a:prstGeom prst="triangle">
            <a:avLst>
              <a:gd name="adj" fmla="val 69219"/>
            </a:avLst>
          </a:prstGeom>
          <a:solidFill>
            <a:srgbClr val="E8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グループ 26" descr="これは後ろから見た男性の画像です。 ">
            <a:extLst>
              <a:ext uri="{FF2B5EF4-FFF2-40B4-BE49-F238E27FC236}">
                <a16:creationId xmlns:a16="http://schemas.microsoft.com/office/drawing/2014/main" id="{A547B63F-82E1-4CB3-8A0C-96C463D1B545}"/>
              </a:ext>
            </a:extLst>
          </p:cNvPr>
          <p:cNvGrpSpPr/>
          <p:nvPr/>
        </p:nvGrpSpPr>
        <p:grpSpPr>
          <a:xfrm>
            <a:off x="1103671" y="3862286"/>
            <a:ext cx="2426505" cy="2341260"/>
            <a:chOff x="4832350" y="3127375"/>
            <a:chExt cx="2668588" cy="2679700"/>
          </a:xfrm>
        </p:grpSpPr>
        <p:sp>
          <p:nvSpPr>
            <p:cNvPr id="11" name="フリーフォーム(F) 5">
              <a:extLst>
                <a:ext uri="{FF2B5EF4-FFF2-40B4-BE49-F238E27FC236}">
                  <a16:creationId xmlns:a16="http://schemas.microsoft.com/office/drawing/2014/main" id="{186C2EEB-0E3A-49EE-AE11-A7650FADC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+mj-ea"/>
                <a:ea typeface="+mj-ea"/>
              </a:endParaRPr>
            </a:p>
          </p:txBody>
        </p:sp>
        <p:sp>
          <p:nvSpPr>
            <p:cNvPr id="12" name="オートシェイプ 3">
              <a:extLst>
                <a:ext uri="{FF2B5EF4-FFF2-40B4-BE49-F238E27FC236}">
                  <a16:creationId xmlns:a16="http://schemas.microsoft.com/office/drawing/2014/main" id="{FC9E9D10-358D-4762-ADD5-86C540DA86C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+mj-ea"/>
                <a:ea typeface="+mj-ea"/>
              </a:endParaRPr>
            </a:p>
          </p:txBody>
        </p:sp>
        <p:sp>
          <p:nvSpPr>
            <p:cNvPr id="13" name="フリーフォーム(F) 6">
              <a:extLst>
                <a:ext uri="{FF2B5EF4-FFF2-40B4-BE49-F238E27FC236}">
                  <a16:creationId xmlns:a16="http://schemas.microsoft.com/office/drawing/2014/main" id="{A42A496C-770B-4944-BDFE-423BE7704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+mj-ea"/>
                <a:ea typeface="+mj-ea"/>
              </a:endParaRPr>
            </a:p>
          </p:txBody>
        </p:sp>
        <p:sp>
          <p:nvSpPr>
            <p:cNvPr id="14" name="フリーフォーム(F) 7">
              <a:extLst>
                <a:ext uri="{FF2B5EF4-FFF2-40B4-BE49-F238E27FC236}">
                  <a16:creationId xmlns:a16="http://schemas.microsoft.com/office/drawing/2014/main" id="{48F1E82F-DCB3-4445-B655-1E42357DC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+mj-ea"/>
                <a:ea typeface="+mj-ea"/>
              </a:endParaRPr>
            </a:p>
          </p:txBody>
        </p:sp>
        <p:sp>
          <p:nvSpPr>
            <p:cNvPr id="15" name="フリーフォーム(F) 8">
              <a:extLst>
                <a:ext uri="{FF2B5EF4-FFF2-40B4-BE49-F238E27FC236}">
                  <a16:creationId xmlns:a16="http://schemas.microsoft.com/office/drawing/2014/main" id="{09081489-F4D4-4C55-98EC-74C025021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+mj-ea"/>
                <a:ea typeface="+mj-ea"/>
              </a:endParaRPr>
            </a:p>
          </p:txBody>
        </p:sp>
        <p:sp>
          <p:nvSpPr>
            <p:cNvPr id="17" name="フリーフォーム(F) 9">
              <a:extLst>
                <a:ext uri="{FF2B5EF4-FFF2-40B4-BE49-F238E27FC236}">
                  <a16:creationId xmlns:a16="http://schemas.microsoft.com/office/drawing/2014/main" id="{69963174-112B-485E-A442-A3DCF5721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+mj-ea"/>
                <a:ea typeface="+mj-ea"/>
              </a:endParaRPr>
            </a:p>
          </p:txBody>
        </p:sp>
        <p:sp>
          <p:nvSpPr>
            <p:cNvPr id="18" name="フリーフォーム(F) 10">
              <a:extLst>
                <a:ext uri="{FF2B5EF4-FFF2-40B4-BE49-F238E27FC236}">
                  <a16:creationId xmlns:a16="http://schemas.microsoft.com/office/drawing/2014/main" id="{551ADE7E-1866-4E22-AF30-FACD88480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+mj-ea"/>
                <a:ea typeface="+mj-ea"/>
              </a:endParaRPr>
            </a:p>
          </p:txBody>
        </p:sp>
        <p:sp>
          <p:nvSpPr>
            <p:cNvPr id="19" name="フリーフォーム:図形 21">
              <a:extLst>
                <a:ext uri="{FF2B5EF4-FFF2-40B4-BE49-F238E27FC236}">
                  <a16:creationId xmlns:a16="http://schemas.microsoft.com/office/drawing/2014/main" id="{DF531F7F-A8C0-4EF6-A832-F28C1A40443D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フリーフォーム(F) 11">
              <a:extLst>
                <a:ext uri="{FF2B5EF4-FFF2-40B4-BE49-F238E27FC236}">
                  <a16:creationId xmlns:a16="http://schemas.microsoft.com/office/drawing/2014/main" id="{4E51C1FE-5198-482C-834C-735318155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+mj-ea"/>
                <a:ea typeface="+mj-ea"/>
              </a:endParaRPr>
            </a:p>
          </p:txBody>
        </p:sp>
        <p:sp>
          <p:nvSpPr>
            <p:cNvPr id="21" name="フリーフォーム(F) 12">
              <a:extLst>
                <a:ext uri="{FF2B5EF4-FFF2-40B4-BE49-F238E27FC236}">
                  <a16:creationId xmlns:a16="http://schemas.microsoft.com/office/drawing/2014/main" id="{1F9A703A-780F-46C6-89E6-F35B0CE8B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+mj-ea"/>
                <a:ea typeface="+mj-ea"/>
              </a:endParaRPr>
            </a:p>
          </p:txBody>
        </p:sp>
        <p:sp>
          <p:nvSpPr>
            <p:cNvPr id="22" name="フリーフォーム 13">
              <a:extLst>
                <a:ext uri="{FF2B5EF4-FFF2-40B4-BE49-F238E27FC236}">
                  <a16:creationId xmlns:a16="http://schemas.microsoft.com/office/drawing/2014/main" id="{EB2100A8-9FBA-45E7-A7FF-63600764E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+mj-ea"/>
                <a:ea typeface="+mj-ea"/>
              </a:endParaRPr>
            </a:p>
          </p:txBody>
        </p:sp>
        <p:sp>
          <p:nvSpPr>
            <p:cNvPr id="24" name="フリーフォーム(F) 14">
              <a:extLst>
                <a:ext uri="{FF2B5EF4-FFF2-40B4-BE49-F238E27FC236}">
                  <a16:creationId xmlns:a16="http://schemas.microsoft.com/office/drawing/2014/main" id="{04D23151-D002-45A4-9406-019193C71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+mj-ea"/>
                <a:ea typeface="+mj-ea"/>
              </a:endParaRPr>
            </a:p>
          </p:txBody>
        </p:sp>
        <p:sp>
          <p:nvSpPr>
            <p:cNvPr id="26" name="フリーフォーム(F) 15">
              <a:extLst>
                <a:ext uri="{FF2B5EF4-FFF2-40B4-BE49-F238E27FC236}">
                  <a16:creationId xmlns:a16="http://schemas.microsoft.com/office/drawing/2014/main" id="{F0CEEC83-B482-4E15-BFF7-55EA8138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+mj-ea"/>
                <a:ea typeface="+mj-ea"/>
              </a:endParaRPr>
            </a:p>
          </p:txBody>
        </p:sp>
        <p:sp>
          <p:nvSpPr>
            <p:cNvPr id="27" name="フリーフォーム(F) 16">
              <a:extLst>
                <a:ext uri="{FF2B5EF4-FFF2-40B4-BE49-F238E27FC236}">
                  <a16:creationId xmlns:a16="http://schemas.microsoft.com/office/drawing/2014/main" id="{DCE4A4C1-3F5A-4095-94C8-B06E08129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+mj-ea"/>
                <a:ea typeface="+mj-ea"/>
              </a:endParaRPr>
            </a:p>
          </p:txBody>
        </p:sp>
        <p:sp>
          <p:nvSpPr>
            <p:cNvPr id="28" name="フリーフォーム(F) 17">
              <a:extLst>
                <a:ext uri="{FF2B5EF4-FFF2-40B4-BE49-F238E27FC236}">
                  <a16:creationId xmlns:a16="http://schemas.microsoft.com/office/drawing/2014/main" id="{A91CC53F-D7BA-44DB-8106-A886CF034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+mj-ea"/>
                <a:ea typeface="+mj-ea"/>
              </a:endParaRPr>
            </a:p>
          </p:txBody>
        </p:sp>
        <p:sp>
          <p:nvSpPr>
            <p:cNvPr id="29" name="フリーフォーム(F) 18">
              <a:extLst>
                <a:ext uri="{FF2B5EF4-FFF2-40B4-BE49-F238E27FC236}">
                  <a16:creationId xmlns:a16="http://schemas.microsoft.com/office/drawing/2014/main" id="{A77599AF-6CEB-4BE3-A13E-C428BD63DA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+mj-ea"/>
                <a:ea typeface="+mj-ea"/>
              </a:endParaRPr>
            </a:p>
          </p:txBody>
        </p:sp>
        <p:sp>
          <p:nvSpPr>
            <p:cNvPr id="30" name="フリーフォーム(F) 19">
              <a:extLst>
                <a:ext uri="{FF2B5EF4-FFF2-40B4-BE49-F238E27FC236}">
                  <a16:creationId xmlns:a16="http://schemas.microsoft.com/office/drawing/2014/main" id="{16F1CE6D-230F-4DBF-B82F-D764D1F37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+mj-ea"/>
                <a:ea typeface="+mj-ea"/>
              </a:endParaRPr>
            </a:p>
          </p:txBody>
        </p:sp>
        <p:sp>
          <p:nvSpPr>
            <p:cNvPr id="31" name="フリーフォーム(F) 20">
              <a:extLst>
                <a:ext uri="{FF2B5EF4-FFF2-40B4-BE49-F238E27FC236}">
                  <a16:creationId xmlns:a16="http://schemas.microsoft.com/office/drawing/2014/main" id="{29C256B2-35E0-48D2-A590-51408446B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+mj-ea"/>
                <a:ea typeface="+mj-ea"/>
              </a:endParaRPr>
            </a:p>
          </p:txBody>
        </p:sp>
        <p:sp>
          <p:nvSpPr>
            <p:cNvPr id="32" name="フリーフォーム:図形 24">
              <a:extLst>
                <a:ext uri="{FF2B5EF4-FFF2-40B4-BE49-F238E27FC236}">
                  <a16:creationId xmlns:a16="http://schemas.microsoft.com/office/drawing/2014/main" id="{831A6203-7067-4C73-B659-027710D63F83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+mj-ea"/>
                <a:ea typeface="+mj-ea"/>
              </a:endParaRPr>
            </a:p>
          </p:txBody>
        </p:sp>
        <p:sp>
          <p:nvSpPr>
            <p:cNvPr id="33" name="フリーフォーム:図形 149">
              <a:extLst>
                <a:ext uri="{FF2B5EF4-FFF2-40B4-BE49-F238E27FC236}">
                  <a16:creationId xmlns:a16="http://schemas.microsoft.com/office/drawing/2014/main" id="{1EA44FA6-12CD-4998-AC8D-F20532F4CA1E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+mj-ea"/>
                <a:ea typeface="+mj-ea"/>
              </a:endParaRPr>
            </a:p>
          </p:txBody>
        </p:sp>
        <p:sp>
          <p:nvSpPr>
            <p:cNvPr id="34" name="フリーフォーム:図形 25">
              <a:extLst>
                <a:ext uri="{FF2B5EF4-FFF2-40B4-BE49-F238E27FC236}">
                  <a16:creationId xmlns:a16="http://schemas.microsoft.com/office/drawing/2014/main" id="{03204D56-6B42-4B66-8CF0-04ADC64FABA6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25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BC57E3F-C1D5-49F2-A1E8-FAF356F4FFDB}"/>
              </a:ext>
            </a:extLst>
          </p:cNvPr>
          <p:cNvSpPr/>
          <p:nvPr/>
        </p:nvSpPr>
        <p:spPr>
          <a:xfrm>
            <a:off x="896970" y="850783"/>
            <a:ext cx="2519180" cy="430485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1145" y="865970"/>
            <a:ext cx="2050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기존 프로젝트 단점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6765721"/>
            <a:ext cx="12192000" cy="92279"/>
          </a:xfrm>
          <a:prstGeom prst="rect">
            <a:avLst/>
          </a:prstGeom>
          <a:solidFill>
            <a:srgbClr val="18469E"/>
          </a:solidFill>
          <a:ln>
            <a:solidFill>
              <a:srgbClr val="1846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851883" y="5653476"/>
            <a:ext cx="216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[ AI</a:t>
            </a:r>
            <a:r>
              <a:rPr lang="ko-KR" altLang="en-US" sz="160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를 이긴 팀장 김선후 </a:t>
            </a:r>
            <a:r>
              <a:rPr lang="en-US" altLang="ko-KR" sz="160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]</a:t>
            </a:r>
            <a:endParaRPr lang="ko-KR" altLang="en-US" sz="16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DBD917-5E2D-4C4F-8D23-7996C7F2A9D5}"/>
              </a:ext>
            </a:extLst>
          </p:cNvPr>
          <p:cNvSpPr/>
          <p:nvPr/>
        </p:nvSpPr>
        <p:spPr>
          <a:xfrm>
            <a:off x="755010" y="853031"/>
            <a:ext cx="75500" cy="430485"/>
          </a:xfrm>
          <a:prstGeom prst="rect">
            <a:avLst/>
          </a:prstGeom>
          <a:solidFill>
            <a:srgbClr val="184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F06BB9-6E30-47D5-900B-FE71CB591A7E}"/>
              </a:ext>
            </a:extLst>
          </p:cNvPr>
          <p:cNvSpPr txBox="1"/>
          <p:nvPr/>
        </p:nvSpPr>
        <p:spPr>
          <a:xfrm>
            <a:off x="5331197" y="2493020"/>
            <a:ext cx="3945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18469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AI </a:t>
            </a:r>
            <a:r>
              <a:rPr lang="ko-KR" altLang="en-US" sz="36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기능의 단점</a:t>
            </a:r>
          </a:p>
        </p:txBody>
      </p:sp>
      <p:pic>
        <p:nvPicPr>
          <p:cNvPr id="6" name="그림 5" descr="컴퓨터, 검은색, 화면, 측면이(가) 표시된 사진&#10;&#10;자동 생성된 설명">
            <a:extLst>
              <a:ext uri="{FF2B5EF4-FFF2-40B4-BE49-F238E27FC236}">
                <a16:creationId xmlns:a16="http://schemas.microsoft.com/office/drawing/2014/main" id="{1F4A124D-C18E-4059-A67B-686DD4E34C15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9" t="14779" r="16875" b="21150"/>
          <a:stretch/>
        </p:blipFill>
        <p:spPr>
          <a:xfrm>
            <a:off x="1131145" y="1805898"/>
            <a:ext cx="3600000" cy="3600000"/>
          </a:xfrm>
          <a:prstGeom prst="rect">
            <a:avLst/>
          </a:prstGeom>
        </p:spPr>
      </p:pic>
      <p:pic>
        <p:nvPicPr>
          <p:cNvPr id="10" name="그림 9" descr="음식이(가) 표시된 사진&#10;&#10;자동 생성된 설명">
            <a:extLst>
              <a:ext uri="{FF2B5EF4-FFF2-40B4-BE49-F238E27FC236}">
                <a16:creationId xmlns:a16="http://schemas.microsoft.com/office/drawing/2014/main" id="{16FC128E-65B4-4396-A9AD-E47066542001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485" y="108856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5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BC57E3F-C1D5-49F2-A1E8-FAF356F4FFDB}"/>
              </a:ext>
            </a:extLst>
          </p:cNvPr>
          <p:cNvSpPr/>
          <p:nvPr/>
        </p:nvSpPr>
        <p:spPr>
          <a:xfrm>
            <a:off x="896970" y="850783"/>
            <a:ext cx="2519180" cy="430485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970" y="865970"/>
            <a:ext cx="265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기존 프로젝트 라이선스</a:t>
            </a:r>
            <a:endParaRPr lang="ko-KR" altLang="en-US" sz="2000" dirty="0">
              <a:solidFill>
                <a:schemeClr val="bg1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6765721"/>
            <a:ext cx="12192000" cy="92279"/>
          </a:xfrm>
          <a:prstGeom prst="rect">
            <a:avLst/>
          </a:prstGeom>
          <a:solidFill>
            <a:srgbClr val="18469E"/>
          </a:solidFill>
          <a:ln>
            <a:solidFill>
              <a:srgbClr val="1846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91795" y="5508387"/>
            <a:ext cx="2933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[ </a:t>
            </a:r>
            <a:r>
              <a:rPr lang="ko-KR" altLang="en-US" sz="16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원작 테트리스 라이선스 주요내용 </a:t>
            </a:r>
            <a:r>
              <a:rPr lang="en-US" altLang="ko-KR" sz="16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]</a:t>
            </a:r>
            <a:endParaRPr lang="ko-KR" altLang="en-US" sz="1600" dirty="0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DBD917-5E2D-4C4F-8D23-7996C7F2A9D5}"/>
              </a:ext>
            </a:extLst>
          </p:cNvPr>
          <p:cNvSpPr/>
          <p:nvPr/>
        </p:nvSpPr>
        <p:spPr>
          <a:xfrm>
            <a:off x="755010" y="853031"/>
            <a:ext cx="75500" cy="430485"/>
          </a:xfrm>
          <a:prstGeom prst="rect">
            <a:avLst/>
          </a:prstGeom>
          <a:solidFill>
            <a:srgbClr val="184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781E14D-0FBB-4E09-A606-FB487B641EE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13" y="1960493"/>
            <a:ext cx="4053840" cy="334200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F06BB9-6E30-47D5-900B-FE71CB591A7E}"/>
              </a:ext>
            </a:extLst>
          </p:cNvPr>
          <p:cNvSpPr txBox="1"/>
          <p:nvPr/>
        </p:nvSpPr>
        <p:spPr>
          <a:xfrm>
            <a:off x="6095999" y="2212516"/>
            <a:ext cx="3945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18469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MIT </a:t>
            </a:r>
            <a:r>
              <a:rPr lang="ko-KR" altLang="en-US" sz="36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라이선스</a:t>
            </a:r>
            <a:endParaRPr lang="ko-KR" altLang="en-US" sz="3600" dirty="0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1F149F-368D-4751-8DC7-701F35CA79B7}"/>
              </a:ext>
            </a:extLst>
          </p:cNvPr>
          <p:cNvSpPr/>
          <p:nvPr/>
        </p:nvSpPr>
        <p:spPr>
          <a:xfrm>
            <a:off x="6095999" y="3429000"/>
            <a:ext cx="43861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70C0"/>
              </a:buClr>
            </a:pPr>
            <a:r>
              <a:rPr lang="ko-KR" altLang="en-US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대표적인 </a:t>
            </a:r>
            <a:r>
              <a:rPr lang="en-US" altLang="ko-KR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Permissive License</a:t>
            </a:r>
            <a:r>
              <a:rPr lang="ko-KR" altLang="en-US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로 </a:t>
            </a:r>
            <a:endParaRPr lang="en-US" altLang="ko-KR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  <a:p>
            <a:pPr>
              <a:buClr>
                <a:srgbClr val="0070C0"/>
              </a:buClr>
            </a:pPr>
            <a:endParaRPr lang="en-US" altLang="ko-KR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  <a:p>
            <a:pPr>
              <a:buClr>
                <a:srgbClr val="0070C0"/>
              </a:buClr>
            </a:pPr>
            <a:r>
              <a:rPr lang="ko-KR" altLang="en-US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상용 소프트웨어 개발 및 판매에 제약 조건이 없다</a:t>
            </a:r>
            <a:r>
              <a:rPr lang="en-US" altLang="ko-KR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11" name="그림 10" descr="음식이(가) 표시된 사진&#10;&#10;자동 생성된 설명">
            <a:extLst>
              <a:ext uri="{FF2B5EF4-FFF2-40B4-BE49-F238E27FC236}">
                <a16:creationId xmlns:a16="http://schemas.microsoft.com/office/drawing/2014/main" id="{E8ECD992-462A-49DE-980D-AA7F2ECE3645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485" y="108856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9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BC57E3F-C1D5-49F2-A1E8-FAF356F4FFDB}"/>
              </a:ext>
            </a:extLst>
          </p:cNvPr>
          <p:cNvSpPr/>
          <p:nvPr/>
        </p:nvSpPr>
        <p:spPr>
          <a:xfrm>
            <a:off x="896970" y="850783"/>
            <a:ext cx="2519180" cy="430485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970" y="865970"/>
            <a:ext cx="265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기존 프로젝트 라이선스</a:t>
            </a:r>
            <a:endParaRPr lang="ko-KR" altLang="en-US" sz="2000" dirty="0">
              <a:solidFill>
                <a:schemeClr val="bg1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6765721"/>
            <a:ext cx="12192000" cy="92279"/>
          </a:xfrm>
          <a:prstGeom prst="rect">
            <a:avLst/>
          </a:prstGeom>
          <a:solidFill>
            <a:srgbClr val="18469E"/>
          </a:solidFill>
          <a:ln>
            <a:solidFill>
              <a:srgbClr val="1846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787300" y="5493510"/>
            <a:ext cx="2606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[ Tetris with AI </a:t>
            </a:r>
            <a:r>
              <a:rPr lang="ko-KR" altLang="en-US" sz="16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라이선스 조사 </a:t>
            </a:r>
            <a:r>
              <a:rPr lang="en-US" altLang="ko-KR" sz="16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]</a:t>
            </a:r>
            <a:endParaRPr lang="ko-KR" altLang="en-US" sz="1600" dirty="0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DBD917-5E2D-4C4F-8D23-7996C7F2A9D5}"/>
              </a:ext>
            </a:extLst>
          </p:cNvPr>
          <p:cNvSpPr/>
          <p:nvPr/>
        </p:nvSpPr>
        <p:spPr>
          <a:xfrm>
            <a:off x="755010" y="853031"/>
            <a:ext cx="75500" cy="430485"/>
          </a:xfrm>
          <a:prstGeom prst="rect">
            <a:avLst/>
          </a:prstGeom>
          <a:solidFill>
            <a:srgbClr val="184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D0CBC86-F49B-4405-ADA0-EAB5E1CBA58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63010" y="1970715"/>
            <a:ext cx="3654654" cy="803206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B3D19768-5E8C-4AF0-8F96-E09E17E656C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010" y="3062042"/>
            <a:ext cx="3654654" cy="241422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31F260-7261-4477-B718-0DA1441B1DF8}"/>
              </a:ext>
            </a:extLst>
          </p:cNvPr>
          <p:cNvSpPr/>
          <p:nvPr/>
        </p:nvSpPr>
        <p:spPr>
          <a:xfrm>
            <a:off x="5811044" y="4267567"/>
            <a:ext cx="646503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개인 소유 프로그램 개발 시 </a:t>
            </a:r>
            <a:r>
              <a:rPr lang="en-US" altLang="ko-KR" sz="2400">
                <a:solidFill>
                  <a:srgbClr val="18469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Credit </a:t>
            </a:r>
            <a:r>
              <a:rPr lang="ko-KR" altLang="en-US" sz="2400">
                <a:solidFill>
                  <a:srgbClr val="18469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지불 문제</a:t>
            </a:r>
            <a:endParaRPr lang="en-US" altLang="ko-KR" sz="1600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600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2400">
                <a:solidFill>
                  <a:srgbClr val="18469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개인 홈페이지 접속 불가로 인한 </a:t>
            </a:r>
            <a:r>
              <a:rPr lang="ko-KR" altLang="en-US" sz="160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원작자와 연락 불가</a:t>
            </a:r>
            <a:endParaRPr lang="en-US" altLang="ko-KR" sz="1600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  <a:p>
            <a:endParaRPr lang="en-US" altLang="ko-KR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EBE6C0-1605-4071-910C-C4FD9888D8F1}"/>
              </a:ext>
            </a:extLst>
          </p:cNvPr>
          <p:cNvSpPr/>
          <p:nvPr/>
        </p:nvSpPr>
        <p:spPr>
          <a:xfrm>
            <a:off x="6382666" y="2171291"/>
            <a:ext cx="4208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Jacob Jackson AI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  <a:cs typeface="함초롬돋움" panose="020B0604000101010101" pitchFamily="50" charset="-127"/>
              </a:rPr>
              <a:t>소스코드 라이선스 확인</a:t>
            </a:r>
            <a:endParaRPr lang="en-US" altLang="ko-KR" sz="2000" dirty="0">
              <a:latin typeface="서울한강 장체B" panose="02020603020101020101" pitchFamily="18" charset="-127"/>
              <a:ea typeface="서울한강 장체B" panose="02020603020101020101" pitchFamily="18" charset="-127"/>
              <a:cs typeface="함초롬돋움" panose="020B0604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24368C7-7674-448A-BB5E-B2FAE6F06802}"/>
              </a:ext>
            </a:extLst>
          </p:cNvPr>
          <p:cNvCxnSpPr>
            <a:cxnSpLocks/>
          </p:cNvCxnSpPr>
          <p:nvPr/>
        </p:nvCxnSpPr>
        <p:spPr>
          <a:xfrm>
            <a:off x="8643331" y="3093720"/>
            <a:ext cx="0" cy="335280"/>
          </a:xfrm>
          <a:prstGeom prst="straightConnector1">
            <a:avLst/>
          </a:prstGeom>
          <a:ln w="57150">
            <a:solidFill>
              <a:srgbClr val="184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음식이(가) 표시된 사진&#10;&#10;자동 생성된 설명">
            <a:extLst>
              <a:ext uri="{FF2B5EF4-FFF2-40B4-BE49-F238E27FC236}">
                <a16:creationId xmlns:a16="http://schemas.microsoft.com/office/drawing/2014/main" id="{462CD610-BDE9-4659-8F9B-C3DC2219D08D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485" y="108856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15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5560</TotalTime>
  <Words>770</Words>
  <Application>Microsoft Office PowerPoint</Application>
  <PresentationFormat>와이드스크린</PresentationFormat>
  <Paragraphs>121</Paragraphs>
  <Slides>20</Slides>
  <Notes>19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Arial</vt:lpstr>
      <vt:lpstr>함초롬돋움</vt:lpstr>
      <vt:lpstr>서울한강 장체B</vt:lpstr>
      <vt:lpstr>ＭＳ Ｐゴシック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F505-25</cp:lastModifiedBy>
  <cp:revision>134</cp:revision>
  <dcterms:created xsi:type="dcterms:W3CDTF">2019-06-18T13:43:24Z</dcterms:created>
  <dcterms:modified xsi:type="dcterms:W3CDTF">2019-10-31T01:46:54Z</dcterms:modified>
</cp:coreProperties>
</file>