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33"/>
  </p:notesMasterIdLst>
  <p:sldIdLst>
    <p:sldId id="260" r:id="rId2"/>
    <p:sldId id="261" r:id="rId3"/>
    <p:sldId id="256" r:id="rId4"/>
    <p:sldId id="427" r:id="rId5"/>
    <p:sldId id="273" r:id="rId6"/>
    <p:sldId id="282" r:id="rId7"/>
    <p:sldId id="428" r:id="rId8"/>
    <p:sldId id="429" r:id="rId9"/>
    <p:sldId id="312" r:id="rId10"/>
    <p:sldId id="430" r:id="rId11"/>
    <p:sldId id="281" r:id="rId12"/>
    <p:sldId id="435" r:id="rId13"/>
    <p:sldId id="458" r:id="rId14"/>
    <p:sldId id="459" r:id="rId15"/>
    <p:sldId id="460" r:id="rId16"/>
    <p:sldId id="434" r:id="rId17"/>
    <p:sldId id="432" r:id="rId18"/>
    <p:sldId id="433" r:id="rId19"/>
    <p:sldId id="431" r:id="rId20"/>
    <p:sldId id="436" r:id="rId21"/>
    <p:sldId id="437" r:id="rId22"/>
    <p:sldId id="438" r:id="rId23"/>
    <p:sldId id="461" r:id="rId24"/>
    <p:sldId id="462" r:id="rId25"/>
    <p:sldId id="439" r:id="rId26"/>
    <p:sldId id="440" r:id="rId27"/>
    <p:sldId id="441" r:id="rId28"/>
    <p:sldId id="463" r:id="rId29"/>
    <p:sldId id="464" r:id="rId30"/>
    <p:sldId id="465" r:id="rId31"/>
    <p:sldId id="426" r:id="rId32"/>
  </p:sldIdLst>
  <p:sldSz cx="12192000" cy="6858000"/>
  <p:notesSz cx="6858000" cy="9144000"/>
  <p:embeddedFontLst>
    <p:embeddedFont>
      <p:font typeface="나눔고딕 ExtraBold" pitchFamily="50" charset="-127"/>
      <p:bold r:id="rId34"/>
    </p:embeddedFont>
    <p:embeddedFont>
      <p:font typeface="나눔고딕" pitchFamily="50" charset="-127"/>
      <p:regular r:id="rId35"/>
      <p:bold r:id="rId36"/>
    </p:embeddedFont>
    <p:embeddedFont>
      <p:font typeface="HY헤드라인M" pitchFamily="18" charset="-127"/>
      <p:regular r:id="rId37"/>
    </p:embeddedFont>
    <p:embeddedFont>
      <p:font typeface="맑은 고딕" pitchFamily="50" charset="-127"/>
      <p:regular r:id="rId38"/>
      <p:bold r:id="rId39"/>
    </p:embeddedFont>
    <p:embeddedFont>
      <p:font typeface="Calibri" pitchFamily="34" charset="0"/>
      <p:regular r:id="rId40"/>
      <p:bold r:id="rId41"/>
      <p:italic r:id="rId42"/>
      <p:boldItalic r:id="rId43"/>
    </p:embeddedFont>
    <p:embeddedFont>
      <p:font typeface="10X10" pitchFamily="50" charset="-127"/>
      <p:regular r:id="rId44"/>
    </p:embeddedFont>
    <p:embeddedFont>
      <p:font typeface="Tmon몬소리 Black" pitchFamily="2" charset="-127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C4C8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4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6B811-AAF2-4854-826E-12A08400752A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359F3-0070-4279-AB5F-D9A0529FC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131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F75E-1638-4B59-B2CC-C66BD8A1038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886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크게 나누면 디자인 </a:t>
            </a:r>
            <a:r>
              <a:rPr lang="en-US" altLang="ko-KR" dirty="0"/>
              <a:t>authentication/</a:t>
            </a:r>
            <a:r>
              <a:rPr lang="en-US" altLang="ko-KR" baseline="0" dirty="0"/>
              <a:t> main business logic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3F75E-1638-4B59-B2CC-C66BD8A1038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3814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359F3-0070-4279-AB5F-D9A0529FC356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581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359F3-0070-4279-AB5F-D9A0529FC356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692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96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723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91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2C54D7FD-BDA4-445B-8877-80F2FB48F04C}"/>
              </a:ext>
            </a:extLst>
          </p:cNvPr>
          <p:cNvSpPr/>
          <p:nvPr userDrawn="1"/>
        </p:nvSpPr>
        <p:spPr>
          <a:xfrm>
            <a:off x="292770" y="312821"/>
            <a:ext cx="7503694" cy="6304547"/>
          </a:xfrm>
          <a:custGeom>
            <a:avLst/>
            <a:gdLst>
              <a:gd name="connsiteX0" fmla="*/ 0 w 8066763"/>
              <a:gd name="connsiteY0" fmla="*/ 0 h 6304547"/>
              <a:gd name="connsiteX1" fmla="*/ 8066763 w 8066763"/>
              <a:gd name="connsiteY1" fmla="*/ 0 h 6304547"/>
              <a:gd name="connsiteX2" fmla="*/ 5597407 w 8066763"/>
              <a:gd name="connsiteY2" fmla="*/ 6304547 h 6304547"/>
              <a:gd name="connsiteX3" fmla="*/ 0 w 8066763"/>
              <a:gd name="connsiteY3" fmla="*/ 6304547 h 630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6763" h="6304547">
                <a:moveTo>
                  <a:pt x="0" y="0"/>
                </a:moveTo>
                <a:lnTo>
                  <a:pt x="8066763" y="0"/>
                </a:lnTo>
                <a:lnTo>
                  <a:pt x="5597407" y="6304547"/>
                </a:lnTo>
                <a:lnTo>
                  <a:pt x="0" y="6304547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0811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3C46DD9-9A8F-411D-B597-946818B71DE8}"/>
              </a:ext>
            </a:extLst>
          </p:cNvPr>
          <p:cNvGrpSpPr/>
          <p:nvPr userDrawn="1"/>
        </p:nvGrpSpPr>
        <p:grpSpPr>
          <a:xfrm>
            <a:off x="0" y="6597853"/>
            <a:ext cx="12192000" cy="260147"/>
            <a:chOff x="4379494" y="697832"/>
            <a:chExt cx="2586787" cy="168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6E330ED-CBD0-49D6-96D9-8A0C1C4518A4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7D028152-6864-487D-B9D6-395800F0CC7C}"/>
                </a:ext>
              </a:extLst>
            </p:cNvPr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57E5C8F6-620C-4584-AE0A-5E4F2E6565C5}"/>
                </a:ext>
              </a:extLst>
            </p:cNvPr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5925AB1-BE47-453E-8EF4-924465289B54}"/>
                </a:ext>
              </a:extLst>
            </p:cNvPr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8FC2FC1-F83A-44D6-9D9A-A61E40D3B973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C8EC325-CE62-415E-834A-7F70F7855117}"/>
              </a:ext>
            </a:extLst>
          </p:cNvPr>
          <p:cNvSpPr/>
          <p:nvPr userDrawn="1"/>
        </p:nvSpPr>
        <p:spPr>
          <a:xfrm flipV="1">
            <a:off x="0" y="3726714"/>
            <a:ext cx="1762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752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xmlns="" id="{CB7E376F-0253-46E6-902C-2CA1892242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"/>
            <a:ext cx="12192002" cy="37603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620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71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2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66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761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82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836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177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27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4239-2786-49E3-B196-9B80BF8A9CEC}" type="datetimeFigureOut">
              <a:rPr lang="ko-KR" altLang="en-US" smtClean="0"/>
              <a:pPr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9434-0522-4D64-A27B-BBEB3AA84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347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77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66135" y="2133600"/>
            <a:ext cx="5619115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66135" y="4273550"/>
            <a:ext cx="5619115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29150" y="2767330"/>
            <a:ext cx="309245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Final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84335" y="5694045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" charset="0"/>
              <a:ea typeface="나눔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715"/>
            <a:ext cx="12192000" cy="39179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715"/>
            <a:ext cx="12192000" cy="37528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446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66135" y="2133600"/>
            <a:ext cx="5619115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66135" y="4273550"/>
            <a:ext cx="5619115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84335" y="5694045"/>
            <a:ext cx="494664" cy="3073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" charset="0"/>
              <a:ea typeface="나눔고딕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715"/>
            <a:ext cx="12192000" cy="39179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715"/>
            <a:ext cx="12192000" cy="37528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C3B5C4-0C39-43BD-BA9F-AACAEC1C8AD8}"/>
              </a:ext>
            </a:extLst>
          </p:cNvPr>
          <p:cNvSpPr txBox="1"/>
          <p:nvPr/>
        </p:nvSpPr>
        <p:spPr>
          <a:xfrm>
            <a:off x="79375" y="2788285"/>
            <a:ext cx="12192000" cy="8312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프로젝트 산출물</a:t>
            </a:r>
          </a:p>
        </p:txBody>
      </p:sp>
    </p:spTree>
    <p:extLst>
      <p:ext uri="{BB962C8B-B14F-4D97-AF65-F5344CB8AC3E}">
        <p14:creationId xmlns:p14="http://schemas.microsoft.com/office/powerpoint/2010/main" xmlns="" val="119690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19A96DA-D72C-4CF4-8EA7-67E7E83C105D}"/>
              </a:ext>
            </a:extLst>
          </p:cNvPr>
          <p:cNvSpPr>
            <a:spLocks/>
          </p:cNvSpPr>
          <p:nvPr/>
        </p:nvSpPr>
        <p:spPr>
          <a:xfrm>
            <a:off x="177061" y="0"/>
            <a:ext cx="3737751" cy="6858000"/>
          </a:xfrm>
          <a:prstGeom prst="rect">
            <a:avLst/>
          </a:prstGeom>
          <a:solidFill>
            <a:srgbClr val="0C4C8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1훈나무그늘 M" charset="0"/>
              <a:ea typeface="1훈나무그늘 M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B3CAF85-93B6-47A7-A0C4-379654C52DDF}"/>
              </a:ext>
            </a:extLst>
          </p:cNvPr>
          <p:cNvSpPr txBox="1"/>
          <p:nvPr/>
        </p:nvSpPr>
        <p:spPr>
          <a:xfrm>
            <a:off x="177061" y="5893199"/>
            <a:ext cx="37397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BB1BEE6-5186-419B-9F3A-3BCBBAEEC5E2}"/>
              </a:ext>
            </a:extLst>
          </p:cNvPr>
          <p:cNvSpPr txBox="1"/>
          <p:nvPr/>
        </p:nvSpPr>
        <p:spPr>
          <a:xfrm>
            <a:off x="175018" y="4955817"/>
            <a:ext cx="373979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단위업무 정의서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1801598-6D7D-4256-9430-983AF5AB8811}"/>
              </a:ext>
            </a:extLst>
          </p:cNvPr>
          <p:cNvSpPr txBox="1"/>
          <p:nvPr/>
        </p:nvSpPr>
        <p:spPr>
          <a:xfrm>
            <a:off x="601565" y="650994"/>
            <a:ext cx="3396372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프로젝트 산출물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103143B8-F379-4818-BC1B-A7D7060D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4025894"/>
              </p:ext>
            </p:extLst>
          </p:nvPr>
        </p:nvGraphicFramePr>
        <p:xfrm>
          <a:off x="4263325" y="31175"/>
          <a:ext cx="7777353" cy="660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xmlns="" val="248023117"/>
                    </a:ext>
                  </a:extLst>
                </a:gridCol>
                <a:gridCol w="1115713">
                  <a:extLst>
                    <a:ext uri="{9D8B030D-6E8A-4147-A177-3AD203B41FA5}">
                      <a16:colId xmlns:a16="http://schemas.microsoft.com/office/drawing/2014/main" xmlns="" val="2931492585"/>
                    </a:ext>
                  </a:extLst>
                </a:gridCol>
                <a:gridCol w="1069224">
                  <a:extLst>
                    <a:ext uri="{9D8B030D-6E8A-4147-A177-3AD203B41FA5}">
                      <a16:colId xmlns:a16="http://schemas.microsoft.com/office/drawing/2014/main" xmlns="" val="1253148088"/>
                    </a:ext>
                  </a:extLst>
                </a:gridCol>
                <a:gridCol w="1427008">
                  <a:extLst>
                    <a:ext uri="{9D8B030D-6E8A-4147-A177-3AD203B41FA5}">
                      <a16:colId xmlns:a16="http://schemas.microsoft.com/office/drawing/2014/main" xmlns="" val="2418162353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xmlns="" val="13946195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xmlns="" val="2734516150"/>
                    </a:ext>
                  </a:extLst>
                </a:gridCol>
                <a:gridCol w="1004378">
                  <a:extLst>
                    <a:ext uri="{9D8B030D-6E8A-4147-A177-3AD203B41FA5}">
                      <a16:colId xmlns:a16="http://schemas.microsoft.com/office/drawing/2014/main" xmlns="" val="2403471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Zlack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2019-07-29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731899995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단위업무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단위업무명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요구사항명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개시일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9570315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인덱스화면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 Page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 화면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 gridSpan="2">
                  <a:txBody>
                    <a:bodyPr/>
                    <a:lstStyle/>
                    <a:p>
                      <a:pPr algn="ctr" latinLnBrk="1"/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2019-07-04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3080428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 page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화면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 화면 연결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2118581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Style 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테마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 Style1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테마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7732174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Style 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테마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 Style2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테마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194674949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Reg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Register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2184879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Workspace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워크스페이스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 Workspace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워크페이스 생성 및 찾기 화면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6171024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Page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Zlack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8403834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가입자 정보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 Info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이용자 회원 정보 수정 및 탈퇴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6986944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Analysis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 Analysis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리뷰게시판 및 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광고게시판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647197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Channel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 생성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Create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+mn-ea"/>
                        </a:rPr>
                        <a:t>Channel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 생성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5906808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Find Direct Messages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Find Direct Messages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1:1 </a:t>
                      </a:r>
                      <a:r>
                        <a:rPr lang="ko-KR" altLang="en-US" sz="1200" dirty="0"/>
                        <a:t>채팅 상대 찾기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7406836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channels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 선택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channels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 선택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1100002"/>
                  </a:ext>
                </a:extLst>
              </a:tr>
              <a:tr h="442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DM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맴버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83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6575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4932680" y="1071245"/>
            <a:ext cx="2424062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err="1">
                <a:gradFill rotWithShape="1"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요구사항</a:t>
            </a:r>
            <a:r>
              <a:rPr lang="en-US" altLang="ko-KR" sz="2400" b="1" strike="noStrike" cap="none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400" b="1" strike="noStrike" cap="none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정의서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9163456E-0940-4B1A-9A2A-21861F583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1654296"/>
              </p:ext>
            </p:extLst>
          </p:nvPr>
        </p:nvGraphicFramePr>
        <p:xfrm>
          <a:off x="2630805" y="44450"/>
          <a:ext cx="9461500" cy="6734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xmlns="" val="56787942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xmlns="" val="307561987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1416649717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675841340"/>
                    </a:ext>
                  </a:extLst>
                </a:gridCol>
                <a:gridCol w="4767580">
                  <a:extLst>
                    <a:ext uri="{9D8B030D-6E8A-4147-A177-3AD203B41FA5}">
                      <a16:colId xmlns:a16="http://schemas.microsoft.com/office/drawing/2014/main" xmlns="" val="2848343970"/>
                    </a:ext>
                  </a:extLst>
                </a:gridCol>
              </a:tblGrid>
              <a:tr h="23493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Seq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과업 범위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요구정의명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요구사항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6568209"/>
                  </a:ext>
                </a:extLst>
              </a:tr>
              <a:tr h="2349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업무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대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업무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소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2105834"/>
                  </a:ext>
                </a:extLst>
              </a:tr>
              <a:tr h="326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사용자정보관리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회원등록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사용자구분을 위해 이메일 인증 및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비밀번호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닉네임 설정 후 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93190614"/>
                  </a:ext>
                </a:extLst>
              </a:tr>
              <a:tr h="381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사용자정보관리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로그인시</a:t>
                      </a:r>
                      <a:r>
                        <a:rPr lang="ko-KR" altLang="en-US" sz="1000" dirty="0"/>
                        <a:t> 아이디를 기억하여 소속워크스페이스로 이동하여 자신이 참여한 채널과 메시지를 볼 수 있도록 함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6293467"/>
                  </a:ext>
                </a:extLst>
              </a:tr>
              <a:tr h="381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사용자정보관리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로그아웃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로그아웃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로그인 된 아이디의 접속을 종료하고 </a:t>
                      </a:r>
                      <a:r>
                        <a:rPr lang="ko-KR" altLang="en-US" sz="1000" dirty="0" err="1"/>
                        <a:t>로그인시</a:t>
                      </a:r>
                      <a:r>
                        <a:rPr lang="ko-KR" altLang="en-US" sz="1000" dirty="0"/>
                        <a:t> 기억된 아이디를 지움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9294208"/>
                  </a:ext>
                </a:extLst>
              </a:tr>
              <a:tr h="326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워크스페이스관리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워크스페이스 등록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워크스페이스 생성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회원가입시 워크스페이스를 생성 할 수 있음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7912668"/>
                  </a:ext>
                </a:extLst>
              </a:tr>
              <a:tr h="381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워크스페이스관리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워크스페이스 입장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워크스페이스 가입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워크스페이스에 입장하여 해당 워크스페이스에 소속됨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6713297"/>
                  </a:ext>
                </a:extLst>
              </a:tr>
              <a:tr h="381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워크스페이스관리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워크스페이스 조회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워크스페이스 조회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워크스페이스명을 검색하여 해당 워크스페이스를 조회 할 수 있음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0551945"/>
                  </a:ext>
                </a:extLst>
              </a:tr>
              <a:tr h="326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채널 관리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채널 등록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채널 생성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관심사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채널이름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제한인원을 설정하여 워크스페이스 내 채널을 생성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8349859"/>
                  </a:ext>
                </a:extLst>
              </a:tr>
              <a:tr h="381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채널 관리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채널 조회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채널 조회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등록이 된 채널들을 조회 할 수 있음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0142749"/>
                  </a:ext>
                </a:extLst>
              </a:tr>
              <a:tr h="381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채널 관리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채널 입장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채널 가입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채널에 입장하여 해당 채널에 소속 됨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08681928"/>
                  </a:ext>
                </a:extLst>
              </a:tr>
              <a:tr h="326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채널 메시지 관리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메시지 등록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메시지 등록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텍스트 및 파일을 해당 채널에 등록함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5893321"/>
                  </a:ext>
                </a:extLst>
              </a:tr>
              <a:tr h="381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채널 메시지 관리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메시지 조회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메시지 조회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메시지 및 채널을 조회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51407967"/>
                  </a:ext>
                </a:extLst>
              </a:tr>
              <a:tr h="326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다이렉트 메시지 관리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메시지 등록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메시지 등록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다른 회원에게 텍스트 및 파일을 보냄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5571533"/>
                  </a:ext>
                </a:extLst>
              </a:tr>
              <a:tr h="381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채널 메시지 관리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메시지 조회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메시지 조회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등록된 메시지 및 다른 회원을 조회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8306985"/>
                  </a:ext>
                </a:extLst>
              </a:tr>
              <a:tr h="326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미이페이지</a:t>
                      </a:r>
                      <a:r>
                        <a:rPr lang="ko-KR" altLang="en-US" sz="1000" dirty="0"/>
                        <a:t> 관리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게시판 관리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관리자는 모든 회원의 정보를 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 할 수 있다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2430775"/>
                  </a:ext>
                </a:extLst>
              </a:tr>
              <a:tr h="381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미이페이지</a:t>
                      </a:r>
                      <a:r>
                        <a:rPr lang="ko-KR" altLang="en-US" sz="1000" dirty="0"/>
                        <a:t> 관리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 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게시판 관리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자신의 개인정보에서 변경된 내용을 수정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프로필 사진 수정 및 </a:t>
                      </a:r>
                      <a:r>
                        <a:rPr lang="ko-KR" altLang="en-US" sz="1000" dirty="0" err="1"/>
                        <a:t>삭재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및 회원 탈퇴가 가능함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1377414"/>
                  </a:ext>
                </a:extLst>
              </a:tr>
              <a:tr h="326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통계페이지관리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채널통계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게시판관리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채널맴버수와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등록된 메시지수의 통계를 그래프를 통해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195377"/>
                  </a:ext>
                </a:extLst>
              </a:tr>
              <a:tr h="381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통계페이지관리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회원통계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게시판관리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채널수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 err="1"/>
                        <a:t>채널맴버수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각 채널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등록된 메시지 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전체 회원 수 </a:t>
                      </a:r>
                      <a:r>
                        <a:rPr lang="ko-KR" altLang="en-US" sz="1000" dirty="0" err="1"/>
                        <a:t>통겨를</a:t>
                      </a:r>
                      <a:r>
                        <a:rPr lang="ko-KR" altLang="en-US" sz="1000" dirty="0"/>
                        <a:t> 그래프를 통해 볼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296627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E716E9B-B67B-4435-AAB3-B2CE6B476CAE}"/>
              </a:ext>
            </a:extLst>
          </p:cNvPr>
          <p:cNvSpPr>
            <a:spLocks/>
          </p:cNvSpPr>
          <p:nvPr/>
        </p:nvSpPr>
        <p:spPr>
          <a:xfrm>
            <a:off x="110387" y="0"/>
            <a:ext cx="2423264" cy="6858000"/>
          </a:xfrm>
          <a:prstGeom prst="rect">
            <a:avLst/>
          </a:prstGeom>
          <a:solidFill>
            <a:srgbClr val="0C4C8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1훈나무그늘 M" charset="0"/>
              <a:ea typeface="1훈나무그늘 M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1FF301E-7935-4A1C-9F51-7B64971A82A1}"/>
              </a:ext>
            </a:extLst>
          </p:cNvPr>
          <p:cNvSpPr txBox="1"/>
          <p:nvPr/>
        </p:nvSpPr>
        <p:spPr>
          <a:xfrm>
            <a:off x="100861" y="5954754"/>
            <a:ext cx="24327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400" b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8A48BD-CDF3-4F06-A4A4-99963F2BEABD}"/>
              </a:ext>
            </a:extLst>
          </p:cNvPr>
          <p:cNvSpPr txBox="1"/>
          <p:nvPr/>
        </p:nvSpPr>
        <p:spPr>
          <a:xfrm>
            <a:off x="108343" y="4678818"/>
            <a:ext cx="242458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요구사항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정의서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B915224-F6EA-46D2-B953-B788D2D193BC}"/>
              </a:ext>
            </a:extLst>
          </p:cNvPr>
          <p:cNvSpPr txBox="1"/>
          <p:nvPr/>
        </p:nvSpPr>
        <p:spPr>
          <a:xfrm>
            <a:off x="178894" y="681772"/>
            <a:ext cx="2424588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프로젝트 산출물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5AA572-0C33-4384-A4DB-0070C9AEF04E}"/>
              </a:ext>
            </a:extLst>
          </p:cNvPr>
          <p:cNvSpPr txBox="1"/>
          <p:nvPr/>
        </p:nvSpPr>
        <p:spPr>
          <a:xfrm>
            <a:off x="601565" y="650994"/>
            <a:ext cx="3396372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프로젝트 산출물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98234D-08FE-41E1-9EBD-68454C85C79F}"/>
              </a:ext>
            </a:extLst>
          </p:cNvPr>
          <p:cNvSpPr txBox="1"/>
          <p:nvPr/>
        </p:nvSpPr>
        <p:spPr>
          <a:xfrm>
            <a:off x="0" y="4450218"/>
            <a:ext cx="30106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테이블 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정의서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66A8F176-FAFB-4932-B11B-CDE0A4CF1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44800" y="757187"/>
          <a:ext cx="9207500" cy="5083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xmlns="" val="112181194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xmlns="" val="381906532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98247360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3974249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xmlns="" val="214914713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xmlns="" val="245279171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xmlns="" val="2717327111"/>
                    </a:ext>
                  </a:extLst>
                </a:gridCol>
              </a:tblGrid>
              <a:tr h="507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Table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MEMBER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68185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Column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Comment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자료형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NULLABLE / DEFAULT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비고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1840536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MEMBERID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회원아이디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VARCHAR2(200)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 / 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Primary_key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b="1" dirty="0"/>
                        <a:t>회원관리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/>
                        <a:t>테이블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28708093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EMAIL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이메일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VARCHAR2(200)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 / 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30191179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PASSWORD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패스워드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VARCHAR2(2000)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 / 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4583782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NICKNAME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닉네임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VARCHAR2(200)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 / 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0792782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IMAGE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프로필이미지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VARCHAR2(200)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 / 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1625113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ENROLLDATE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가입일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 / SYSDATE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0801557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OK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승인여부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r>
                        <a:rPr lang="en-US" altLang="ko-KR" sz="1400" baseline="0" dirty="0"/>
                        <a:t> / 0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LOGINCOUNT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 횟수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r>
                        <a:rPr lang="en-US" altLang="ko-KR" sz="1400" baseline="0" dirty="0"/>
                        <a:t> / 0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D719AED9-4CBF-4898-8B80-19C5EA0B27F4}"/>
              </a:ext>
            </a:extLst>
          </p:cNvPr>
          <p:cNvSpPr/>
          <p:nvPr/>
        </p:nvSpPr>
        <p:spPr>
          <a:xfrm>
            <a:off x="-739" y="0"/>
            <a:ext cx="2667739" cy="6873411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1E22564-7083-4CB3-8A92-64AE66838D7F}"/>
              </a:ext>
            </a:extLst>
          </p:cNvPr>
          <p:cNvSpPr txBox="1"/>
          <p:nvPr/>
        </p:nvSpPr>
        <p:spPr>
          <a:xfrm>
            <a:off x="-13441" y="5954754"/>
            <a:ext cx="26804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400" b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A4877E-6B09-44F1-9483-05BD3281343D}"/>
              </a:ext>
            </a:extLst>
          </p:cNvPr>
          <p:cNvSpPr txBox="1"/>
          <p:nvPr/>
        </p:nvSpPr>
        <p:spPr>
          <a:xfrm>
            <a:off x="9918" y="681771"/>
            <a:ext cx="2657082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프로젝트 산출물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194295A-0023-47E0-B9C6-9BF1D9B84377}"/>
              </a:ext>
            </a:extLst>
          </p:cNvPr>
          <p:cNvSpPr txBox="1"/>
          <p:nvPr/>
        </p:nvSpPr>
        <p:spPr>
          <a:xfrm>
            <a:off x="9918" y="5144372"/>
            <a:ext cx="26697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테이블 정의서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400216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5AA572-0C33-4384-A4DB-0070C9AEF04E}"/>
              </a:ext>
            </a:extLst>
          </p:cNvPr>
          <p:cNvSpPr txBox="1"/>
          <p:nvPr/>
        </p:nvSpPr>
        <p:spPr>
          <a:xfrm>
            <a:off x="601565" y="650994"/>
            <a:ext cx="3396372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프로젝트 산출물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98234D-08FE-41E1-9EBD-68454C85C79F}"/>
              </a:ext>
            </a:extLst>
          </p:cNvPr>
          <p:cNvSpPr txBox="1"/>
          <p:nvPr/>
        </p:nvSpPr>
        <p:spPr>
          <a:xfrm>
            <a:off x="0" y="4450218"/>
            <a:ext cx="30106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테이블 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정의서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66A8F176-FAFB-4932-B11B-CDE0A4CF1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44800" y="1576697"/>
          <a:ext cx="9207500" cy="4080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xmlns="" val="112181194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xmlns="" val="381906532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98247360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3974249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xmlns="" val="214914713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xmlns="" val="245279171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xmlns="" val="2717327111"/>
                    </a:ext>
                  </a:extLst>
                </a:gridCol>
              </a:tblGrid>
              <a:tr h="507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Table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WORKSPACE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68185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Column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Comment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자료형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NULLABLE / DEFAULT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비고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1840536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TEAMNO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팀번호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 / 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Primary_key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200" b="1" dirty="0"/>
                        <a:t>워크스페이스테이블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28708093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MEMBERID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팀장아이디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VARCHAR2(200)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 / 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Foreign_key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(MEMBER)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30191179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MEMBERCOUNT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팀인원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 / 1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4583782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TEAMTYPE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팀종류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 / 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0792782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LOCK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잠금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 / 1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1625113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TEAMNAME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팀이름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VARCHAR2(200)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 / 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0801557"/>
                  </a:ext>
                </a:extLst>
              </a:tr>
            </a:tbl>
          </a:graphicData>
        </a:graphic>
      </p:graphicFrame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D719AED9-4CBF-4898-8B80-19C5EA0B27F4}"/>
              </a:ext>
            </a:extLst>
          </p:cNvPr>
          <p:cNvSpPr/>
          <p:nvPr/>
        </p:nvSpPr>
        <p:spPr>
          <a:xfrm>
            <a:off x="-739" y="0"/>
            <a:ext cx="2667739" cy="6873411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1E22564-7083-4CB3-8A92-64AE66838D7F}"/>
              </a:ext>
            </a:extLst>
          </p:cNvPr>
          <p:cNvSpPr txBox="1"/>
          <p:nvPr/>
        </p:nvSpPr>
        <p:spPr>
          <a:xfrm>
            <a:off x="-13441" y="5954754"/>
            <a:ext cx="26804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400" b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A4877E-6B09-44F1-9483-05BD3281343D}"/>
              </a:ext>
            </a:extLst>
          </p:cNvPr>
          <p:cNvSpPr txBox="1"/>
          <p:nvPr/>
        </p:nvSpPr>
        <p:spPr>
          <a:xfrm>
            <a:off x="9918" y="681771"/>
            <a:ext cx="2657082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프로젝트 산출물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194295A-0023-47E0-B9C6-9BF1D9B84377}"/>
              </a:ext>
            </a:extLst>
          </p:cNvPr>
          <p:cNvSpPr txBox="1"/>
          <p:nvPr/>
        </p:nvSpPr>
        <p:spPr>
          <a:xfrm>
            <a:off x="9918" y="5144372"/>
            <a:ext cx="26697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테이블 정의서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121619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5AA572-0C33-4384-A4DB-0070C9AEF04E}"/>
              </a:ext>
            </a:extLst>
          </p:cNvPr>
          <p:cNvSpPr txBox="1"/>
          <p:nvPr/>
        </p:nvSpPr>
        <p:spPr>
          <a:xfrm>
            <a:off x="601565" y="650994"/>
            <a:ext cx="3396372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프로젝트 산출물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98234D-08FE-41E1-9EBD-68454C85C79F}"/>
              </a:ext>
            </a:extLst>
          </p:cNvPr>
          <p:cNvSpPr txBox="1"/>
          <p:nvPr/>
        </p:nvSpPr>
        <p:spPr>
          <a:xfrm>
            <a:off x="0" y="4450218"/>
            <a:ext cx="30106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테이블 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dist"/>
            <a:r>
              <a:rPr lang="ko-KR" altLang="en-US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정의서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66A8F176-FAFB-4932-B11B-CDE0A4CF1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44800" y="1576697"/>
          <a:ext cx="9207500" cy="3054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xmlns="" val="112181194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xmlns="" val="381906532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98247360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3974249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xmlns="" val="214914713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xmlns="" val="245279171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xmlns="" val="2717327111"/>
                    </a:ext>
                  </a:extLst>
                </a:gridCol>
              </a:tblGrid>
              <a:tr h="5072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Table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USE_CHANNEL_ANALYSIS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68185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Column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Comment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자료형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NULLABLE / DEFAULT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비고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1840536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MEMBER_ID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회원아이디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VARCHAR2(50)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 / 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200" b="1" dirty="0"/>
                        <a:t>사용자 통계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28708093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ANALYSIS_MONTH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baseline="0" dirty="0" err="1"/>
                        <a:t>접속량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VARCHAR2(10)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 / 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30191179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CHANNEL_NAME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채널명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 / 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4583782"/>
                  </a:ext>
                </a:extLst>
              </a:tr>
              <a:tr h="507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AMOUNT_CHATTING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채팅횟수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 / 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0792782"/>
                  </a:ext>
                </a:extLst>
              </a:tr>
            </a:tbl>
          </a:graphicData>
        </a:graphic>
      </p:graphicFrame>
      <p:sp>
        <p:nvSpPr>
          <p:cNvPr id="9" name="Rectangle 14">
            <a:extLst>
              <a:ext uri="{FF2B5EF4-FFF2-40B4-BE49-F238E27FC236}">
                <a16:creationId xmlns:a16="http://schemas.microsoft.com/office/drawing/2014/main" xmlns="" id="{D719AED9-4CBF-4898-8B80-19C5EA0B27F4}"/>
              </a:ext>
            </a:extLst>
          </p:cNvPr>
          <p:cNvSpPr/>
          <p:nvPr/>
        </p:nvSpPr>
        <p:spPr>
          <a:xfrm>
            <a:off x="-739" y="0"/>
            <a:ext cx="2667739" cy="6873411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1E22564-7083-4CB3-8A92-64AE66838D7F}"/>
              </a:ext>
            </a:extLst>
          </p:cNvPr>
          <p:cNvSpPr txBox="1"/>
          <p:nvPr/>
        </p:nvSpPr>
        <p:spPr>
          <a:xfrm>
            <a:off x="-13441" y="5954754"/>
            <a:ext cx="26804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400" b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A4877E-6B09-44F1-9483-05BD3281343D}"/>
              </a:ext>
            </a:extLst>
          </p:cNvPr>
          <p:cNvSpPr txBox="1"/>
          <p:nvPr/>
        </p:nvSpPr>
        <p:spPr>
          <a:xfrm>
            <a:off x="9918" y="681771"/>
            <a:ext cx="2657082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프로젝트 산출물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194295A-0023-47E0-B9C6-9BF1D9B84377}"/>
              </a:ext>
            </a:extLst>
          </p:cNvPr>
          <p:cNvSpPr txBox="1"/>
          <p:nvPr/>
        </p:nvSpPr>
        <p:spPr>
          <a:xfrm>
            <a:off x="9918" y="5144372"/>
            <a:ext cx="26697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테이블 정의서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229736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821690"/>
            <a:ext cx="12192635" cy="1087120"/>
          </a:xfrm>
          <a:prstGeom prst="rect">
            <a:avLst/>
          </a:prstGeom>
          <a:solidFill>
            <a:srgbClr val="0C4C8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1훈나무그늘 M" charset="0"/>
              <a:ea typeface="1훈나무그늘 M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52705" y="92075"/>
            <a:ext cx="699135" cy="6470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spc="-150" dirty="0">
                <a:gradFill rotWithShape="1"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04</a:t>
            </a:r>
            <a:endParaRPr lang="ko-KR" altLang="en-US" sz="3600" b="0" strike="noStrike" cap="none" dirty="0">
              <a:gradFill rotWithShape="1"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708025" y="194310"/>
            <a:ext cx="2358390" cy="46228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프로젝트</a:t>
            </a:r>
            <a:r>
              <a:rPr lang="en-US" altLang="ko-KR" sz="2400" b="1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산출물</a:t>
            </a:r>
            <a:endParaRPr lang="ko-KR" altLang="en-US" sz="2400" b="1" strike="noStrike" cap="none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4932680" y="1071245"/>
            <a:ext cx="1626235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유스케이스</a:t>
            </a:r>
            <a:endParaRPr lang="ko-KR" altLang="en-US" sz="2400" b="1" strike="noStrike" cap="none" dirty="0">
              <a:gradFill rotWithShape="1"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056130" y="3786505"/>
            <a:ext cx="1809750" cy="810895"/>
            <a:chOff x="2056130" y="3786505"/>
            <a:chExt cx="1809750" cy="810895"/>
          </a:xfrm>
        </p:grpSpPr>
        <p:sp>
          <p:nvSpPr>
            <p:cNvPr id="25" name="도형 24"/>
            <p:cNvSpPr>
              <a:spLocks/>
            </p:cNvSpPr>
            <p:nvPr/>
          </p:nvSpPr>
          <p:spPr>
            <a:xfrm>
              <a:off x="2056130" y="3786505"/>
              <a:ext cx="1809750" cy="810895"/>
            </a:xfrm>
            <a:prstGeom prst="ellipse">
              <a:avLst/>
            </a:prstGeom>
            <a:noFill/>
            <a:ln w="19050" cap="flat" cmpd="sng">
              <a:solidFill>
                <a:srgbClr val="54968B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strike="noStrike" cap="none" dirty="0">
                <a:solidFill>
                  <a:schemeClr val="tx1"/>
                </a:solidFill>
                <a:latin typeface="10X10" charset="0"/>
                <a:ea typeface="10X10" charset="0"/>
              </a:endParaRPr>
            </a:p>
          </p:txBody>
        </p:sp>
        <p:sp>
          <p:nvSpPr>
            <p:cNvPr id="26" name="텍스트 상자 25"/>
            <p:cNvSpPr txBox="1">
              <a:spLocks/>
            </p:cNvSpPr>
            <p:nvPr/>
          </p:nvSpPr>
          <p:spPr>
            <a:xfrm>
              <a:off x="2359025" y="4015105"/>
              <a:ext cx="1235710" cy="4006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strike="noStrike" cap="none" spc="300" dirty="0">
                  <a:solidFill>
                    <a:srgbClr val="30302A"/>
                  </a:solidFill>
                  <a:latin typeface="10X10" charset="0"/>
                  <a:ea typeface="10X10" charset="0"/>
                </a:rPr>
                <a:t>로그인</a:t>
              </a:r>
              <a:endParaRPr lang="ko-KR" altLang="en-US" sz="2000" b="0" strike="noStrike" cap="none" dirty="0">
                <a:solidFill>
                  <a:srgbClr val="30302A"/>
                </a:solidFill>
                <a:latin typeface="10X10" charset="0"/>
                <a:ea typeface="10X10" charset="0"/>
              </a:endParaRPr>
            </a:p>
          </p:txBody>
        </p:sp>
      </p:grpSp>
      <p:pic>
        <p:nvPicPr>
          <p:cNvPr id="27" name="그림 26" descr="C:/Users/수현/AppData/Roaming/PolarisOffice/ETemp/6096_7005512/fImage25588676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18160" y="3573145"/>
            <a:ext cx="1236980" cy="1236980"/>
          </a:xfrm>
          <a:prstGeom prst="rect">
            <a:avLst/>
          </a:prstGeom>
          <a:noFill/>
        </p:spPr>
      </p:pic>
      <p:cxnSp>
        <p:nvCxnSpPr>
          <p:cNvPr id="28" name="도형 27"/>
          <p:cNvCxnSpPr/>
          <p:nvPr/>
        </p:nvCxnSpPr>
        <p:spPr>
          <a:xfrm>
            <a:off x="1754505" y="4191635"/>
            <a:ext cx="302260" cy="6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텍스트 상자 28"/>
          <p:cNvSpPr txBox="1">
            <a:spLocks/>
          </p:cNvSpPr>
          <p:nvPr/>
        </p:nvSpPr>
        <p:spPr>
          <a:xfrm>
            <a:off x="712470" y="4904105"/>
            <a:ext cx="869315" cy="3689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mon몬소리 Black" charset="0"/>
                <a:ea typeface="Tmon몬소리 Black" charset="0"/>
              </a:rPr>
              <a:t>사용자</a:t>
            </a:r>
            <a:endParaRPr lang="ko-KR" altLang="en-US" sz="1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mon몬소리 Black" charset="0"/>
              <a:ea typeface="Tmon몬소리 Black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flipV="1">
            <a:off x="3865245" y="3217545"/>
            <a:ext cx="822960" cy="9747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>
            <a:off x="3865245" y="4191635"/>
            <a:ext cx="817880" cy="8934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4700270" y="2821940"/>
            <a:ext cx="1809750" cy="997585"/>
            <a:chOff x="4700270" y="2821940"/>
            <a:chExt cx="1809750" cy="997585"/>
          </a:xfrm>
        </p:grpSpPr>
        <p:sp>
          <p:nvSpPr>
            <p:cNvPr id="33" name="도형 32"/>
            <p:cNvSpPr>
              <a:spLocks/>
            </p:cNvSpPr>
            <p:nvPr/>
          </p:nvSpPr>
          <p:spPr>
            <a:xfrm>
              <a:off x="4700270" y="2821940"/>
              <a:ext cx="1809750" cy="810895"/>
            </a:xfrm>
            <a:prstGeom prst="ellipse">
              <a:avLst/>
            </a:prstGeom>
            <a:noFill/>
            <a:ln w="19050" cap="flat" cmpd="sng">
              <a:solidFill>
                <a:srgbClr val="54968B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strike="noStrike" cap="none" dirty="0">
                <a:solidFill>
                  <a:schemeClr val="tx1"/>
                </a:solidFill>
                <a:latin typeface="10X10" charset="0"/>
                <a:ea typeface="10X10" charset="0"/>
              </a:endParaRPr>
            </a:p>
          </p:txBody>
        </p:sp>
        <p:sp>
          <p:nvSpPr>
            <p:cNvPr id="34" name="텍스트 상자 33"/>
            <p:cNvSpPr txBox="1">
              <a:spLocks/>
            </p:cNvSpPr>
            <p:nvPr/>
          </p:nvSpPr>
          <p:spPr>
            <a:xfrm>
              <a:off x="4878705" y="3050540"/>
              <a:ext cx="1444625" cy="768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spc="300" dirty="0">
                  <a:solidFill>
                    <a:srgbClr val="30302A"/>
                  </a:solidFill>
                  <a:latin typeface="10X10" charset="0"/>
                  <a:ea typeface="10X10" charset="0"/>
                </a:rPr>
                <a:t>워크스페이스</a:t>
              </a:r>
              <a:endParaRPr lang="ko-KR" altLang="en-US" sz="1200" b="1" strike="noStrike" cap="none" dirty="0">
                <a:solidFill>
                  <a:srgbClr val="30302A"/>
                </a:solidFill>
                <a:latin typeface="10X10" charset="0"/>
                <a:ea typeface="10X10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spc="300" dirty="0">
                  <a:solidFill>
                    <a:srgbClr val="30302A"/>
                  </a:solidFill>
                  <a:latin typeface="10X10" charset="0"/>
                  <a:ea typeface="10X10" charset="0"/>
                </a:rPr>
                <a:t>생성</a:t>
              </a:r>
              <a:endParaRPr lang="ko-KR" altLang="en-US" sz="1200" b="1" strike="noStrike" cap="none" dirty="0">
                <a:solidFill>
                  <a:srgbClr val="30302A"/>
                </a:solidFill>
                <a:latin typeface="10X10" charset="0"/>
                <a:ea typeface="10X10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b="0" strike="noStrike" cap="none" dirty="0">
                <a:solidFill>
                  <a:srgbClr val="30302A"/>
                </a:solidFill>
                <a:latin typeface="10X10" charset="0"/>
                <a:ea typeface="10X10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682490" y="4679315"/>
            <a:ext cx="1809750" cy="810895"/>
            <a:chOff x="4682490" y="4679315"/>
            <a:chExt cx="1809750" cy="810895"/>
          </a:xfrm>
        </p:grpSpPr>
        <p:sp>
          <p:nvSpPr>
            <p:cNvPr id="36" name="도형 35"/>
            <p:cNvSpPr>
              <a:spLocks/>
            </p:cNvSpPr>
            <p:nvPr/>
          </p:nvSpPr>
          <p:spPr>
            <a:xfrm>
              <a:off x="4682490" y="4679315"/>
              <a:ext cx="1809750" cy="810895"/>
            </a:xfrm>
            <a:prstGeom prst="ellipse">
              <a:avLst/>
            </a:prstGeom>
            <a:noFill/>
            <a:ln w="19050" cap="flat" cmpd="sng">
              <a:solidFill>
                <a:srgbClr val="54968B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strike="noStrike" cap="none" dirty="0">
                <a:solidFill>
                  <a:schemeClr val="tx1"/>
                </a:solidFill>
                <a:latin typeface="10X10" charset="0"/>
                <a:ea typeface="10X10" charset="0"/>
              </a:endParaRPr>
            </a:p>
          </p:txBody>
        </p:sp>
      </p:grpSp>
      <p:sp>
        <p:nvSpPr>
          <p:cNvPr id="38" name="텍스트 상자 37"/>
          <p:cNvSpPr txBox="1">
            <a:spLocks/>
          </p:cNvSpPr>
          <p:nvPr/>
        </p:nvSpPr>
        <p:spPr>
          <a:xfrm>
            <a:off x="4878705" y="4899660"/>
            <a:ext cx="144462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spc="300" dirty="0">
                <a:solidFill>
                  <a:srgbClr val="30302A"/>
                </a:solidFill>
                <a:latin typeface="10X10" charset="0"/>
                <a:ea typeface="10X10" charset="0"/>
              </a:rPr>
              <a:t>워크스페이스</a:t>
            </a:r>
            <a:endParaRPr lang="ko-KR" altLang="en-US" sz="1200" b="1" strike="noStrike" cap="none" dirty="0">
              <a:solidFill>
                <a:srgbClr val="30302A"/>
              </a:solidFill>
              <a:latin typeface="10X10" charset="0"/>
              <a:ea typeface="10X10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spc="300" dirty="0">
                <a:solidFill>
                  <a:srgbClr val="30302A"/>
                </a:solidFill>
                <a:latin typeface="10X10" charset="0"/>
                <a:ea typeface="10X10" charset="0"/>
              </a:rPr>
              <a:t>입장</a:t>
            </a:r>
            <a:endParaRPr lang="ko-KR" altLang="en-US" sz="1200" b="1" strike="noStrike" cap="none" dirty="0">
              <a:solidFill>
                <a:srgbClr val="30302A"/>
              </a:solidFill>
              <a:latin typeface="10X10" charset="0"/>
              <a:ea typeface="10X10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solidFill>
                <a:srgbClr val="30302A"/>
              </a:solidFill>
              <a:latin typeface="10X10" charset="0"/>
              <a:ea typeface="10X10" charset="0"/>
            </a:endParaRPr>
          </a:p>
        </p:txBody>
      </p:sp>
      <p:cxnSp>
        <p:nvCxnSpPr>
          <p:cNvPr id="39" name="도형 38"/>
          <p:cNvCxnSpPr/>
          <p:nvPr/>
        </p:nvCxnSpPr>
        <p:spPr>
          <a:xfrm flipV="1">
            <a:off x="6509385" y="2798445"/>
            <a:ext cx="1004570" cy="4292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도형 39"/>
          <p:cNvCxnSpPr>
            <a:endCxn id="54" idx="2"/>
          </p:cNvCxnSpPr>
          <p:nvPr/>
        </p:nvCxnSpPr>
        <p:spPr>
          <a:xfrm flipV="1">
            <a:off x="9322435" y="2316480"/>
            <a:ext cx="546100" cy="482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7513320" y="2393315"/>
            <a:ext cx="1809750" cy="997585"/>
            <a:chOff x="7513320" y="2393315"/>
            <a:chExt cx="1809750" cy="997585"/>
          </a:xfrm>
        </p:grpSpPr>
        <p:sp>
          <p:nvSpPr>
            <p:cNvPr id="44" name="도형 43"/>
            <p:cNvSpPr>
              <a:spLocks/>
            </p:cNvSpPr>
            <p:nvPr/>
          </p:nvSpPr>
          <p:spPr>
            <a:xfrm>
              <a:off x="7513320" y="2393315"/>
              <a:ext cx="1809750" cy="810895"/>
            </a:xfrm>
            <a:prstGeom prst="ellipse">
              <a:avLst/>
            </a:prstGeom>
            <a:noFill/>
            <a:ln w="19050" cap="flat" cmpd="sng">
              <a:solidFill>
                <a:srgbClr val="54968B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strike="noStrike" cap="none" dirty="0">
                <a:solidFill>
                  <a:schemeClr val="tx1"/>
                </a:solidFill>
                <a:latin typeface="10X10" charset="0"/>
                <a:ea typeface="10X10" charset="0"/>
              </a:endParaRPr>
            </a:p>
          </p:txBody>
        </p:sp>
        <p:sp>
          <p:nvSpPr>
            <p:cNvPr id="45" name="텍스트 상자 44"/>
            <p:cNvSpPr txBox="1">
              <a:spLocks/>
            </p:cNvSpPr>
            <p:nvPr/>
          </p:nvSpPr>
          <p:spPr>
            <a:xfrm>
              <a:off x="7691755" y="2621915"/>
              <a:ext cx="1444625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spc="300" dirty="0">
                  <a:solidFill>
                    <a:srgbClr val="30302A"/>
                  </a:solidFill>
                  <a:latin typeface="10X10" charset="0"/>
                  <a:ea typeface="10X10" charset="0"/>
                </a:rPr>
                <a:t>유저 관리</a:t>
              </a:r>
              <a:endParaRPr lang="ko-KR" altLang="en-US" sz="1200" b="1" strike="noStrike" cap="none" dirty="0">
                <a:solidFill>
                  <a:srgbClr val="30302A"/>
                </a:solidFill>
                <a:latin typeface="10X10" charset="0"/>
                <a:ea typeface="10X10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b="0" strike="noStrike" cap="none" dirty="0">
                <a:solidFill>
                  <a:srgbClr val="30302A"/>
                </a:solidFill>
                <a:latin typeface="10X10" charset="0"/>
                <a:ea typeface="10X10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522210" y="3286760"/>
            <a:ext cx="1809750" cy="997585"/>
            <a:chOff x="7522210" y="3286760"/>
            <a:chExt cx="1809750" cy="997585"/>
          </a:xfrm>
        </p:grpSpPr>
        <p:sp>
          <p:nvSpPr>
            <p:cNvPr id="47" name="도형 46"/>
            <p:cNvSpPr>
              <a:spLocks/>
            </p:cNvSpPr>
            <p:nvPr/>
          </p:nvSpPr>
          <p:spPr>
            <a:xfrm>
              <a:off x="7522210" y="3286760"/>
              <a:ext cx="1809750" cy="810895"/>
            </a:xfrm>
            <a:prstGeom prst="ellipse">
              <a:avLst/>
            </a:prstGeom>
            <a:noFill/>
            <a:ln w="19050" cap="flat" cmpd="sng">
              <a:solidFill>
                <a:srgbClr val="54968B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strike="noStrike" cap="none" dirty="0">
                <a:solidFill>
                  <a:schemeClr val="tx1"/>
                </a:solidFill>
                <a:latin typeface="10X10" charset="0"/>
                <a:ea typeface="10X10" charset="0"/>
              </a:endParaRPr>
            </a:p>
          </p:txBody>
        </p:sp>
        <p:sp>
          <p:nvSpPr>
            <p:cNvPr id="48" name="텍스트 상자 47"/>
            <p:cNvSpPr txBox="1">
              <a:spLocks/>
            </p:cNvSpPr>
            <p:nvPr/>
          </p:nvSpPr>
          <p:spPr>
            <a:xfrm>
              <a:off x="7700645" y="3515360"/>
              <a:ext cx="1444625" cy="768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spc="300" dirty="0">
                  <a:solidFill>
                    <a:srgbClr val="30302A"/>
                  </a:solidFill>
                  <a:latin typeface="10X10" charset="0"/>
                  <a:ea typeface="10X10" charset="0"/>
                </a:rPr>
                <a:t>워크스페이스</a:t>
              </a:r>
              <a:endParaRPr lang="ko-KR" altLang="en-US" sz="1200" b="1" strike="noStrike" cap="none" dirty="0">
                <a:solidFill>
                  <a:srgbClr val="30302A"/>
                </a:solidFill>
                <a:latin typeface="10X10" charset="0"/>
                <a:ea typeface="10X10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spc="300" dirty="0">
                  <a:solidFill>
                    <a:srgbClr val="30302A"/>
                  </a:solidFill>
                  <a:latin typeface="10X10" charset="0"/>
                  <a:ea typeface="10X10" charset="0"/>
                </a:rPr>
                <a:t>관리</a:t>
              </a:r>
              <a:endParaRPr lang="ko-KR" altLang="en-US" sz="1200" b="1" strike="noStrike" cap="none" dirty="0">
                <a:solidFill>
                  <a:srgbClr val="30302A"/>
                </a:solidFill>
                <a:latin typeface="10X10" charset="0"/>
                <a:ea typeface="10X10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b="0" strike="noStrike" cap="none" dirty="0">
                <a:solidFill>
                  <a:srgbClr val="30302A"/>
                </a:solidFill>
                <a:latin typeface="10X10" charset="0"/>
                <a:ea typeface="10X10" charset="0"/>
              </a:endParaRPr>
            </a:p>
          </p:txBody>
        </p:sp>
      </p:grpSp>
      <p:cxnSp>
        <p:nvCxnSpPr>
          <p:cNvPr id="49" name="도형 48"/>
          <p:cNvCxnSpPr/>
          <p:nvPr/>
        </p:nvCxnSpPr>
        <p:spPr>
          <a:xfrm>
            <a:off x="6509385" y="3227070"/>
            <a:ext cx="1004570" cy="5010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9867900" y="1911350"/>
            <a:ext cx="1840230" cy="812800"/>
            <a:chOff x="9867900" y="1911350"/>
            <a:chExt cx="1840230" cy="812800"/>
          </a:xfrm>
        </p:grpSpPr>
        <p:sp>
          <p:nvSpPr>
            <p:cNvPr id="54" name="도형 53"/>
            <p:cNvSpPr>
              <a:spLocks/>
            </p:cNvSpPr>
            <p:nvPr/>
          </p:nvSpPr>
          <p:spPr>
            <a:xfrm>
              <a:off x="9867900" y="1911350"/>
              <a:ext cx="1840230" cy="810895"/>
            </a:xfrm>
            <a:prstGeom prst="ellipse">
              <a:avLst/>
            </a:prstGeom>
            <a:noFill/>
            <a:ln w="19050" cap="flat" cmpd="sng">
              <a:solidFill>
                <a:srgbClr val="54968B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strike="noStrike" cap="none" dirty="0">
                <a:solidFill>
                  <a:schemeClr val="tx1"/>
                </a:solidFill>
                <a:latin typeface="10X10" charset="0"/>
                <a:ea typeface="10X10" charset="0"/>
              </a:endParaRPr>
            </a:p>
          </p:txBody>
        </p:sp>
        <p:sp>
          <p:nvSpPr>
            <p:cNvPr id="55" name="텍스트 상자 54"/>
            <p:cNvSpPr txBox="1">
              <a:spLocks/>
            </p:cNvSpPr>
            <p:nvPr/>
          </p:nvSpPr>
          <p:spPr>
            <a:xfrm>
              <a:off x="10076815" y="2139950"/>
              <a:ext cx="1444625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spc="300" dirty="0">
                  <a:solidFill>
                    <a:srgbClr val="30302A"/>
                  </a:solidFill>
                  <a:latin typeface="10X10" charset="0"/>
                  <a:ea typeface="10X10" charset="0"/>
                </a:rPr>
                <a:t>가입 승인</a:t>
              </a:r>
              <a:endParaRPr lang="ko-KR" altLang="en-US" sz="1200" b="1" strike="noStrike" cap="none" dirty="0">
                <a:solidFill>
                  <a:srgbClr val="30302A"/>
                </a:solidFill>
                <a:latin typeface="10X10" charset="0"/>
                <a:ea typeface="10X10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b="0" strike="noStrike" cap="none" dirty="0">
                <a:solidFill>
                  <a:srgbClr val="30302A"/>
                </a:solidFill>
                <a:latin typeface="10X10" charset="0"/>
                <a:ea typeface="10X10" charset="0"/>
              </a:endParaRPr>
            </a:p>
          </p:txBody>
        </p:sp>
      </p:grpSp>
      <p:cxnSp>
        <p:nvCxnSpPr>
          <p:cNvPr id="59" name="도형 58"/>
          <p:cNvCxnSpPr>
            <a:endCxn id="62" idx="2"/>
          </p:cNvCxnSpPr>
          <p:nvPr/>
        </p:nvCxnSpPr>
        <p:spPr>
          <a:xfrm flipV="1">
            <a:off x="6491605" y="4594225"/>
            <a:ext cx="968375" cy="4908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7459345" y="4189095"/>
            <a:ext cx="1809750" cy="997585"/>
            <a:chOff x="7459345" y="4189095"/>
            <a:chExt cx="1809750" cy="997585"/>
          </a:xfrm>
        </p:grpSpPr>
        <p:sp>
          <p:nvSpPr>
            <p:cNvPr id="62" name="도형 61"/>
            <p:cNvSpPr>
              <a:spLocks/>
            </p:cNvSpPr>
            <p:nvPr/>
          </p:nvSpPr>
          <p:spPr>
            <a:xfrm>
              <a:off x="7459345" y="4189095"/>
              <a:ext cx="1809750" cy="810895"/>
            </a:xfrm>
            <a:prstGeom prst="ellipse">
              <a:avLst/>
            </a:prstGeom>
            <a:noFill/>
            <a:ln w="19050" cap="flat" cmpd="sng">
              <a:solidFill>
                <a:srgbClr val="54968B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b="0" strike="noStrike" cap="none" dirty="0">
                <a:solidFill>
                  <a:schemeClr val="tx1"/>
                </a:solidFill>
                <a:latin typeface="10X10" charset="0"/>
                <a:ea typeface="10X10" charset="0"/>
              </a:endParaRPr>
            </a:p>
          </p:txBody>
        </p:sp>
        <p:sp>
          <p:nvSpPr>
            <p:cNvPr id="63" name="텍스트 상자 62"/>
            <p:cNvSpPr txBox="1">
              <a:spLocks/>
            </p:cNvSpPr>
            <p:nvPr/>
          </p:nvSpPr>
          <p:spPr>
            <a:xfrm>
              <a:off x="7637780" y="4417695"/>
              <a:ext cx="1444625" cy="5842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 strike="noStrike" cap="none" spc="300" dirty="0">
                  <a:solidFill>
                    <a:srgbClr val="30302A"/>
                  </a:solidFill>
                  <a:latin typeface="10X10" charset="0"/>
                  <a:ea typeface="10X10" charset="0"/>
                </a:rPr>
                <a:t>채팅하기</a:t>
              </a:r>
              <a:endParaRPr lang="ko-KR" altLang="en-US" sz="1200" b="1" strike="noStrike" cap="none" dirty="0">
                <a:solidFill>
                  <a:srgbClr val="30302A"/>
                </a:solidFill>
                <a:latin typeface="10X10" charset="0"/>
                <a:ea typeface="10X10" charset="0"/>
              </a:endParaRPr>
            </a:p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b="0" strike="noStrike" cap="none" dirty="0">
                <a:solidFill>
                  <a:srgbClr val="30302A"/>
                </a:solidFill>
                <a:latin typeface="10X10" charset="0"/>
                <a:ea typeface="10X10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C:/Users/수현/AppData/Roaming/PolarisOffice/ETemp/6096_7005512/fImage218933668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380" y="1678305"/>
            <a:ext cx="10743565" cy="5064125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821690"/>
            <a:ext cx="12192000" cy="108648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05" y="92075"/>
            <a:ext cx="69850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025" y="194310"/>
            <a:ext cx="2405380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ea typeface="나눔고딕 ExtraBold" panose="020D0904000000000000" pitchFamily="50" charset="-127"/>
              </a:rPr>
              <a:t>프로젝트 산출물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2680" y="1071245"/>
            <a:ext cx="230568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 </a:t>
            </a:r>
            <a:r>
              <a:rPr lang="ko-KR" altLang="en-US" sz="2400" b="1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다이어그램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605"/>
            <a:ext cx="12192000" cy="11239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1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>
            <a:spLocks/>
          </p:cNvSpPr>
          <p:nvPr/>
        </p:nvSpPr>
        <p:spPr>
          <a:xfrm>
            <a:off x="53340" y="45085"/>
            <a:ext cx="12192635" cy="1087120"/>
          </a:xfrm>
          <a:prstGeom prst="rect">
            <a:avLst/>
          </a:prstGeom>
          <a:solidFill>
            <a:srgbClr val="0C4C8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1훈나무그늘 M" charset="0"/>
              <a:ea typeface="1훈나무그늘 M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170180" y="1760855"/>
            <a:ext cx="11734165" cy="25857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65100" y="4518025"/>
            <a:ext cx="11734165" cy="20104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flipH="1">
            <a:off x="1287780" y="1628140"/>
            <a:ext cx="3810" cy="4973955"/>
          </a:xfrm>
          <a:prstGeom prst="line">
            <a:avLst/>
          </a:prstGeom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도형 5"/>
          <p:cNvSpPr>
            <a:spLocks/>
          </p:cNvSpPr>
          <p:nvPr/>
        </p:nvSpPr>
        <p:spPr>
          <a:xfrm>
            <a:off x="4567555" y="1307465"/>
            <a:ext cx="1492250" cy="2571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controller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/>
          <p:nvPr/>
        </p:nvCxnSpPr>
        <p:spPr>
          <a:xfrm>
            <a:off x="5287010" y="1628140"/>
            <a:ext cx="13970" cy="5005070"/>
          </a:xfrm>
          <a:prstGeom prst="line">
            <a:avLst/>
          </a:prstGeom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도형 7"/>
          <p:cNvSpPr>
            <a:spLocks/>
          </p:cNvSpPr>
          <p:nvPr/>
        </p:nvSpPr>
        <p:spPr>
          <a:xfrm>
            <a:off x="6760210" y="1307465"/>
            <a:ext cx="1236345" cy="2571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service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>
            <a:off x="7313930" y="1628140"/>
            <a:ext cx="13970" cy="5005070"/>
          </a:xfrm>
          <a:prstGeom prst="line">
            <a:avLst/>
          </a:prstGeom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>
            <a:off x="8697595" y="1307465"/>
            <a:ext cx="1310640" cy="2571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DAO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9340850" y="1628140"/>
            <a:ext cx="13970" cy="5005070"/>
          </a:xfrm>
          <a:prstGeom prst="line">
            <a:avLst/>
          </a:prstGeom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3260090" y="1628140"/>
            <a:ext cx="13970" cy="4973955"/>
          </a:xfrm>
          <a:prstGeom prst="line">
            <a:avLst/>
          </a:prstGeom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12"/>
          <p:cNvSpPr>
            <a:spLocks/>
          </p:cNvSpPr>
          <p:nvPr/>
        </p:nvSpPr>
        <p:spPr>
          <a:xfrm>
            <a:off x="693420" y="1295400"/>
            <a:ext cx="1229995" cy="2571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view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10709275" y="1307465"/>
            <a:ext cx="1229995" cy="2571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database</a:t>
            </a:r>
            <a:endParaRPr lang="ko-KR" altLang="en-US" sz="18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/>
          <p:nvPr/>
        </p:nvCxnSpPr>
        <p:spPr>
          <a:xfrm>
            <a:off x="11367770" y="1628140"/>
            <a:ext cx="10795" cy="4900295"/>
          </a:xfrm>
          <a:prstGeom prst="line">
            <a:avLst/>
          </a:prstGeom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flipV="1">
            <a:off x="1292860" y="2147570"/>
            <a:ext cx="1965325" cy="1143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/>
          <p:nvPr/>
        </p:nvCxnSpPr>
        <p:spPr>
          <a:xfrm>
            <a:off x="7333615" y="2059940"/>
            <a:ext cx="201612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>
            <a:off x="9355455" y="2063115"/>
            <a:ext cx="200850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>
            <a:spLocks/>
          </p:cNvSpPr>
          <p:nvPr/>
        </p:nvSpPr>
        <p:spPr>
          <a:xfrm>
            <a:off x="1249045" y="1809115"/>
            <a:ext cx="2009140" cy="323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1. 회원가입/로그인 요청</a:t>
            </a:r>
            <a:endParaRPr lang="ko-KR" altLang="en-US" sz="12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5371465" y="1793875"/>
            <a:ext cx="1923415" cy="19399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3. Dispatch</a:t>
            </a:r>
            <a:endParaRPr lang="ko-KR" altLang="en-US" sz="12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memberEnroll()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memberLogin()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memberLogout()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memberView()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memberUpdate()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CheckIDDuplicate()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7366635" y="1768475"/>
            <a:ext cx="2115820" cy="2997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4. Dispatch</a:t>
            </a:r>
            <a:endParaRPr lang="ko-KR" altLang="en-US" sz="12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9637395" y="1719580"/>
            <a:ext cx="159004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5. 쿼리 실</a:t>
            </a: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행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도형 22"/>
          <p:cNvCxnSpPr/>
          <p:nvPr/>
        </p:nvCxnSpPr>
        <p:spPr>
          <a:xfrm>
            <a:off x="5317490" y="2031365"/>
            <a:ext cx="199707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23"/>
          <p:cNvSpPr txBox="1">
            <a:spLocks/>
          </p:cNvSpPr>
          <p:nvPr/>
        </p:nvSpPr>
        <p:spPr>
          <a:xfrm>
            <a:off x="3305810" y="1831975"/>
            <a:ext cx="1923415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  2. </a:t>
            </a: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URL Mapping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>
            <a:off x="3270250" y="2158365"/>
            <a:ext cx="203009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9316085" y="2310765"/>
            <a:ext cx="200850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dash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>
            <a:off x="7265670" y="3233420"/>
            <a:ext cx="203136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dash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>
            <a:off x="5264150" y="2586355"/>
            <a:ext cx="2018030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dash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상자 28"/>
          <p:cNvSpPr txBox="1">
            <a:spLocks/>
          </p:cNvSpPr>
          <p:nvPr/>
        </p:nvSpPr>
        <p:spPr>
          <a:xfrm>
            <a:off x="9536430" y="2063115"/>
            <a:ext cx="159004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6. 쿼리 결과 Return</a:t>
            </a:r>
            <a:endParaRPr lang="ko-KR" altLang="en-US" sz="12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7313930" y="3313430"/>
            <a:ext cx="211582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11</a:t>
            </a: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 전달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30"/>
          <p:cNvCxnSpPr/>
          <p:nvPr/>
        </p:nvCxnSpPr>
        <p:spPr>
          <a:xfrm flipV="1">
            <a:off x="1323975" y="5012055"/>
            <a:ext cx="1965325" cy="1143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7365365" y="5038725"/>
            <a:ext cx="201612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>
            <a:off x="9387205" y="5041900"/>
            <a:ext cx="200850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상자 33"/>
          <p:cNvSpPr txBox="1">
            <a:spLocks/>
          </p:cNvSpPr>
          <p:nvPr/>
        </p:nvSpPr>
        <p:spPr>
          <a:xfrm>
            <a:off x="1471295" y="4693285"/>
            <a:ext cx="174879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1. </a:t>
            </a: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채팅</a:t>
            </a: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작성</a:t>
            </a:r>
            <a:endParaRPr lang="ko-KR" altLang="en-US" sz="12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>
            <a:off x="5378450" y="4786630"/>
            <a:ext cx="1923415" cy="831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Dispatch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chattingInsert()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chattingDelete()</a:t>
            </a:r>
            <a:endParaRPr lang="ko-KR" altLang="en-US" sz="12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fileUpload()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7341235" y="4794885"/>
            <a:ext cx="211582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4. Dispatch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>
            <a:off x="9544050" y="4750435"/>
            <a:ext cx="159004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5. 쿼리 실행</a:t>
            </a:r>
            <a:endParaRPr lang="ko-KR" altLang="en-US" sz="12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/>
          <p:nvPr/>
        </p:nvCxnSpPr>
        <p:spPr>
          <a:xfrm>
            <a:off x="5349240" y="5010150"/>
            <a:ext cx="199707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상자 38"/>
          <p:cNvSpPr txBox="1">
            <a:spLocks/>
          </p:cNvSpPr>
          <p:nvPr/>
        </p:nvSpPr>
        <p:spPr>
          <a:xfrm>
            <a:off x="3380105" y="4716780"/>
            <a:ext cx="174879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  2. </a:t>
            </a: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URL Mapping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39"/>
          <p:cNvCxnSpPr/>
          <p:nvPr/>
        </p:nvCxnSpPr>
        <p:spPr>
          <a:xfrm>
            <a:off x="3289300" y="5008245"/>
            <a:ext cx="203009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/>
          <p:nvPr/>
        </p:nvCxnSpPr>
        <p:spPr>
          <a:xfrm>
            <a:off x="9327515" y="5452110"/>
            <a:ext cx="200850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dash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41"/>
          <p:cNvCxnSpPr/>
          <p:nvPr/>
        </p:nvCxnSpPr>
        <p:spPr>
          <a:xfrm>
            <a:off x="7333615" y="5602605"/>
            <a:ext cx="203136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dash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/>
          <p:nvPr/>
        </p:nvCxnSpPr>
        <p:spPr>
          <a:xfrm>
            <a:off x="5300345" y="5964555"/>
            <a:ext cx="2018030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dash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>
            <a:off x="3242945" y="6466205"/>
            <a:ext cx="202120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dash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텍스트 상자 44"/>
          <p:cNvSpPr txBox="1">
            <a:spLocks/>
          </p:cNvSpPr>
          <p:nvPr/>
        </p:nvSpPr>
        <p:spPr>
          <a:xfrm>
            <a:off x="9457055" y="5168900"/>
            <a:ext cx="159004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6. 쿼리 결과 Return</a:t>
            </a:r>
            <a:endParaRPr lang="ko-KR" altLang="en-US" sz="12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7280910" y="5225415"/>
            <a:ext cx="211582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7. </a:t>
            </a: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 전달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7" name="도형 46"/>
          <p:cNvCxnSpPr/>
          <p:nvPr/>
        </p:nvCxnSpPr>
        <p:spPr>
          <a:xfrm>
            <a:off x="1308100" y="6219825"/>
            <a:ext cx="1930400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dash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47"/>
          <p:cNvSpPr txBox="1">
            <a:spLocks/>
          </p:cNvSpPr>
          <p:nvPr/>
        </p:nvSpPr>
        <p:spPr>
          <a:xfrm>
            <a:off x="5349240" y="5617210"/>
            <a:ext cx="159004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8.결과 전달</a:t>
            </a:r>
            <a:endParaRPr lang="ko-KR" altLang="en-US" sz="12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>
            <a:off x="3349625" y="6165215"/>
            <a:ext cx="191135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9. </a:t>
            </a: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. 해당 뷰, object 지정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1287780" y="5852795"/>
            <a:ext cx="211582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10. </a:t>
            </a: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해당 뷰 리턴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180975" y="2872105"/>
            <a:ext cx="1000125" cy="52387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ln w="9525" cap="flat" cmpd="sng">
                  <a:noFill/>
                  <a:prstDash/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로그인 /회원가입</a:t>
            </a:r>
            <a:endParaRPr lang="ko-KR" altLang="en-US" sz="1400" b="1" strike="noStrike" cap="none" dirty="0">
              <a:ln w="9525" cap="flat" cmpd="sng">
                <a:noFill/>
                <a:prstDash/>
              </a:ln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231775" y="5210175"/>
            <a:ext cx="978535" cy="3086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charset="0"/>
                <a:ea typeface="맑은 고딕" charset="0"/>
              </a:rPr>
              <a:t>채팅입력</a:t>
            </a:r>
            <a:endParaRPr lang="ko-KR" altLang="en-US" sz="1400" b="1" strike="noStrike" cap="none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2378710" y="1203960"/>
            <a:ext cx="1564640" cy="508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Dispatcher Servlet</a:t>
            </a:r>
            <a:endParaRPr lang="ko-KR" altLang="en-US" sz="18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53"/>
          <p:cNvCxnSpPr/>
          <p:nvPr/>
        </p:nvCxnSpPr>
        <p:spPr>
          <a:xfrm>
            <a:off x="7378065" y="2705100"/>
            <a:ext cx="199707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텍스트 상자 54"/>
          <p:cNvSpPr txBox="1">
            <a:spLocks/>
          </p:cNvSpPr>
          <p:nvPr/>
        </p:nvSpPr>
        <p:spPr>
          <a:xfrm>
            <a:off x="7366000" y="2400300"/>
            <a:ext cx="1878965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8</a:t>
            </a: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 여부 업데이트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55"/>
          <p:cNvCxnSpPr/>
          <p:nvPr/>
        </p:nvCxnSpPr>
        <p:spPr>
          <a:xfrm>
            <a:off x="9347200" y="2878455"/>
            <a:ext cx="203136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dash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56"/>
          <p:cNvSpPr txBox="1">
            <a:spLocks/>
          </p:cNvSpPr>
          <p:nvPr/>
        </p:nvSpPr>
        <p:spPr>
          <a:xfrm>
            <a:off x="9351010" y="2971165"/>
            <a:ext cx="211582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10</a:t>
            </a: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쿼리 결과 return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8" name="도형 57"/>
          <p:cNvCxnSpPr/>
          <p:nvPr/>
        </p:nvCxnSpPr>
        <p:spPr>
          <a:xfrm>
            <a:off x="5315585" y="3648075"/>
            <a:ext cx="203136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dash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상자 58"/>
          <p:cNvSpPr txBox="1">
            <a:spLocks/>
          </p:cNvSpPr>
          <p:nvPr/>
        </p:nvSpPr>
        <p:spPr>
          <a:xfrm>
            <a:off x="5363845" y="3728719"/>
            <a:ext cx="211582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12</a:t>
            </a: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 전달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0" name="도형 59"/>
          <p:cNvCxnSpPr/>
          <p:nvPr/>
        </p:nvCxnSpPr>
        <p:spPr>
          <a:xfrm>
            <a:off x="3258820" y="3776980"/>
            <a:ext cx="203136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dash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텍스트 상자 60"/>
          <p:cNvSpPr txBox="1">
            <a:spLocks/>
          </p:cNvSpPr>
          <p:nvPr/>
        </p:nvSpPr>
        <p:spPr>
          <a:xfrm>
            <a:off x="3307715" y="3857625"/>
            <a:ext cx="211582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13. 해당 뷰, object 지정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2" name="도형 61"/>
          <p:cNvCxnSpPr/>
          <p:nvPr/>
        </p:nvCxnSpPr>
        <p:spPr>
          <a:xfrm>
            <a:off x="1238885" y="3777615"/>
            <a:ext cx="203136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dash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>
            <a:spLocks/>
          </p:cNvSpPr>
          <p:nvPr/>
        </p:nvSpPr>
        <p:spPr>
          <a:xfrm>
            <a:off x="1287780" y="3858260"/>
            <a:ext cx="211582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14</a:t>
            </a: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. 해당 뷰 리턴</a:t>
            </a:r>
            <a:endParaRPr lang="ko-KR" altLang="en-US" sz="1200" b="1" strike="noStrike" cap="none" dirty="0">
              <a:ln w="9525" cap="flat" cmpd="sng">
                <a:noFill/>
                <a:prstDash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63"/>
          <p:cNvCxnSpPr/>
          <p:nvPr/>
        </p:nvCxnSpPr>
        <p:spPr>
          <a:xfrm>
            <a:off x="7308215" y="2380615"/>
            <a:ext cx="200850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dash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64"/>
          <p:cNvSpPr txBox="1">
            <a:spLocks/>
          </p:cNvSpPr>
          <p:nvPr/>
        </p:nvSpPr>
        <p:spPr>
          <a:xfrm>
            <a:off x="7540625" y="2101215"/>
            <a:ext cx="159004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7</a:t>
            </a: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결과 전달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>
            <a:off x="9481820" y="2352040"/>
            <a:ext cx="159004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9</a:t>
            </a:r>
            <a:r>
              <a:rPr lang="en-US" altLang="ko-KR" sz="1200" b="1" strike="noStrike" cap="none" dirty="0">
                <a:ln w="9525" cap="flat" cmpd="sng">
                  <a:noFill/>
                  <a:prstDash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. 쿼리 실</a:t>
            </a:r>
            <a:r>
              <a:rPr lang="en-US" altLang="ko-KR" sz="12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행</a:t>
            </a:r>
            <a:endParaRPr lang="ko-KR" altLang="en-US" sz="12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7" name="도형 66"/>
          <p:cNvCxnSpPr/>
          <p:nvPr/>
        </p:nvCxnSpPr>
        <p:spPr>
          <a:xfrm>
            <a:off x="9347200" y="2720340"/>
            <a:ext cx="1997075" cy="63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67"/>
          <p:cNvSpPr>
            <a:spLocks/>
          </p:cNvSpPr>
          <p:nvPr/>
        </p:nvSpPr>
        <p:spPr>
          <a:xfrm>
            <a:off x="1263650" y="2506345"/>
            <a:ext cx="1929130" cy="548005"/>
          </a:xfrm>
          <a:prstGeom prst="wedgeEllipseCallout">
            <a:avLst>
              <a:gd name="adj1" fmla="val 39698"/>
              <a:gd name="adj2" fmla="val -9418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DispatcherServlet</a:t>
            </a: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3314065" y="2495550"/>
            <a:ext cx="1929130" cy="548005"/>
          </a:xfrm>
          <a:prstGeom prst="wedgeEllipseCallout">
            <a:avLst>
              <a:gd name="adj1" fmla="val 39698"/>
              <a:gd name="adj2" fmla="val -9418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MemberVO</a:t>
            </a: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>
            <a:off x="3317240" y="5408930"/>
            <a:ext cx="1929130" cy="548005"/>
          </a:xfrm>
          <a:prstGeom prst="wedgeEllipseCallout">
            <a:avLst>
              <a:gd name="adj1" fmla="val 39698"/>
              <a:gd name="adj2" fmla="val -94181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ChatVO</a:t>
            </a: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>
            <a:off x="7284085" y="3802380"/>
            <a:ext cx="2103120" cy="548005"/>
          </a:xfrm>
          <a:prstGeom prst="wedgeEllipseCallout">
            <a:avLst>
              <a:gd name="adj1" fmla="val 47996"/>
              <a:gd name="adj2" fmla="val -81647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SQLSession</a:t>
            </a: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3069590" y="424815"/>
            <a:ext cx="5939790" cy="4343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2500" lnSpcReduction="20000"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Sequence Diagram</a:t>
            </a:r>
            <a:endParaRPr lang="ko-KR" altLang="en-US" sz="32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C3B5C4-0C39-43BD-BA9F-AACAEC1C8AD8}"/>
              </a:ext>
            </a:extLst>
          </p:cNvPr>
          <p:cNvSpPr txBox="1"/>
          <p:nvPr/>
        </p:nvSpPr>
        <p:spPr>
          <a:xfrm>
            <a:off x="79512" y="2788215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스토리 보드</a:t>
            </a:r>
          </a:p>
        </p:txBody>
      </p:sp>
    </p:spTree>
    <p:extLst>
      <p:ext uri="{BB962C8B-B14F-4D97-AF65-F5344CB8AC3E}">
        <p14:creationId xmlns:p14="http://schemas.microsoft.com/office/powerpoint/2010/main" xmlns="" val="15884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771" y="553279"/>
            <a:ext cx="1869531" cy="595033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>
            <a:defPPr>
              <a:defRPr lang="ko-KR"/>
            </a:defPPr>
            <a:lvl1pPr>
              <a:defRPr sz="4000" b="1" spc="-333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en-US" altLang="ko-KR" sz="32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24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ONTENTS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06555" y="2444257"/>
            <a:ext cx="1689534" cy="830997"/>
            <a:chOff x="501606" y="2727991"/>
            <a:chExt cx="1689534" cy="830997"/>
          </a:xfrm>
        </p:grpSpPr>
        <p:sp>
          <p:nvSpPr>
            <p:cNvPr id="23" name="TextBox 22"/>
            <p:cNvSpPr txBox="1"/>
            <p:nvPr/>
          </p:nvSpPr>
          <p:spPr>
            <a:xfrm>
              <a:off x="1140852" y="2998368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 배경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12659" y="2444256"/>
            <a:ext cx="1663885" cy="830997"/>
            <a:chOff x="501606" y="2727991"/>
            <a:chExt cx="1663885" cy="830997"/>
          </a:xfrm>
        </p:grpSpPr>
        <p:sp>
          <p:nvSpPr>
            <p:cNvPr id="36" name="TextBox 35"/>
            <p:cNvSpPr txBox="1"/>
            <p:nvPr/>
          </p:nvSpPr>
          <p:spPr>
            <a:xfrm>
              <a:off x="1140852" y="2985668"/>
              <a:ext cx="1024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구현 목표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107663" y="2444256"/>
            <a:ext cx="1689534" cy="830997"/>
            <a:chOff x="501606" y="2727991"/>
            <a:chExt cx="1689534" cy="830997"/>
          </a:xfrm>
        </p:grpSpPr>
        <p:sp>
          <p:nvSpPr>
            <p:cNvPr id="40" name="TextBox 39"/>
            <p:cNvSpPr txBox="1"/>
            <p:nvPr/>
          </p:nvSpPr>
          <p:spPr>
            <a:xfrm>
              <a:off x="1140852" y="2985668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 환경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76544" y="3688719"/>
            <a:ext cx="2305087" cy="830997"/>
            <a:chOff x="501606" y="2727991"/>
            <a:chExt cx="2305087" cy="830997"/>
          </a:xfrm>
        </p:grpSpPr>
        <p:sp>
          <p:nvSpPr>
            <p:cNvPr id="44" name="TextBox 43"/>
            <p:cNvSpPr txBox="1"/>
            <p:nvPr/>
          </p:nvSpPr>
          <p:spPr>
            <a:xfrm>
              <a:off x="1140852" y="2972968"/>
              <a:ext cx="1665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산출물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A68587BB-BAA4-46A1-AC90-356401E9DE5A}"/>
              </a:ext>
            </a:extLst>
          </p:cNvPr>
          <p:cNvGrpSpPr/>
          <p:nvPr/>
        </p:nvGrpSpPr>
        <p:grpSpPr>
          <a:xfrm>
            <a:off x="7184521" y="3687474"/>
            <a:ext cx="1869070" cy="830997"/>
            <a:chOff x="501606" y="2727991"/>
            <a:chExt cx="1869070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34904A0-1EC8-4073-B4E4-9DAAB83A9691}"/>
                </a:ext>
              </a:extLst>
            </p:cNvPr>
            <p:cNvSpPr txBox="1"/>
            <p:nvPr/>
          </p:nvSpPr>
          <p:spPr>
            <a:xfrm>
              <a:off x="1140852" y="2972968"/>
              <a:ext cx="1229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스토리 보드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DA5836E-9409-45E1-B4DA-550267549D60}"/>
                </a:ext>
              </a:extLst>
            </p:cNvPr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EC97A5DE-2440-41D7-8F27-0101911D0957}"/>
              </a:ext>
            </a:extLst>
          </p:cNvPr>
          <p:cNvGrpSpPr/>
          <p:nvPr/>
        </p:nvGrpSpPr>
        <p:grpSpPr>
          <a:xfrm>
            <a:off x="9153907" y="3687474"/>
            <a:ext cx="1283974" cy="830997"/>
            <a:chOff x="501606" y="2727991"/>
            <a:chExt cx="1283974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64B26CE-4EC5-458B-895E-B8A43046736C}"/>
                </a:ext>
              </a:extLst>
            </p:cNvPr>
            <p:cNvSpPr txBox="1"/>
            <p:nvPr/>
          </p:nvSpPr>
          <p:spPr>
            <a:xfrm>
              <a:off x="1140852" y="2972968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Q&amp;A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A924ACD-A796-4BDE-A524-528E786068E5}"/>
                </a:ext>
              </a:extLst>
            </p:cNvPr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3076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52705" y="92075"/>
            <a:ext cx="699135" cy="6470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spc="-150" dirty="0">
                <a:gradFill rotWithShape="1"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04</a:t>
            </a:r>
            <a:endParaRPr lang="ko-KR" altLang="en-US" sz="3600" b="0" strike="noStrike" cap="none" dirty="0">
              <a:gradFill rotWithShape="1"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708025" y="194310"/>
            <a:ext cx="1723549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스토리보드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4932680" y="1071245"/>
            <a:ext cx="1626235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유스케이스</a:t>
            </a:r>
            <a:endParaRPr lang="ko-KR" altLang="en-US" sz="2400" b="1" strike="noStrike" cap="none" dirty="0">
              <a:gradFill rotWithShape="1"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B482122-29EF-476F-ABA6-B5D1D45AE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6" y="656590"/>
            <a:ext cx="10554652" cy="59522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ED16D38-8050-42F5-99DB-C2D191BD8753}"/>
              </a:ext>
            </a:extLst>
          </p:cNvPr>
          <p:cNvSpPr/>
          <p:nvPr/>
        </p:nvSpPr>
        <p:spPr>
          <a:xfrm>
            <a:off x="3257550" y="4152900"/>
            <a:ext cx="2190750" cy="8286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49BB1DA4-35D6-47BD-8606-3C7AD4C035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14383" y="5105718"/>
            <a:ext cx="1219835" cy="971550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00B0791C-A3D9-4229-8956-D28DB11E0E52}"/>
              </a:ext>
            </a:extLst>
          </p:cNvPr>
          <p:cNvSpPr txBox="1">
            <a:spLocks/>
          </p:cNvSpPr>
          <p:nvPr/>
        </p:nvSpPr>
        <p:spPr>
          <a:xfrm>
            <a:off x="2096538" y="6205835"/>
            <a:ext cx="4512774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클릭 시 로그인 페이지로 이동</a:t>
            </a:r>
            <a:r>
              <a:rPr lang="en-US" altLang="ko-KR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.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로그인이 되어있는 상태라면 워크스페이스 선택 화면으로 이동</a:t>
            </a:r>
          </a:p>
        </p:txBody>
      </p:sp>
    </p:spTree>
    <p:extLst>
      <p:ext uri="{BB962C8B-B14F-4D97-AF65-F5344CB8AC3E}">
        <p14:creationId xmlns:p14="http://schemas.microsoft.com/office/powerpoint/2010/main" xmlns="" val="50059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70968D29-BAB6-4092-BD77-ADED7EAF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868" y="1587273"/>
            <a:ext cx="6326206" cy="453158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D346BD3-D63E-4508-8796-FB7BB54C9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9" y="1150320"/>
            <a:ext cx="6176517" cy="4851400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52705" y="92075"/>
            <a:ext cx="699135" cy="6470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spc="-150" dirty="0">
                <a:gradFill rotWithShape="1"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04</a:t>
            </a:r>
            <a:endParaRPr lang="ko-KR" altLang="en-US" sz="3600" b="0" strike="noStrike" cap="none" dirty="0">
              <a:gradFill rotWithShape="1"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708025" y="194310"/>
            <a:ext cx="1723549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스토리보드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4932680" y="1071245"/>
            <a:ext cx="1626235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유스케이스</a:t>
            </a:r>
            <a:endParaRPr lang="ko-KR" altLang="en-US" sz="2400" b="1" strike="noStrike" cap="none" dirty="0">
              <a:gradFill rotWithShape="1"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ED16D38-8050-42F5-99DB-C2D191BD8753}"/>
              </a:ext>
            </a:extLst>
          </p:cNvPr>
          <p:cNvSpPr/>
          <p:nvPr/>
        </p:nvSpPr>
        <p:spPr>
          <a:xfrm>
            <a:off x="1760855" y="3603626"/>
            <a:ext cx="3458846" cy="10366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49BB1DA4-35D6-47BD-8606-3C7AD4C035BD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4787346" y="4554300"/>
            <a:ext cx="1664810" cy="800099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413773-A469-478C-979B-C5E19447AB24}"/>
              </a:ext>
            </a:extLst>
          </p:cNvPr>
          <p:cNvSpPr txBox="1">
            <a:spLocks/>
          </p:cNvSpPr>
          <p:nvPr/>
        </p:nvSpPr>
        <p:spPr>
          <a:xfrm>
            <a:off x="4840289" y="5781355"/>
            <a:ext cx="2450048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DB</a:t>
            </a:r>
            <a:r>
              <a:rPr lang="ko-KR" altLang="en-US" sz="1200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에 저장되어 있는</a:t>
            </a:r>
            <a:endParaRPr lang="en-US" altLang="ko-KR" sz="1200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회원정보를 조회해서 로그인</a:t>
            </a:r>
            <a:r>
              <a:rPr lang="en-US" altLang="ko-KR" sz="1200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, 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DB</a:t>
            </a:r>
            <a:r>
              <a:rPr lang="ko-KR" altLang="en-US" sz="1200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에 없다면 로그인 실패</a:t>
            </a:r>
            <a:endParaRPr lang="ko-KR" altLang="en-US" sz="1200" strike="noStrike" cap="none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137EADC-ABF3-4376-9A84-AFAB63AA1FC0}"/>
              </a:ext>
            </a:extLst>
          </p:cNvPr>
          <p:cNvSpPr/>
          <p:nvPr/>
        </p:nvSpPr>
        <p:spPr>
          <a:xfrm>
            <a:off x="3214053" y="1171063"/>
            <a:ext cx="1626236" cy="6550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C26950A8-F1EF-4898-9648-DEFAEFEEF480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rot="10800000" flipV="1">
            <a:off x="4840290" y="661147"/>
            <a:ext cx="999331" cy="83742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CD8F80F-8057-4D73-B433-1840E02387A7}"/>
              </a:ext>
            </a:extLst>
          </p:cNvPr>
          <p:cNvSpPr txBox="1">
            <a:spLocks/>
          </p:cNvSpPr>
          <p:nvPr/>
        </p:nvSpPr>
        <p:spPr>
          <a:xfrm>
            <a:off x="5839620" y="430314"/>
            <a:ext cx="2451429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로그인 화면 테마 변경</a:t>
            </a:r>
            <a:endParaRPr lang="en-US" altLang="ko-KR" sz="1200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(Style1)</a:t>
            </a:r>
            <a:endParaRPr lang="ko-KR" altLang="en-US" sz="1200" strike="noStrike" cap="none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25697CB-9D67-4E26-B49F-AC999E359F78}"/>
              </a:ext>
            </a:extLst>
          </p:cNvPr>
          <p:cNvSpPr/>
          <p:nvPr/>
        </p:nvSpPr>
        <p:spPr>
          <a:xfrm>
            <a:off x="8242882" y="1632216"/>
            <a:ext cx="1626236" cy="6550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7400CC90-25B1-420C-82A5-A1E19083FA4A}"/>
              </a:ext>
            </a:extLst>
          </p:cNvPr>
          <p:cNvCxnSpPr>
            <a:cxnSpLocks/>
            <a:stCxn id="25" idx="1"/>
            <a:endCxn id="23" idx="0"/>
          </p:cNvCxnSpPr>
          <p:nvPr/>
        </p:nvCxnSpPr>
        <p:spPr>
          <a:xfrm rot="10800000" flipV="1">
            <a:off x="9056000" y="508308"/>
            <a:ext cx="645686" cy="1123908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FED4204-2D9C-4DE1-AD31-2FB3518D14BE}"/>
              </a:ext>
            </a:extLst>
          </p:cNvPr>
          <p:cNvSpPr txBox="1">
            <a:spLocks/>
          </p:cNvSpPr>
          <p:nvPr/>
        </p:nvSpPr>
        <p:spPr>
          <a:xfrm>
            <a:off x="9701686" y="277475"/>
            <a:ext cx="2451429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로그인 화면 테마 변경</a:t>
            </a:r>
            <a:endParaRPr lang="en-US" altLang="ko-KR" sz="1200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(Style2)</a:t>
            </a:r>
            <a:endParaRPr lang="ko-KR" altLang="en-US" sz="1200" strike="noStrike" cap="none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329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813B4D8-3417-4ED6-B11E-6B6BB536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314325"/>
            <a:ext cx="8696325" cy="6229350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52705" y="92075"/>
            <a:ext cx="699135" cy="6470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spc="-150" dirty="0">
                <a:gradFill rotWithShape="1"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04</a:t>
            </a:r>
            <a:endParaRPr lang="ko-KR" altLang="en-US" sz="3600" b="0" strike="noStrike" cap="none" dirty="0">
              <a:gradFill rotWithShape="1"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708025" y="194310"/>
            <a:ext cx="1723549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스토리보드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4932680" y="1071245"/>
            <a:ext cx="1626235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유스케이스</a:t>
            </a:r>
            <a:endParaRPr lang="ko-KR" altLang="en-US" sz="2400" b="1" strike="noStrike" cap="none" dirty="0">
              <a:gradFill rotWithShape="1"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137EADC-ABF3-4376-9A84-AFAB63AA1FC0}"/>
              </a:ext>
            </a:extLst>
          </p:cNvPr>
          <p:cNvSpPr/>
          <p:nvPr/>
        </p:nvSpPr>
        <p:spPr>
          <a:xfrm>
            <a:off x="5909628" y="438150"/>
            <a:ext cx="1626236" cy="6550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C26950A8-F1EF-4898-9648-DEFAEFEEF480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 flipV="1">
            <a:off x="7535865" y="681990"/>
            <a:ext cx="1998661" cy="8367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CD8F80F-8057-4D73-B433-1840E02387A7}"/>
              </a:ext>
            </a:extLst>
          </p:cNvPr>
          <p:cNvSpPr txBox="1">
            <a:spLocks/>
          </p:cNvSpPr>
          <p:nvPr/>
        </p:nvSpPr>
        <p:spPr>
          <a:xfrm>
            <a:off x="9572626" y="413294"/>
            <a:ext cx="2451429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로그인 화면 테마 변경</a:t>
            </a:r>
            <a:endParaRPr lang="en-US" altLang="ko-KR" sz="1200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(</a:t>
            </a:r>
            <a:r>
              <a:rPr lang="ko-KR" altLang="en-US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현재 화면 </a:t>
            </a:r>
            <a:r>
              <a:rPr lang="en-US" altLang="ko-KR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Style2)</a:t>
            </a:r>
            <a:endParaRPr lang="ko-KR" altLang="en-US" sz="1200" strike="noStrike" cap="none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90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D346BD3-D63E-4508-8796-FB7BB54C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" y="737371"/>
            <a:ext cx="6176517" cy="4851400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52705" y="92075"/>
            <a:ext cx="699135" cy="6470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spc="-150" dirty="0">
                <a:gradFill rotWithShape="1"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04</a:t>
            </a:r>
            <a:endParaRPr lang="ko-KR" altLang="en-US" sz="3600" b="0" strike="noStrike" cap="none" dirty="0">
              <a:gradFill rotWithShape="1"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708025" y="194310"/>
            <a:ext cx="1723549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스토리보드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4932680" y="1071245"/>
            <a:ext cx="1626235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유스케이스</a:t>
            </a:r>
            <a:endParaRPr lang="ko-KR" altLang="en-US" sz="2400" b="1" strike="noStrike" cap="none" dirty="0">
              <a:gradFill rotWithShape="1"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ED16D38-8050-42F5-99DB-C2D191BD8753}"/>
              </a:ext>
            </a:extLst>
          </p:cNvPr>
          <p:cNvSpPr/>
          <p:nvPr/>
        </p:nvSpPr>
        <p:spPr>
          <a:xfrm>
            <a:off x="3637213" y="4392731"/>
            <a:ext cx="746504" cy="2244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413773-A469-478C-979B-C5E19447AB24}"/>
              </a:ext>
            </a:extLst>
          </p:cNvPr>
          <p:cNvSpPr txBox="1">
            <a:spLocks/>
          </p:cNvSpPr>
          <p:nvPr/>
        </p:nvSpPr>
        <p:spPr>
          <a:xfrm>
            <a:off x="52705" y="5039681"/>
            <a:ext cx="6166382" cy="49244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회원가입은 </a:t>
            </a:r>
            <a:r>
              <a:rPr lang="en-US" altLang="ko-KR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ID</a:t>
            </a:r>
            <a:r>
              <a:rPr lang="ko-KR" altLang="en-US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에 경우 입력할 때마다 유효성 검사 후 유효성 검사가 참이면 </a:t>
            </a:r>
            <a:r>
              <a:rPr lang="en-US" altLang="ko-KR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DB</a:t>
            </a:r>
            <a:r>
              <a:rPr lang="ko-KR" altLang="en-US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에 가서 조회를 하여 사용여부를 확인한다</a:t>
            </a:r>
            <a:r>
              <a:rPr lang="en-US" altLang="ko-KR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. </a:t>
            </a:r>
            <a:endParaRPr lang="ko-KR" altLang="en-US" sz="1300" strike="noStrike" cap="none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015" y="425142"/>
            <a:ext cx="5591336" cy="48183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2413773-A469-478C-979B-C5E19447AB24}"/>
              </a:ext>
            </a:extLst>
          </p:cNvPr>
          <p:cNvSpPr txBox="1">
            <a:spLocks/>
          </p:cNvSpPr>
          <p:nvPr/>
        </p:nvSpPr>
        <p:spPr>
          <a:xfrm>
            <a:off x="52705" y="5520052"/>
            <a:ext cx="6166382" cy="6924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비밀번호는 유효성검사와 비밀번호 확인까지 같은지 확인하고</a:t>
            </a:r>
            <a:r>
              <a:rPr lang="en-US" altLang="ko-KR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, E-mail</a:t>
            </a:r>
            <a:r>
              <a:rPr lang="ko-KR" altLang="en-US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로 인증번호를 발급하면 </a:t>
            </a:r>
            <a:r>
              <a:rPr lang="en-US" altLang="ko-KR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DB</a:t>
            </a:r>
            <a:r>
              <a:rPr lang="ko-KR" altLang="en-US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에는 중복된 이메일의 기록들과 전날 기록들을 지운 후 인증번호가 </a:t>
            </a:r>
            <a:r>
              <a:rPr lang="en-US" altLang="ko-KR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AUTHCODE</a:t>
            </a:r>
            <a:r>
              <a:rPr lang="ko-KR" altLang="en-US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테이블에 들어가고 이메일이 보내진다</a:t>
            </a:r>
            <a:r>
              <a:rPr lang="en-US" altLang="ko-KR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.</a:t>
            </a:r>
            <a:endParaRPr lang="ko-KR" altLang="en-US" sz="1300" strike="noStrike" cap="none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2413773-A469-478C-979B-C5E19447AB24}"/>
              </a:ext>
            </a:extLst>
          </p:cNvPr>
          <p:cNvSpPr txBox="1">
            <a:spLocks/>
          </p:cNvSpPr>
          <p:nvPr/>
        </p:nvSpPr>
        <p:spPr>
          <a:xfrm>
            <a:off x="52705" y="6213758"/>
            <a:ext cx="6166382" cy="49244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인증번호를 입력해 인증을 하면 </a:t>
            </a:r>
            <a:r>
              <a:rPr lang="en-US" altLang="ko-KR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DB</a:t>
            </a:r>
            <a:r>
              <a:rPr lang="ko-KR" altLang="en-US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에 같은 이메일로 발급된 인증번호가 있어야지 회원가입이 완료된다</a:t>
            </a:r>
            <a:r>
              <a:rPr lang="en-US" altLang="ko-KR" sz="13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.</a:t>
            </a:r>
            <a:endParaRPr lang="ko-KR" altLang="en-US" sz="1300" strike="noStrike" cap="none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cxnSp>
        <p:nvCxnSpPr>
          <p:cNvPr id="41" name="연결선: 꺾임 12">
            <a:extLst>
              <a:ext uri="{FF2B5EF4-FFF2-40B4-BE49-F238E27FC236}">
                <a16:creationId xmlns:a16="http://schemas.microsoft.com/office/drawing/2014/main" xmlns="" id="{49BB1DA4-35D6-47BD-8606-3C7AD4C035BD}"/>
              </a:ext>
            </a:extLst>
          </p:cNvPr>
          <p:cNvCxnSpPr>
            <a:cxnSpLocks/>
          </p:cNvCxnSpPr>
          <p:nvPr/>
        </p:nvCxnSpPr>
        <p:spPr>
          <a:xfrm flipV="1">
            <a:off x="4402117" y="2799848"/>
            <a:ext cx="1816756" cy="1689931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5722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D346BD3-D63E-4508-8796-FB7BB54C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" y="737371"/>
            <a:ext cx="6176517" cy="4851400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52705" y="92075"/>
            <a:ext cx="699135" cy="6470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spc="-150" dirty="0">
                <a:gradFill rotWithShape="1"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04</a:t>
            </a:r>
            <a:endParaRPr lang="ko-KR" altLang="en-US" sz="3600" b="0" strike="noStrike" cap="none" dirty="0">
              <a:gradFill rotWithShape="1"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708025" y="194310"/>
            <a:ext cx="1723549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스토리보드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4932680" y="1071245"/>
            <a:ext cx="1626235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유스케이스</a:t>
            </a:r>
            <a:endParaRPr lang="ko-KR" altLang="en-US" sz="2400" b="1" strike="noStrike" cap="none" dirty="0">
              <a:gradFill rotWithShape="1"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ED16D38-8050-42F5-99DB-C2D191BD8753}"/>
              </a:ext>
            </a:extLst>
          </p:cNvPr>
          <p:cNvSpPr/>
          <p:nvPr/>
        </p:nvSpPr>
        <p:spPr>
          <a:xfrm>
            <a:off x="3622924" y="4649383"/>
            <a:ext cx="1182981" cy="2244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413773-A469-478C-979B-C5E19447AB24}"/>
              </a:ext>
            </a:extLst>
          </p:cNvPr>
          <p:cNvSpPr txBox="1">
            <a:spLocks/>
          </p:cNvSpPr>
          <p:nvPr/>
        </p:nvSpPr>
        <p:spPr>
          <a:xfrm>
            <a:off x="446" y="5316418"/>
            <a:ext cx="6166382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ko-KR" altLang="en-US" sz="12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아이디 찾기 할 때에는 이메일로 인증코드를 발급 후 맞으면 등록된 이메일로 아이디들이 전부 등장합니다</a:t>
            </a:r>
            <a:r>
              <a:rPr lang="en-US" altLang="ko-KR" sz="12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.</a:t>
            </a:r>
            <a:endParaRPr lang="ko-KR" altLang="en-US" sz="1200" strike="noStrike" cap="none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2413773-A469-478C-979B-C5E19447AB24}"/>
              </a:ext>
            </a:extLst>
          </p:cNvPr>
          <p:cNvSpPr txBox="1">
            <a:spLocks/>
          </p:cNvSpPr>
          <p:nvPr/>
        </p:nvSpPr>
        <p:spPr>
          <a:xfrm>
            <a:off x="446" y="5951961"/>
            <a:ext cx="6166382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비밀번호 찾기 할 때에는 아이디와 이메일을 입력하고 인증번호를 발급받아 인증이 완료되면 비밀번호를 바꾸는 페이지로 이동하여 비밀번호를 재설정 합니다</a:t>
            </a:r>
            <a:r>
              <a:rPr lang="en-US" altLang="ko-KR" sz="12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.</a:t>
            </a:r>
            <a:endParaRPr lang="ko-KR" altLang="en-US" sz="1200" strike="noStrike" cap="none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915" y="106256"/>
            <a:ext cx="4830694" cy="27991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50" y="3056416"/>
            <a:ext cx="4830694" cy="2844742"/>
          </a:xfrm>
          <a:prstGeom prst="rect">
            <a:avLst/>
          </a:prstGeom>
        </p:spPr>
      </p:pic>
      <p:cxnSp>
        <p:nvCxnSpPr>
          <p:cNvPr id="15" name="연결선: 꺾임 12">
            <a:extLst>
              <a:ext uri="{FF2B5EF4-FFF2-40B4-BE49-F238E27FC236}">
                <a16:creationId xmlns:a16="http://schemas.microsoft.com/office/drawing/2014/main" xmlns="" id="{49BB1DA4-35D6-47BD-8606-3C7AD4C035B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747657" y="1505838"/>
            <a:ext cx="811258" cy="3810579"/>
          </a:xfrm>
          <a:prstGeom prst="bentConnector2">
            <a:avLst/>
          </a:prstGeom>
          <a:ln w="254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연결선: 꺾임 12">
            <a:extLst>
              <a:ext uri="{FF2B5EF4-FFF2-40B4-BE49-F238E27FC236}">
                <a16:creationId xmlns:a16="http://schemas.microsoft.com/office/drawing/2014/main" xmlns="" id="{49BB1DA4-35D6-47BD-8606-3C7AD4C035BD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5942504" y="4478787"/>
            <a:ext cx="626547" cy="1544576"/>
          </a:xfrm>
          <a:prstGeom prst="bentConnector2">
            <a:avLst/>
          </a:prstGeom>
          <a:ln w="254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연결선: 꺾임 12">
            <a:extLst>
              <a:ext uri="{FF2B5EF4-FFF2-40B4-BE49-F238E27FC236}">
                <a16:creationId xmlns:a16="http://schemas.microsoft.com/office/drawing/2014/main" xmlns="" id="{49BB1DA4-35D6-47BD-8606-3C7AD4C035BD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 flipH="1" flipV="1">
            <a:off x="3986617" y="2131173"/>
            <a:ext cx="3401720" cy="1742875"/>
          </a:xfrm>
          <a:prstGeom prst="bentConnector4">
            <a:avLst>
              <a:gd name="adj1" fmla="val -2109"/>
              <a:gd name="adj2" fmla="val 39337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12">
            <a:extLst>
              <a:ext uri="{FF2B5EF4-FFF2-40B4-BE49-F238E27FC236}">
                <a16:creationId xmlns:a16="http://schemas.microsoft.com/office/drawing/2014/main" xmlns="" id="{49BB1DA4-35D6-47BD-8606-3C7AD4C035B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805905" y="4024090"/>
            <a:ext cx="1763146" cy="737539"/>
          </a:xfrm>
          <a:prstGeom prst="bentConnector3">
            <a:avLst>
              <a:gd name="adj1" fmla="val 40276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2709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D3C341B-A498-461C-A8DA-634B6231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72" y="656591"/>
            <a:ext cx="4546464" cy="4365943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52705" y="92075"/>
            <a:ext cx="699135" cy="6470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spc="-150" dirty="0">
                <a:gradFill rotWithShape="1"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04</a:t>
            </a:r>
            <a:endParaRPr lang="ko-KR" altLang="en-US" sz="3600" b="0" strike="noStrike" cap="none" dirty="0">
              <a:gradFill rotWithShape="1"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708025" y="194310"/>
            <a:ext cx="1723549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스토리보드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4932680" y="1071245"/>
            <a:ext cx="1626235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유스케이스</a:t>
            </a:r>
            <a:endParaRPr lang="ko-KR" altLang="en-US" sz="2400" b="1" strike="noStrike" cap="none" dirty="0">
              <a:gradFill rotWithShape="1"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137EADC-ABF3-4376-9A84-AFAB63AA1FC0}"/>
              </a:ext>
            </a:extLst>
          </p:cNvPr>
          <p:cNvSpPr/>
          <p:nvPr/>
        </p:nvSpPr>
        <p:spPr>
          <a:xfrm>
            <a:off x="2611597" y="688342"/>
            <a:ext cx="1233963" cy="4178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C26950A8-F1EF-4898-9648-DEFAEFEEF480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3845560" y="897258"/>
            <a:ext cx="2390936" cy="34925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CD8F80F-8057-4D73-B433-1840E02387A7}"/>
              </a:ext>
            </a:extLst>
          </p:cNvPr>
          <p:cNvSpPr txBox="1">
            <a:spLocks/>
          </p:cNvSpPr>
          <p:nvPr/>
        </p:nvSpPr>
        <p:spPr>
          <a:xfrm>
            <a:off x="6420320" y="646867"/>
            <a:ext cx="2451429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세션에 저장 되어있는 아이디 정보를 삭제 후 랜딩 페이지로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8197A56-424C-411A-9770-FBC4EA91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011" y="1956633"/>
            <a:ext cx="4943475" cy="3779989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xmlns="" id="{6C5A5C2D-206E-4FCF-95CE-583A41E19BBC}"/>
              </a:ext>
            </a:extLst>
          </p:cNvPr>
          <p:cNvCxnSpPr>
            <a:cxnSpLocks/>
          </p:cNvCxnSpPr>
          <p:nvPr/>
        </p:nvCxnSpPr>
        <p:spPr>
          <a:xfrm flipV="1">
            <a:off x="3947953" y="2839562"/>
            <a:ext cx="2288543" cy="62622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1331B6-6257-4B7A-ADD7-A27ADAA9C272}"/>
              </a:ext>
            </a:extLst>
          </p:cNvPr>
          <p:cNvSpPr/>
          <p:nvPr/>
        </p:nvSpPr>
        <p:spPr>
          <a:xfrm>
            <a:off x="1270238" y="2630646"/>
            <a:ext cx="2663587" cy="5507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0EFC1BD-56A7-46CB-B027-45632BDD92BF}"/>
              </a:ext>
            </a:extLst>
          </p:cNvPr>
          <p:cNvSpPr txBox="1">
            <a:spLocks/>
          </p:cNvSpPr>
          <p:nvPr/>
        </p:nvSpPr>
        <p:spPr>
          <a:xfrm>
            <a:off x="3948582" y="2218186"/>
            <a:ext cx="2451429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Bootstrap</a:t>
            </a:r>
            <a:r>
              <a:rPr lang="ko-KR" altLang="en-US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의 </a:t>
            </a:r>
            <a:r>
              <a:rPr lang="en-US" altLang="ko-KR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Modal </a:t>
            </a:r>
            <a:r>
              <a:rPr lang="ko-KR" altLang="en-US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기능을 이용하여 페이지를 이동하지 않고 워크스페이스 찾기로 이동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2A5AE81-EF34-4FD4-8973-5B46311B2190}"/>
              </a:ext>
            </a:extLst>
          </p:cNvPr>
          <p:cNvSpPr/>
          <p:nvPr/>
        </p:nvSpPr>
        <p:spPr>
          <a:xfrm>
            <a:off x="867803" y="4174492"/>
            <a:ext cx="3561322" cy="4178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48E9E0FB-299C-460E-8868-8C47917DC2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1763" y="4967814"/>
            <a:ext cx="1240560" cy="553076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4E64FC7-A769-4677-8473-D8237553CBB3}"/>
              </a:ext>
            </a:extLst>
          </p:cNvPr>
          <p:cNvSpPr txBox="1">
            <a:spLocks/>
          </p:cNvSpPr>
          <p:nvPr/>
        </p:nvSpPr>
        <p:spPr>
          <a:xfrm>
            <a:off x="2010244" y="5920753"/>
            <a:ext cx="2451429" cy="27699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존재하는</a:t>
            </a:r>
            <a:r>
              <a:rPr lang="ko-KR" altLang="en-US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 채널로 이동</a:t>
            </a:r>
          </a:p>
        </p:txBody>
      </p:sp>
    </p:spTree>
    <p:extLst>
      <p:ext uri="{BB962C8B-B14F-4D97-AF65-F5344CB8AC3E}">
        <p14:creationId xmlns:p14="http://schemas.microsoft.com/office/powerpoint/2010/main" xmlns="" val="2843496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D3C341B-A498-461C-A8DA-634B6231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72" y="656591"/>
            <a:ext cx="4546464" cy="4365943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52705" y="92075"/>
            <a:ext cx="699135" cy="6470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spc="-150" dirty="0">
                <a:gradFill rotWithShape="1"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04</a:t>
            </a:r>
            <a:endParaRPr lang="ko-KR" altLang="en-US" sz="3600" b="0" strike="noStrike" cap="none" dirty="0">
              <a:gradFill rotWithShape="1"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708025" y="194310"/>
            <a:ext cx="1723549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스토리보드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4932680" y="1071245"/>
            <a:ext cx="1626235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유스케이스</a:t>
            </a:r>
            <a:endParaRPr lang="ko-KR" altLang="en-US" sz="2400" b="1" strike="noStrike" cap="none" dirty="0">
              <a:gradFill rotWithShape="1"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137EADC-ABF3-4376-9A84-AFAB63AA1FC0}"/>
              </a:ext>
            </a:extLst>
          </p:cNvPr>
          <p:cNvSpPr/>
          <p:nvPr/>
        </p:nvSpPr>
        <p:spPr>
          <a:xfrm>
            <a:off x="2611597" y="688342"/>
            <a:ext cx="1233963" cy="4178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C26950A8-F1EF-4898-9648-DEFAEFEEF480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3845560" y="897258"/>
            <a:ext cx="2390936" cy="34925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CD8F80F-8057-4D73-B433-1840E02387A7}"/>
              </a:ext>
            </a:extLst>
          </p:cNvPr>
          <p:cNvSpPr txBox="1">
            <a:spLocks/>
          </p:cNvSpPr>
          <p:nvPr/>
        </p:nvSpPr>
        <p:spPr>
          <a:xfrm>
            <a:off x="6420320" y="646867"/>
            <a:ext cx="2451429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세션에 저장 되어있는 아이디 정보를 삭제 후 랜딩 페이지로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8197A56-424C-411A-9770-FBC4EA91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011" y="1956633"/>
            <a:ext cx="4943475" cy="3779989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xmlns="" id="{6C5A5C2D-206E-4FCF-95CE-583A41E19BBC}"/>
              </a:ext>
            </a:extLst>
          </p:cNvPr>
          <p:cNvCxnSpPr>
            <a:cxnSpLocks/>
          </p:cNvCxnSpPr>
          <p:nvPr/>
        </p:nvCxnSpPr>
        <p:spPr>
          <a:xfrm flipV="1">
            <a:off x="3947953" y="2839562"/>
            <a:ext cx="2288543" cy="62622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1331B6-6257-4B7A-ADD7-A27ADAA9C272}"/>
              </a:ext>
            </a:extLst>
          </p:cNvPr>
          <p:cNvSpPr/>
          <p:nvPr/>
        </p:nvSpPr>
        <p:spPr>
          <a:xfrm>
            <a:off x="1270238" y="2630646"/>
            <a:ext cx="2663587" cy="5507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0EFC1BD-56A7-46CB-B027-45632BDD92BF}"/>
              </a:ext>
            </a:extLst>
          </p:cNvPr>
          <p:cNvSpPr txBox="1">
            <a:spLocks/>
          </p:cNvSpPr>
          <p:nvPr/>
        </p:nvSpPr>
        <p:spPr>
          <a:xfrm>
            <a:off x="3948582" y="2218186"/>
            <a:ext cx="2451429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Bootstrap</a:t>
            </a:r>
            <a:r>
              <a:rPr lang="ko-KR" altLang="en-US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의 </a:t>
            </a:r>
            <a:r>
              <a:rPr lang="en-US" altLang="ko-KR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Modal </a:t>
            </a:r>
            <a:r>
              <a:rPr lang="ko-KR" altLang="en-US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기능을 이용하여 페이지를 이동하지 않고 워크스페이스 찾기로 이동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2A5AE81-EF34-4FD4-8973-5B46311B2190}"/>
              </a:ext>
            </a:extLst>
          </p:cNvPr>
          <p:cNvSpPr/>
          <p:nvPr/>
        </p:nvSpPr>
        <p:spPr>
          <a:xfrm>
            <a:off x="867803" y="4174492"/>
            <a:ext cx="3561322" cy="4178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48E9E0FB-299C-460E-8868-8C47917DC2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1763" y="4967814"/>
            <a:ext cx="1240560" cy="553076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4E64FC7-A769-4677-8473-D8237553CBB3}"/>
              </a:ext>
            </a:extLst>
          </p:cNvPr>
          <p:cNvSpPr txBox="1">
            <a:spLocks/>
          </p:cNvSpPr>
          <p:nvPr/>
        </p:nvSpPr>
        <p:spPr>
          <a:xfrm>
            <a:off x="2010244" y="5920753"/>
            <a:ext cx="2451429" cy="27699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존재하는</a:t>
            </a:r>
            <a:r>
              <a:rPr lang="ko-KR" altLang="en-US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 채널로 이동</a:t>
            </a:r>
          </a:p>
        </p:txBody>
      </p:sp>
    </p:spTree>
    <p:extLst>
      <p:ext uri="{BB962C8B-B14F-4D97-AF65-F5344CB8AC3E}">
        <p14:creationId xmlns:p14="http://schemas.microsoft.com/office/powerpoint/2010/main" xmlns="" val="1477706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8E439CF-496C-419D-90E4-5E976FFD3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90" y="1137924"/>
            <a:ext cx="5400707" cy="4473575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52705" y="92075"/>
            <a:ext cx="699135" cy="6470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spc="-150" dirty="0">
                <a:gradFill rotWithShape="1"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04</a:t>
            </a:r>
            <a:endParaRPr lang="ko-KR" altLang="en-US" sz="3600" b="0" strike="noStrike" cap="none" dirty="0">
              <a:gradFill rotWithShape="1"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708025" y="194310"/>
            <a:ext cx="1723549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스토리보드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4932680" y="1071245"/>
            <a:ext cx="1626235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유스케이스</a:t>
            </a:r>
            <a:endParaRPr lang="ko-KR" altLang="en-US" sz="2400" b="1" strike="noStrike" cap="none" dirty="0">
              <a:gradFill rotWithShape="1"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137EADC-ABF3-4376-9A84-AFAB63AA1FC0}"/>
              </a:ext>
            </a:extLst>
          </p:cNvPr>
          <p:cNvSpPr/>
          <p:nvPr/>
        </p:nvSpPr>
        <p:spPr>
          <a:xfrm>
            <a:off x="1377634" y="2783842"/>
            <a:ext cx="3624899" cy="4178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C26950A8-F1EF-4898-9648-DEFAEFEEF480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4496435" y="1344296"/>
            <a:ext cx="2154559" cy="1142362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CD8F80F-8057-4D73-B433-1840E02387A7}"/>
              </a:ext>
            </a:extLst>
          </p:cNvPr>
          <p:cNvSpPr txBox="1">
            <a:spLocks/>
          </p:cNvSpPr>
          <p:nvPr/>
        </p:nvSpPr>
        <p:spPr>
          <a:xfrm>
            <a:off x="4705984" y="372466"/>
            <a:ext cx="2877819" cy="27699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해당 버튼을 누르면 다음 단계가 나타남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8D67018F-DD55-4A16-B3AF-5AD58014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95" y="1372292"/>
            <a:ext cx="5273008" cy="504374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0F3F4AF-92D4-42DB-92D5-FBC52179F369}"/>
              </a:ext>
            </a:extLst>
          </p:cNvPr>
          <p:cNvSpPr/>
          <p:nvPr/>
        </p:nvSpPr>
        <p:spPr>
          <a:xfrm>
            <a:off x="7311709" y="5611498"/>
            <a:ext cx="3624899" cy="5416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01390C26-68F8-40FA-8BEC-44BC227F49C0}"/>
              </a:ext>
            </a:extLst>
          </p:cNvPr>
          <p:cNvCxnSpPr>
            <a:cxnSpLocks/>
          </p:cNvCxnSpPr>
          <p:nvPr/>
        </p:nvCxnSpPr>
        <p:spPr>
          <a:xfrm flipV="1">
            <a:off x="4932682" y="5882325"/>
            <a:ext cx="2379026" cy="571873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1E4D236-9717-46FB-AFCF-87EABD69A1E9}"/>
              </a:ext>
            </a:extLst>
          </p:cNvPr>
          <p:cNvSpPr txBox="1">
            <a:spLocks/>
          </p:cNvSpPr>
          <p:nvPr/>
        </p:nvSpPr>
        <p:spPr>
          <a:xfrm>
            <a:off x="2054863" y="6277539"/>
            <a:ext cx="2877819" cy="461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해당 버튼을 누르면 워크스페이스 생성 및 워크스페이스 선택 화면으로 이동</a:t>
            </a:r>
          </a:p>
        </p:txBody>
      </p:sp>
    </p:spTree>
    <p:extLst>
      <p:ext uri="{BB962C8B-B14F-4D97-AF65-F5344CB8AC3E}">
        <p14:creationId xmlns:p14="http://schemas.microsoft.com/office/powerpoint/2010/main" xmlns="" val="1891743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52705" y="92075"/>
            <a:ext cx="699135" cy="6470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spc="-150" dirty="0">
                <a:gradFill rotWithShape="1"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04</a:t>
            </a:r>
            <a:endParaRPr lang="ko-KR" altLang="en-US" sz="3600" b="0" strike="noStrike" cap="none" dirty="0">
              <a:gradFill rotWithShape="1"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708025" y="194310"/>
            <a:ext cx="1723549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스토리보드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4932680" y="1071245"/>
            <a:ext cx="1626235" cy="46101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유스케이스</a:t>
            </a:r>
            <a:endParaRPr lang="ko-KR" altLang="en-US" sz="2400" b="1" strike="noStrike" cap="none" dirty="0">
              <a:gradFill rotWithShape="1"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1E4D236-9717-46FB-AFCF-87EABD69A1E9}"/>
              </a:ext>
            </a:extLst>
          </p:cNvPr>
          <p:cNvSpPr txBox="1">
            <a:spLocks/>
          </p:cNvSpPr>
          <p:nvPr/>
        </p:nvSpPr>
        <p:spPr>
          <a:xfrm>
            <a:off x="41560" y="5469948"/>
            <a:ext cx="5902036" cy="5847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비밀번호 변경을 누르면 비밀번호 변경 부분이 등장하고 프로필 이미지 변경을 누르면 프로필 이미지 선택 칸이 등장합니다</a:t>
            </a:r>
            <a:r>
              <a:rPr lang="en-US" altLang="ko-KR" sz="16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.</a:t>
            </a:r>
            <a:endParaRPr lang="ko-KR" altLang="en-US" sz="1600" strike="noStrike" cap="none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877"/>
            <a:ext cx="5884895" cy="437768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0F3F4AF-92D4-42DB-92D5-FBC52179F369}"/>
              </a:ext>
            </a:extLst>
          </p:cNvPr>
          <p:cNvSpPr/>
          <p:nvPr/>
        </p:nvSpPr>
        <p:spPr>
          <a:xfrm>
            <a:off x="2524054" y="4005412"/>
            <a:ext cx="690632" cy="3757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896" y="201023"/>
            <a:ext cx="6371874" cy="5771625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01390C26-68F8-40FA-8BEC-44BC227F49C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214686" y="3144041"/>
            <a:ext cx="3071814" cy="1049261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0F3F4AF-92D4-42DB-92D5-FBC52179F369}"/>
              </a:ext>
            </a:extLst>
          </p:cNvPr>
          <p:cNvSpPr/>
          <p:nvPr/>
        </p:nvSpPr>
        <p:spPr>
          <a:xfrm>
            <a:off x="7548491" y="3101177"/>
            <a:ext cx="881134" cy="375779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0F3F4AF-92D4-42DB-92D5-FBC52179F369}"/>
              </a:ext>
            </a:extLst>
          </p:cNvPr>
          <p:cNvSpPr/>
          <p:nvPr/>
        </p:nvSpPr>
        <p:spPr>
          <a:xfrm>
            <a:off x="8519092" y="3101176"/>
            <a:ext cx="1010670" cy="375779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0F3F4AF-92D4-42DB-92D5-FBC52179F369}"/>
              </a:ext>
            </a:extLst>
          </p:cNvPr>
          <p:cNvSpPr/>
          <p:nvPr/>
        </p:nvSpPr>
        <p:spPr>
          <a:xfrm>
            <a:off x="7542102" y="3543297"/>
            <a:ext cx="2944923" cy="75216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0F3F4AF-92D4-42DB-92D5-FBC52179F369}"/>
              </a:ext>
            </a:extLst>
          </p:cNvPr>
          <p:cNvSpPr/>
          <p:nvPr/>
        </p:nvSpPr>
        <p:spPr>
          <a:xfrm>
            <a:off x="7538047" y="4366903"/>
            <a:ext cx="2391765" cy="247629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507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7" y="766759"/>
            <a:ext cx="5973483" cy="4676779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52705" y="92075"/>
            <a:ext cx="699135" cy="6470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spc="-150" dirty="0">
                <a:gradFill rotWithShape="1"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04</a:t>
            </a:r>
            <a:endParaRPr lang="ko-KR" altLang="en-US" sz="3600" b="0" strike="noStrike" cap="none" dirty="0">
              <a:gradFill rotWithShape="1"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708025" y="194310"/>
            <a:ext cx="1723549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스토리보드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0F3F4AF-92D4-42DB-92D5-FBC52179F369}"/>
              </a:ext>
            </a:extLst>
          </p:cNvPr>
          <p:cNvSpPr/>
          <p:nvPr/>
        </p:nvSpPr>
        <p:spPr>
          <a:xfrm>
            <a:off x="2891632" y="4262408"/>
            <a:ext cx="690632" cy="3619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102" y="747717"/>
            <a:ext cx="6088812" cy="4544675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01390C26-68F8-40FA-8BEC-44BC227F49C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82264" y="3020055"/>
            <a:ext cx="2562838" cy="146049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312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24734"/>
            <a:ext cx="12192000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1817" y="164860"/>
            <a:ext cx="38683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헤드라인M" pitchFamily="18" charset="-127"/>
                <a:ea typeface="HY헤드라인M" pitchFamily="18" charset="-127"/>
              </a:rPr>
              <a:t>팀원 구성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5C9854CC-BF51-4E3C-9714-B08AA7D75C0B}"/>
              </a:ext>
            </a:extLst>
          </p:cNvPr>
          <p:cNvGrpSpPr/>
          <p:nvPr/>
        </p:nvGrpSpPr>
        <p:grpSpPr>
          <a:xfrm>
            <a:off x="4592891" y="1715191"/>
            <a:ext cx="3251826" cy="1211308"/>
            <a:chOff x="4761874" y="1811291"/>
            <a:chExt cx="3251826" cy="121130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88403601-E5C2-49ED-A6D7-863181ABB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61874" y="1823990"/>
              <a:ext cx="1198609" cy="1198609"/>
            </a:xfrm>
            <a:prstGeom prst="rect">
              <a:avLst/>
            </a:prstGeom>
          </p:spPr>
        </p:pic>
        <p:sp>
          <p:nvSpPr>
            <p:cNvPr id="24" name="Text Placeholder 8">
              <a:extLst>
                <a:ext uri="{FF2B5EF4-FFF2-40B4-BE49-F238E27FC236}">
                  <a16:creationId xmlns:a16="http://schemas.microsoft.com/office/drawing/2014/main" xmlns="" id="{7F833F09-D123-4D67-A3E2-43E4310D02B2}"/>
                </a:ext>
              </a:extLst>
            </p:cNvPr>
            <p:cNvSpPr txBox="1">
              <a:spLocks/>
            </p:cNvSpPr>
            <p:nvPr/>
          </p:nvSpPr>
          <p:spPr>
            <a:xfrm>
              <a:off x="6002643" y="2194599"/>
              <a:ext cx="1831610" cy="8280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Code or text snippet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채팅방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84E824C8-259E-479B-AEB9-0D1546D81A31}"/>
                </a:ext>
              </a:extLst>
            </p:cNvPr>
            <p:cNvSpPr/>
            <p:nvPr/>
          </p:nvSpPr>
          <p:spPr>
            <a:xfrm>
              <a:off x="4865187" y="1811291"/>
              <a:ext cx="3148513" cy="1107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98F0E027-CA6A-4D82-8E3B-487B7A0963EF}"/>
                </a:ext>
              </a:extLst>
            </p:cNvPr>
            <p:cNvCxnSpPr/>
            <p:nvPr/>
          </p:nvCxnSpPr>
          <p:spPr>
            <a:xfrm>
              <a:off x="5960483" y="1823990"/>
              <a:ext cx="0" cy="109529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49CD5470-B0BA-4D8B-B69F-6BAB26210D80}"/>
                </a:ext>
              </a:extLst>
            </p:cNvPr>
            <p:cNvCxnSpPr/>
            <p:nvPr/>
          </p:nvCxnSpPr>
          <p:spPr>
            <a:xfrm>
              <a:off x="5960483" y="2134787"/>
              <a:ext cx="20532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7E34E1AE-624E-4954-8597-1253B5609617}"/>
                </a:ext>
              </a:extLst>
            </p:cNvPr>
            <p:cNvSpPr/>
            <p:nvPr/>
          </p:nvSpPr>
          <p:spPr>
            <a:xfrm>
              <a:off x="5957473" y="1819751"/>
              <a:ext cx="2056225" cy="321366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xmlns="" id="{F7FDE2FF-4D63-4F1E-B588-AA9C3A864D6D}"/>
                </a:ext>
              </a:extLst>
            </p:cNvPr>
            <p:cNvSpPr txBox="1">
              <a:spLocks/>
            </p:cNvSpPr>
            <p:nvPr/>
          </p:nvSpPr>
          <p:spPr>
            <a:xfrm>
              <a:off x="6153053" y="1832451"/>
              <a:ext cx="1681200" cy="324000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팀장</a:t>
              </a:r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이수현</a:t>
              </a:r>
              <a:endPara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132FE636-EB97-4889-96E3-DC6D5BF4557A}"/>
              </a:ext>
            </a:extLst>
          </p:cNvPr>
          <p:cNvGrpSpPr/>
          <p:nvPr/>
        </p:nvGrpSpPr>
        <p:grpSpPr>
          <a:xfrm>
            <a:off x="547807" y="5097766"/>
            <a:ext cx="3251826" cy="1211308"/>
            <a:chOff x="4761874" y="1811291"/>
            <a:chExt cx="3251826" cy="121130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EC735D48-F48B-4D25-97EC-FAB894C5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61874" y="1823990"/>
              <a:ext cx="1198609" cy="1198609"/>
            </a:xfrm>
            <a:prstGeom prst="rect">
              <a:avLst/>
            </a:prstGeom>
          </p:spPr>
        </p:pic>
        <p:sp>
          <p:nvSpPr>
            <p:cNvPr id="32" name="Text Placeholder 8">
              <a:extLst>
                <a:ext uri="{FF2B5EF4-FFF2-40B4-BE49-F238E27FC236}">
                  <a16:creationId xmlns:a16="http://schemas.microsoft.com/office/drawing/2014/main" xmlns="" id="{AD3A2473-5F5C-43B1-98B7-FC71C1ED5839}"/>
                </a:ext>
              </a:extLst>
            </p:cNvPr>
            <p:cNvSpPr txBox="1">
              <a:spLocks/>
            </p:cNvSpPr>
            <p:nvPr/>
          </p:nvSpPr>
          <p:spPr>
            <a:xfrm>
              <a:off x="6002643" y="2194599"/>
              <a:ext cx="1831610" cy="8280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회원정보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 구현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72E208DB-880B-413C-82E4-BD543D91FB93}"/>
                </a:ext>
              </a:extLst>
            </p:cNvPr>
            <p:cNvSpPr/>
            <p:nvPr/>
          </p:nvSpPr>
          <p:spPr>
            <a:xfrm>
              <a:off x="4865187" y="1811291"/>
              <a:ext cx="3148513" cy="1107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405F02B7-E991-40A9-B605-7C26C8D8C744}"/>
                </a:ext>
              </a:extLst>
            </p:cNvPr>
            <p:cNvCxnSpPr/>
            <p:nvPr/>
          </p:nvCxnSpPr>
          <p:spPr>
            <a:xfrm>
              <a:off x="5960483" y="1823990"/>
              <a:ext cx="0" cy="109529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B8C29D4E-E233-47C0-81AA-3322DFB8ACFD}"/>
                </a:ext>
              </a:extLst>
            </p:cNvPr>
            <p:cNvCxnSpPr/>
            <p:nvPr/>
          </p:nvCxnSpPr>
          <p:spPr>
            <a:xfrm>
              <a:off x="5960483" y="2134787"/>
              <a:ext cx="20532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75935A69-F728-470B-86F0-36E3DE8B8906}"/>
                </a:ext>
              </a:extLst>
            </p:cNvPr>
            <p:cNvSpPr/>
            <p:nvPr/>
          </p:nvSpPr>
          <p:spPr>
            <a:xfrm>
              <a:off x="5957473" y="1819751"/>
              <a:ext cx="2056225" cy="321366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xmlns="" id="{506259EB-B13B-48AF-B823-7EAD91A11A3D}"/>
                </a:ext>
              </a:extLst>
            </p:cNvPr>
            <p:cNvSpPr txBox="1">
              <a:spLocks/>
            </p:cNvSpPr>
            <p:nvPr/>
          </p:nvSpPr>
          <p:spPr>
            <a:xfrm>
              <a:off x="6153053" y="1832451"/>
              <a:ext cx="1681200" cy="324000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팀원</a:t>
              </a:r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최세웅</a:t>
              </a:r>
              <a:endPara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380CF5BD-D9F1-40DA-99F7-1F16ABB58173}"/>
              </a:ext>
            </a:extLst>
          </p:cNvPr>
          <p:cNvGrpSpPr/>
          <p:nvPr/>
        </p:nvGrpSpPr>
        <p:grpSpPr>
          <a:xfrm>
            <a:off x="547807" y="3220105"/>
            <a:ext cx="3251826" cy="1211308"/>
            <a:chOff x="4761874" y="1811291"/>
            <a:chExt cx="3251826" cy="1211308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F9BDD8E7-D4A9-4BB1-B5D5-78FC4FF64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61874" y="1823990"/>
              <a:ext cx="1198609" cy="1198609"/>
            </a:xfrm>
            <a:prstGeom prst="rect">
              <a:avLst/>
            </a:prstGeom>
          </p:spPr>
        </p:pic>
        <p:sp>
          <p:nvSpPr>
            <p:cNvPr id="40" name="Text Placeholder 8">
              <a:extLst>
                <a:ext uri="{FF2B5EF4-FFF2-40B4-BE49-F238E27FC236}">
                  <a16:creationId xmlns:a16="http://schemas.microsoft.com/office/drawing/2014/main" xmlns="" id="{D7B24FA1-4B08-4145-8D03-A3D9CE3C12A4}"/>
                </a:ext>
              </a:extLst>
            </p:cNvPr>
            <p:cNvSpPr txBox="1">
              <a:spLocks/>
            </p:cNvSpPr>
            <p:nvPr/>
          </p:nvSpPr>
          <p:spPr>
            <a:xfrm>
              <a:off x="6002643" y="2194599"/>
              <a:ext cx="1831610" cy="8280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업로드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</a:p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프로필사진 업로드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</a:t>
              </a:r>
            </a:p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메인화면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구현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73B61F05-9C2B-4250-9F81-A55DA775C8ED}"/>
                </a:ext>
              </a:extLst>
            </p:cNvPr>
            <p:cNvSpPr/>
            <p:nvPr/>
          </p:nvSpPr>
          <p:spPr>
            <a:xfrm>
              <a:off x="4865187" y="1811291"/>
              <a:ext cx="3148513" cy="1107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3CD4A69B-2468-4807-A11E-99D1D5D48184}"/>
                </a:ext>
              </a:extLst>
            </p:cNvPr>
            <p:cNvCxnSpPr/>
            <p:nvPr/>
          </p:nvCxnSpPr>
          <p:spPr>
            <a:xfrm>
              <a:off x="5960483" y="1823990"/>
              <a:ext cx="0" cy="109529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BD856A0D-AD65-42FB-8B8E-4324322E8480}"/>
                </a:ext>
              </a:extLst>
            </p:cNvPr>
            <p:cNvCxnSpPr/>
            <p:nvPr/>
          </p:nvCxnSpPr>
          <p:spPr>
            <a:xfrm>
              <a:off x="5960483" y="2134787"/>
              <a:ext cx="20532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C1B7DFB3-8AE5-47AE-9F07-46553F3681F8}"/>
                </a:ext>
              </a:extLst>
            </p:cNvPr>
            <p:cNvSpPr/>
            <p:nvPr/>
          </p:nvSpPr>
          <p:spPr>
            <a:xfrm>
              <a:off x="5957473" y="1822926"/>
              <a:ext cx="2056225" cy="321366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xmlns="" id="{46378822-34DB-492E-9489-4E48D8206252}"/>
                </a:ext>
              </a:extLst>
            </p:cNvPr>
            <p:cNvSpPr txBox="1">
              <a:spLocks/>
            </p:cNvSpPr>
            <p:nvPr/>
          </p:nvSpPr>
          <p:spPr>
            <a:xfrm>
              <a:off x="6153053" y="1832451"/>
              <a:ext cx="1681200" cy="324000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팀원</a:t>
              </a:r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김경환</a:t>
              </a:r>
              <a:endPara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AD4655D2-7680-4CFD-8A7C-CC3E1E0924C3}"/>
              </a:ext>
            </a:extLst>
          </p:cNvPr>
          <p:cNvGrpSpPr/>
          <p:nvPr/>
        </p:nvGrpSpPr>
        <p:grpSpPr>
          <a:xfrm>
            <a:off x="8495676" y="3233935"/>
            <a:ext cx="3251826" cy="1211308"/>
            <a:chOff x="4761874" y="1811291"/>
            <a:chExt cx="3251826" cy="1211308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FB73AB3D-4899-4DE4-AA06-96F07420B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61874" y="1823990"/>
              <a:ext cx="1198609" cy="1198609"/>
            </a:xfrm>
            <a:prstGeom prst="rect">
              <a:avLst/>
            </a:prstGeom>
          </p:spPr>
        </p:pic>
        <p:sp>
          <p:nvSpPr>
            <p:cNvPr id="48" name="Text Placeholder 8">
              <a:extLst>
                <a:ext uri="{FF2B5EF4-FFF2-40B4-BE49-F238E27FC236}">
                  <a16:creationId xmlns:a16="http://schemas.microsoft.com/office/drawing/2014/main" xmlns="" id="{6846A883-8A5C-4446-BD97-379982E77764}"/>
                </a:ext>
              </a:extLst>
            </p:cNvPr>
            <p:cNvSpPr txBox="1">
              <a:spLocks/>
            </p:cNvSpPr>
            <p:nvPr/>
          </p:nvSpPr>
          <p:spPr>
            <a:xfrm>
              <a:off x="6002643" y="2194599"/>
              <a:ext cx="1831610" cy="8280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사용자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관리자 </a:t>
              </a:r>
              <a:endPara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통계 페이지 구현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F1B112E8-ECFF-4D48-A8EA-235E75792E0E}"/>
                </a:ext>
              </a:extLst>
            </p:cNvPr>
            <p:cNvSpPr/>
            <p:nvPr/>
          </p:nvSpPr>
          <p:spPr>
            <a:xfrm>
              <a:off x="4865187" y="1811291"/>
              <a:ext cx="3148513" cy="1107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76FC120E-4BBE-49AD-93F5-5C5ACEE52409}"/>
                </a:ext>
              </a:extLst>
            </p:cNvPr>
            <p:cNvCxnSpPr/>
            <p:nvPr/>
          </p:nvCxnSpPr>
          <p:spPr>
            <a:xfrm>
              <a:off x="5960483" y="1823990"/>
              <a:ext cx="0" cy="109529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D9FE1366-1361-4342-AB92-7418D9C06225}"/>
                </a:ext>
              </a:extLst>
            </p:cNvPr>
            <p:cNvCxnSpPr/>
            <p:nvPr/>
          </p:nvCxnSpPr>
          <p:spPr>
            <a:xfrm>
              <a:off x="5960483" y="2134787"/>
              <a:ext cx="20532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98AD83BE-5A46-4574-AF2D-85D2D423087E}"/>
                </a:ext>
              </a:extLst>
            </p:cNvPr>
            <p:cNvSpPr/>
            <p:nvPr/>
          </p:nvSpPr>
          <p:spPr>
            <a:xfrm>
              <a:off x="5957473" y="1822926"/>
              <a:ext cx="2056225" cy="321366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53" name="Text Placeholder 3">
              <a:extLst>
                <a:ext uri="{FF2B5EF4-FFF2-40B4-BE49-F238E27FC236}">
                  <a16:creationId xmlns:a16="http://schemas.microsoft.com/office/drawing/2014/main" xmlns="" id="{2847781B-0775-4D6E-BFA2-5D8D975809C9}"/>
                </a:ext>
              </a:extLst>
            </p:cNvPr>
            <p:cNvSpPr txBox="1">
              <a:spLocks/>
            </p:cNvSpPr>
            <p:nvPr/>
          </p:nvSpPr>
          <p:spPr>
            <a:xfrm>
              <a:off x="6153053" y="1832451"/>
              <a:ext cx="1681200" cy="324000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팀원</a:t>
              </a:r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이다희</a:t>
              </a:r>
              <a:endPara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3C075A2B-016C-4070-884B-4F47B559282B}"/>
              </a:ext>
            </a:extLst>
          </p:cNvPr>
          <p:cNvGrpSpPr/>
          <p:nvPr/>
        </p:nvGrpSpPr>
        <p:grpSpPr>
          <a:xfrm>
            <a:off x="8495678" y="5104115"/>
            <a:ext cx="3251826" cy="1211308"/>
            <a:chOff x="4761874" y="1811291"/>
            <a:chExt cx="3251826" cy="1211308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281C4927-83A7-4E69-8421-75CFE193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61874" y="1823990"/>
              <a:ext cx="1198609" cy="1198609"/>
            </a:xfrm>
            <a:prstGeom prst="rect">
              <a:avLst/>
            </a:prstGeom>
          </p:spPr>
        </p:pic>
        <p:sp>
          <p:nvSpPr>
            <p:cNvPr id="56" name="Text Placeholder 8">
              <a:extLst>
                <a:ext uri="{FF2B5EF4-FFF2-40B4-BE49-F238E27FC236}">
                  <a16:creationId xmlns:a16="http://schemas.microsoft.com/office/drawing/2014/main" xmlns="" id="{13F2860B-60DF-4388-972F-5E08E065B900}"/>
                </a:ext>
              </a:extLst>
            </p:cNvPr>
            <p:cNvSpPr txBox="1">
              <a:spLocks/>
            </p:cNvSpPr>
            <p:nvPr/>
          </p:nvSpPr>
          <p:spPr>
            <a:xfrm>
              <a:off x="6002643" y="2194599"/>
              <a:ext cx="1831610" cy="8280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CSS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및 디자인 담당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79CB8F28-4E08-475F-B152-E653A572E7B5}"/>
                </a:ext>
              </a:extLst>
            </p:cNvPr>
            <p:cNvSpPr/>
            <p:nvPr/>
          </p:nvSpPr>
          <p:spPr>
            <a:xfrm>
              <a:off x="4865187" y="1811291"/>
              <a:ext cx="3148513" cy="1107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68861423-09A2-415D-B074-345432070E87}"/>
                </a:ext>
              </a:extLst>
            </p:cNvPr>
            <p:cNvCxnSpPr/>
            <p:nvPr/>
          </p:nvCxnSpPr>
          <p:spPr>
            <a:xfrm>
              <a:off x="5960483" y="1823990"/>
              <a:ext cx="0" cy="109529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D4D48B90-FB7D-4DA6-81C5-2773E40AD584}"/>
                </a:ext>
              </a:extLst>
            </p:cNvPr>
            <p:cNvCxnSpPr/>
            <p:nvPr/>
          </p:nvCxnSpPr>
          <p:spPr>
            <a:xfrm>
              <a:off x="5960483" y="2134787"/>
              <a:ext cx="20532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8E7A9F9E-B7B2-4CB7-9972-A9666B44A671}"/>
                </a:ext>
              </a:extLst>
            </p:cNvPr>
            <p:cNvSpPr/>
            <p:nvPr/>
          </p:nvSpPr>
          <p:spPr>
            <a:xfrm>
              <a:off x="5957473" y="1819751"/>
              <a:ext cx="2056225" cy="321366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61" name="Text Placeholder 3">
              <a:extLst>
                <a:ext uri="{FF2B5EF4-FFF2-40B4-BE49-F238E27FC236}">
                  <a16:creationId xmlns:a16="http://schemas.microsoft.com/office/drawing/2014/main" xmlns="" id="{EEC45332-9877-4219-AB3D-0214E6D0280B}"/>
                </a:ext>
              </a:extLst>
            </p:cNvPr>
            <p:cNvSpPr txBox="1">
              <a:spLocks/>
            </p:cNvSpPr>
            <p:nvPr/>
          </p:nvSpPr>
          <p:spPr>
            <a:xfrm>
              <a:off x="6153053" y="1832451"/>
              <a:ext cx="1681200" cy="324000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팀원</a:t>
              </a:r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정우영</a:t>
              </a:r>
              <a:endPara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C89472F6-BF96-42EC-9FF2-860D90A4903C}"/>
              </a:ext>
            </a:extLst>
          </p:cNvPr>
          <p:cNvGrpSpPr/>
          <p:nvPr/>
        </p:nvGrpSpPr>
        <p:grpSpPr>
          <a:xfrm>
            <a:off x="4645404" y="5097766"/>
            <a:ext cx="3251826" cy="1211308"/>
            <a:chOff x="4761874" y="1811291"/>
            <a:chExt cx="3251826" cy="1211308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B4E412EE-E6C6-4879-9795-36CDBD742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61874" y="1823990"/>
              <a:ext cx="1198609" cy="1198609"/>
            </a:xfrm>
            <a:prstGeom prst="rect">
              <a:avLst/>
            </a:prstGeom>
          </p:spPr>
        </p:pic>
        <p:sp>
          <p:nvSpPr>
            <p:cNvPr id="64" name="Text Placeholder 8">
              <a:extLst>
                <a:ext uri="{FF2B5EF4-FFF2-40B4-BE49-F238E27FC236}">
                  <a16:creationId xmlns:a16="http://schemas.microsoft.com/office/drawing/2014/main" xmlns="" id="{D3E98ACC-B72D-437C-865B-ED991C1F732D}"/>
                </a:ext>
              </a:extLst>
            </p:cNvPr>
            <p:cNvSpPr txBox="1">
              <a:spLocks/>
            </p:cNvSpPr>
            <p:nvPr/>
          </p:nvSpPr>
          <p:spPr>
            <a:xfrm>
              <a:off x="6002643" y="2194599"/>
              <a:ext cx="1831610" cy="8280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CSS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및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회원가입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회원정보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구현 보조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4B69DDD9-1E2C-4228-AC24-A246F2FE4CF2}"/>
                </a:ext>
              </a:extLst>
            </p:cNvPr>
            <p:cNvSpPr/>
            <p:nvPr/>
          </p:nvSpPr>
          <p:spPr>
            <a:xfrm>
              <a:off x="4865187" y="1811291"/>
              <a:ext cx="3148513" cy="1107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D2DC030C-AAD7-4669-9CC6-7979293B782F}"/>
                </a:ext>
              </a:extLst>
            </p:cNvPr>
            <p:cNvCxnSpPr/>
            <p:nvPr/>
          </p:nvCxnSpPr>
          <p:spPr>
            <a:xfrm>
              <a:off x="5960483" y="1823990"/>
              <a:ext cx="0" cy="109529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xmlns="" id="{09E2D581-E6B5-44EE-999A-6671FB70554E}"/>
                </a:ext>
              </a:extLst>
            </p:cNvPr>
            <p:cNvCxnSpPr/>
            <p:nvPr/>
          </p:nvCxnSpPr>
          <p:spPr>
            <a:xfrm>
              <a:off x="5960483" y="2134787"/>
              <a:ext cx="20532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3CEB71CA-4B23-48AD-9F95-EC0818DD04AE}"/>
                </a:ext>
              </a:extLst>
            </p:cNvPr>
            <p:cNvSpPr/>
            <p:nvPr/>
          </p:nvSpPr>
          <p:spPr>
            <a:xfrm>
              <a:off x="5957473" y="1819751"/>
              <a:ext cx="2056225" cy="321366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69" name="Text Placeholder 3">
              <a:extLst>
                <a:ext uri="{FF2B5EF4-FFF2-40B4-BE49-F238E27FC236}">
                  <a16:creationId xmlns:a16="http://schemas.microsoft.com/office/drawing/2014/main" xmlns="" id="{E62E4E2D-C5E6-4821-8043-279E2730D85E}"/>
                </a:ext>
              </a:extLst>
            </p:cNvPr>
            <p:cNvSpPr txBox="1">
              <a:spLocks/>
            </p:cNvSpPr>
            <p:nvPr/>
          </p:nvSpPr>
          <p:spPr>
            <a:xfrm>
              <a:off x="6153053" y="1832451"/>
              <a:ext cx="1681200" cy="324000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팀원</a:t>
              </a:r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이혜성</a:t>
              </a:r>
              <a:endPara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A1C5AFAB-BE06-4BA8-88DD-52DFD3431641}"/>
              </a:ext>
            </a:extLst>
          </p:cNvPr>
          <p:cNvGrpSpPr/>
          <p:nvPr/>
        </p:nvGrpSpPr>
        <p:grpSpPr>
          <a:xfrm>
            <a:off x="4573398" y="3224971"/>
            <a:ext cx="3251826" cy="1211308"/>
            <a:chOff x="4761874" y="1811291"/>
            <a:chExt cx="3251826" cy="1211308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D4E10536-0A81-4B84-83F7-B812F8B9D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61874" y="1823990"/>
              <a:ext cx="1198609" cy="1198609"/>
            </a:xfrm>
            <a:prstGeom prst="rect">
              <a:avLst/>
            </a:prstGeom>
          </p:spPr>
        </p:pic>
        <p:sp>
          <p:nvSpPr>
            <p:cNvPr id="72" name="Text Placeholder 8">
              <a:extLst>
                <a:ext uri="{FF2B5EF4-FFF2-40B4-BE49-F238E27FC236}">
                  <a16:creationId xmlns:a16="http://schemas.microsoft.com/office/drawing/2014/main" xmlns="" id="{AC5E5662-1CEE-4680-AEA6-BD301027E4E8}"/>
                </a:ext>
              </a:extLst>
            </p:cNvPr>
            <p:cNvSpPr txBox="1">
              <a:spLocks/>
            </p:cNvSpPr>
            <p:nvPr/>
          </p:nvSpPr>
          <p:spPr>
            <a:xfrm>
              <a:off x="6002643" y="2194599"/>
              <a:ext cx="1831610" cy="8280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검색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로그인 상태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URL 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미리보기 구현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65C840D6-0C8D-479B-8E82-D265C738D65D}"/>
                </a:ext>
              </a:extLst>
            </p:cNvPr>
            <p:cNvSpPr/>
            <p:nvPr/>
          </p:nvSpPr>
          <p:spPr>
            <a:xfrm>
              <a:off x="4865187" y="1811291"/>
              <a:ext cx="3148513" cy="1107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6D75C4E4-4655-406E-899B-14086755A33B}"/>
                </a:ext>
              </a:extLst>
            </p:cNvPr>
            <p:cNvCxnSpPr/>
            <p:nvPr/>
          </p:nvCxnSpPr>
          <p:spPr>
            <a:xfrm>
              <a:off x="5960483" y="1823990"/>
              <a:ext cx="0" cy="109529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1EFA434D-9B25-49D1-A24C-C60DC6E02407}"/>
                </a:ext>
              </a:extLst>
            </p:cNvPr>
            <p:cNvCxnSpPr/>
            <p:nvPr/>
          </p:nvCxnSpPr>
          <p:spPr>
            <a:xfrm>
              <a:off x="5960483" y="2134787"/>
              <a:ext cx="20532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AA2E68AB-2D5E-46E9-8C1B-9F54C09898EE}"/>
                </a:ext>
              </a:extLst>
            </p:cNvPr>
            <p:cNvSpPr/>
            <p:nvPr/>
          </p:nvSpPr>
          <p:spPr>
            <a:xfrm>
              <a:off x="5957473" y="1819751"/>
              <a:ext cx="2056225" cy="321366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77" name="Text Placeholder 3">
              <a:extLst>
                <a:ext uri="{FF2B5EF4-FFF2-40B4-BE49-F238E27FC236}">
                  <a16:creationId xmlns:a16="http://schemas.microsoft.com/office/drawing/2014/main" xmlns="" id="{9B308D1A-6063-4216-B7BC-92CF586ED6D3}"/>
                </a:ext>
              </a:extLst>
            </p:cNvPr>
            <p:cNvSpPr txBox="1">
              <a:spLocks/>
            </p:cNvSpPr>
            <p:nvPr/>
          </p:nvSpPr>
          <p:spPr>
            <a:xfrm>
              <a:off x="6153053" y="1832451"/>
              <a:ext cx="1681200" cy="324000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팀원</a:t>
              </a:r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김형민</a:t>
              </a:r>
              <a:endPara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71341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" y="758210"/>
            <a:ext cx="6088812" cy="4544675"/>
          </a:xfrm>
          <a:prstGeom prst="rect">
            <a:avLst/>
          </a:prstGeom>
        </p:spPr>
      </p:pic>
      <p:sp>
        <p:nvSpPr>
          <p:cNvPr id="3" name="TextBox 2"/>
          <p:cNvSpPr txBox="1">
            <a:spLocks/>
          </p:cNvSpPr>
          <p:nvPr/>
        </p:nvSpPr>
        <p:spPr>
          <a:xfrm>
            <a:off x="52705" y="92075"/>
            <a:ext cx="699135" cy="6470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spc="-150" dirty="0">
                <a:gradFill rotWithShape="1"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04</a:t>
            </a:r>
            <a:endParaRPr lang="ko-KR" altLang="en-US" sz="3600" b="0" strike="noStrike" cap="none" dirty="0">
              <a:gradFill rotWithShape="1"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708025" y="194310"/>
            <a:ext cx="1723549" cy="46166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strike="noStrike" cap="none" dirty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스토리보드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0F3F4AF-92D4-42DB-92D5-FBC52179F369}"/>
              </a:ext>
            </a:extLst>
          </p:cNvPr>
          <p:cNvSpPr/>
          <p:nvPr/>
        </p:nvSpPr>
        <p:spPr>
          <a:xfrm>
            <a:off x="1238771" y="1671595"/>
            <a:ext cx="690632" cy="3619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734" y="758210"/>
            <a:ext cx="6071265" cy="4544675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01390C26-68F8-40FA-8BEC-44BC227F49C0}"/>
              </a:ext>
            </a:extLst>
          </p:cNvPr>
          <p:cNvCxnSpPr>
            <a:cxnSpLocks/>
          </p:cNvCxnSpPr>
          <p:nvPr/>
        </p:nvCxnSpPr>
        <p:spPr>
          <a:xfrm flipV="1">
            <a:off x="1915115" y="1435395"/>
            <a:ext cx="4283554" cy="421958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0F3F4AF-92D4-42DB-92D5-FBC52179F369}"/>
              </a:ext>
            </a:extLst>
          </p:cNvPr>
          <p:cNvSpPr/>
          <p:nvPr/>
        </p:nvSpPr>
        <p:spPr>
          <a:xfrm>
            <a:off x="8992120" y="3481343"/>
            <a:ext cx="690632" cy="3619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23">
            <a:extLst>
              <a:ext uri="{FF2B5EF4-FFF2-40B4-BE49-F238E27FC236}">
                <a16:creationId xmlns:a16="http://schemas.microsoft.com/office/drawing/2014/main" xmlns="" id="{01390C26-68F8-40FA-8BEC-44BC227F49C0}"/>
              </a:ext>
            </a:extLst>
          </p:cNvPr>
          <p:cNvCxnSpPr>
            <a:cxnSpLocks/>
            <a:stCxn id="14" idx="2"/>
            <a:endCxn id="19" idx="3"/>
          </p:cNvCxnSpPr>
          <p:nvPr/>
        </p:nvCxnSpPr>
        <p:spPr>
          <a:xfrm rot="5400000">
            <a:off x="6619447" y="3167457"/>
            <a:ext cx="2042139" cy="3393841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1E4D236-9717-46FB-AFCF-87EABD69A1E9}"/>
              </a:ext>
            </a:extLst>
          </p:cNvPr>
          <p:cNvSpPr txBox="1">
            <a:spLocks/>
          </p:cNvSpPr>
          <p:nvPr/>
        </p:nvSpPr>
        <p:spPr>
          <a:xfrm>
            <a:off x="157162" y="5469948"/>
            <a:ext cx="5786433" cy="8309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비밀번호를 입력해서 확인까지 완료 후 탈퇴하기를 누르면 </a:t>
            </a:r>
            <a:r>
              <a:rPr lang="en-US" altLang="ko-KR" sz="16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DB</a:t>
            </a:r>
            <a:r>
              <a:rPr lang="ko-KR" altLang="en-US" sz="16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에 가서</a:t>
            </a:r>
            <a:r>
              <a:rPr lang="en-US" altLang="ko-KR" sz="16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 ID</a:t>
            </a:r>
            <a:r>
              <a:rPr lang="ko-KR" altLang="en-US" sz="16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와 </a:t>
            </a:r>
            <a:r>
              <a:rPr lang="en-US" altLang="ko-KR" sz="16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Password</a:t>
            </a:r>
            <a:r>
              <a:rPr lang="ko-KR" altLang="en-US" sz="16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가 같으면 계정</a:t>
            </a:r>
            <a:r>
              <a:rPr lang="en-US" altLang="ko-KR" sz="16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ID</a:t>
            </a:r>
            <a:r>
              <a:rPr lang="ko-KR" altLang="en-US" sz="16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를 </a:t>
            </a:r>
            <a:r>
              <a:rPr lang="en-US" altLang="ko-KR" sz="16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Delete</a:t>
            </a:r>
            <a:r>
              <a:rPr lang="ko-KR" altLang="en-US" sz="16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하여 탈퇴하고 </a:t>
            </a:r>
            <a:r>
              <a:rPr lang="ko-KR" altLang="en-US" sz="1600" dirty="0" err="1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메인으로</a:t>
            </a:r>
            <a:r>
              <a:rPr lang="ko-KR" altLang="en-US" sz="16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 이동한다</a:t>
            </a:r>
            <a:r>
              <a:rPr lang="en-US" altLang="ko-KR" sz="1600" dirty="0" smtClean="0">
                <a:gradFill rotWithShape="1"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charset="0"/>
                <a:ea typeface="나눔고딕 ExtraBold" charset="0"/>
              </a:rPr>
              <a:t>.</a:t>
            </a:r>
            <a:endParaRPr lang="ko-KR" altLang="en-US" sz="1600" strike="noStrike" cap="none" dirty="0">
              <a:gradFill rotWithShape="1"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charset="0"/>
              <a:ea typeface="나눔고딕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18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30483" y="2238407"/>
            <a:ext cx="349005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29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C3B5C4-0C39-43BD-BA9F-AACAEC1C8AD8}"/>
              </a:ext>
            </a:extLst>
          </p:cNvPr>
          <p:cNvSpPr txBox="1"/>
          <p:nvPr/>
        </p:nvSpPr>
        <p:spPr>
          <a:xfrm>
            <a:off x="79512" y="2788215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개발 배경 및 구현 목표</a:t>
            </a:r>
          </a:p>
        </p:txBody>
      </p:sp>
    </p:spTree>
    <p:extLst>
      <p:ext uri="{BB962C8B-B14F-4D97-AF65-F5344CB8AC3E}">
        <p14:creationId xmlns:p14="http://schemas.microsoft.com/office/powerpoint/2010/main" xmlns="" val="57894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0B3EAAA-71B7-4F8C-87D8-5EE414375B92}"/>
              </a:ext>
            </a:extLst>
          </p:cNvPr>
          <p:cNvSpPr txBox="1"/>
          <p:nvPr/>
        </p:nvSpPr>
        <p:spPr>
          <a:xfrm>
            <a:off x="623384" y="483949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5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배경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F55C65F4-0BC1-431C-8F5D-E94EDC504392}"/>
              </a:ext>
            </a:extLst>
          </p:cNvPr>
          <p:cNvSpPr/>
          <p:nvPr/>
        </p:nvSpPr>
        <p:spPr>
          <a:xfrm>
            <a:off x="1145883" y="2087069"/>
            <a:ext cx="430886" cy="4308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10E10D-1AAD-42B1-872C-E55118557DBA}"/>
              </a:ext>
            </a:extLst>
          </p:cNvPr>
          <p:cNvSpPr txBox="1"/>
          <p:nvPr/>
        </p:nvSpPr>
        <p:spPr>
          <a:xfrm>
            <a:off x="1621038" y="1933184"/>
            <a:ext cx="447496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기존의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slack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등의 개발자 메신저들은 외국에서 개발된 프로그램이기때문에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기능과 메뉴들이 영어로 되어있어 국내 환경에 적합하지 않음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5E4A8D-4F88-4C4F-8133-9BE97CED2EDB}"/>
              </a:ext>
            </a:extLst>
          </p:cNvPr>
          <p:cNvSpPr txBox="1"/>
          <p:nvPr/>
        </p:nvSpPr>
        <p:spPr>
          <a:xfrm>
            <a:off x="1261452" y="2179013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2D89EF14-63BF-4833-B86C-BF655C1C6D96}"/>
              </a:ext>
            </a:extLst>
          </p:cNvPr>
          <p:cNvSpPr/>
          <p:nvPr/>
        </p:nvSpPr>
        <p:spPr>
          <a:xfrm>
            <a:off x="1145883" y="3182595"/>
            <a:ext cx="430886" cy="4308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07EB8D-C2DD-49AD-9C1D-BCC8A65BB591}"/>
              </a:ext>
            </a:extLst>
          </p:cNvPr>
          <p:cNvSpPr txBox="1"/>
          <p:nvPr/>
        </p:nvSpPr>
        <p:spPr>
          <a:xfrm>
            <a:off x="1621038" y="3028709"/>
            <a:ext cx="402728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기존의 국내에서 개발된 잔디와 같은 프로그램은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1:1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채팅만 가능하고 단체 채팅 기능이 없는 등 기능적인 제한이 있음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5450CB6-40BB-4C44-BC98-748704DF1E5D}"/>
              </a:ext>
            </a:extLst>
          </p:cNvPr>
          <p:cNvSpPr txBox="1"/>
          <p:nvPr/>
        </p:nvSpPr>
        <p:spPr>
          <a:xfrm>
            <a:off x="1261452" y="3290315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37CBE34-A8EB-4A03-826F-BED437FD22F5}"/>
              </a:ext>
            </a:extLst>
          </p:cNvPr>
          <p:cNvSpPr/>
          <p:nvPr/>
        </p:nvSpPr>
        <p:spPr>
          <a:xfrm>
            <a:off x="1145883" y="4220370"/>
            <a:ext cx="430886" cy="43088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90CA4E-347C-48ED-9BB9-5699B0AA7BBD}"/>
              </a:ext>
            </a:extLst>
          </p:cNvPr>
          <p:cNvSpPr txBox="1"/>
          <p:nvPr/>
        </p:nvSpPr>
        <p:spPr>
          <a:xfrm>
            <a:off x="1621037" y="4077952"/>
            <a:ext cx="377514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따라서 국내 개발환경에 적합하면서 다수의 인원끼리 코드공유와 정보공유가 용이한 개발자 메신저 프로그램을 만들게 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C11C389-3626-435D-8E6C-716F5CAB54B9}"/>
              </a:ext>
            </a:extLst>
          </p:cNvPr>
          <p:cNvSpPr txBox="1"/>
          <p:nvPr/>
        </p:nvSpPr>
        <p:spPr>
          <a:xfrm>
            <a:off x="1261452" y="4299216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43600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215" y="339725"/>
            <a:ext cx="11574145" cy="72517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목표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6">
            <a:extLst>
              <a:ext uri="{FF2B5EF4-FFF2-40B4-BE49-F238E27FC236}">
                <a16:creationId xmlns:a16="http://schemas.microsoft.com/office/drawing/2014/main" xmlns="" id="{44D6482B-FF59-4C35-A9BC-7A0D87E498D5}"/>
              </a:ext>
            </a:extLst>
          </p:cNvPr>
          <p:cNvGrpSpPr/>
          <p:nvPr/>
        </p:nvGrpSpPr>
        <p:grpSpPr>
          <a:xfrm>
            <a:off x="3529965" y="2933700"/>
            <a:ext cx="1856740" cy="1763395"/>
            <a:chOff x="3529965" y="2933700"/>
            <a:chExt cx="1856740" cy="1763395"/>
          </a:xfrm>
        </p:grpSpPr>
        <p:sp>
          <p:nvSpPr>
            <p:cNvPr id="4" name="Freeform 88">
              <a:extLst>
                <a:ext uri="{FF2B5EF4-FFF2-40B4-BE49-F238E27FC236}">
                  <a16:creationId xmlns:a16="http://schemas.microsoft.com/office/drawing/2014/main" xmlns="" id="{7E522D9A-85E1-4B7C-AEE3-CD0BBA2380A5}"/>
                </a:ext>
              </a:extLst>
            </p:cNvPr>
            <p:cNvSpPr/>
            <p:nvPr/>
          </p:nvSpPr>
          <p:spPr>
            <a:xfrm rot="15392080">
              <a:off x="3481070" y="2982595"/>
              <a:ext cx="1741805" cy="1644650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Freeform 89">
              <a:extLst>
                <a:ext uri="{FF2B5EF4-FFF2-40B4-BE49-F238E27FC236}">
                  <a16:creationId xmlns:a16="http://schemas.microsoft.com/office/drawing/2014/main" xmlns="" id="{CB4E7B26-4167-40A3-8A8F-18E143AC4B07}"/>
                </a:ext>
              </a:extLst>
            </p:cNvPr>
            <p:cNvSpPr/>
            <p:nvPr/>
          </p:nvSpPr>
          <p:spPr>
            <a:xfrm rot="12600000">
              <a:off x="3562350" y="3017520"/>
              <a:ext cx="1741805" cy="1644650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Freeform 90">
              <a:extLst>
                <a:ext uri="{FF2B5EF4-FFF2-40B4-BE49-F238E27FC236}">
                  <a16:creationId xmlns:a16="http://schemas.microsoft.com/office/drawing/2014/main" xmlns="" id="{6B78C2CD-2FE6-4E09-A657-91DADC960B33}"/>
                </a:ext>
              </a:extLst>
            </p:cNvPr>
            <p:cNvSpPr/>
            <p:nvPr/>
          </p:nvSpPr>
          <p:spPr>
            <a:xfrm rot="9900000">
              <a:off x="3644265" y="3052445"/>
              <a:ext cx="1741805" cy="1644650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xmlns="" id="{94AAB3CC-C24D-4588-8ED5-3EE43202FBA9}"/>
              </a:ext>
            </a:extLst>
          </p:cNvPr>
          <p:cNvGrpSpPr/>
          <p:nvPr/>
        </p:nvGrpSpPr>
        <p:grpSpPr>
          <a:xfrm>
            <a:off x="6795135" y="2933700"/>
            <a:ext cx="1856740" cy="1763395"/>
            <a:chOff x="6795135" y="2933700"/>
            <a:chExt cx="1856740" cy="1763395"/>
          </a:xfrm>
        </p:grpSpPr>
        <p:sp>
          <p:nvSpPr>
            <p:cNvPr id="8" name="Freeform 94">
              <a:extLst>
                <a:ext uri="{FF2B5EF4-FFF2-40B4-BE49-F238E27FC236}">
                  <a16:creationId xmlns:a16="http://schemas.microsoft.com/office/drawing/2014/main" xmlns="" id="{887B4BE0-3E27-4269-987F-A3515D303E3E}"/>
                </a:ext>
              </a:extLst>
            </p:cNvPr>
            <p:cNvSpPr/>
            <p:nvPr/>
          </p:nvSpPr>
          <p:spPr>
            <a:xfrm rot="15392080">
              <a:off x="6746875" y="2982595"/>
              <a:ext cx="1741805" cy="1644650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70000"/>
                  </a:schemeClr>
                </a:gs>
                <a:gs pos="100000">
                  <a:schemeClr val="accent4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Freeform 95">
              <a:extLst>
                <a:ext uri="{FF2B5EF4-FFF2-40B4-BE49-F238E27FC236}">
                  <a16:creationId xmlns:a16="http://schemas.microsoft.com/office/drawing/2014/main" xmlns="" id="{ED2E2143-60FA-49FE-A815-0096BEB5BFBF}"/>
                </a:ext>
              </a:extLst>
            </p:cNvPr>
            <p:cNvSpPr/>
            <p:nvPr/>
          </p:nvSpPr>
          <p:spPr>
            <a:xfrm rot="12600000">
              <a:off x="6828155" y="3017520"/>
              <a:ext cx="1741805" cy="1644650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70000"/>
                  </a:schemeClr>
                </a:gs>
                <a:gs pos="100000">
                  <a:schemeClr val="accent4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Freeform 96">
              <a:extLst>
                <a:ext uri="{FF2B5EF4-FFF2-40B4-BE49-F238E27FC236}">
                  <a16:creationId xmlns:a16="http://schemas.microsoft.com/office/drawing/2014/main" xmlns="" id="{7996F686-BD4C-4986-844C-D48E624FE8A2}"/>
                </a:ext>
              </a:extLst>
            </p:cNvPr>
            <p:cNvSpPr/>
            <p:nvPr/>
          </p:nvSpPr>
          <p:spPr>
            <a:xfrm rot="9900000">
              <a:off x="6910070" y="3052445"/>
              <a:ext cx="1741805" cy="1644650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70000"/>
                  </a:schemeClr>
                </a:gs>
                <a:gs pos="100000">
                  <a:schemeClr val="accent4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7BCB862-F765-4EB9-BE19-C62C3E2AF339}"/>
              </a:ext>
            </a:extLst>
          </p:cNvPr>
          <p:cNvGrpSpPr/>
          <p:nvPr/>
        </p:nvGrpSpPr>
        <p:grpSpPr>
          <a:xfrm>
            <a:off x="5524500" y="3493770"/>
            <a:ext cx="1132840" cy="643255"/>
            <a:chOff x="5524500" y="3493770"/>
            <a:chExt cx="1132840" cy="643255"/>
          </a:xfrm>
        </p:grpSpPr>
        <p:sp>
          <p:nvSpPr>
            <p:cNvPr id="12" name="Left-Right Arrow 1">
              <a:extLst>
                <a:ext uri="{FF2B5EF4-FFF2-40B4-BE49-F238E27FC236}">
                  <a16:creationId xmlns:a16="http://schemas.microsoft.com/office/drawing/2014/main" xmlns="" id="{0ACDD630-AE4F-4626-83CA-E751F402A039}"/>
                </a:ext>
              </a:extLst>
            </p:cNvPr>
            <p:cNvSpPr/>
            <p:nvPr/>
          </p:nvSpPr>
          <p:spPr>
            <a:xfrm>
              <a:off x="5574030" y="3493770"/>
              <a:ext cx="1083310" cy="643255"/>
            </a:xfrm>
            <a:custGeom>
              <a:avLst/>
              <a:gdLst/>
              <a:ahLst/>
              <a:cxnLst/>
              <a:rect l="l" t="t" r="r" b="b"/>
              <a:pathLst>
                <a:path w="2284289" h="1357260">
                  <a:moveTo>
                    <a:pt x="20525" y="658105"/>
                  </a:moveTo>
                  <a:lnTo>
                    <a:pt x="11850" y="690480"/>
                  </a:lnTo>
                  <a:lnTo>
                    <a:pt x="0" y="678630"/>
                  </a:lnTo>
                  <a:close/>
                  <a:moveTo>
                    <a:pt x="1605659" y="0"/>
                  </a:moveTo>
                  <a:lnTo>
                    <a:pt x="2284289" y="678630"/>
                  </a:lnTo>
                  <a:lnTo>
                    <a:pt x="1605659" y="1357260"/>
                  </a:lnTo>
                  <a:lnTo>
                    <a:pt x="1605659" y="1017945"/>
                  </a:lnTo>
                  <a:lnTo>
                    <a:pt x="1305184" y="1017945"/>
                  </a:lnTo>
                  <a:lnTo>
                    <a:pt x="913377" y="339315"/>
                  </a:lnTo>
                  <a:lnTo>
                    <a:pt x="1605659" y="3393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Left-Right Arrow 26">
              <a:extLst>
                <a:ext uri="{FF2B5EF4-FFF2-40B4-BE49-F238E27FC236}">
                  <a16:creationId xmlns:a16="http://schemas.microsoft.com/office/drawing/2014/main" xmlns="" id="{CB6E08AA-97D9-49E7-B6A6-2758E8F9FA8D}"/>
                </a:ext>
              </a:extLst>
            </p:cNvPr>
            <p:cNvSpPr/>
            <p:nvPr/>
          </p:nvSpPr>
          <p:spPr>
            <a:xfrm>
              <a:off x="5524500" y="3493770"/>
              <a:ext cx="617220" cy="643255"/>
            </a:xfrm>
            <a:custGeom>
              <a:avLst/>
              <a:gdLst/>
              <a:ahLst/>
              <a:cxnLst/>
              <a:rect l="l" t="t" r="r" b="b"/>
              <a:pathLst>
                <a:path w="1302347" h="1357260">
                  <a:moveTo>
                    <a:pt x="678630" y="0"/>
                  </a:moveTo>
                  <a:lnTo>
                    <a:pt x="678630" y="339315"/>
                  </a:lnTo>
                  <a:lnTo>
                    <a:pt x="910540" y="339315"/>
                  </a:lnTo>
                  <a:lnTo>
                    <a:pt x="1302347" y="1017945"/>
                  </a:lnTo>
                  <a:lnTo>
                    <a:pt x="678630" y="1017945"/>
                  </a:lnTo>
                  <a:lnTo>
                    <a:pt x="678630" y="1357260"/>
                  </a:lnTo>
                  <a:lnTo>
                    <a:pt x="0" y="6786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08B5D25-C237-4C73-88EE-36BCF041CE19}"/>
              </a:ext>
            </a:extLst>
          </p:cNvPr>
          <p:cNvGrpSpPr/>
          <p:nvPr/>
        </p:nvGrpSpPr>
        <p:grpSpPr>
          <a:xfrm>
            <a:off x="2886710" y="2445385"/>
            <a:ext cx="763270" cy="2460625"/>
            <a:chOff x="2886710" y="2445385"/>
            <a:chExt cx="763270" cy="2460625"/>
          </a:xfrm>
          <a:solidFill>
            <a:srgbClr val="F5679D"/>
          </a:solidFill>
        </p:grpSpPr>
        <p:sp>
          <p:nvSpPr>
            <p:cNvPr id="15" name="Up Arrow 48">
              <a:extLst>
                <a:ext uri="{FF2B5EF4-FFF2-40B4-BE49-F238E27FC236}">
                  <a16:creationId xmlns:a16="http://schemas.microsoft.com/office/drawing/2014/main" xmlns="" id="{1106EC12-5622-4248-BD06-A03034D231E6}"/>
                </a:ext>
              </a:extLst>
            </p:cNvPr>
            <p:cNvSpPr/>
            <p:nvPr/>
          </p:nvSpPr>
          <p:spPr>
            <a:xfrm rot="19800000">
              <a:off x="3202305" y="2445385"/>
              <a:ext cx="405765" cy="43815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Up Arrow 49">
              <a:extLst>
                <a:ext uri="{FF2B5EF4-FFF2-40B4-BE49-F238E27FC236}">
                  <a16:creationId xmlns:a16="http://schemas.microsoft.com/office/drawing/2014/main" xmlns="" id="{9ABCAF4F-8AB8-4FA7-8C29-97F8A8E41ECB}"/>
                </a:ext>
              </a:extLst>
            </p:cNvPr>
            <p:cNvSpPr/>
            <p:nvPr/>
          </p:nvSpPr>
          <p:spPr>
            <a:xfrm rot="16200000">
              <a:off x="2903220" y="3462655"/>
              <a:ext cx="405765" cy="43815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Up Arrow 51">
              <a:extLst>
                <a:ext uri="{FF2B5EF4-FFF2-40B4-BE49-F238E27FC236}">
                  <a16:creationId xmlns:a16="http://schemas.microsoft.com/office/drawing/2014/main" xmlns="" id="{B9841DC7-CFBB-4602-AE66-1E010ED67AEF}"/>
                </a:ext>
              </a:extLst>
            </p:cNvPr>
            <p:cNvSpPr/>
            <p:nvPr/>
          </p:nvSpPr>
          <p:spPr>
            <a:xfrm rot="3744095" flipV="1">
              <a:off x="3228340" y="4484370"/>
              <a:ext cx="405765" cy="43815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E058F95-ED90-461C-9169-AC132FA749B9}"/>
              </a:ext>
            </a:extLst>
          </p:cNvPr>
          <p:cNvGrpSpPr/>
          <p:nvPr/>
        </p:nvGrpSpPr>
        <p:grpSpPr>
          <a:xfrm flipH="1">
            <a:off x="8161020" y="2332355"/>
            <a:ext cx="1097915" cy="2639695"/>
            <a:chOff x="8161020" y="2332355"/>
            <a:chExt cx="1097915" cy="2639695"/>
          </a:xfrm>
          <a:solidFill>
            <a:schemeClr val="accent4"/>
          </a:solidFill>
        </p:grpSpPr>
        <p:sp>
          <p:nvSpPr>
            <p:cNvPr id="20" name="Up Arrow 53">
              <a:extLst>
                <a:ext uri="{FF2B5EF4-FFF2-40B4-BE49-F238E27FC236}">
                  <a16:creationId xmlns:a16="http://schemas.microsoft.com/office/drawing/2014/main" xmlns="" id="{0201723A-8BA0-493A-A842-3A5BB03ADD65}"/>
                </a:ext>
              </a:extLst>
            </p:cNvPr>
            <p:cNvSpPr/>
            <p:nvPr/>
          </p:nvSpPr>
          <p:spPr>
            <a:xfrm rot="19800000">
              <a:off x="8853805" y="2332355"/>
              <a:ext cx="405130" cy="43815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Up Arrow 54">
              <a:extLst>
                <a:ext uri="{FF2B5EF4-FFF2-40B4-BE49-F238E27FC236}">
                  <a16:creationId xmlns:a16="http://schemas.microsoft.com/office/drawing/2014/main" xmlns="" id="{DE7F2785-828C-4E21-9534-23F584F3F38A}"/>
                </a:ext>
              </a:extLst>
            </p:cNvPr>
            <p:cNvSpPr/>
            <p:nvPr/>
          </p:nvSpPr>
          <p:spPr>
            <a:xfrm rot="16200000">
              <a:off x="8177530" y="3404235"/>
              <a:ext cx="405130" cy="43815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Up Arrow 56">
              <a:extLst>
                <a:ext uri="{FF2B5EF4-FFF2-40B4-BE49-F238E27FC236}">
                  <a16:creationId xmlns:a16="http://schemas.microsoft.com/office/drawing/2014/main" xmlns="" id="{801164CE-F2D7-4A5A-8CD5-23E1BC29186B}"/>
                </a:ext>
              </a:extLst>
            </p:cNvPr>
            <p:cNvSpPr/>
            <p:nvPr/>
          </p:nvSpPr>
          <p:spPr>
            <a:xfrm rot="3405765" flipV="1">
              <a:off x="8413750" y="4550410"/>
              <a:ext cx="405130" cy="43815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4855D77-8C60-4DB9-92FF-E9E33C0213A3}"/>
              </a:ext>
            </a:extLst>
          </p:cNvPr>
          <p:cNvSpPr txBox="1"/>
          <p:nvPr/>
        </p:nvSpPr>
        <p:spPr>
          <a:xfrm>
            <a:off x="3671569" y="3590925"/>
            <a:ext cx="160845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Zlack</a:t>
            </a:r>
            <a:endParaRPr lang="ko-KR" altLang="en-US" sz="18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7E82FC8-BA7C-4572-B8B6-EC208441DD8E}"/>
              </a:ext>
            </a:extLst>
          </p:cNvPr>
          <p:cNvSpPr txBox="1"/>
          <p:nvPr/>
        </p:nvSpPr>
        <p:spPr>
          <a:xfrm>
            <a:off x="9225915" y="4519930"/>
            <a:ext cx="226695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국내용 개발자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메신저의 기능 부족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F272918-5790-4B27-905D-F2F2417E11B6}"/>
              </a:ext>
            </a:extLst>
          </p:cNvPr>
          <p:cNvSpPr txBox="1"/>
          <p:nvPr/>
        </p:nvSpPr>
        <p:spPr>
          <a:xfrm>
            <a:off x="1259205" y="1655445"/>
            <a:ext cx="242125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국내 개발환경에 맞는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A586426-053C-48D0-B2F5-FA66D7F5B4A8}"/>
              </a:ext>
            </a:extLst>
          </p:cNvPr>
          <p:cNvSpPr txBox="1"/>
          <p:nvPr/>
        </p:nvSpPr>
        <p:spPr>
          <a:xfrm>
            <a:off x="464820" y="4568825"/>
            <a:ext cx="250761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개발자 메신저에 꼭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필요한 기능들을 구현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F340E96-A660-4C38-AB96-93AE6CD15FDE}"/>
              </a:ext>
            </a:extLst>
          </p:cNvPr>
          <p:cNvSpPr txBox="1"/>
          <p:nvPr/>
        </p:nvSpPr>
        <p:spPr>
          <a:xfrm>
            <a:off x="5288280" y="2418715"/>
            <a:ext cx="160782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VS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4DEB252-DBE8-4EF8-8A86-B34A545DF0CF}"/>
              </a:ext>
            </a:extLst>
          </p:cNvPr>
          <p:cNvSpPr/>
          <p:nvPr/>
        </p:nvSpPr>
        <p:spPr>
          <a:xfrm>
            <a:off x="0" y="6482715"/>
            <a:ext cx="12192000" cy="37528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grpSp>
        <p:nvGrpSpPr>
          <p:cNvPr id="34" name="Group 23">
            <a:extLst>
              <a:ext uri="{FF2B5EF4-FFF2-40B4-BE49-F238E27FC236}">
                <a16:creationId xmlns:a16="http://schemas.microsoft.com/office/drawing/2014/main" xmlns="" id="{22BDBEEC-EB9D-4872-BD45-C6D0E967847A}"/>
              </a:ext>
            </a:extLst>
          </p:cNvPr>
          <p:cNvGrpSpPr/>
          <p:nvPr/>
        </p:nvGrpSpPr>
        <p:grpSpPr>
          <a:xfrm>
            <a:off x="6958965" y="3465830"/>
            <a:ext cx="1628775" cy="631825"/>
            <a:chOff x="6958965" y="3465830"/>
            <a:chExt cx="1628775" cy="631825"/>
          </a:xfrm>
          <a:noFill/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F16EA05-73D6-4C00-B847-70AA62D49781}"/>
                </a:ext>
              </a:extLst>
            </p:cNvPr>
            <p:cNvSpPr txBox="1"/>
            <p:nvPr/>
          </p:nvSpPr>
          <p:spPr>
            <a:xfrm>
              <a:off x="6958965" y="3465830"/>
              <a:ext cx="1607820" cy="3695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기존 메신저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75E3059-683F-4C69-ADC2-371EC0F49C9D}"/>
                </a:ext>
              </a:extLst>
            </p:cNvPr>
            <p:cNvSpPr txBox="1"/>
            <p:nvPr/>
          </p:nvSpPr>
          <p:spPr>
            <a:xfrm>
              <a:off x="6979920" y="3820160"/>
              <a:ext cx="1607820" cy="2768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Slack,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잔디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564BACF-5CC4-4180-B287-21C392F944E7}"/>
              </a:ext>
            </a:extLst>
          </p:cNvPr>
          <p:cNvSpPr txBox="1"/>
          <p:nvPr/>
        </p:nvSpPr>
        <p:spPr>
          <a:xfrm>
            <a:off x="8864600" y="1851660"/>
            <a:ext cx="226695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영문 메뉴 등 국내 해외 개발자 친화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DF50010D-BBCD-4C43-ACFE-AB18C89E5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89555" y="3486150"/>
            <a:ext cx="542925" cy="39052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1747ED8-4CF1-4688-BD00-D7618CE1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56650" y="3423920"/>
            <a:ext cx="542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300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215" y="339725"/>
            <a:ext cx="11574145" cy="72517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75881B8D-0A55-4937-B14B-2DE41BA54FEE}"/>
              </a:ext>
            </a:extLst>
          </p:cNvPr>
          <p:cNvCxnSpPr>
            <a:cxnSpLocks/>
          </p:cNvCxnSpPr>
          <p:nvPr/>
        </p:nvCxnSpPr>
        <p:spPr>
          <a:xfrm>
            <a:off x="892175" y="3987800"/>
            <a:ext cx="10302875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880191E-28EB-4CAB-99BA-DB454030BBAF}"/>
              </a:ext>
            </a:extLst>
          </p:cNvPr>
          <p:cNvGrpSpPr/>
          <p:nvPr/>
        </p:nvGrpSpPr>
        <p:grpSpPr>
          <a:xfrm>
            <a:off x="1504315" y="3821430"/>
            <a:ext cx="337185" cy="337185"/>
            <a:chOff x="1504315" y="3821430"/>
            <a:chExt cx="337185" cy="33718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8818B3B6-2D91-460B-AE78-24328073EB82}"/>
                </a:ext>
              </a:extLst>
            </p:cNvPr>
            <p:cNvSpPr/>
            <p:nvPr/>
          </p:nvSpPr>
          <p:spPr>
            <a:xfrm>
              <a:off x="1504315" y="3821430"/>
              <a:ext cx="337185" cy="33718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A110D3C0-83D4-4CB9-8C49-62960CE2A4D3}"/>
                </a:ext>
              </a:extLst>
            </p:cNvPr>
            <p:cNvSpPr/>
            <p:nvPr/>
          </p:nvSpPr>
          <p:spPr>
            <a:xfrm>
              <a:off x="1570355" y="3887470"/>
              <a:ext cx="216535" cy="2165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7EFE592-BC5B-45C0-AAC2-C231D30E05B8}"/>
              </a:ext>
            </a:extLst>
          </p:cNvPr>
          <p:cNvGrpSpPr/>
          <p:nvPr/>
        </p:nvGrpSpPr>
        <p:grpSpPr>
          <a:xfrm>
            <a:off x="2768600" y="3821430"/>
            <a:ext cx="337185" cy="337185"/>
            <a:chOff x="2768600" y="3821430"/>
            <a:chExt cx="337185" cy="3371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2ED40235-2E32-4769-869E-489B8D672CD2}"/>
                </a:ext>
              </a:extLst>
            </p:cNvPr>
            <p:cNvSpPr/>
            <p:nvPr/>
          </p:nvSpPr>
          <p:spPr>
            <a:xfrm>
              <a:off x="2768600" y="3821430"/>
              <a:ext cx="337185" cy="33718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1BF24A14-3577-44BD-9E80-1FC2A181582A}"/>
                </a:ext>
              </a:extLst>
            </p:cNvPr>
            <p:cNvSpPr/>
            <p:nvPr/>
          </p:nvSpPr>
          <p:spPr>
            <a:xfrm>
              <a:off x="2834640" y="3887470"/>
              <a:ext cx="216535" cy="2165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2DA4897-196E-4B41-9525-79E1FED018AF}"/>
              </a:ext>
            </a:extLst>
          </p:cNvPr>
          <p:cNvGrpSpPr/>
          <p:nvPr/>
        </p:nvGrpSpPr>
        <p:grpSpPr>
          <a:xfrm>
            <a:off x="4032885" y="3821430"/>
            <a:ext cx="337185" cy="337185"/>
            <a:chOff x="4032885" y="3821430"/>
            <a:chExt cx="337185" cy="3371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6E46E47A-ED11-4142-9B1C-F66D0E14F877}"/>
                </a:ext>
              </a:extLst>
            </p:cNvPr>
            <p:cNvSpPr/>
            <p:nvPr/>
          </p:nvSpPr>
          <p:spPr>
            <a:xfrm>
              <a:off x="4032885" y="3821430"/>
              <a:ext cx="337185" cy="33718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730B1D9-C24E-4FA5-A844-4E0C351EED4C}"/>
                </a:ext>
              </a:extLst>
            </p:cNvPr>
            <p:cNvSpPr/>
            <p:nvPr/>
          </p:nvSpPr>
          <p:spPr>
            <a:xfrm>
              <a:off x="4098925" y="3887470"/>
              <a:ext cx="216535" cy="2165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42A2322-F9F4-489E-8246-6D4D77777A22}"/>
              </a:ext>
            </a:extLst>
          </p:cNvPr>
          <p:cNvGrpSpPr/>
          <p:nvPr/>
        </p:nvGrpSpPr>
        <p:grpSpPr>
          <a:xfrm>
            <a:off x="5647055" y="3837940"/>
            <a:ext cx="337185" cy="337185"/>
            <a:chOff x="5647055" y="3837940"/>
            <a:chExt cx="337185" cy="3371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8B52375D-5297-45CB-BD50-8F91FE336FBB}"/>
                </a:ext>
              </a:extLst>
            </p:cNvPr>
            <p:cNvSpPr/>
            <p:nvPr/>
          </p:nvSpPr>
          <p:spPr>
            <a:xfrm>
              <a:off x="5647055" y="3837940"/>
              <a:ext cx="337185" cy="33718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697568FC-9E19-4E3C-9678-986311116C2A}"/>
                </a:ext>
              </a:extLst>
            </p:cNvPr>
            <p:cNvSpPr/>
            <p:nvPr/>
          </p:nvSpPr>
          <p:spPr>
            <a:xfrm>
              <a:off x="5713095" y="3904615"/>
              <a:ext cx="216535" cy="2165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ECFD401A-4C94-4F6C-B693-07461EBA4A72}"/>
              </a:ext>
            </a:extLst>
          </p:cNvPr>
          <p:cNvGrpSpPr/>
          <p:nvPr/>
        </p:nvGrpSpPr>
        <p:grpSpPr>
          <a:xfrm>
            <a:off x="7152005" y="3821430"/>
            <a:ext cx="337185" cy="337185"/>
            <a:chOff x="7152005" y="3821430"/>
            <a:chExt cx="337185" cy="3371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B0F0223E-24D2-48B4-AF89-F45499BF0B43}"/>
                </a:ext>
              </a:extLst>
            </p:cNvPr>
            <p:cNvSpPr/>
            <p:nvPr/>
          </p:nvSpPr>
          <p:spPr>
            <a:xfrm>
              <a:off x="7152005" y="3821430"/>
              <a:ext cx="337185" cy="33718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F1E1A0-062D-4DAB-9101-BA4E5185D6AF}"/>
                </a:ext>
              </a:extLst>
            </p:cNvPr>
            <p:cNvSpPr/>
            <p:nvPr/>
          </p:nvSpPr>
          <p:spPr>
            <a:xfrm>
              <a:off x="7218045" y="3887470"/>
              <a:ext cx="216535" cy="2165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24D19E5-9095-409B-8AE0-3D9909F0D018}"/>
              </a:ext>
            </a:extLst>
          </p:cNvPr>
          <p:cNvGrpSpPr/>
          <p:nvPr/>
        </p:nvGrpSpPr>
        <p:grpSpPr>
          <a:xfrm>
            <a:off x="8639175" y="3837940"/>
            <a:ext cx="337185" cy="337185"/>
            <a:chOff x="8639175" y="3837940"/>
            <a:chExt cx="337185" cy="33718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BE5A7C68-A844-4F92-A244-F8A2E03331D1}"/>
                </a:ext>
              </a:extLst>
            </p:cNvPr>
            <p:cNvSpPr/>
            <p:nvPr/>
          </p:nvSpPr>
          <p:spPr>
            <a:xfrm>
              <a:off x="8639175" y="3837940"/>
              <a:ext cx="337185" cy="33718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7B9E4116-647A-421C-B790-FC424E733AA0}"/>
                </a:ext>
              </a:extLst>
            </p:cNvPr>
            <p:cNvSpPr/>
            <p:nvPr/>
          </p:nvSpPr>
          <p:spPr>
            <a:xfrm>
              <a:off x="8705850" y="3904615"/>
              <a:ext cx="216535" cy="2165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4F4A972-A3E5-4C2B-A837-DD9765419F46}"/>
              </a:ext>
            </a:extLst>
          </p:cNvPr>
          <p:cNvGrpSpPr/>
          <p:nvPr/>
        </p:nvGrpSpPr>
        <p:grpSpPr>
          <a:xfrm>
            <a:off x="10367645" y="3821430"/>
            <a:ext cx="337185" cy="337185"/>
            <a:chOff x="10367645" y="3821430"/>
            <a:chExt cx="337185" cy="3371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334A530-FC67-48A2-9676-F8CB2A7346F5}"/>
                </a:ext>
              </a:extLst>
            </p:cNvPr>
            <p:cNvSpPr/>
            <p:nvPr/>
          </p:nvSpPr>
          <p:spPr>
            <a:xfrm>
              <a:off x="10367645" y="3821430"/>
              <a:ext cx="337185" cy="337185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9B6B62BD-C6E8-493A-9E4F-851B8970C4BD}"/>
                </a:ext>
              </a:extLst>
            </p:cNvPr>
            <p:cNvSpPr/>
            <p:nvPr/>
          </p:nvSpPr>
          <p:spPr>
            <a:xfrm>
              <a:off x="10433685" y="3887470"/>
              <a:ext cx="216535" cy="2165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1D993C0-8B95-45F9-BEA9-70860A37C2A0}"/>
              </a:ext>
            </a:extLst>
          </p:cNvPr>
          <p:cNvSpPr txBox="1"/>
          <p:nvPr/>
        </p:nvSpPr>
        <p:spPr>
          <a:xfrm>
            <a:off x="1300480" y="3308985"/>
            <a:ext cx="74485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6/16</a:t>
            </a:r>
            <a:endParaRPr lang="ko-KR" altLang="en-US" sz="20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F01C690-0E61-4ED2-85C3-D566374C5191}"/>
              </a:ext>
            </a:extLst>
          </p:cNvPr>
          <p:cNvSpPr txBox="1"/>
          <p:nvPr/>
        </p:nvSpPr>
        <p:spPr>
          <a:xfrm>
            <a:off x="2564765" y="4375785"/>
            <a:ext cx="802640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6/21</a:t>
            </a:r>
            <a:endParaRPr lang="ko-KR" altLang="en-US" sz="20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D62F808-9284-4899-A02C-6CBD644758C0}"/>
              </a:ext>
            </a:extLst>
          </p:cNvPr>
          <p:cNvSpPr txBox="1"/>
          <p:nvPr/>
        </p:nvSpPr>
        <p:spPr>
          <a:xfrm>
            <a:off x="3829050" y="3308985"/>
            <a:ext cx="74485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7/3</a:t>
            </a:r>
            <a:endParaRPr lang="ko-KR" altLang="en-US" sz="20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E97B431-09E2-455D-883A-1CC728DF61B0}"/>
              </a:ext>
            </a:extLst>
          </p:cNvPr>
          <p:cNvSpPr txBox="1"/>
          <p:nvPr/>
        </p:nvSpPr>
        <p:spPr>
          <a:xfrm>
            <a:off x="5500370" y="4354830"/>
            <a:ext cx="74485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7/19</a:t>
            </a:r>
            <a:endParaRPr lang="ko-KR" altLang="en-US" sz="20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269A127-16E2-4B58-99A0-936EFD399085}"/>
              </a:ext>
            </a:extLst>
          </p:cNvPr>
          <p:cNvSpPr txBox="1"/>
          <p:nvPr/>
        </p:nvSpPr>
        <p:spPr>
          <a:xfrm>
            <a:off x="6948805" y="3332480"/>
            <a:ext cx="74485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7/26</a:t>
            </a:r>
            <a:endParaRPr lang="ko-KR" altLang="en-US" sz="20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2FDAF15-0AD3-438E-81B1-80B8E9A6C056}"/>
              </a:ext>
            </a:extLst>
          </p:cNvPr>
          <p:cNvSpPr txBox="1"/>
          <p:nvPr/>
        </p:nvSpPr>
        <p:spPr>
          <a:xfrm>
            <a:off x="8435975" y="4362450"/>
            <a:ext cx="7442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7/28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4017D71-7F6D-4F5D-AF0D-1BE873DB29F7}"/>
              </a:ext>
            </a:extLst>
          </p:cNvPr>
          <p:cNvSpPr txBox="1"/>
          <p:nvPr/>
        </p:nvSpPr>
        <p:spPr>
          <a:xfrm>
            <a:off x="10164445" y="3422650"/>
            <a:ext cx="7442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7/30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EFDF617-99DD-4136-A52B-6E7A42578050}"/>
              </a:ext>
            </a:extLst>
          </p:cNvPr>
          <p:cNvSpPr txBox="1"/>
          <p:nvPr/>
        </p:nvSpPr>
        <p:spPr>
          <a:xfrm>
            <a:off x="3164205" y="2350135"/>
            <a:ext cx="21996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기획발표</a:t>
            </a:r>
            <a:endParaRPr lang="ko-KR" altLang="en-US" sz="16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02DFCD1-F84E-405B-B94E-9D990C71ACCC}"/>
              </a:ext>
            </a:extLst>
          </p:cNvPr>
          <p:cNvSpPr txBox="1"/>
          <p:nvPr/>
        </p:nvSpPr>
        <p:spPr>
          <a:xfrm>
            <a:off x="6415405" y="2672715"/>
            <a:ext cx="202120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기능 보완</a:t>
            </a:r>
            <a:endParaRPr lang="ko-KR" altLang="en-US" sz="16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3190B8F-2CB7-48DB-8591-9DAA31EB0D11}"/>
              </a:ext>
            </a:extLst>
          </p:cNvPr>
          <p:cNvSpPr txBox="1"/>
          <p:nvPr/>
        </p:nvSpPr>
        <p:spPr>
          <a:xfrm>
            <a:off x="9526270" y="3048635"/>
            <a:ext cx="202057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발표 </a:t>
            </a: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1552575" y="4935220"/>
            <a:ext cx="2658110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업무분담</a:t>
            </a:r>
            <a:endParaRPr lang="ko-KR" altLang="en-US" sz="16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TextBox 51"/>
          <p:cNvSpPr txBox="1">
            <a:spLocks/>
          </p:cNvSpPr>
          <p:nvPr/>
        </p:nvSpPr>
        <p:spPr>
          <a:xfrm>
            <a:off x="4919980" y="4885690"/>
            <a:ext cx="2135505" cy="3384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핵심 </a:t>
            </a:r>
            <a:r>
              <a:rPr lang="en-US" altLang="ko-KR" sz="1600" b="1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기능</a:t>
            </a:r>
            <a:r>
              <a:rPr lang="en-US" altLang="ko-KR" sz="16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구현</a:t>
            </a:r>
            <a:endParaRPr lang="ko-KR" altLang="en-US" sz="16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A668CCC-E87A-418B-B268-61CD939D9BB2}"/>
              </a:ext>
            </a:extLst>
          </p:cNvPr>
          <p:cNvSpPr txBox="1"/>
          <p:nvPr/>
        </p:nvSpPr>
        <p:spPr>
          <a:xfrm>
            <a:off x="7797800" y="4794885"/>
            <a:ext cx="2020570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디버깅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E2743B69-5C4C-48A0-B0E3-4DAAF3B2AB74}"/>
              </a:ext>
            </a:extLst>
          </p:cNvPr>
          <p:cNvSpPr txBox="1"/>
          <p:nvPr/>
        </p:nvSpPr>
        <p:spPr>
          <a:xfrm>
            <a:off x="670560" y="2842260"/>
            <a:ext cx="202120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아이디어 회의</a:t>
            </a:r>
            <a:endParaRPr lang="ko-KR" altLang="en-US" sz="1800" b="1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FEDA007-8D1D-4952-B25D-708185BC54DA}"/>
              </a:ext>
            </a:extLst>
          </p:cNvPr>
          <p:cNvSpPr/>
          <p:nvPr/>
        </p:nvSpPr>
        <p:spPr>
          <a:xfrm>
            <a:off x="0" y="6482715"/>
            <a:ext cx="12192000" cy="37528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68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C3B5C4-0C39-43BD-BA9F-AACAEC1C8AD8}"/>
              </a:ext>
            </a:extLst>
          </p:cNvPr>
          <p:cNvSpPr txBox="1"/>
          <p:nvPr/>
        </p:nvSpPr>
        <p:spPr>
          <a:xfrm>
            <a:off x="79512" y="2788215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개발 환경</a:t>
            </a:r>
          </a:p>
        </p:txBody>
      </p:sp>
    </p:spTree>
    <p:extLst>
      <p:ext uri="{BB962C8B-B14F-4D97-AF65-F5344CB8AC3E}">
        <p14:creationId xmlns:p14="http://schemas.microsoft.com/office/powerpoint/2010/main" xmlns="" val="134753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257035A1-303D-444D-A430-1590AEFBAD59}"/>
              </a:ext>
            </a:extLst>
          </p:cNvPr>
          <p:cNvSpPr/>
          <p:nvPr/>
        </p:nvSpPr>
        <p:spPr>
          <a:xfrm rot="18900000">
            <a:off x="5679272" y="1820121"/>
            <a:ext cx="779420" cy="3903391"/>
          </a:xfrm>
          <a:prstGeom prst="roundRect">
            <a:avLst>
              <a:gd name="adj" fmla="val 50000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65AF1624-0402-48CA-89B9-DA9210BDCBC0}"/>
              </a:ext>
            </a:extLst>
          </p:cNvPr>
          <p:cNvSpPr/>
          <p:nvPr/>
        </p:nvSpPr>
        <p:spPr>
          <a:xfrm rot="5400000">
            <a:off x="5679272" y="1820121"/>
            <a:ext cx="779420" cy="3903391"/>
          </a:xfrm>
          <a:prstGeom prst="roundRect">
            <a:avLst>
              <a:gd name="adj" fmla="val 50000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9E9621E1-7DF4-4DB6-AB8A-121F8284313E}"/>
              </a:ext>
            </a:extLst>
          </p:cNvPr>
          <p:cNvSpPr/>
          <p:nvPr/>
        </p:nvSpPr>
        <p:spPr>
          <a:xfrm rot="2700000">
            <a:off x="5679272" y="1820121"/>
            <a:ext cx="779420" cy="3903391"/>
          </a:xfrm>
          <a:prstGeom prst="roundRect">
            <a:avLst>
              <a:gd name="adj" fmla="val 50000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dirty="0"/>
              <a:t>개발 환경</a:t>
            </a:r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241C471-0C79-4355-A0C5-DADAE941B6DA}"/>
              </a:ext>
            </a:extLst>
          </p:cNvPr>
          <p:cNvSpPr/>
          <p:nvPr/>
        </p:nvSpPr>
        <p:spPr>
          <a:xfrm rot="18900000" flipH="1">
            <a:off x="4626962" y="4541714"/>
            <a:ext cx="683630" cy="6836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48F952B-41CE-4438-968F-6F8DA34B4BD5}"/>
              </a:ext>
            </a:extLst>
          </p:cNvPr>
          <p:cNvSpPr/>
          <p:nvPr/>
        </p:nvSpPr>
        <p:spPr>
          <a:xfrm rot="2700000" flipH="1">
            <a:off x="4625653" y="2326412"/>
            <a:ext cx="683629" cy="6836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79D68362-47BE-430D-86C1-B1F2C74585D9}"/>
              </a:ext>
            </a:extLst>
          </p:cNvPr>
          <p:cNvSpPr/>
          <p:nvPr/>
        </p:nvSpPr>
        <p:spPr>
          <a:xfrm flipH="1">
            <a:off x="4157850" y="3423835"/>
            <a:ext cx="683629" cy="6836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9F4714DB-3810-4609-BF3D-07A8B9F8695D}"/>
              </a:ext>
            </a:extLst>
          </p:cNvPr>
          <p:cNvSpPr/>
          <p:nvPr/>
        </p:nvSpPr>
        <p:spPr>
          <a:xfrm rot="2700000">
            <a:off x="6833739" y="4532189"/>
            <a:ext cx="683630" cy="6836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7A1D6A04-2FED-4DB1-BF91-860173D932E1}"/>
              </a:ext>
            </a:extLst>
          </p:cNvPr>
          <p:cNvSpPr/>
          <p:nvPr/>
        </p:nvSpPr>
        <p:spPr>
          <a:xfrm rot="18900000">
            <a:off x="6833740" y="2316887"/>
            <a:ext cx="683629" cy="6836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D40C136-1A3B-46AE-B349-DC57BCA97596}"/>
              </a:ext>
            </a:extLst>
          </p:cNvPr>
          <p:cNvSpPr/>
          <p:nvPr/>
        </p:nvSpPr>
        <p:spPr>
          <a:xfrm>
            <a:off x="7286960" y="3423835"/>
            <a:ext cx="683629" cy="6836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BD7213B-6C24-4462-A9E0-3E39CFCA32CD}"/>
              </a:ext>
            </a:extLst>
          </p:cNvPr>
          <p:cNvGrpSpPr/>
          <p:nvPr/>
        </p:nvGrpSpPr>
        <p:grpSpPr>
          <a:xfrm>
            <a:off x="5345392" y="3048226"/>
            <a:ext cx="1447181" cy="1447181"/>
            <a:chOff x="3957502" y="2814502"/>
            <a:chExt cx="1228997" cy="122899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318B0ADB-C6EC-4884-89D6-691928D1FBA8}"/>
                </a:ext>
              </a:extLst>
            </p:cNvPr>
            <p:cNvSpPr/>
            <p:nvPr/>
          </p:nvSpPr>
          <p:spPr>
            <a:xfrm>
              <a:off x="3957502" y="2814502"/>
              <a:ext cx="1228997" cy="122899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1ADC2B2E-2F31-42B2-AEA1-9AE861FB76E3}"/>
                </a:ext>
              </a:extLst>
            </p:cNvPr>
            <p:cNvSpPr/>
            <p:nvPr/>
          </p:nvSpPr>
          <p:spPr>
            <a:xfrm>
              <a:off x="4097726" y="2954727"/>
              <a:ext cx="948548" cy="9485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5" name="Parallelogram 30">
            <a:extLst>
              <a:ext uri="{FF2B5EF4-FFF2-40B4-BE49-F238E27FC236}">
                <a16:creationId xmlns:a16="http://schemas.microsoft.com/office/drawing/2014/main" xmlns="" id="{E9B84503-1555-4F8D-BDAC-48BC9882F55D}"/>
              </a:ext>
            </a:extLst>
          </p:cNvPr>
          <p:cNvSpPr/>
          <p:nvPr/>
        </p:nvSpPr>
        <p:spPr>
          <a:xfrm flipH="1">
            <a:off x="7488783" y="3589373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Donut 8">
            <a:extLst>
              <a:ext uri="{FF2B5EF4-FFF2-40B4-BE49-F238E27FC236}">
                <a16:creationId xmlns:a16="http://schemas.microsoft.com/office/drawing/2014/main" xmlns="" id="{8C362B51-6C4C-4252-896C-B2405534E560}"/>
              </a:ext>
            </a:extLst>
          </p:cNvPr>
          <p:cNvSpPr/>
          <p:nvPr/>
        </p:nvSpPr>
        <p:spPr>
          <a:xfrm>
            <a:off x="4812559" y="467947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ardrop 6">
            <a:extLst>
              <a:ext uri="{FF2B5EF4-FFF2-40B4-BE49-F238E27FC236}">
                <a16:creationId xmlns:a16="http://schemas.microsoft.com/office/drawing/2014/main" xmlns="" id="{7E3B3319-B86F-4D05-8E05-AD96EF1469B2}"/>
              </a:ext>
            </a:extLst>
          </p:cNvPr>
          <p:cNvSpPr/>
          <p:nvPr/>
        </p:nvSpPr>
        <p:spPr>
          <a:xfrm rot="8100000">
            <a:off x="7028982" y="4727431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Donut 24">
            <a:extLst>
              <a:ext uri="{FF2B5EF4-FFF2-40B4-BE49-F238E27FC236}">
                <a16:creationId xmlns:a16="http://schemas.microsoft.com/office/drawing/2014/main" xmlns="" id="{BF764490-1C7E-4875-9384-7F5778836887}"/>
              </a:ext>
            </a:extLst>
          </p:cNvPr>
          <p:cNvSpPr/>
          <p:nvPr/>
        </p:nvSpPr>
        <p:spPr>
          <a:xfrm>
            <a:off x="6977946" y="2459485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Block Arc 25">
            <a:extLst>
              <a:ext uri="{FF2B5EF4-FFF2-40B4-BE49-F238E27FC236}">
                <a16:creationId xmlns:a16="http://schemas.microsoft.com/office/drawing/2014/main" xmlns="" id="{5F043630-A405-43D7-8EEF-92F150510DF4}"/>
              </a:ext>
            </a:extLst>
          </p:cNvPr>
          <p:cNvSpPr>
            <a:spLocks noChangeAspect="1"/>
          </p:cNvSpPr>
          <p:nvPr/>
        </p:nvSpPr>
        <p:spPr>
          <a:xfrm>
            <a:off x="4832642" y="2463239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자유형 151">
            <a:extLst>
              <a:ext uri="{FF2B5EF4-FFF2-40B4-BE49-F238E27FC236}">
                <a16:creationId xmlns:a16="http://schemas.microsoft.com/office/drawing/2014/main" xmlns="" id="{6003356C-3F5C-41DF-A357-7D52E73E0782}"/>
              </a:ext>
            </a:extLst>
          </p:cNvPr>
          <p:cNvSpPr/>
          <p:nvPr/>
        </p:nvSpPr>
        <p:spPr>
          <a:xfrm>
            <a:off x="5710018" y="3388892"/>
            <a:ext cx="717929" cy="753517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xmlns="" id="{C58EA140-47A6-452C-94A4-71282E5673A4}"/>
              </a:ext>
            </a:extLst>
          </p:cNvPr>
          <p:cNvSpPr/>
          <p:nvPr/>
        </p:nvSpPr>
        <p:spPr>
          <a:xfrm rot="2700000">
            <a:off x="4387920" y="352727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435" y="1119228"/>
            <a:ext cx="1371600" cy="1524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2894" y="2914106"/>
            <a:ext cx="1136681" cy="15813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0493" y="5013359"/>
            <a:ext cx="1264025" cy="14136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E46896B-D494-4549-810B-D4B5A545C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5508" y="4539034"/>
            <a:ext cx="3516971" cy="26377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5FFDB7D-67EB-42E6-908A-35735F4CF6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5339" y="1341491"/>
            <a:ext cx="2442511" cy="137432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604D1FD-B0E9-4B16-814B-667D01E6C4DE}"/>
              </a:ext>
            </a:extLst>
          </p:cNvPr>
          <p:cNvSpPr/>
          <p:nvPr/>
        </p:nvSpPr>
        <p:spPr>
          <a:xfrm>
            <a:off x="0" y="6605406"/>
            <a:ext cx="12192000" cy="252594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A8E1F078-D820-4CB1-BDAA-EFC772D055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188" y="3151627"/>
            <a:ext cx="33528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9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Pages>16</Pages>
  <Words>1344</Words>
  <Characters>0</Characters>
  <Application>Microsoft Office PowerPoint</Application>
  <DocSecurity>0</DocSecurity>
  <PresentationFormat>사용자 지정</PresentationFormat>
  <Lines>0</Lines>
  <Paragraphs>551</Paragraphs>
  <Slides>31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굴림</vt:lpstr>
      <vt:lpstr>Arial</vt:lpstr>
      <vt:lpstr>나눔고딕 ExtraBold</vt:lpstr>
      <vt:lpstr>나눔고딕</vt:lpstr>
      <vt:lpstr>1훈나무그늘 M</vt:lpstr>
      <vt:lpstr>HY헤드라인M</vt:lpstr>
      <vt:lpstr>맑은 고딕</vt:lpstr>
      <vt:lpstr>Calibri</vt:lpstr>
      <vt:lpstr>10X10</vt:lpstr>
      <vt:lpstr>Tmon몬소리 Black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SEYOUNG PARK</dc:creator>
  <cp:lastModifiedBy>a</cp:lastModifiedBy>
  <cp:revision>51</cp:revision>
  <dcterms:modified xsi:type="dcterms:W3CDTF">2019-07-29T15:21:17Z</dcterms:modified>
</cp:coreProperties>
</file>