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Lustria" panose="020B0600000101010101" charset="0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DA705-0462-4580-9008-CF1108A6487A}">
  <a:tblStyle styleId="{78ADA705-0462-4580-9008-CF1108A64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372DEC-55B9-4ACA-AAA9-79A8C2F5DB01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bf9a72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7bf9a72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bf9a72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7bf9a72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0001c7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740001c7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6ebfa6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a6ebfa6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1cba80e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1cba80e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1cba80e1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1cba80e1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1c74f4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1c74f4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0001c73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0001c73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bf9a728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bf9a728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1cba80e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1cba80e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0001c73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0001c73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bf9a7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bf9a7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a6f99bcd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a6f99bcd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0001c73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0001c73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rome.google.com/webstore/search/image%20downloader?hl=k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w.naver.com/abou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542450" y="2603568"/>
            <a:ext cx="56706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6767"/>
              </a:buClr>
              <a:buSzPts val="1000"/>
              <a:buFont typeface="Trebuchet MS"/>
              <a:buNone/>
            </a:pPr>
            <a:r>
              <a:rPr lang="en-US" sz="3600" dirty="0" err="1">
                <a:latin typeface="Trebuchet MS"/>
                <a:ea typeface="Trebuchet MS"/>
                <a:cs typeface="Trebuchet MS"/>
                <a:sym typeface="Trebuchet MS"/>
              </a:rPr>
              <a:t>Clone사이트</a:t>
            </a: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dirty="0" err="1">
                <a:latin typeface="Trebuchet MS"/>
                <a:ea typeface="Trebuchet MS"/>
                <a:cs typeface="Trebuchet MS"/>
                <a:sym typeface="Trebuchet MS"/>
              </a:rPr>
              <a:t>제작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6767"/>
              </a:buClr>
              <a:buSzPts val="1000"/>
              <a:buFont typeface="Trebuchet MS"/>
              <a:buNone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숙련된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전문가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따라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잡기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ctrTitle"/>
          </p:nvPr>
        </p:nvSpPr>
        <p:spPr>
          <a:xfrm>
            <a:off x="685800" y="1978025"/>
            <a:ext cx="7772400" cy="30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6.매체성구성요소 파악</a:t>
            </a:r>
            <a:br>
              <a:rPr lang="en-US"/>
            </a:br>
            <a:r>
              <a:rPr lang="en-US" sz="1400">
                <a:solidFill>
                  <a:schemeClr val="dk1"/>
                </a:solidFill>
              </a:rPr>
              <a:t>매체별 UIUX를 파악하고 구성하시오. </a:t>
            </a: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모바일, 태블릿, PC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3191500" y="775812"/>
            <a:ext cx="4854600" cy="248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&lt;태블릿&gt;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768 ~ 1024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1196875" y="780075"/>
            <a:ext cx="1714200" cy="248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&lt;모바일&gt;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480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1196875" y="3478150"/>
            <a:ext cx="6849300" cy="28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&lt;PC&gt;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min 1400px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0" y="424573"/>
            <a:ext cx="4854600" cy="28550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75" y="3446422"/>
            <a:ext cx="6849225" cy="2902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75" y="404447"/>
            <a:ext cx="1792510" cy="28751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ctrTitle"/>
          </p:nvPr>
        </p:nvSpPr>
        <p:spPr>
          <a:xfrm>
            <a:off x="685800" y="1978025"/>
            <a:ext cx="7772400" cy="30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화면 설계</a:t>
            </a:r>
            <a:br>
              <a:rPr lang="en-US"/>
            </a:br>
            <a:r>
              <a:rPr lang="en-US" sz="1400">
                <a:solidFill>
                  <a:schemeClr val="dk1"/>
                </a:solidFill>
              </a:rPr>
              <a:t>메인, 서브 페이지의 레이아웃과 텍스트 정보등을 </a:t>
            </a: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상세하게 기록한 화면을 구성하시오.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732250" y="477975"/>
            <a:ext cx="3541500" cy="608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00" y="583325"/>
            <a:ext cx="102375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675750" y="2562550"/>
            <a:ext cx="16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비디오 자동 재생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2437025" y="548413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appstore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icon</a:t>
            </a:r>
            <a:endParaRPr sz="700"/>
          </a:p>
        </p:txBody>
      </p:sp>
      <p:sp>
        <p:nvSpPr>
          <p:cNvPr id="222" name="Google Shape;222;p26"/>
          <p:cNvSpPr txBox="1"/>
          <p:nvPr/>
        </p:nvSpPr>
        <p:spPr>
          <a:xfrm>
            <a:off x="2947450" y="548413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googleplay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icon</a:t>
            </a:r>
            <a:endParaRPr sz="700"/>
          </a:p>
        </p:txBody>
      </p:sp>
      <p:sp>
        <p:nvSpPr>
          <p:cNvPr id="223" name="Google Shape;223;p26"/>
          <p:cNvSpPr txBox="1"/>
          <p:nvPr/>
        </p:nvSpPr>
        <p:spPr>
          <a:xfrm>
            <a:off x="3563350" y="610063"/>
            <a:ext cx="615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지금 방송중</a:t>
            </a:r>
            <a:endParaRPr sz="600"/>
          </a:p>
        </p:txBody>
      </p:sp>
      <p:sp>
        <p:nvSpPr>
          <p:cNvPr id="224" name="Google Shape;224;p26"/>
          <p:cNvSpPr/>
          <p:nvPr/>
        </p:nvSpPr>
        <p:spPr>
          <a:xfrm>
            <a:off x="3671200" y="6005513"/>
            <a:ext cx="400200" cy="400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3646900" y="6059363"/>
            <a:ext cx="4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sound</a:t>
            </a:r>
            <a:endParaRPr sz="700"/>
          </a:p>
        </p:txBody>
      </p:sp>
      <p:sp>
        <p:nvSpPr>
          <p:cNvPr id="226" name="Google Shape;226;p26"/>
          <p:cNvSpPr/>
          <p:nvPr/>
        </p:nvSpPr>
        <p:spPr>
          <a:xfrm>
            <a:off x="4016775" y="3033588"/>
            <a:ext cx="123000" cy="105000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4016775" y="321366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4016775" y="339373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4016775" y="356631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4016775" y="374638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016775" y="392646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4016775" y="410653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861550" y="3566325"/>
            <a:ext cx="2701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We</a:t>
            </a:r>
            <a:endParaRPr sz="6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Live</a:t>
            </a:r>
            <a:endParaRPr sz="6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</a:rPr>
              <a:t>Now.</a:t>
            </a:r>
            <a:endParaRPr sz="6000" b="1">
              <a:solidFill>
                <a:srgbClr val="FF0000"/>
              </a:solidFill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4859825" y="477975"/>
            <a:ext cx="3541500" cy="608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75" y="583325"/>
            <a:ext cx="102375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6564600" y="548413"/>
            <a:ext cx="5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appstore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icon</a:t>
            </a:r>
            <a:endParaRPr sz="700"/>
          </a:p>
        </p:txBody>
      </p:sp>
      <p:sp>
        <p:nvSpPr>
          <p:cNvPr id="237" name="Google Shape;237;p26"/>
          <p:cNvSpPr txBox="1"/>
          <p:nvPr/>
        </p:nvSpPr>
        <p:spPr>
          <a:xfrm>
            <a:off x="7075025" y="548413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googleplay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icon</a:t>
            </a:r>
            <a:endParaRPr sz="700"/>
          </a:p>
        </p:txBody>
      </p:sp>
      <p:sp>
        <p:nvSpPr>
          <p:cNvPr id="238" name="Google Shape;238;p26"/>
          <p:cNvSpPr txBox="1"/>
          <p:nvPr/>
        </p:nvSpPr>
        <p:spPr>
          <a:xfrm>
            <a:off x="7690925" y="610063"/>
            <a:ext cx="615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지금 방송중</a:t>
            </a:r>
            <a:endParaRPr sz="600"/>
          </a:p>
        </p:txBody>
      </p:sp>
      <p:sp>
        <p:nvSpPr>
          <p:cNvPr id="239" name="Google Shape;239;p26"/>
          <p:cNvSpPr/>
          <p:nvPr/>
        </p:nvSpPr>
        <p:spPr>
          <a:xfrm>
            <a:off x="7798775" y="6005513"/>
            <a:ext cx="400200" cy="400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7774475" y="6059363"/>
            <a:ext cx="4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sound</a:t>
            </a:r>
            <a:endParaRPr sz="700"/>
          </a:p>
        </p:txBody>
      </p:sp>
      <p:sp>
        <p:nvSpPr>
          <p:cNvPr id="241" name="Google Shape;241;p26"/>
          <p:cNvSpPr/>
          <p:nvPr/>
        </p:nvSpPr>
        <p:spPr>
          <a:xfrm>
            <a:off x="8144350" y="3033588"/>
            <a:ext cx="123000" cy="105000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8144350" y="321366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8144350" y="339373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8144350" y="410653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5044575" y="1148650"/>
            <a:ext cx="231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메타버스XR 뮤직쇼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#OUTNOW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Unlimited 런칭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2021년 9월</a:t>
            </a:r>
            <a:endParaRPr sz="1200" b="1"/>
          </a:p>
        </p:txBody>
      </p:sp>
      <p:cxnSp>
        <p:nvCxnSpPr>
          <p:cNvPr id="246" name="Google Shape;246;p26"/>
          <p:cNvCxnSpPr/>
          <p:nvPr/>
        </p:nvCxnSpPr>
        <p:spPr>
          <a:xfrm flipH="1">
            <a:off x="4865025" y="1183850"/>
            <a:ext cx="3537900" cy="35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6"/>
          <p:cNvCxnSpPr/>
          <p:nvPr/>
        </p:nvCxnSpPr>
        <p:spPr>
          <a:xfrm flipH="1">
            <a:off x="7522750" y="3050200"/>
            <a:ext cx="872700" cy="3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6"/>
          <p:cNvSpPr txBox="1"/>
          <p:nvPr/>
        </p:nvSpPr>
        <p:spPr>
          <a:xfrm>
            <a:off x="6398100" y="450752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5118850" y="5628575"/>
            <a:ext cx="1810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21.09.</a:t>
            </a:r>
            <a:endParaRPr sz="3500" b="1"/>
          </a:p>
        </p:txBody>
      </p:sp>
      <p:sp>
        <p:nvSpPr>
          <p:cNvPr id="250" name="Google Shape;250;p26"/>
          <p:cNvSpPr/>
          <p:nvPr/>
        </p:nvSpPr>
        <p:spPr>
          <a:xfrm>
            <a:off x="8144350" y="392646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8144350" y="3746388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8144350" y="3566313"/>
            <a:ext cx="123000" cy="105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ctrTitle"/>
          </p:nvPr>
        </p:nvSpPr>
        <p:spPr>
          <a:xfrm>
            <a:off x="685800" y="1978025"/>
            <a:ext cx="7772400" cy="30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리소스 다운로드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Video, Photo, SVG, Font …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75" y="894549"/>
            <a:ext cx="6871126" cy="4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761488" y="5606750"/>
            <a:ext cx="738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https://chrome.google.com/webstore/search/image%20downloader?hl=ko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2480400" y="4313275"/>
            <a:ext cx="3651300" cy="103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075" y="2347963"/>
            <a:ext cx="26003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>
            <a:spLocks noGrp="1"/>
          </p:cNvSpPr>
          <p:nvPr>
            <p:ph type="ctrTitle"/>
          </p:nvPr>
        </p:nvSpPr>
        <p:spPr>
          <a:xfrm>
            <a:off x="685800" y="526125"/>
            <a:ext cx="7772400" cy="13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폴더 및 문서 구조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685800" y="1216025"/>
            <a:ext cx="77724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구성요소 파악 / 화면설계</a:t>
            </a:r>
            <a:br>
              <a:rPr lang="en-US"/>
            </a:br>
            <a:endParaRPr sz="1400"/>
          </a:p>
        </p:txBody>
      </p:sp>
      <p:sp>
        <p:nvSpPr>
          <p:cNvPr id="94" name="Google Shape;94;p15"/>
          <p:cNvSpPr txBox="1"/>
          <p:nvPr/>
        </p:nvSpPr>
        <p:spPr>
          <a:xfrm>
            <a:off x="1329375" y="2821925"/>
            <a:ext cx="5433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사이트선정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개발환경 및 개발 범위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정보설계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심미성구성요소파악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사용성구성요소 파악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매체성구성요소 파악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화면설계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리소스 준비 / 프로젝트 폴더 및 문서 구조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3678150" y="5501225"/>
            <a:ext cx="1787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https://now.naver.com/about</a:t>
            </a:r>
            <a:endParaRPr sz="10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4294967295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클론 사이트 선정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2098704"/>
            <a:ext cx="4000500" cy="3510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5" y="2098705"/>
            <a:ext cx="3763108" cy="3510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>
            <p:extLst>
              <p:ext uri="{D42A27DB-BD31-4B8C-83A1-F6EECF244321}">
                <p14:modId xmlns:p14="http://schemas.microsoft.com/office/powerpoint/2010/main" val="376404703"/>
              </p:ext>
            </p:extLst>
          </p:nvPr>
        </p:nvGraphicFramePr>
        <p:xfrm>
          <a:off x="784375" y="1771533"/>
          <a:ext cx="7611250" cy="5328035"/>
        </p:xfrm>
        <a:graphic>
          <a:graphicData uri="http://schemas.openxmlformats.org/drawingml/2006/table">
            <a:tbl>
              <a:tblPr>
                <a:noFill/>
                <a:tableStyleId>{78ADA705-0462-4580-9008-CF1108A6487A}</a:tableStyleId>
              </a:tblPr>
              <a:tblGrid>
                <a:gridCol w="39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개발 환경</a:t>
                      </a:r>
                      <a:endParaRPr sz="1600"/>
                    </a:p>
                  </a:txBody>
                  <a:tcPr marL="91425" marR="91425" marT="121900" marB="1219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개발 범위</a:t>
                      </a:r>
                      <a:endParaRPr sz="1600"/>
                    </a:p>
                  </a:txBody>
                  <a:tcPr marL="91425" marR="91425" marT="121900" marB="1219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window, chrome, </a:t>
                      </a:r>
                      <a:r>
                        <a:rPr lang="en-US" sz="2100" dirty="0" smtClean="0"/>
                        <a:t>editor</a:t>
                      </a:r>
                      <a:endParaRPr sz="2100" dirty="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100" dirty="0" smtClean="0"/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100" dirty="0" err="1" smtClean="0"/>
                        <a:t>화면구현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en-US" altLang="ko-KR" sz="2100" dirty="0" err="1" smtClean="0"/>
                        <a:t>html,css</a:t>
                      </a:r>
                      <a:r>
                        <a:rPr lang="en-US" altLang="ko-KR" sz="2100" dirty="0" smtClean="0"/>
                        <a:t>)</a:t>
                      </a:r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100" dirty="0" smtClean="0"/>
                        <a:t>인터페이스 기능 구현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en-US" altLang="ko-KR" sz="2100" dirty="0" err="1" smtClean="0"/>
                        <a:t>js</a:t>
                      </a:r>
                      <a:r>
                        <a:rPr lang="en-US" altLang="ko-KR" sz="2100" dirty="0" smtClean="0"/>
                        <a:t>)</a:t>
                      </a:r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100" dirty="0" err="1" smtClean="0"/>
                        <a:t>반응형</a:t>
                      </a:r>
                      <a:r>
                        <a:rPr lang="ko-KR" altLang="en-US" sz="2100" dirty="0" smtClean="0"/>
                        <a:t> 및 </a:t>
                      </a:r>
                      <a:r>
                        <a:rPr lang="ko-KR" altLang="en-US" sz="2100" dirty="0" err="1" smtClean="0"/>
                        <a:t>크로싱브라우저</a:t>
                      </a:r>
                      <a:endParaRPr lang="en-US" altLang="ko-KR" sz="2100" dirty="0" smtClean="0"/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100" dirty="0" smtClean="0"/>
                        <a:t>호환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ko-KR" altLang="en-US" sz="2100" dirty="0" smtClean="0"/>
                        <a:t>크롬</a:t>
                      </a:r>
                      <a:r>
                        <a:rPr lang="en-US" altLang="ko-KR" sz="2100" dirty="0" smtClean="0"/>
                        <a:t>,</a:t>
                      </a:r>
                      <a:r>
                        <a:rPr lang="ko-KR" altLang="en-US" sz="2100" dirty="0" smtClean="0"/>
                        <a:t>사파리</a:t>
                      </a:r>
                      <a:r>
                        <a:rPr lang="en-US" altLang="ko-KR" sz="2100" dirty="0" smtClean="0"/>
                        <a:t>,</a:t>
                      </a:r>
                      <a:r>
                        <a:rPr lang="ko-KR" altLang="en-US" sz="2100" dirty="0" err="1" smtClean="0"/>
                        <a:t>파이어폭</a:t>
                      </a:r>
                      <a:r>
                        <a:rPr lang="en-US" altLang="ko-KR" sz="2100" dirty="0" smtClean="0"/>
                        <a:t>)</a:t>
                      </a:r>
                      <a:endParaRPr sz="2100" dirty="0"/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91425" marR="91425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개발 환경 및 개발 범위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935125" y="2038375"/>
            <a:ext cx="7411800" cy="386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746607" y="2464175"/>
          <a:ext cx="1357325" cy="21337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View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6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8"/>
          <p:cNvGraphicFramePr/>
          <p:nvPr>
            <p:extLst>
              <p:ext uri="{D42A27DB-BD31-4B8C-83A1-F6EECF244321}">
                <p14:modId xmlns:p14="http://schemas.microsoft.com/office/powerpoint/2010/main" val="1057685972"/>
              </p:ext>
            </p:extLst>
          </p:nvPr>
        </p:nvGraphicFramePr>
        <p:xfrm>
          <a:off x="3027240" y="3274730"/>
          <a:ext cx="1000125" cy="215375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아티스트 소개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4765540" y="3285196"/>
          <a:ext cx="1000125" cy="21337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sns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" name="Google Shape;119;p18"/>
          <p:cNvCxnSpPr/>
          <p:nvPr/>
        </p:nvCxnSpPr>
        <p:spPr>
          <a:xfrm>
            <a:off x="4428388" y="2679850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2121763" y="3069925"/>
            <a:ext cx="4888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8"/>
          <p:cNvCxnSpPr/>
          <p:nvPr/>
        </p:nvCxnSpPr>
        <p:spPr>
          <a:xfrm rot="5400000">
            <a:off x="3420216" y="3166866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8"/>
          <p:cNvCxnSpPr/>
          <p:nvPr/>
        </p:nvCxnSpPr>
        <p:spPr>
          <a:xfrm rot="5400000">
            <a:off x="5178919" y="317627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8"/>
          <p:cNvCxnSpPr/>
          <p:nvPr/>
        </p:nvCxnSpPr>
        <p:spPr>
          <a:xfrm rot="5400000">
            <a:off x="6907853" y="317214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3538856" y="3487084"/>
            <a:ext cx="0" cy="996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286019" y="3501546"/>
            <a:ext cx="11827" cy="167403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8"/>
          <p:cNvCxnSpPr>
            <a:endCxn id="136" idx="0"/>
          </p:cNvCxnSpPr>
          <p:nvPr/>
        </p:nvCxnSpPr>
        <p:spPr>
          <a:xfrm>
            <a:off x="7014116" y="3369684"/>
            <a:ext cx="848" cy="148458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7" name="Google Shape;127;p18"/>
          <p:cNvGraphicFramePr/>
          <p:nvPr>
            <p:extLst>
              <p:ext uri="{D42A27DB-BD31-4B8C-83A1-F6EECF244321}">
                <p14:modId xmlns:p14="http://schemas.microsoft.com/office/powerpoint/2010/main" val="654963661"/>
              </p:ext>
            </p:extLst>
          </p:nvPr>
        </p:nvGraphicFramePr>
        <p:xfrm>
          <a:off x="4698005" y="3733821"/>
          <a:ext cx="114246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인스타그램</a:t>
                      </a:r>
                      <a:r>
                        <a:rPr lang="ko-KR" altLang="en-US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r>
                        <a:rPr lang="ko-KR" altLang="en-US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Google Shape;128;p18"/>
          <p:cNvGraphicFramePr/>
          <p:nvPr>
            <p:extLst>
              <p:ext uri="{D42A27DB-BD31-4B8C-83A1-F6EECF244321}">
                <p14:modId xmlns:p14="http://schemas.microsoft.com/office/powerpoint/2010/main" val="3768510559"/>
              </p:ext>
            </p:extLst>
          </p:nvPr>
        </p:nvGraphicFramePr>
        <p:xfrm>
          <a:off x="6514889" y="3733865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7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p18"/>
          <p:cNvGraphicFramePr/>
          <p:nvPr>
            <p:extLst>
              <p:ext uri="{D42A27DB-BD31-4B8C-83A1-F6EECF244321}">
                <p14:modId xmlns:p14="http://schemas.microsoft.com/office/powerpoint/2010/main" val="575145828"/>
              </p:ext>
            </p:extLst>
          </p:nvPr>
        </p:nvGraphicFramePr>
        <p:xfrm>
          <a:off x="4698005" y="3999546"/>
          <a:ext cx="114246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유튜브</a:t>
                      </a:r>
                      <a:r>
                        <a:rPr lang="en-US" sz="700" dirty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endParaRPr sz="700" b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18"/>
          <p:cNvGraphicFramePr/>
          <p:nvPr>
            <p:extLst>
              <p:ext uri="{D42A27DB-BD31-4B8C-83A1-F6EECF244321}">
                <p14:modId xmlns:p14="http://schemas.microsoft.com/office/powerpoint/2010/main" val="1297529096"/>
              </p:ext>
            </p:extLst>
          </p:nvPr>
        </p:nvGraphicFramePr>
        <p:xfrm>
          <a:off x="3017065" y="3724411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유재석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438297983"/>
              </p:ext>
            </p:extLst>
          </p:nvPr>
        </p:nvGraphicFramePr>
        <p:xfrm>
          <a:off x="3017065" y="4011117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정승환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p18"/>
          <p:cNvGraphicFramePr/>
          <p:nvPr/>
        </p:nvGraphicFramePr>
        <p:xfrm>
          <a:off x="6503841" y="3281059"/>
          <a:ext cx="1000125" cy="21337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ommunity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18"/>
          <p:cNvGraphicFramePr/>
          <p:nvPr>
            <p:extLst>
              <p:ext uri="{D42A27DB-BD31-4B8C-83A1-F6EECF244321}">
                <p14:modId xmlns:p14="http://schemas.microsoft.com/office/powerpoint/2010/main" val="924199100"/>
              </p:ext>
            </p:extLst>
          </p:nvPr>
        </p:nvGraphicFramePr>
        <p:xfrm>
          <a:off x="6514889" y="4013965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7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34;p18"/>
          <p:cNvGraphicFramePr/>
          <p:nvPr>
            <p:extLst>
              <p:ext uri="{D42A27DB-BD31-4B8C-83A1-F6EECF244321}">
                <p14:modId xmlns:p14="http://schemas.microsoft.com/office/powerpoint/2010/main" val="2489275580"/>
              </p:ext>
            </p:extLst>
          </p:nvPr>
        </p:nvGraphicFramePr>
        <p:xfrm>
          <a:off x="6514889" y="4294065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Artist</a:t>
                      </a:r>
                      <a:endParaRPr lang="ko-KR" altLang="en-US" sz="7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2584858765"/>
              </p:ext>
            </p:extLst>
          </p:nvPr>
        </p:nvGraphicFramePr>
        <p:xfrm>
          <a:off x="6514889" y="4574165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Scheudle</a:t>
                      </a:r>
                      <a:endParaRPr sz="7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1747933751"/>
              </p:ext>
            </p:extLst>
          </p:nvPr>
        </p:nvGraphicFramePr>
        <p:xfrm>
          <a:off x="6440089" y="4854265"/>
          <a:ext cx="1149750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endParaRPr sz="7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2863374518"/>
              </p:ext>
            </p:extLst>
          </p:nvPr>
        </p:nvGraphicFramePr>
        <p:xfrm>
          <a:off x="4690721" y="4265271"/>
          <a:ext cx="1149750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트위터</a:t>
                      </a:r>
                      <a:r>
                        <a:rPr 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endParaRPr sz="700" b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18"/>
          <p:cNvGraphicFramePr/>
          <p:nvPr>
            <p:extLst>
              <p:ext uri="{D42A27DB-BD31-4B8C-83A1-F6EECF244321}">
                <p14:modId xmlns:p14="http://schemas.microsoft.com/office/powerpoint/2010/main" val="1956889797"/>
              </p:ext>
            </p:extLst>
          </p:nvPr>
        </p:nvGraphicFramePr>
        <p:xfrm>
          <a:off x="3017065" y="4297842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권진아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602783177"/>
              </p:ext>
            </p:extLst>
          </p:nvPr>
        </p:nvGraphicFramePr>
        <p:xfrm>
          <a:off x="1626115" y="3274730"/>
          <a:ext cx="1000125" cy="215375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안테나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2" name="Google Shape;142;p18"/>
          <p:cNvCxnSpPr/>
          <p:nvPr/>
        </p:nvCxnSpPr>
        <p:spPr>
          <a:xfrm rot="5400000">
            <a:off x="2019091" y="3166866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137731" y="3452634"/>
            <a:ext cx="0" cy="46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4" name="Google Shape;144;p18"/>
          <p:cNvGraphicFramePr/>
          <p:nvPr>
            <p:extLst>
              <p:ext uri="{D42A27DB-BD31-4B8C-83A1-F6EECF244321}">
                <p14:modId xmlns:p14="http://schemas.microsoft.com/office/powerpoint/2010/main" val="394524682"/>
              </p:ext>
            </p:extLst>
          </p:nvPr>
        </p:nvGraphicFramePr>
        <p:xfrm>
          <a:off x="1615940" y="3724411"/>
          <a:ext cx="1000125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안테나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18"/>
          <p:cNvSpPr txBox="1">
            <a:spLocks noGrp="1"/>
          </p:cNvSpPr>
          <p:nvPr>
            <p:ph type="title" idx="4294967295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정보구조도</a:t>
            </a:r>
            <a:endParaRPr/>
          </a:p>
        </p:txBody>
      </p:sp>
      <p:graphicFrame>
        <p:nvGraphicFramePr>
          <p:cNvPr id="33" name="Google Shape;138;p18"/>
          <p:cNvGraphicFramePr/>
          <p:nvPr>
            <p:extLst>
              <p:ext uri="{D42A27DB-BD31-4B8C-83A1-F6EECF244321}">
                <p14:modId xmlns:p14="http://schemas.microsoft.com/office/powerpoint/2010/main" val="457748530"/>
              </p:ext>
            </p:extLst>
          </p:nvPr>
        </p:nvGraphicFramePr>
        <p:xfrm>
          <a:off x="4694599" y="4878390"/>
          <a:ext cx="1149750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</a:t>
                      </a:r>
                      <a:r>
                        <a:rPr 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endParaRPr sz="700" b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138;p18"/>
          <p:cNvGraphicFramePr/>
          <p:nvPr>
            <p:extLst>
              <p:ext uri="{D42A27DB-BD31-4B8C-83A1-F6EECF244321}">
                <p14:modId xmlns:p14="http://schemas.microsoft.com/office/powerpoint/2010/main" val="1599219845"/>
              </p:ext>
            </p:extLst>
          </p:nvPr>
        </p:nvGraphicFramePr>
        <p:xfrm>
          <a:off x="4690721" y="5172887"/>
          <a:ext cx="1149750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dirty="0" err="1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굿즈</a:t>
                      </a:r>
                      <a:r>
                        <a:rPr 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endParaRPr sz="700" b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38;p18"/>
          <p:cNvGraphicFramePr/>
          <p:nvPr>
            <p:extLst>
              <p:ext uri="{D42A27DB-BD31-4B8C-83A1-F6EECF244321}">
                <p14:modId xmlns:p14="http://schemas.microsoft.com/office/powerpoint/2010/main" val="893529724"/>
              </p:ext>
            </p:extLst>
          </p:nvPr>
        </p:nvGraphicFramePr>
        <p:xfrm>
          <a:off x="4693574" y="4574165"/>
          <a:ext cx="1149750" cy="198130"/>
        </p:xfrm>
        <a:graphic>
          <a:graphicData uri="http://schemas.openxmlformats.org/drawingml/2006/table">
            <a:tbl>
              <a:tblPr>
                <a:noFill/>
                <a:tableStyleId>{34372DEC-55B9-4ACA-AAA9-79A8C2F5DB01}</a:tableStyleId>
              </a:tblPr>
              <a:tblGrid>
                <a:gridCol w="11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페이스북</a:t>
                      </a:r>
                      <a:r>
                        <a:rPr lang="en-US" sz="700" dirty="0" smtClean="0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바로가기</a:t>
                      </a:r>
                      <a:endParaRPr sz="700" b="0" u="none" strike="noStrike" cap="none" dirty="0">
                        <a:solidFill>
                          <a:srgbClr val="6666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685800" y="1978025"/>
            <a:ext cx="7772400" cy="30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4.심미성구성요소 파악</a:t>
            </a:r>
            <a:br>
              <a:rPr lang="en-US"/>
            </a:br>
            <a:r>
              <a:rPr lang="en-US" sz="1400"/>
              <a:t>디자인 표현에 필요한 리소스를 제작하는 단계로 픽토그램, 버튼, 조형요소 등의 </a:t>
            </a:r>
            <a:endParaRPr sz="1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리소스를 수집 하시오.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534987" y="783987"/>
            <a:ext cx="671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 T L 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539750" y="1487250"/>
            <a:ext cx="8064600" cy="0"/>
          </a:xfrm>
          <a:prstGeom prst="straightConnector1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0"/>
          <p:cNvSpPr txBox="1"/>
          <p:nvPr/>
        </p:nvSpPr>
        <p:spPr>
          <a:xfrm>
            <a:off x="2061162" y="627550"/>
            <a:ext cx="23034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dirty="0" err="1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스포카</a:t>
            </a:r>
            <a:r>
              <a:rPr lang="ko-KR" altLang="en-US" sz="80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한 </a:t>
            </a:r>
            <a:r>
              <a:rPr lang="ko-KR" altLang="en-US" sz="800" b="0" i="0" u="none" strike="noStrike" cap="none" dirty="0" err="1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산스</a:t>
            </a:r>
            <a:endParaRPr lang="en-US" sz="800" b="0" i="0" u="none" strike="noStrike" cap="none" dirty="0" smtClean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36 </a:t>
            </a:r>
            <a:r>
              <a:rPr lang="en-US" sz="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자간</a:t>
            </a:r>
            <a:r>
              <a:rPr lang="en-US" sz="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100% </a:t>
            </a:r>
            <a:r>
              <a:rPr lang="en-US" sz="800" b="0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장평</a:t>
            </a:r>
            <a:r>
              <a:rPr lang="en-US" sz="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100%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3932825" y="629137"/>
            <a:ext cx="0" cy="504900"/>
          </a:xfrm>
          <a:prstGeom prst="straightConnector1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539750" y="2733437"/>
            <a:ext cx="8064600" cy="0"/>
          </a:xfrm>
          <a:prstGeom prst="straightConnector1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588" y="1846350"/>
            <a:ext cx="477784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6154" y="1846350"/>
            <a:ext cx="477784" cy="4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564150" y="1970550"/>
            <a:ext cx="123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</a:rPr>
              <a:t>Button</a:t>
            </a:r>
            <a:endParaRPr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5376" y="1919538"/>
            <a:ext cx="350562" cy="35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5043" y="1919538"/>
            <a:ext cx="350562" cy="35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6073" y="1919538"/>
            <a:ext cx="1289165" cy="11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571987" y="3141262"/>
            <a:ext cx="123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A I N   C O L O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2516675" y="3369862"/>
            <a:ext cx="71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#F07600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596175" y="3369862"/>
            <a:ext cx="71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#FCA61F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964600" y="3369862"/>
            <a:ext cx="71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#F6E2C3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333025" y="3080937"/>
            <a:ext cx="230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오렌지 계열을 사용하여 더욱 가지고 싶은 욕망을 불러일으킴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084875" y="3139675"/>
            <a:ext cx="1320900" cy="2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3405675" y="3139675"/>
            <a:ext cx="1319100" cy="21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724887" y="3139675"/>
            <a:ext cx="1320900" cy="21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539750" y="3964187"/>
            <a:ext cx="8064600" cy="0"/>
          </a:xfrm>
          <a:prstGeom prst="straightConnector1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20" descr="maingri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5950" y="4710911"/>
            <a:ext cx="3355475" cy="1651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4288725" y="5056712"/>
            <a:ext cx="1295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01_ Header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288725" y="5247212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02_ Left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288725" y="5426600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03_ Main Contens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288725" y="5613925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04_ right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288725" y="5793312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05_ footer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6101700" y="5066512"/>
            <a:ext cx="0" cy="940200"/>
          </a:xfrm>
          <a:prstGeom prst="straightConnector1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0"/>
          <p:cNvSpPr txBox="1"/>
          <p:nvPr/>
        </p:nvSpPr>
        <p:spPr>
          <a:xfrm>
            <a:off x="6463050" y="5056700"/>
            <a:ext cx="18975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>
                <a:latin typeface="Verdana"/>
                <a:ea typeface="Verdana"/>
                <a:cs typeface="Verdana"/>
                <a:sym typeface="Verdana"/>
              </a:rPr>
              <a:t>Main &amp; Sub Page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en-US" sz="800">
                <a:latin typeface="Verdana"/>
                <a:ea typeface="Verdana"/>
                <a:cs typeface="Verdana"/>
                <a:sym typeface="Verdana"/>
              </a:rPr>
              <a:t>Content Size_ 1500px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71987" y="4283112"/>
            <a:ext cx="123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/>
              <a:t>Layout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9331" y="708821"/>
            <a:ext cx="2333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스포카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ctrTitle"/>
          </p:nvPr>
        </p:nvSpPr>
        <p:spPr>
          <a:xfrm>
            <a:off x="685800" y="1978025"/>
            <a:ext cx="7772400" cy="30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5.사용성구성요소 파악</a:t>
            </a:r>
            <a:br>
              <a:rPr lang="en-US"/>
            </a:br>
            <a:r>
              <a:rPr lang="en-US" sz="1400"/>
              <a:t>기능에 관련된 모든 사항들을 상세히 기록하고 화면을 제작하기 위한 </a:t>
            </a:r>
            <a:endParaRPr sz="1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액티비티 다이어그램을 작성하시오.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1408200" y="5256850"/>
            <a:ext cx="121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Scroll</a:t>
            </a: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16325" y="5256850"/>
            <a:ext cx="4872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하단</a:t>
            </a:r>
            <a:r>
              <a:rPr lang="ko-KR" altLang="en-US" sz="16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자동으로 화면이 넘어가면서 마우스 커서가 가면 화면에 이름이 </a:t>
            </a:r>
            <a:r>
              <a:rPr lang="ko-KR" altLang="en-US" sz="1600" dirty="0" err="1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나오게된다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" y="1174240"/>
            <a:ext cx="8554915" cy="3858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273</Words>
  <Application>Microsoft Office PowerPoint</Application>
  <PresentationFormat>화면 슬라이드 쇼(4:3)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Lustria</vt:lpstr>
      <vt:lpstr>Arial</vt:lpstr>
      <vt:lpstr>Trebuchet MS</vt:lpstr>
      <vt:lpstr>Verdana</vt:lpstr>
      <vt:lpstr>기본 디자인</vt:lpstr>
      <vt:lpstr>PowerPoint 프레젠테이션</vt:lpstr>
      <vt:lpstr>구성요소 파악 / 화면설계 </vt:lpstr>
      <vt:lpstr>1. 클론 사이트 선정</vt:lpstr>
      <vt:lpstr>2. 개발 환경 및 개발 범위</vt:lpstr>
      <vt:lpstr>3. 정보구조도</vt:lpstr>
      <vt:lpstr>4.심미성구성요소 파악 디자인 표현에 필요한 리소스를 제작하는 단계로 픽토그램, 버튼, 조형요소 등의  리소스를 수집 하시오.</vt:lpstr>
      <vt:lpstr>PowerPoint 프레젠테이션</vt:lpstr>
      <vt:lpstr>5.사용성구성요소 파악 기능에 관련된 모든 사항들을 상세히 기록하고 화면을 제작하기 위한  액티비티 다이어그램을 작성하시오.</vt:lpstr>
      <vt:lpstr>PowerPoint 프레젠테이션</vt:lpstr>
      <vt:lpstr>6.매체성구성요소 파악 매체별 UIUX를 파악하고 구성하시오.  모바일, 태블릿, PC</vt:lpstr>
      <vt:lpstr>PowerPoint 프레젠테이션</vt:lpstr>
      <vt:lpstr>7. 화면 설계 메인, 서브 페이지의 레이아웃과 텍스트 정보등을  상세하게 기록한 화면을 구성하시오.</vt:lpstr>
      <vt:lpstr>PowerPoint 프레젠테이션</vt:lpstr>
      <vt:lpstr>8. 리소스 다운로드 Video, Photo, SVG, Font …</vt:lpstr>
      <vt:lpstr>PowerPoint 프레젠테이션</vt:lpstr>
      <vt:lpstr>8. 폴더 및 문서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16</cp:revision>
  <dcterms:modified xsi:type="dcterms:W3CDTF">2022-11-21T05:30:32Z</dcterms:modified>
</cp:coreProperties>
</file>