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305" r:id="rId3"/>
    <p:sldId id="306" r:id="rId4"/>
    <p:sldId id="307" r:id="rId5"/>
    <p:sldId id="279" r:id="rId6"/>
    <p:sldId id="280" r:id="rId7"/>
    <p:sldId id="308" r:id="rId8"/>
    <p:sldId id="324" r:id="rId9"/>
    <p:sldId id="309" r:id="rId10"/>
    <p:sldId id="310" r:id="rId11"/>
    <p:sldId id="284" r:id="rId12"/>
    <p:sldId id="285" r:id="rId13"/>
    <p:sldId id="286" r:id="rId14"/>
    <p:sldId id="287" r:id="rId15"/>
    <p:sldId id="311" r:id="rId16"/>
    <p:sldId id="312" r:id="rId17"/>
    <p:sldId id="297" r:id="rId18"/>
    <p:sldId id="299" r:id="rId19"/>
    <p:sldId id="298" r:id="rId20"/>
    <p:sldId id="300" r:id="rId21"/>
    <p:sldId id="301" r:id="rId22"/>
    <p:sldId id="302" r:id="rId23"/>
    <p:sldId id="303" r:id="rId24"/>
    <p:sldId id="304" r:id="rId25"/>
    <p:sldId id="318" r:id="rId26"/>
    <p:sldId id="313" r:id="rId27"/>
    <p:sldId id="321" r:id="rId28"/>
    <p:sldId id="319" r:id="rId29"/>
    <p:sldId id="320" r:id="rId30"/>
    <p:sldId id="323" r:id="rId31"/>
    <p:sldId id="322" r:id="rId32"/>
    <p:sldId id="317" r:id="rId33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32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2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00"/>
    <a:srgbClr val="3366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0929"/>
  </p:normalViewPr>
  <p:slideViewPr>
    <p:cSldViewPr>
      <p:cViewPr varScale="1">
        <p:scale>
          <a:sx n="110" d="100"/>
          <a:sy n="110" d="100"/>
        </p:scale>
        <p:origin x="136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206" y="-79"/>
      </p:cViewPr>
      <p:guideLst>
        <p:guide orient="horz" pos="2382"/>
        <p:guide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-1751"/>
            <a:ext cx="3078966" cy="5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03" tIns="0" rIns="20303" bIns="0" numCol="1" anchor="t" anchorCtr="0" compatLnSpc="1">
            <a:prstTxWarp prst="textNoShape">
              <a:avLst/>
            </a:prstTxWarp>
          </a:bodyPr>
          <a:lstStyle>
            <a:lvl1pPr>
              <a:defRPr sz="1100" i="1">
                <a:solidFill>
                  <a:schemeClr val="tx1"/>
                </a:solidFill>
                <a:effectLst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098" y="-1751"/>
            <a:ext cx="3078965" cy="5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03" tIns="0" rIns="20303" bIns="0" numCol="1" anchor="t" anchorCtr="0" compatLnSpc="1">
            <a:prstTxWarp prst="textNoShape">
              <a:avLst/>
            </a:prstTxWarp>
          </a:bodyPr>
          <a:lstStyle>
            <a:lvl1pPr algn="r">
              <a:defRPr sz="1100" i="1">
                <a:solidFill>
                  <a:schemeClr val="tx1"/>
                </a:solidFill>
                <a:effectLst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3113"/>
            <a:ext cx="5094287" cy="382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48" y="4860873"/>
            <a:ext cx="5208570" cy="46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134" tIns="49067" rIns="98134" bIns="49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744"/>
            <a:ext cx="3078966" cy="5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03" tIns="0" rIns="20303" bIns="0" numCol="1" anchor="b" anchorCtr="0" compatLnSpc="1">
            <a:prstTxWarp prst="textNoShape">
              <a:avLst/>
            </a:prstTxWarp>
          </a:bodyPr>
          <a:lstStyle>
            <a:lvl1pPr>
              <a:defRPr sz="1100" i="1">
                <a:solidFill>
                  <a:schemeClr val="tx1"/>
                </a:solidFill>
                <a:effectLst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098" y="9721744"/>
            <a:ext cx="3078965" cy="51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03" tIns="0" rIns="20303" bIns="0" numCol="1" anchor="b" anchorCtr="0" compatLnSpc="1">
            <a:prstTxWarp prst="textNoShape">
              <a:avLst/>
            </a:prstTxWarp>
          </a:bodyPr>
          <a:lstStyle>
            <a:lvl1pPr algn="r">
              <a:defRPr sz="1100" i="1">
                <a:solidFill>
                  <a:schemeClr val="tx1"/>
                </a:solidFill>
                <a:effectLst/>
                <a:ea typeface="굴림" panose="020B0600000101010101" pitchFamily="50" charset="-127"/>
              </a:defRPr>
            </a:lvl1pPr>
          </a:lstStyle>
          <a:p>
            <a:fld id="{D49A848D-BBD9-4AF5-90EB-A10E592193C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34D67-2087-41DA-BE1F-879BA1BC3F8A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773113"/>
            <a:ext cx="5094287" cy="38227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ea typeface="굴림" panose="020B0600000101010101" pitchFamily="50" charset="-127"/>
              </a:rPr>
              <a:t>Dijkstrta’s</a:t>
            </a:r>
            <a:r>
              <a:rPr lang="en-US" altLang="ko-KR" dirty="0">
                <a:ea typeface="굴림" panose="020B0600000101010101" pitchFamily="50" charset="-127"/>
              </a:rPr>
              <a:t> method is done in the next lecture. Fibonacci </a:t>
            </a:r>
            <a:r>
              <a:rPr lang="en-US" altLang="ko-KR" dirty="0" err="1">
                <a:ea typeface="굴림" panose="020B0600000101010101" pitchFamily="50" charset="-127"/>
              </a:rPr>
              <a:t>heaos</a:t>
            </a:r>
            <a:r>
              <a:rPr lang="en-US" altLang="ko-KR" dirty="0">
                <a:ea typeface="굴림" panose="020B0600000101010101" pitchFamily="50" charset="-127"/>
              </a:rPr>
              <a:t> are in Chapter 9.</a:t>
            </a:r>
          </a:p>
        </p:txBody>
      </p:sp>
    </p:spTree>
    <p:extLst>
      <p:ext uri="{BB962C8B-B14F-4D97-AF65-F5344CB8AC3E}">
        <p14:creationId xmlns:p14="http://schemas.microsoft.com/office/powerpoint/2010/main" val="38429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2C95E-FFCE-4D0D-A13E-50C048E66F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710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9F314-7DC3-413F-8D53-6CD09527F1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907D4-016C-490D-847A-EBBACB32B5C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118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F64E-18AE-4A25-9767-5B7988EC9AA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08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0D68A-492A-40B7-A0B5-8E08FBDF68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24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B62A0-AD01-493E-B92E-3BEE332CF9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28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6409-9D85-4AB3-AC55-36D13E7FEB7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7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653F9-AAD3-458C-9C8C-DF77DDBAB92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5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77401-37B4-495C-BF47-20F873D2F3A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06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08BF9-9BFC-414C-B4DC-D1BFBDD1C47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87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68326-8D2B-4956-A417-EE99F7DE0D8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8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F680F-1A5E-4BC4-9F9A-2530657A81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337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0D632-D754-4258-8186-A2E6569E1F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436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8DD66-7A3F-4862-8B0E-F0B64B46BB9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90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642E0-7F46-4F60-8613-6BFE5915CF7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23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7EC9A-2F17-4F9E-98CA-BF399AC9584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1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8A808-43D1-4089-9597-73AB14B974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16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1F9A5-993A-4DDC-8D2B-B1D0D29B2E4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24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1A9F7-C760-4B9B-AE8C-43308639B7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10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854F0-469A-460A-892D-A9854F32AF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8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BAFA7-1B91-4CD7-8694-528AEB23AA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6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6E227-A738-4638-8D3F-B842B28BBC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77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8C47E-227E-4417-B6D8-C8C4B500EB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1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ea typeface="굴림" panose="020B0600000101010101" pitchFamily="50" charset="-127"/>
              </a:defRPr>
            </a:lvl1pPr>
          </a:lstStyle>
          <a:p>
            <a:fld id="{D83B2276-879F-437A-B1A6-DFA90F3EC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A2E345CD-3F64-4C81-939F-FE454DA973A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7391400" cy="1697037"/>
          </a:xfrm>
        </p:spPr>
        <p:txBody>
          <a:bodyPr/>
          <a:lstStyle/>
          <a:p>
            <a:r>
              <a:rPr lang="en-US" altLang="ko-KR" sz="5400" dirty="0">
                <a:ea typeface="굴림" panose="020B0600000101010101" pitchFamily="50" charset="-127"/>
              </a:rPr>
              <a:t>Minimum Spanning Trees</a:t>
            </a:r>
            <a:endParaRPr lang="ko-KR" altLang="en-US" sz="3600" dirty="0">
              <a:ea typeface="굴림" panose="020B0600000101010101" pitchFamily="50" charset="-127"/>
            </a:endParaRPr>
          </a:p>
        </p:txBody>
      </p:sp>
      <p:sp>
        <p:nvSpPr>
          <p:cNvPr id="4099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Prof. Ki-Hoon Lee</a:t>
            </a:r>
          </a:p>
          <a:p>
            <a:r>
              <a:rPr lang="en-US" altLang="ko-KR">
                <a:ea typeface="굴림" panose="020B0600000101010101" pitchFamily="50" charset="-127"/>
              </a:rPr>
              <a:t>Dept. of Computer Engineering</a:t>
            </a:r>
          </a:p>
          <a:p>
            <a:r>
              <a:rPr lang="en-US" altLang="ko-KR">
                <a:ea typeface="굴림" panose="020B0600000101010101" pitchFamily="50" charset="-127"/>
              </a:rPr>
              <a:t>Kwangwoon University</a:t>
            </a:r>
            <a:endParaRPr lang="ko-KR" altLang="en-US">
              <a:ea typeface="굴림" panose="020B0600000101010101" pitchFamily="50" charset="-127"/>
            </a:endParaRPr>
          </a:p>
          <a:p>
            <a:endParaRPr lang="ko-KR" altLang="en-US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67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Kruskal’s </a:t>
            </a:r>
            <a:r>
              <a:rPr lang="en-US" altLang="ko-KR" dirty="0"/>
              <a:t>Method (cont.)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9</a:t>
            </a:r>
          </a:p>
        </p:txBody>
      </p:sp>
      <p:grpSp>
        <p:nvGrpSpPr>
          <p:cNvPr id="9272" name="Group 56"/>
          <p:cNvGrpSpPr>
            <a:grpSpLocks/>
          </p:cNvGrpSpPr>
          <p:nvPr/>
        </p:nvGrpSpPr>
        <p:grpSpPr bwMode="auto">
          <a:xfrm>
            <a:off x="5364163" y="1593850"/>
            <a:ext cx="3419475" cy="1219200"/>
            <a:chOff x="3379" y="1004"/>
            <a:chExt cx="2154" cy="768"/>
          </a:xfrm>
        </p:grpSpPr>
        <p:sp>
          <p:nvSpPr>
            <p:cNvPr id="9256" name="Oval 40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3395" y="100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9258" name="Oval 42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053" y="100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9260" name="Oval 44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711" y="100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9262" name="Oval 46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3" name="Rectangle 47"/>
            <p:cNvSpPr>
              <a:spLocks noChangeArrowheads="1"/>
            </p:cNvSpPr>
            <p:nvPr/>
          </p:nvSpPr>
          <p:spPr bwMode="auto">
            <a:xfrm>
              <a:off x="5369" y="100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3395" y="15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9266" name="Oval 50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7" name="Rectangle 51"/>
            <p:cNvSpPr>
              <a:spLocks noChangeArrowheads="1"/>
            </p:cNvSpPr>
            <p:nvPr/>
          </p:nvSpPr>
          <p:spPr bwMode="auto">
            <a:xfrm>
              <a:off x="4053" y="15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9268" name="Oval 52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69" name="Rectangle 53"/>
            <p:cNvSpPr>
              <a:spLocks noChangeArrowheads="1"/>
            </p:cNvSpPr>
            <p:nvPr/>
          </p:nvSpPr>
          <p:spPr bwMode="auto">
            <a:xfrm>
              <a:off x="4711" y="15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9270" name="Oval 54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71" name="Rectangle 55"/>
            <p:cNvSpPr>
              <a:spLocks noChangeArrowheads="1"/>
            </p:cNvSpPr>
            <p:nvPr/>
          </p:nvSpPr>
          <p:spPr bwMode="auto">
            <a:xfrm>
              <a:off x="5369" y="15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8</a:t>
              </a:r>
            </a:p>
          </p:txBody>
        </p:sp>
      </p:grpSp>
      <p:sp>
        <p:nvSpPr>
          <p:cNvPr id="9273" name="Line 57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714637" y="3892550"/>
            <a:ext cx="7543800" cy="225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effectLst/>
                <a:ea typeface="굴림" panose="020B0600000101010101" pitchFamily="50" charset="-127"/>
              </a:rPr>
              <a:t>Start with a forest that has no edges.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effectLst/>
                <a:ea typeface="굴림" panose="020B0600000101010101" pitchFamily="50" charset="-127"/>
              </a:rPr>
              <a:t>Consider edges in ascending order of cost.</a:t>
            </a:r>
          </a:p>
          <a:p>
            <a:pPr marL="457200" indent="-4572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effectLst/>
                <a:ea typeface="굴림" panose="020B0600000101010101" pitchFamily="50" charset="-127"/>
              </a:rPr>
              <a:t>Edge </a:t>
            </a:r>
            <a:r>
              <a:rPr lang="en-US" altLang="ko-KR" dirty="0">
                <a:effectLst/>
                <a:ea typeface="굴림" panose="020B0600000101010101" pitchFamily="50" charset="-127"/>
              </a:rPr>
              <a:t>(1,2) </a:t>
            </a:r>
            <a:r>
              <a:rPr lang="en-US" altLang="ko-KR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is considered first and added to the forest.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Kruskal’s </a:t>
            </a:r>
            <a:r>
              <a:rPr lang="en-US" altLang="ko-KR" dirty="0"/>
              <a:t>Method (cont.)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772400" cy="685800"/>
          </a:xfrm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ko-KR" sz="2800"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(7,8)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 is considered next and added.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0284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0294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7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8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2</a:t>
            </a:r>
          </a:p>
        </p:txBody>
      </p:sp>
      <p:grpSp>
        <p:nvGrpSpPr>
          <p:cNvPr id="10301" name="Group 61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3</a:t>
              </a:r>
            </a:p>
          </p:txBody>
        </p:sp>
      </p:grp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762000" y="394335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800">
                <a:effectLst/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(3,4)</a:t>
            </a:r>
            <a:r>
              <a:rPr lang="en-US" altLang="ko-KR" sz="28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is considered next and added.</a:t>
            </a:r>
          </a:p>
        </p:txBody>
      </p:sp>
      <p:grpSp>
        <p:nvGrpSpPr>
          <p:cNvPr id="10305" name="Group 65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0303" name="Line 63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4</a:t>
              </a:r>
            </a:p>
          </p:txBody>
        </p:sp>
      </p:grp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762000" y="45339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800">
                <a:effectLst/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(5,6)</a:t>
            </a:r>
            <a:r>
              <a:rPr lang="en-US" altLang="ko-KR" sz="28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is considered next and added.</a:t>
            </a:r>
          </a:p>
        </p:txBody>
      </p:sp>
      <p:grpSp>
        <p:nvGrpSpPr>
          <p:cNvPr id="10309" name="Group 69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0307" name="Line 67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6</a:t>
              </a:r>
            </a:p>
          </p:txBody>
        </p:sp>
      </p:grp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762000" y="512445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800">
                <a:effectLst/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(2,3)</a:t>
            </a:r>
            <a:r>
              <a:rPr lang="en-US" altLang="ko-KR" sz="28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is considered next and added.</a:t>
            </a:r>
          </a:p>
        </p:txBody>
      </p:sp>
      <p:grpSp>
        <p:nvGrpSpPr>
          <p:cNvPr id="10313" name="Group 73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7</a:t>
              </a:r>
            </a:p>
          </p:txBody>
        </p:sp>
      </p:grp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762000" y="5715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800">
                <a:effectLst/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(1,3)</a:t>
            </a:r>
            <a:r>
              <a:rPr lang="en-US" altLang="ko-KR" sz="28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is considered next and rejected because it creates a cycle.</a:t>
            </a:r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>
            <a:off x="5656263" y="1738313"/>
            <a:ext cx="74612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302" grpId="0" build="p" autoUpdateAnimBg="0"/>
      <p:bldP spid="10306" grpId="0" build="p" autoUpdateAnimBg="0"/>
      <p:bldP spid="10310" grpId="0" build="p" autoUpdateAnimBg="0"/>
      <p:bldP spid="1031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Kruskal’s M</a:t>
            </a:r>
            <a:r>
              <a:rPr lang="en-US" altLang="ko-KR" dirty="0"/>
              <a:t>ethod (cont.)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05200"/>
            <a:ext cx="7772400" cy="685800"/>
          </a:xfrm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ko-KR" sz="2800"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(2,4)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 is considered next and rejected because it creates a cycle.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1308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1310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1312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2</a:t>
            </a:r>
          </a:p>
        </p:txBody>
      </p: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1323" name="Line 59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1328" name="Group 64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4</a:t>
              </a:r>
            </a:p>
          </p:txBody>
        </p:sp>
      </p:grp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762000" y="4495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800">
                <a:effectLst/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(3,5)</a:t>
            </a:r>
            <a:r>
              <a:rPr lang="en-US" altLang="ko-KR" sz="28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is considered next and added.</a:t>
            </a:r>
          </a:p>
        </p:txBody>
      </p:sp>
      <p:grpSp>
        <p:nvGrpSpPr>
          <p:cNvPr id="11332" name="Group 68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1330" name="Line 66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1335" name="Group 71"/>
          <p:cNvGrpSpPr>
            <a:grpSpLocks/>
          </p:cNvGrpSpPr>
          <p:nvPr/>
        </p:nvGrpSpPr>
        <p:grpSpPr bwMode="auto">
          <a:xfrm>
            <a:off x="6700838" y="1371600"/>
            <a:ext cx="746125" cy="396875"/>
            <a:chOff x="4221" y="864"/>
            <a:chExt cx="470" cy="250"/>
          </a:xfrm>
        </p:grpSpPr>
        <p:sp>
          <p:nvSpPr>
            <p:cNvPr id="11333" name="Line 69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762000" y="5105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800">
                <a:effectLst/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(3,6)</a:t>
            </a:r>
            <a:r>
              <a:rPr lang="en-US" altLang="ko-KR" sz="28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is considered next and rejected.</a:t>
            </a:r>
          </a:p>
        </p:txBody>
      </p:sp>
      <p:grpSp>
        <p:nvGrpSpPr>
          <p:cNvPr id="11339" name="Group 75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1337" name="Line 73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7</a:t>
              </a:r>
            </a:p>
          </p:txBody>
        </p:sp>
      </p:grp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762000" y="5715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2800">
                <a:effectLst/>
                <a:ea typeface="굴림" panose="020B0600000101010101" pitchFamily="50" charset="-127"/>
              </a:rPr>
              <a:t>Edge </a:t>
            </a: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(5,7)</a:t>
            </a:r>
            <a:r>
              <a:rPr lang="en-US" altLang="ko-KR" sz="28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is considered next and added. </a:t>
            </a:r>
          </a:p>
        </p:txBody>
      </p:sp>
      <p:grpSp>
        <p:nvGrpSpPr>
          <p:cNvPr id="11343" name="Group 79"/>
          <p:cNvGrpSpPr>
            <a:grpSpLocks/>
          </p:cNvGrpSpPr>
          <p:nvPr/>
        </p:nvGrpSpPr>
        <p:grpSpPr bwMode="auto">
          <a:xfrm>
            <a:off x="7745413" y="1371600"/>
            <a:ext cx="746125" cy="396875"/>
            <a:chOff x="4879" y="864"/>
            <a:chExt cx="470" cy="250"/>
          </a:xfrm>
        </p:grpSpPr>
        <p:sp>
          <p:nvSpPr>
            <p:cNvPr id="11341" name="Line 77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329" grpId="0" build="p" autoUpdateAnimBg="0"/>
      <p:bldP spid="11336" grpId="0" build="p" autoUpdateAnimBg="0"/>
      <p:bldP spid="113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Kruskal’s M</a:t>
            </a:r>
            <a:r>
              <a:rPr lang="en-US" altLang="ko-KR" dirty="0"/>
              <a:t>ethod (cont.)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039" y="3505200"/>
            <a:ext cx="8412162" cy="2438400"/>
          </a:xfrm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n – 1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edges have been selected and no cycle formed.</a:t>
            </a:r>
          </a:p>
          <a:p>
            <a:pPr>
              <a:buClr>
                <a:schemeClr val="tx2"/>
              </a:buClr>
            </a:pP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So we must have a spanning tree.</a:t>
            </a:r>
          </a:p>
          <a:p>
            <a:pPr>
              <a:buClr>
                <a:schemeClr val="tx2"/>
              </a:buClr>
            </a:pP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Cost is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46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  <a:p>
            <a:pPr>
              <a:buClr>
                <a:schemeClr val="tx2"/>
              </a:buClr>
            </a:pP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MST is unique when all edge costs are different.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2334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2338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2342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45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2</a:t>
            </a:r>
          </a:p>
        </p:txBody>
      </p:sp>
      <p:grpSp>
        <p:nvGrpSpPr>
          <p:cNvPr id="12349" name="Group 61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3</a:t>
              </a:r>
            </a:p>
          </p:txBody>
        </p:sp>
      </p:grpSp>
      <p:grpSp>
        <p:nvGrpSpPr>
          <p:cNvPr id="12352" name="Group 64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1" name="Rectangle 63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4</a:t>
              </a:r>
            </a:p>
          </p:txBody>
        </p:sp>
      </p:grpSp>
      <p:sp>
        <p:nvSpPr>
          <p:cNvPr id="12353" name="Rectangle 65"/>
          <p:cNvSpPr>
            <a:spLocks noChangeArrowheads="1"/>
          </p:cNvSpPr>
          <p:nvPr/>
        </p:nvSpPr>
        <p:spPr bwMode="auto">
          <a:xfrm>
            <a:off x="762000" y="44958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2356" name="Group 68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5" name="Rectangle 67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6</a:t>
              </a:r>
            </a:p>
          </p:txBody>
        </p:sp>
      </p:grpSp>
      <p:grpSp>
        <p:nvGrpSpPr>
          <p:cNvPr id="12359" name="Group 71"/>
          <p:cNvGrpSpPr>
            <a:grpSpLocks/>
          </p:cNvGrpSpPr>
          <p:nvPr/>
        </p:nvGrpSpPr>
        <p:grpSpPr bwMode="auto">
          <a:xfrm>
            <a:off x="6700838" y="1371600"/>
            <a:ext cx="746125" cy="396875"/>
            <a:chOff x="4221" y="864"/>
            <a:chExt cx="470" cy="250"/>
          </a:xfrm>
        </p:grpSpPr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58" name="Rectangle 70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10</a:t>
              </a:r>
            </a:p>
          </p:txBody>
        </p:sp>
      </p:grpSp>
      <p:grpSp>
        <p:nvGrpSpPr>
          <p:cNvPr id="12362" name="Group 74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2365" name="Group 77"/>
          <p:cNvGrpSpPr>
            <a:grpSpLocks/>
          </p:cNvGrpSpPr>
          <p:nvPr/>
        </p:nvGrpSpPr>
        <p:grpSpPr bwMode="auto">
          <a:xfrm>
            <a:off x="7745413" y="1371600"/>
            <a:ext cx="746125" cy="396875"/>
            <a:chOff x="4879" y="864"/>
            <a:chExt cx="470" cy="250"/>
          </a:xfrm>
        </p:grpSpPr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14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Kruskal’s M</a:t>
            </a:r>
            <a:r>
              <a:rPr lang="en-US" altLang="ko-KR" dirty="0"/>
              <a:t>ethod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800600"/>
              </a:xfrm>
            </p:spPr>
            <p:txBody>
              <a:bodyPr/>
              <a:lstStyle/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while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((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less than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–1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edges) &amp;&amp;              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(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not empty)) {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choose an edge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lowest cost;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delete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create a cycle in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add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else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discard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fewer than </a:t>
                </a:r>
                <a:r>
                  <a:rPr lang="en-US" altLang="ko-KR" sz="24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–1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edges) </a:t>
                </a:r>
              </a:p>
              <a:p>
                <a:pPr marL="0" indent="0">
                  <a:lnSpc>
                    <a:spcPts val="3500"/>
                  </a:lnSpc>
                  <a:spcBef>
                    <a:spcPts val="0"/>
                  </a:spcBef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ko-K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&lt;&lt; "no spanning tree" &lt;&lt; </a:t>
                </a:r>
                <a:r>
                  <a:rPr lang="en-US" altLang="ko-K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endl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800600"/>
              </a:xfrm>
              <a:blipFill>
                <a:blip r:embed="rId2"/>
                <a:stretch>
                  <a:fillRect l="-1255" t="-127" b="-5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61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choose an edge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of lowest cost;</a:t>
            </a:r>
          </a:p>
          <a:p>
            <a:pPr lvl="1"/>
            <a:r>
              <a:rPr lang="en-US" altLang="ko-KR" sz="2400" dirty="0">
                <a:sym typeface="Wingdings" panose="05000000000000000000" pitchFamily="2" charset="2"/>
              </a:rPr>
              <a:t>Use a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min heap (O(log e))</a:t>
            </a:r>
          </a:p>
          <a:p>
            <a:pPr lvl="1"/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if (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does not create a cycle in 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 add 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ko-KR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altLang="ko-KR" sz="2400" dirty="0">
                <a:sym typeface="Wingdings" panose="05000000000000000000" pitchFamily="2" charset="2"/>
              </a:rPr>
              <a:t>Determine if the vertices </a:t>
            </a:r>
            <a:r>
              <a:rPr lang="en-US" altLang="ko-KR" sz="2400" i="1" dirty="0">
                <a:solidFill>
                  <a:srgbClr val="FF0000"/>
                </a:solidFill>
              </a:rPr>
              <a:t>v</a:t>
            </a:r>
            <a:r>
              <a:rPr lang="en-US" altLang="ko-KR" sz="2400" dirty="0"/>
              <a:t> and </a:t>
            </a:r>
            <a:r>
              <a:rPr lang="en-US" altLang="ko-KR" sz="2400" i="1" dirty="0">
                <a:solidFill>
                  <a:srgbClr val="FF0000"/>
                </a:solidFill>
              </a:rPr>
              <a:t>w</a:t>
            </a:r>
            <a:r>
              <a:rPr lang="en-US" altLang="ko-KR" sz="2400" dirty="0"/>
              <a:t> are already connected by the earlier selection of edges. If they are not, then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en-US" altLang="ko-KR" sz="2400" i="1" dirty="0">
                <a:solidFill>
                  <a:srgbClr val="FF0000"/>
                </a:solidFill>
              </a:rPr>
              <a:t>v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en-US" altLang="ko-KR" sz="2400" i="1" dirty="0">
                <a:solidFill>
                  <a:srgbClr val="FF0000"/>
                </a:solidFill>
              </a:rPr>
              <a:t>w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is to be added to </a:t>
            </a:r>
            <a:r>
              <a:rPr lang="en-US" altLang="ko-KR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sz="2400" dirty="0">
                <a:sym typeface="Wingdings" panose="05000000000000000000" pitchFamily="2" charset="2"/>
              </a:rPr>
              <a:t>To determine this, place all vertices in the same connected component of </a:t>
            </a:r>
            <a:r>
              <a:rPr lang="en-US" altLang="ko-KR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altLang="ko-KR" sz="2400" dirty="0">
                <a:sym typeface="Wingdings" panose="05000000000000000000" pitchFamily="2" charset="2"/>
              </a:rPr>
              <a:t> into a set. Then, </a:t>
            </a:r>
            <a:r>
              <a:rPr lang="en-US" altLang="ko-KR" sz="2400" i="1" dirty="0">
                <a:solidFill>
                  <a:srgbClr val="FF0000"/>
                </a:solidFill>
              </a:rPr>
              <a:t>v</a:t>
            </a:r>
            <a:r>
              <a:rPr lang="en-US" altLang="ko-KR" sz="2400" dirty="0"/>
              <a:t> and </a:t>
            </a:r>
            <a:r>
              <a:rPr lang="en-US" altLang="ko-KR" sz="2400" i="1" dirty="0">
                <a:solidFill>
                  <a:srgbClr val="FF0000"/>
                </a:solidFill>
              </a:rPr>
              <a:t>w</a:t>
            </a:r>
            <a:r>
              <a:rPr lang="en-US" altLang="ko-KR" sz="2400" dirty="0"/>
              <a:t> are connected in </a:t>
            </a:r>
            <a:r>
              <a:rPr lang="en-US" altLang="ko-KR" sz="2400" i="1" dirty="0">
                <a:solidFill>
                  <a:srgbClr val="FF0000"/>
                </a:solidFill>
              </a:rPr>
              <a:t>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iff</a:t>
            </a:r>
            <a:r>
              <a:rPr lang="en-US" altLang="ko-KR" sz="2400" dirty="0"/>
              <a:t> they are in the same set.</a:t>
            </a:r>
          </a:p>
          <a:p>
            <a:pPr lvl="1"/>
            <a:r>
              <a:rPr lang="en-US" altLang="ko-KR" sz="2400" dirty="0">
                <a:sym typeface="Wingdings" panose="05000000000000000000" pitchFamily="2" charset="2"/>
              </a:rPr>
              <a:t>Use the methods </a:t>
            </a:r>
            <a:r>
              <a:rPr lang="en-US" altLang="ko-KR" sz="2400" i="1" dirty="0" err="1">
                <a:sym typeface="Wingdings" panose="05000000000000000000" pitchFamily="2" charset="2"/>
              </a:rPr>
              <a:t>WeightedUnion</a:t>
            </a:r>
            <a:r>
              <a:rPr lang="en-US" altLang="ko-KR" sz="2400" dirty="0">
                <a:sym typeface="Wingdings" panose="05000000000000000000" pitchFamily="2" charset="2"/>
              </a:rPr>
              <a:t> and </a:t>
            </a:r>
            <a:r>
              <a:rPr lang="en-US" altLang="ko-KR" sz="2400" i="1" dirty="0" err="1">
                <a:sym typeface="Wingdings" panose="05000000000000000000" pitchFamily="2" charset="2"/>
              </a:rPr>
              <a:t>CollapsingFind</a:t>
            </a:r>
            <a:r>
              <a:rPr lang="en-US" altLang="ko-KR" sz="2400" dirty="0">
                <a:sym typeface="Wingdings" panose="05000000000000000000" pitchFamily="2" charset="2"/>
              </a:rPr>
              <a:t> for disjoint sets</a:t>
            </a:r>
          </a:p>
          <a:p>
            <a:pPr>
              <a:buFont typeface="Wingdings" panose="05000000000000000000" pitchFamily="2" charset="2"/>
              <a:buChar char="è"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390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990013" cy="8382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Data Structures for Kruskal’s Method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66800"/>
            <a:ext cx="8077200" cy="4724400"/>
          </a:xfrm>
          <a:ln/>
        </p:spPr>
        <p:txBody>
          <a:bodyPr/>
          <a:lstStyle/>
          <a:p>
            <a:pPr marL="342900" indent="-342900" algn="l"/>
            <a:endParaRPr lang="en-US" altLang="ko-KR" sz="3200">
              <a:ea typeface="굴림" panose="020B0600000101010101" pitchFamily="50" charset="-127"/>
            </a:endParaRPr>
          </a:p>
          <a:p>
            <a:pPr marL="342900" indent="-342900" algn="l"/>
            <a:r>
              <a:rPr lang="en-US" altLang="ko-KR" sz="3200">
                <a:ea typeface="굴림" panose="020B0600000101010101" pitchFamily="50" charset="-127"/>
              </a:rPr>
              <a:t>Edge set </a:t>
            </a:r>
            <a:r>
              <a:rPr lang="en-US" altLang="ko-KR" sz="3200">
                <a:solidFill>
                  <a:schemeClr val="hlink"/>
                </a:solidFill>
                <a:ea typeface="굴림" panose="020B0600000101010101" pitchFamily="50" charset="-127"/>
              </a:rPr>
              <a:t>E</a:t>
            </a:r>
            <a:r>
              <a:rPr lang="en-US" altLang="ko-KR" sz="3200">
                <a:ea typeface="굴림" panose="020B0600000101010101" pitchFamily="50" charset="-127"/>
              </a:rPr>
              <a:t>.</a:t>
            </a:r>
          </a:p>
          <a:p>
            <a:pPr marL="342900" indent="-342900" algn="l"/>
            <a:r>
              <a:rPr lang="en-US" altLang="ko-KR" sz="3200">
                <a:ea typeface="굴림" panose="020B0600000101010101" pitchFamily="50" charset="-127"/>
              </a:rPr>
              <a:t>Operations are: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Is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E 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empty?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Select and remove a least-cost edge.</a:t>
            </a:r>
          </a:p>
          <a:p>
            <a:pPr marL="342900" indent="-342900" algn="l"/>
            <a:r>
              <a:rPr lang="en-US" altLang="ko-KR" sz="3200">
                <a:ea typeface="굴림" panose="020B0600000101010101" pitchFamily="50" charset="-127"/>
              </a:rPr>
              <a:t>Use a min heap of edges.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ea typeface="굴림" panose="020B0600000101010101" pitchFamily="50" charset="-127"/>
              </a:rPr>
              <a:t>Initialize.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O(e) 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time.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Remove and return least-cost edge.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O(log e) 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time.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990013" cy="8382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Data Structures for Kruskal’s Method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66800"/>
            <a:ext cx="8077200" cy="4724400"/>
          </a:xfrm>
          <a:ln/>
        </p:spPr>
        <p:txBody>
          <a:bodyPr/>
          <a:lstStyle/>
          <a:p>
            <a:pPr marL="342900" indent="-342900" algn="l"/>
            <a:endParaRPr lang="en-US" altLang="ko-KR" sz="3200">
              <a:ea typeface="굴림" panose="020B0600000101010101" pitchFamily="50" charset="-127"/>
            </a:endParaRPr>
          </a:p>
          <a:p>
            <a:pPr marL="342900" indent="-342900" algn="l"/>
            <a:r>
              <a:rPr lang="en-US" altLang="ko-KR" sz="3200">
                <a:ea typeface="굴림" panose="020B0600000101010101" pitchFamily="50" charset="-127"/>
              </a:rPr>
              <a:t>Set of selected edges </a:t>
            </a:r>
            <a:r>
              <a:rPr lang="en-US" altLang="ko-KR" sz="3200">
                <a:solidFill>
                  <a:schemeClr val="hlink"/>
                </a:solidFill>
                <a:ea typeface="굴림" panose="020B0600000101010101" pitchFamily="50" charset="-127"/>
              </a:rPr>
              <a:t>T</a:t>
            </a:r>
            <a:r>
              <a:rPr lang="en-US" altLang="ko-KR" sz="3200">
                <a:ea typeface="굴림" panose="020B0600000101010101" pitchFamily="50" charset="-127"/>
              </a:rPr>
              <a:t>.</a:t>
            </a:r>
          </a:p>
          <a:p>
            <a:pPr marL="342900" indent="-342900" algn="l"/>
            <a:r>
              <a:rPr lang="en-US" altLang="ko-KR" sz="3200">
                <a:ea typeface="굴림" panose="020B0600000101010101" pitchFamily="50" charset="-127"/>
              </a:rPr>
              <a:t>Operations are: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Does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T 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have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n - 1 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edges?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Does the addition of an edge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(u, v) 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to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T 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result in a cycle?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Add an edge to </a:t>
            </a:r>
            <a:r>
              <a:rPr lang="en-US" altLang="ko-KR" sz="2800">
                <a:solidFill>
                  <a:schemeClr val="hlink"/>
                </a:solidFill>
                <a:ea typeface="굴림" panose="020B0600000101010101" pitchFamily="50" charset="-127"/>
              </a:rPr>
              <a:t>T</a:t>
            </a:r>
            <a:r>
              <a:rPr lang="en-US" altLang="ko-KR" sz="280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990013" cy="8382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Data Structures for Kruskal’s Method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066800"/>
            <a:ext cx="8077200" cy="4724400"/>
          </a:xfrm>
          <a:ln/>
        </p:spPr>
        <p:txBody>
          <a:bodyPr/>
          <a:lstStyle/>
          <a:p>
            <a:pPr marL="342900" indent="-342900" algn="l"/>
            <a:r>
              <a:rPr lang="en-US" altLang="ko-KR" sz="3600" dirty="0">
                <a:ea typeface="굴림" panose="020B0600000101010101" pitchFamily="50" charset="-127"/>
              </a:rPr>
              <a:t>Use an array for the edges of </a:t>
            </a:r>
            <a:r>
              <a:rPr lang="en-US" altLang="ko-KR" sz="3600" dirty="0">
                <a:solidFill>
                  <a:schemeClr val="hlink"/>
                </a:solidFill>
                <a:ea typeface="굴림" panose="020B0600000101010101" pitchFamily="50" charset="-127"/>
              </a:rPr>
              <a:t>T</a:t>
            </a:r>
            <a:r>
              <a:rPr lang="en-US" altLang="ko-KR" sz="3600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  <a:endParaRPr lang="en-US" altLang="ko-KR" sz="3600" dirty="0">
              <a:ea typeface="굴림" panose="020B0600000101010101" pitchFamily="50" charset="-127"/>
            </a:endParaRP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Does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T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have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n - 1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edges?</a:t>
            </a:r>
          </a:p>
          <a:p>
            <a:pPr marL="1143000" lvl="2" indent="-228600" algn="l">
              <a:buClr>
                <a:schemeClr val="tx2"/>
              </a:buClr>
              <a:buFontTx/>
              <a:buChar char="•"/>
            </a:pPr>
            <a:r>
              <a:rPr lang="en-US" altLang="ko-KR" sz="2800" dirty="0">
                <a:ea typeface="굴림" panose="020B0600000101010101" pitchFamily="50" charset="-127"/>
              </a:rPr>
              <a:t>Check number of edges in array</a:t>
            </a:r>
            <a:r>
              <a:rPr lang="en-US" altLang="ko-KR" sz="2800" dirty="0">
                <a:solidFill>
                  <a:schemeClr val="bg2"/>
                </a:solidFill>
                <a:ea typeface="굴림" panose="020B0600000101010101" pitchFamily="50" charset="-127"/>
              </a:rPr>
              <a:t>. </a:t>
            </a: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50" charset="-127"/>
              </a:rPr>
              <a:t>O(1) </a:t>
            </a:r>
            <a:r>
              <a:rPr lang="en-US" altLang="ko-KR" sz="2800" dirty="0">
                <a:ea typeface="굴림" panose="020B0600000101010101" pitchFamily="50" charset="-127"/>
              </a:rPr>
              <a:t>time.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Does the addition of an edge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(u, v)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to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T 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result in a cycle?</a:t>
            </a:r>
          </a:p>
          <a:p>
            <a:pPr marL="1143000" lvl="2" indent="-228600" algn="l">
              <a:buClr>
                <a:schemeClr val="tx2"/>
              </a:buClr>
              <a:buFontTx/>
              <a:buChar char="•"/>
            </a:pPr>
            <a:r>
              <a:rPr lang="en-US" altLang="ko-KR" sz="2800" dirty="0">
                <a:ea typeface="굴림" panose="020B0600000101010101" pitchFamily="50" charset="-127"/>
              </a:rPr>
              <a:t>Not easy.</a:t>
            </a:r>
          </a:p>
          <a:p>
            <a:pPr marL="742950" lvl="1" indent="-285750"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Add an edge to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T</a:t>
            </a:r>
            <a:r>
              <a:rPr lang="en-US" altLang="ko-KR" sz="3200" dirty="0">
                <a:solidFill>
                  <a:schemeClr val="bg2"/>
                </a:solidFill>
                <a:ea typeface="굴림" panose="020B0600000101010101" pitchFamily="50" charset="-127"/>
              </a:rPr>
              <a:t>.</a:t>
            </a:r>
          </a:p>
          <a:p>
            <a:pPr marL="1143000" lvl="2" indent="-228600" algn="l">
              <a:buClr>
                <a:schemeClr val="tx2"/>
              </a:buClr>
              <a:buFontTx/>
              <a:buChar char="•"/>
            </a:pPr>
            <a:r>
              <a:rPr lang="en-US" altLang="ko-KR" sz="2800" dirty="0">
                <a:ea typeface="굴림" panose="020B0600000101010101" pitchFamily="50" charset="-127"/>
              </a:rPr>
              <a:t>Add at right end of edges in array. </a:t>
            </a: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50" charset="-127"/>
              </a:rPr>
              <a:t>O(1) </a:t>
            </a:r>
            <a:r>
              <a:rPr lang="en-US" altLang="ko-KR" sz="2800" dirty="0">
                <a:solidFill>
                  <a:schemeClr val="bg2"/>
                </a:solidFill>
                <a:ea typeface="굴림" panose="020B0600000101010101" pitchFamily="50" charset="-127"/>
              </a:rPr>
              <a:t>time.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990013" cy="8382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Data Structures for Kruskal’s Method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914400"/>
            <a:ext cx="8077200" cy="1143000"/>
          </a:xfrm>
          <a:ln/>
        </p:spPr>
        <p:txBody>
          <a:bodyPr/>
          <a:lstStyle/>
          <a:p>
            <a:pPr marL="342900" indent="-342900" algn="l"/>
            <a:r>
              <a:rPr lang="en-US" altLang="ko-KR" sz="3200" dirty="0">
                <a:ea typeface="굴림" panose="020B0600000101010101" pitchFamily="50" charset="-127"/>
              </a:rPr>
              <a:t>Does the addition of an edge 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(u, v)</a:t>
            </a:r>
            <a:r>
              <a:rPr lang="en-US" altLang="ko-KR" sz="3200" dirty="0">
                <a:ea typeface="굴림" panose="020B0600000101010101" pitchFamily="50" charset="-127"/>
              </a:rPr>
              <a:t> to</a:t>
            </a:r>
            <a:r>
              <a:rPr lang="en-US" altLang="ko-KR" sz="3200" dirty="0">
                <a:solidFill>
                  <a:schemeClr val="hlink"/>
                </a:solidFill>
                <a:ea typeface="굴림" panose="020B0600000101010101" pitchFamily="50" charset="-127"/>
              </a:rPr>
              <a:t> T </a:t>
            </a:r>
            <a:r>
              <a:rPr lang="en-US" altLang="ko-KR" sz="3200" dirty="0">
                <a:ea typeface="굴림" panose="020B0600000101010101" pitchFamily="50" charset="-127"/>
              </a:rPr>
              <a:t>result in a cycle?</a:t>
            </a:r>
          </a:p>
        </p:txBody>
      </p:sp>
      <p:grpSp>
        <p:nvGrpSpPr>
          <p:cNvPr id="21538" name="Group 34"/>
          <p:cNvGrpSpPr>
            <a:grpSpLocks/>
          </p:cNvGrpSpPr>
          <p:nvPr/>
        </p:nvGrpSpPr>
        <p:grpSpPr bwMode="auto">
          <a:xfrm>
            <a:off x="2286000" y="2355850"/>
            <a:ext cx="3581400" cy="1219200"/>
            <a:chOff x="1440" y="1484"/>
            <a:chExt cx="2256" cy="768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1507" y="148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523" y="148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2165" y="148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181" y="148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823" y="148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2839" y="148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3481" y="148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3497" y="148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1507" y="200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523" y="20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2165" y="200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2181" y="20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2823" y="200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2839" y="20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3481" y="200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523" name="Rectangle 19"/>
            <p:cNvSpPr>
              <a:spLocks noChangeArrowheads="1"/>
            </p:cNvSpPr>
            <p:nvPr/>
          </p:nvSpPr>
          <p:spPr bwMode="auto">
            <a:xfrm>
              <a:off x="3497" y="20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>
              <a:off x="1597" y="166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1440" y="1758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grpSp>
          <p:nvGrpSpPr>
            <p:cNvPr id="21528" name="Group 24"/>
            <p:cNvGrpSpPr>
              <a:grpSpLocks/>
            </p:cNvGrpSpPr>
            <p:nvPr/>
          </p:nvGrpSpPr>
          <p:grpSpPr bwMode="auto">
            <a:xfrm>
              <a:off x="3571" y="1667"/>
              <a:ext cx="125" cy="335"/>
              <a:chOff x="3571" y="1667"/>
              <a:chExt cx="125" cy="335"/>
            </a:xfrm>
          </p:grpSpPr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3571" y="166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27" name="Rectangle 23"/>
              <p:cNvSpPr>
                <a:spLocks noChangeArrowheads="1"/>
              </p:cNvSpPr>
              <p:nvPr/>
            </p:nvSpPr>
            <p:spPr bwMode="auto">
              <a:xfrm>
                <a:off x="3571" y="1667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3</a:t>
                </a:r>
              </a:p>
            </p:txBody>
          </p:sp>
        </p:grpSp>
        <p:grpSp>
          <p:nvGrpSpPr>
            <p:cNvPr id="21531" name="Group 27"/>
            <p:cNvGrpSpPr>
              <a:grpSpLocks/>
            </p:cNvGrpSpPr>
            <p:nvPr/>
          </p:nvGrpSpPr>
          <p:grpSpPr bwMode="auto">
            <a:xfrm>
              <a:off x="2081" y="1667"/>
              <a:ext cx="174" cy="335"/>
              <a:chOff x="2081" y="1667"/>
              <a:chExt cx="174" cy="335"/>
            </a:xfrm>
          </p:grpSpPr>
          <p:sp>
            <p:nvSpPr>
              <p:cNvPr id="21529" name="Line 25"/>
              <p:cNvSpPr>
                <a:spLocks noChangeShapeType="1"/>
              </p:cNvSpPr>
              <p:nvPr/>
            </p:nvSpPr>
            <p:spPr bwMode="auto">
              <a:xfrm>
                <a:off x="2255" y="166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2081" y="1728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4</a:t>
                </a:r>
              </a:p>
            </p:txBody>
          </p:sp>
        </p:grpSp>
        <p:grpSp>
          <p:nvGrpSpPr>
            <p:cNvPr id="21534" name="Group 30"/>
            <p:cNvGrpSpPr>
              <a:grpSpLocks/>
            </p:cNvGrpSpPr>
            <p:nvPr/>
          </p:nvGrpSpPr>
          <p:grpSpPr bwMode="auto">
            <a:xfrm>
              <a:off x="2913" y="1667"/>
              <a:ext cx="125" cy="335"/>
              <a:chOff x="2913" y="1667"/>
              <a:chExt cx="125" cy="335"/>
            </a:xfrm>
          </p:grpSpPr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>
                <a:off x="2913" y="1667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3" name="Rectangle 29"/>
              <p:cNvSpPr>
                <a:spLocks noChangeArrowheads="1"/>
              </p:cNvSpPr>
              <p:nvPr/>
            </p:nvSpPr>
            <p:spPr bwMode="auto">
              <a:xfrm>
                <a:off x="2913" y="1697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6</a:t>
                </a:r>
              </a:p>
            </p:txBody>
          </p:sp>
        </p:grpSp>
        <p:grpSp>
          <p:nvGrpSpPr>
            <p:cNvPr id="21537" name="Group 33"/>
            <p:cNvGrpSpPr>
              <a:grpSpLocks/>
            </p:cNvGrpSpPr>
            <p:nvPr/>
          </p:nvGrpSpPr>
          <p:grpSpPr bwMode="auto">
            <a:xfrm>
              <a:off x="1659" y="1636"/>
              <a:ext cx="533" cy="396"/>
              <a:chOff x="1659" y="1636"/>
              <a:chExt cx="533" cy="396"/>
            </a:xfrm>
          </p:grpSpPr>
          <p:sp>
            <p:nvSpPr>
              <p:cNvPr id="21535" name="Line 31"/>
              <p:cNvSpPr>
                <a:spLocks noChangeShapeType="1"/>
              </p:cNvSpPr>
              <p:nvPr/>
            </p:nvSpPr>
            <p:spPr bwMode="auto">
              <a:xfrm flipV="1">
                <a:off x="1659" y="1636"/>
                <a:ext cx="533" cy="3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36" name="Rectangle 32"/>
              <p:cNvSpPr>
                <a:spLocks noChangeArrowheads="1"/>
              </p:cNvSpPr>
              <p:nvPr/>
            </p:nvSpPr>
            <p:spPr bwMode="auto">
              <a:xfrm>
                <a:off x="1753" y="1649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7</a:t>
                </a:r>
              </a:p>
            </p:txBody>
          </p:sp>
        </p:grpSp>
      </p:grp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308952" y="3657600"/>
            <a:ext cx="875865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effectLst/>
                <a:ea typeface="굴림" panose="020B0600000101010101" pitchFamily="50" charset="-127"/>
              </a:rPr>
              <a:t>Each component of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T 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is a tree.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When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u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and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v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are in the same component, the addition of the edge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</a:t>
            </a:r>
            <a:r>
              <a:rPr lang="en-US" altLang="ko-KR" sz="3200" dirty="0" err="1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u,v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)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creates a cycle.</a:t>
            </a:r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2684463" y="2500313"/>
            <a:ext cx="74612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04602" y="5330825"/>
            <a:ext cx="8763198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When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u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and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v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are in the different components, the addition of the edge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</a:t>
            </a:r>
            <a:r>
              <a:rPr lang="en-US" altLang="ko-KR" sz="3200" dirty="0" err="1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u,v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)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does not create a cycle.</a:t>
            </a:r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>
            <a:off x="4800600" y="2514600"/>
            <a:ext cx="6858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Spanning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altLang="ko-KR" dirty="0"/>
              <a:t>A spanning tree is a minimal subgraph, </a:t>
            </a:r>
            <a:r>
              <a:rPr lang="en-US" altLang="ko-KR" dirty="0">
                <a:solidFill>
                  <a:srgbClr val="FF0000"/>
                </a:solidFill>
              </a:rPr>
              <a:t>G’</a:t>
            </a:r>
            <a:r>
              <a:rPr lang="en-US" altLang="ko-KR" dirty="0"/>
              <a:t>, of </a:t>
            </a:r>
            <a:r>
              <a:rPr lang="en-US" altLang="ko-KR" dirty="0">
                <a:solidFill>
                  <a:srgbClr val="FF0000"/>
                </a:solidFill>
              </a:rPr>
              <a:t>G</a:t>
            </a:r>
            <a:r>
              <a:rPr lang="en-US" altLang="ko-KR" dirty="0"/>
              <a:t> such that </a:t>
            </a:r>
            <a:r>
              <a:rPr lang="en-US" altLang="ko-KR" dirty="0">
                <a:solidFill>
                  <a:srgbClr val="FF0000"/>
                </a:solidFill>
              </a:rPr>
              <a:t>V(G’) = V(G)</a:t>
            </a:r>
            <a:r>
              <a:rPr lang="en-US" altLang="ko-KR" dirty="0"/>
              <a:t>, and </a:t>
            </a:r>
            <a:r>
              <a:rPr lang="en-US" altLang="ko-KR" dirty="0">
                <a:solidFill>
                  <a:srgbClr val="FF0000"/>
                </a:solidFill>
              </a:rPr>
              <a:t>G’</a:t>
            </a:r>
            <a:r>
              <a:rPr lang="en-US" altLang="ko-KR" dirty="0"/>
              <a:t> is connected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471528"/>
              </p:ext>
            </p:extLst>
          </p:nvPr>
        </p:nvGraphicFramePr>
        <p:xfrm>
          <a:off x="1075070" y="3505200"/>
          <a:ext cx="6849730" cy="197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프레젠테이션" r:id="rId3" imgW="3188208" imgH="918058" progId="PowerPoint.Show.8">
                  <p:embed/>
                </p:oleObj>
              </mc:Choice>
              <mc:Fallback>
                <p:oleObj name="프레젠테이션" r:id="rId3" imgW="3188208" imgH="918058" progId="PowerPoint.Show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70" y="3505200"/>
                        <a:ext cx="6849730" cy="1972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53207" y="5609469"/>
            <a:ext cx="51333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2000" dirty="0">
                <a:effectLst/>
                <a:latin typeface="Times New Roman" panose="02020603050405020304" pitchFamily="18" charset="0"/>
              </a:rPr>
              <a:t>A complete graph and three of its spanning trees</a:t>
            </a:r>
            <a:endParaRPr lang="ko-KR" altLang="en-US" sz="20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7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990013" cy="8382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Data Structures for Kruskal’s Method</a:t>
            </a:r>
          </a:p>
        </p:txBody>
      </p:sp>
      <p:grpSp>
        <p:nvGrpSpPr>
          <p:cNvPr id="22561" name="Group 33"/>
          <p:cNvGrpSpPr>
            <a:grpSpLocks/>
          </p:cNvGrpSpPr>
          <p:nvPr/>
        </p:nvGrpSpPr>
        <p:grpSpPr bwMode="auto">
          <a:xfrm>
            <a:off x="2286000" y="1289050"/>
            <a:ext cx="3581400" cy="1219200"/>
            <a:chOff x="1440" y="812"/>
            <a:chExt cx="2256" cy="768"/>
          </a:xfrm>
        </p:grpSpPr>
        <p:sp>
          <p:nvSpPr>
            <p:cNvPr id="22531" name="Oval 3"/>
            <p:cNvSpPr>
              <a:spLocks noChangeArrowheads="1"/>
            </p:cNvSpPr>
            <p:nvPr/>
          </p:nvSpPr>
          <p:spPr bwMode="auto">
            <a:xfrm>
              <a:off x="1507" y="81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1523" y="81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2165" y="81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181" y="81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2823" y="81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839" y="81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3481" y="81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3497" y="81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1507" y="133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1523" y="13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2165" y="133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2181" y="13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2543" name="Oval 15"/>
            <p:cNvSpPr>
              <a:spLocks noChangeArrowheads="1"/>
            </p:cNvSpPr>
            <p:nvPr/>
          </p:nvSpPr>
          <p:spPr bwMode="auto">
            <a:xfrm>
              <a:off x="2823" y="133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839" y="13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2545" name="Oval 17"/>
            <p:cNvSpPr>
              <a:spLocks noChangeArrowheads="1"/>
            </p:cNvSpPr>
            <p:nvPr/>
          </p:nvSpPr>
          <p:spPr bwMode="auto">
            <a:xfrm>
              <a:off x="3481" y="133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3497" y="13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1597" y="995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1440" y="1086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grpSp>
          <p:nvGrpSpPr>
            <p:cNvPr id="22551" name="Group 23"/>
            <p:cNvGrpSpPr>
              <a:grpSpLocks/>
            </p:cNvGrpSpPr>
            <p:nvPr/>
          </p:nvGrpSpPr>
          <p:grpSpPr bwMode="auto">
            <a:xfrm>
              <a:off x="3571" y="995"/>
              <a:ext cx="125" cy="335"/>
              <a:chOff x="3571" y="995"/>
              <a:chExt cx="125" cy="335"/>
            </a:xfrm>
          </p:grpSpPr>
          <p:sp>
            <p:nvSpPr>
              <p:cNvPr id="22549" name="Line 21"/>
              <p:cNvSpPr>
                <a:spLocks noChangeShapeType="1"/>
              </p:cNvSpPr>
              <p:nvPr/>
            </p:nvSpPr>
            <p:spPr bwMode="auto">
              <a:xfrm>
                <a:off x="3571" y="995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/>
            </p:nvSpPr>
            <p:spPr bwMode="auto">
              <a:xfrm>
                <a:off x="3571" y="995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3</a:t>
                </a:r>
              </a:p>
            </p:txBody>
          </p:sp>
        </p:grpSp>
        <p:grpSp>
          <p:nvGrpSpPr>
            <p:cNvPr id="22554" name="Group 26"/>
            <p:cNvGrpSpPr>
              <a:grpSpLocks/>
            </p:cNvGrpSpPr>
            <p:nvPr/>
          </p:nvGrpSpPr>
          <p:grpSpPr bwMode="auto">
            <a:xfrm>
              <a:off x="2081" y="995"/>
              <a:ext cx="174" cy="335"/>
              <a:chOff x="2081" y="995"/>
              <a:chExt cx="174" cy="335"/>
            </a:xfrm>
          </p:grpSpPr>
          <p:sp>
            <p:nvSpPr>
              <p:cNvPr id="22552" name="Line 24"/>
              <p:cNvSpPr>
                <a:spLocks noChangeShapeType="1"/>
              </p:cNvSpPr>
              <p:nvPr/>
            </p:nvSpPr>
            <p:spPr bwMode="auto">
              <a:xfrm>
                <a:off x="2255" y="995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/>
            </p:nvSpPr>
            <p:spPr bwMode="auto">
              <a:xfrm>
                <a:off x="2081" y="1056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4</a:t>
                </a:r>
              </a:p>
            </p:txBody>
          </p:sp>
        </p:grpSp>
        <p:grpSp>
          <p:nvGrpSpPr>
            <p:cNvPr id="22557" name="Group 29"/>
            <p:cNvGrpSpPr>
              <a:grpSpLocks/>
            </p:cNvGrpSpPr>
            <p:nvPr/>
          </p:nvGrpSpPr>
          <p:grpSpPr bwMode="auto">
            <a:xfrm>
              <a:off x="2913" y="995"/>
              <a:ext cx="125" cy="335"/>
              <a:chOff x="2913" y="995"/>
              <a:chExt cx="125" cy="335"/>
            </a:xfrm>
          </p:grpSpPr>
          <p:sp>
            <p:nvSpPr>
              <p:cNvPr id="22555" name="Line 27"/>
              <p:cNvSpPr>
                <a:spLocks noChangeShapeType="1"/>
              </p:cNvSpPr>
              <p:nvPr/>
            </p:nvSpPr>
            <p:spPr bwMode="auto">
              <a:xfrm>
                <a:off x="2913" y="995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/>
            </p:nvSpPr>
            <p:spPr bwMode="auto">
              <a:xfrm>
                <a:off x="2913" y="1025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6</a:t>
                </a:r>
              </a:p>
            </p:txBody>
          </p:sp>
        </p:grpSp>
        <p:grpSp>
          <p:nvGrpSpPr>
            <p:cNvPr id="22560" name="Group 32"/>
            <p:cNvGrpSpPr>
              <a:grpSpLocks/>
            </p:cNvGrpSpPr>
            <p:nvPr/>
          </p:nvGrpSpPr>
          <p:grpSpPr bwMode="auto">
            <a:xfrm>
              <a:off x="1659" y="964"/>
              <a:ext cx="533" cy="396"/>
              <a:chOff x="1659" y="964"/>
              <a:chExt cx="533" cy="396"/>
            </a:xfrm>
          </p:grpSpPr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 flipV="1">
                <a:off x="1659" y="964"/>
                <a:ext cx="533" cy="3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/>
            </p:nvSpPr>
            <p:spPr bwMode="auto">
              <a:xfrm>
                <a:off x="1753" y="977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7</a:t>
                </a:r>
              </a:p>
            </p:txBody>
          </p:sp>
        </p:grpSp>
      </p:grp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457200" y="31242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effectLst/>
                <a:ea typeface="굴림" panose="020B0600000101010101" pitchFamily="50" charset="-127"/>
              </a:rPr>
              <a:t>Each component of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T 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is defined by the vertices in the component.</a:t>
            </a:r>
          </a:p>
        </p:txBody>
      </p:sp>
      <p:sp>
        <p:nvSpPr>
          <p:cNvPr id="22563" name="Freeform 35"/>
          <p:cNvSpPr>
            <a:spLocks/>
          </p:cNvSpPr>
          <p:nvPr/>
        </p:nvSpPr>
        <p:spPr bwMode="auto">
          <a:xfrm>
            <a:off x="2032000" y="1074738"/>
            <a:ext cx="1949450" cy="1695450"/>
          </a:xfrm>
          <a:custGeom>
            <a:avLst/>
            <a:gdLst>
              <a:gd name="T0" fmla="*/ 117 w 1228"/>
              <a:gd name="T1" fmla="*/ 22 h 1068"/>
              <a:gd name="T2" fmla="*/ 107 w 1228"/>
              <a:gd name="T3" fmla="*/ 96 h 1068"/>
              <a:gd name="T4" fmla="*/ 96 w 1228"/>
              <a:gd name="T5" fmla="*/ 224 h 1068"/>
              <a:gd name="T6" fmla="*/ 64 w 1228"/>
              <a:gd name="T7" fmla="*/ 352 h 1068"/>
              <a:gd name="T8" fmla="*/ 43 w 1228"/>
              <a:gd name="T9" fmla="*/ 406 h 1068"/>
              <a:gd name="T10" fmla="*/ 11 w 1228"/>
              <a:gd name="T11" fmla="*/ 438 h 1068"/>
              <a:gd name="T12" fmla="*/ 0 w 1228"/>
              <a:gd name="T13" fmla="*/ 534 h 1068"/>
              <a:gd name="T14" fmla="*/ 0 w 1228"/>
              <a:gd name="T15" fmla="*/ 704 h 1068"/>
              <a:gd name="T16" fmla="*/ 0 w 1228"/>
              <a:gd name="T17" fmla="*/ 790 h 1068"/>
              <a:gd name="T18" fmla="*/ 11 w 1228"/>
              <a:gd name="T19" fmla="*/ 886 h 1068"/>
              <a:gd name="T20" fmla="*/ 107 w 1228"/>
              <a:gd name="T21" fmla="*/ 971 h 1068"/>
              <a:gd name="T22" fmla="*/ 277 w 1228"/>
              <a:gd name="T23" fmla="*/ 1024 h 1068"/>
              <a:gd name="T24" fmla="*/ 395 w 1228"/>
              <a:gd name="T25" fmla="*/ 1046 h 1068"/>
              <a:gd name="T26" fmla="*/ 565 w 1228"/>
              <a:gd name="T27" fmla="*/ 1046 h 1068"/>
              <a:gd name="T28" fmla="*/ 715 w 1228"/>
              <a:gd name="T29" fmla="*/ 1046 h 1068"/>
              <a:gd name="T30" fmla="*/ 907 w 1228"/>
              <a:gd name="T31" fmla="*/ 1056 h 1068"/>
              <a:gd name="T32" fmla="*/ 1035 w 1228"/>
              <a:gd name="T33" fmla="*/ 1067 h 1068"/>
              <a:gd name="T34" fmla="*/ 1109 w 1228"/>
              <a:gd name="T35" fmla="*/ 1067 h 1068"/>
              <a:gd name="T36" fmla="*/ 1163 w 1228"/>
              <a:gd name="T37" fmla="*/ 1024 h 1068"/>
              <a:gd name="T38" fmla="*/ 1205 w 1228"/>
              <a:gd name="T39" fmla="*/ 950 h 1068"/>
              <a:gd name="T40" fmla="*/ 1216 w 1228"/>
              <a:gd name="T41" fmla="*/ 864 h 1068"/>
              <a:gd name="T42" fmla="*/ 1227 w 1228"/>
              <a:gd name="T43" fmla="*/ 768 h 1068"/>
              <a:gd name="T44" fmla="*/ 1227 w 1228"/>
              <a:gd name="T45" fmla="*/ 704 h 1068"/>
              <a:gd name="T46" fmla="*/ 1227 w 1228"/>
              <a:gd name="T47" fmla="*/ 640 h 1068"/>
              <a:gd name="T48" fmla="*/ 1227 w 1228"/>
              <a:gd name="T49" fmla="*/ 576 h 1068"/>
              <a:gd name="T50" fmla="*/ 1227 w 1228"/>
              <a:gd name="T51" fmla="*/ 512 h 1068"/>
              <a:gd name="T52" fmla="*/ 1227 w 1228"/>
              <a:gd name="T53" fmla="*/ 438 h 1068"/>
              <a:gd name="T54" fmla="*/ 1227 w 1228"/>
              <a:gd name="T55" fmla="*/ 331 h 1068"/>
              <a:gd name="T56" fmla="*/ 1227 w 1228"/>
              <a:gd name="T57" fmla="*/ 246 h 1068"/>
              <a:gd name="T58" fmla="*/ 1227 w 1228"/>
              <a:gd name="T59" fmla="*/ 182 h 1068"/>
              <a:gd name="T60" fmla="*/ 1205 w 1228"/>
              <a:gd name="T61" fmla="*/ 118 h 1068"/>
              <a:gd name="T62" fmla="*/ 1184 w 1228"/>
              <a:gd name="T63" fmla="*/ 64 h 1068"/>
              <a:gd name="T64" fmla="*/ 1109 w 1228"/>
              <a:gd name="T65" fmla="*/ 43 h 1068"/>
              <a:gd name="T66" fmla="*/ 1045 w 1228"/>
              <a:gd name="T67" fmla="*/ 43 h 1068"/>
              <a:gd name="T68" fmla="*/ 896 w 1228"/>
              <a:gd name="T69" fmla="*/ 22 h 1068"/>
              <a:gd name="T70" fmla="*/ 821 w 1228"/>
              <a:gd name="T71" fmla="*/ 0 h 1068"/>
              <a:gd name="T72" fmla="*/ 672 w 1228"/>
              <a:gd name="T73" fmla="*/ 0 h 1068"/>
              <a:gd name="T74" fmla="*/ 565 w 1228"/>
              <a:gd name="T75" fmla="*/ 0 h 1068"/>
              <a:gd name="T76" fmla="*/ 501 w 1228"/>
              <a:gd name="T77" fmla="*/ 0 h 1068"/>
              <a:gd name="T78" fmla="*/ 437 w 1228"/>
              <a:gd name="T79" fmla="*/ 0 h 1068"/>
              <a:gd name="T80" fmla="*/ 373 w 1228"/>
              <a:gd name="T81" fmla="*/ 0 h 1068"/>
              <a:gd name="T82" fmla="*/ 309 w 1228"/>
              <a:gd name="T83" fmla="*/ 0 h 1068"/>
              <a:gd name="T84" fmla="*/ 245 w 1228"/>
              <a:gd name="T85" fmla="*/ 0 h 1068"/>
              <a:gd name="T86" fmla="*/ 160 w 1228"/>
              <a:gd name="T87" fmla="*/ 43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28" h="1068">
                <a:moveTo>
                  <a:pt x="160" y="43"/>
                </a:moveTo>
                <a:lnTo>
                  <a:pt x="117" y="22"/>
                </a:lnTo>
                <a:lnTo>
                  <a:pt x="107" y="54"/>
                </a:lnTo>
                <a:lnTo>
                  <a:pt x="107" y="96"/>
                </a:lnTo>
                <a:lnTo>
                  <a:pt x="96" y="160"/>
                </a:lnTo>
                <a:lnTo>
                  <a:pt x="96" y="224"/>
                </a:lnTo>
                <a:lnTo>
                  <a:pt x="85" y="288"/>
                </a:lnTo>
                <a:lnTo>
                  <a:pt x="64" y="352"/>
                </a:lnTo>
                <a:lnTo>
                  <a:pt x="53" y="374"/>
                </a:lnTo>
                <a:lnTo>
                  <a:pt x="43" y="406"/>
                </a:lnTo>
                <a:lnTo>
                  <a:pt x="21" y="416"/>
                </a:lnTo>
                <a:lnTo>
                  <a:pt x="11" y="438"/>
                </a:lnTo>
                <a:lnTo>
                  <a:pt x="11" y="502"/>
                </a:lnTo>
                <a:lnTo>
                  <a:pt x="0" y="534"/>
                </a:lnTo>
                <a:lnTo>
                  <a:pt x="0" y="619"/>
                </a:lnTo>
                <a:lnTo>
                  <a:pt x="0" y="704"/>
                </a:lnTo>
                <a:lnTo>
                  <a:pt x="0" y="768"/>
                </a:lnTo>
                <a:lnTo>
                  <a:pt x="0" y="790"/>
                </a:lnTo>
                <a:lnTo>
                  <a:pt x="11" y="822"/>
                </a:lnTo>
                <a:lnTo>
                  <a:pt x="11" y="886"/>
                </a:lnTo>
                <a:lnTo>
                  <a:pt x="43" y="960"/>
                </a:lnTo>
                <a:lnTo>
                  <a:pt x="107" y="971"/>
                </a:lnTo>
                <a:lnTo>
                  <a:pt x="192" y="1014"/>
                </a:lnTo>
                <a:lnTo>
                  <a:pt x="277" y="1024"/>
                </a:lnTo>
                <a:lnTo>
                  <a:pt x="363" y="1046"/>
                </a:lnTo>
                <a:lnTo>
                  <a:pt x="395" y="1046"/>
                </a:lnTo>
                <a:lnTo>
                  <a:pt x="480" y="1046"/>
                </a:lnTo>
                <a:lnTo>
                  <a:pt x="565" y="1046"/>
                </a:lnTo>
                <a:lnTo>
                  <a:pt x="651" y="1046"/>
                </a:lnTo>
                <a:lnTo>
                  <a:pt x="715" y="1046"/>
                </a:lnTo>
                <a:lnTo>
                  <a:pt x="800" y="1046"/>
                </a:lnTo>
                <a:lnTo>
                  <a:pt x="907" y="1056"/>
                </a:lnTo>
                <a:lnTo>
                  <a:pt x="1013" y="1067"/>
                </a:lnTo>
                <a:lnTo>
                  <a:pt x="1035" y="1067"/>
                </a:lnTo>
                <a:lnTo>
                  <a:pt x="1077" y="1067"/>
                </a:lnTo>
                <a:lnTo>
                  <a:pt x="1109" y="1067"/>
                </a:lnTo>
                <a:lnTo>
                  <a:pt x="1131" y="1056"/>
                </a:lnTo>
                <a:lnTo>
                  <a:pt x="1163" y="1024"/>
                </a:lnTo>
                <a:lnTo>
                  <a:pt x="1184" y="992"/>
                </a:lnTo>
                <a:lnTo>
                  <a:pt x="1205" y="950"/>
                </a:lnTo>
                <a:lnTo>
                  <a:pt x="1205" y="928"/>
                </a:lnTo>
                <a:lnTo>
                  <a:pt x="1216" y="864"/>
                </a:lnTo>
                <a:lnTo>
                  <a:pt x="1216" y="800"/>
                </a:lnTo>
                <a:lnTo>
                  <a:pt x="1227" y="768"/>
                </a:lnTo>
                <a:lnTo>
                  <a:pt x="1227" y="726"/>
                </a:lnTo>
                <a:lnTo>
                  <a:pt x="1227" y="704"/>
                </a:lnTo>
                <a:lnTo>
                  <a:pt x="1227" y="672"/>
                </a:lnTo>
                <a:lnTo>
                  <a:pt x="1227" y="640"/>
                </a:lnTo>
                <a:lnTo>
                  <a:pt x="1227" y="598"/>
                </a:lnTo>
                <a:lnTo>
                  <a:pt x="1227" y="576"/>
                </a:lnTo>
                <a:lnTo>
                  <a:pt x="1227" y="534"/>
                </a:lnTo>
                <a:lnTo>
                  <a:pt x="1227" y="512"/>
                </a:lnTo>
                <a:lnTo>
                  <a:pt x="1227" y="480"/>
                </a:lnTo>
                <a:lnTo>
                  <a:pt x="1227" y="438"/>
                </a:lnTo>
                <a:lnTo>
                  <a:pt x="1227" y="416"/>
                </a:lnTo>
                <a:lnTo>
                  <a:pt x="1227" y="331"/>
                </a:lnTo>
                <a:lnTo>
                  <a:pt x="1227" y="288"/>
                </a:lnTo>
                <a:lnTo>
                  <a:pt x="1227" y="246"/>
                </a:lnTo>
                <a:lnTo>
                  <a:pt x="1227" y="224"/>
                </a:lnTo>
                <a:lnTo>
                  <a:pt x="1227" y="182"/>
                </a:lnTo>
                <a:lnTo>
                  <a:pt x="1227" y="160"/>
                </a:lnTo>
                <a:lnTo>
                  <a:pt x="1205" y="118"/>
                </a:lnTo>
                <a:lnTo>
                  <a:pt x="1195" y="96"/>
                </a:lnTo>
                <a:lnTo>
                  <a:pt x="1184" y="64"/>
                </a:lnTo>
                <a:lnTo>
                  <a:pt x="1141" y="54"/>
                </a:lnTo>
                <a:lnTo>
                  <a:pt x="1109" y="43"/>
                </a:lnTo>
                <a:lnTo>
                  <a:pt x="1077" y="43"/>
                </a:lnTo>
                <a:lnTo>
                  <a:pt x="1045" y="43"/>
                </a:lnTo>
                <a:lnTo>
                  <a:pt x="981" y="32"/>
                </a:lnTo>
                <a:lnTo>
                  <a:pt x="896" y="22"/>
                </a:lnTo>
                <a:lnTo>
                  <a:pt x="853" y="11"/>
                </a:lnTo>
                <a:lnTo>
                  <a:pt x="821" y="0"/>
                </a:lnTo>
                <a:lnTo>
                  <a:pt x="736" y="0"/>
                </a:lnTo>
                <a:lnTo>
                  <a:pt x="672" y="0"/>
                </a:lnTo>
                <a:lnTo>
                  <a:pt x="587" y="0"/>
                </a:lnTo>
                <a:lnTo>
                  <a:pt x="565" y="0"/>
                </a:lnTo>
                <a:lnTo>
                  <a:pt x="523" y="0"/>
                </a:lnTo>
                <a:lnTo>
                  <a:pt x="501" y="0"/>
                </a:lnTo>
                <a:lnTo>
                  <a:pt x="459" y="0"/>
                </a:lnTo>
                <a:lnTo>
                  <a:pt x="437" y="0"/>
                </a:lnTo>
                <a:lnTo>
                  <a:pt x="405" y="0"/>
                </a:lnTo>
                <a:lnTo>
                  <a:pt x="373" y="0"/>
                </a:lnTo>
                <a:lnTo>
                  <a:pt x="341" y="0"/>
                </a:lnTo>
                <a:lnTo>
                  <a:pt x="309" y="0"/>
                </a:lnTo>
                <a:lnTo>
                  <a:pt x="277" y="0"/>
                </a:lnTo>
                <a:lnTo>
                  <a:pt x="245" y="0"/>
                </a:lnTo>
                <a:lnTo>
                  <a:pt x="213" y="0"/>
                </a:lnTo>
                <a:lnTo>
                  <a:pt x="160" y="43"/>
                </a:lnTo>
                <a:lnTo>
                  <a:pt x="160" y="43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4" name="Freeform 36"/>
          <p:cNvSpPr>
            <a:spLocks/>
          </p:cNvSpPr>
          <p:nvPr/>
        </p:nvSpPr>
        <p:spPr bwMode="auto">
          <a:xfrm>
            <a:off x="4216400" y="990600"/>
            <a:ext cx="763588" cy="1779588"/>
          </a:xfrm>
          <a:custGeom>
            <a:avLst/>
            <a:gdLst>
              <a:gd name="T0" fmla="*/ 363 w 481"/>
              <a:gd name="T1" fmla="*/ 0 h 1121"/>
              <a:gd name="T2" fmla="*/ 277 w 481"/>
              <a:gd name="T3" fmla="*/ 0 h 1121"/>
              <a:gd name="T4" fmla="*/ 213 w 481"/>
              <a:gd name="T5" fmla="*/ 0 h 1121"/>
              <a:gd name="T6" fmla="*/ 149 w 481"/>
              <a:gd name="T7" fmla="*/ 32 h 1121"/>
              <a:gd name="T8" fmla="*/ 85 w 481"/>
              <a:gd name="T9" fmla="*/ 64 h 1121"/>
              <a:gd name="T10" fmla="*/ 64 w 481"/>
              <a:gd name="T11" fmla="*/ 128 h 1121"/>
              <a:gd name="T12" fmla="*/ 43 w 481"/>
              <a:gd name="T13" fmla="*/ 203 h 1121"/>
              <a:gd name="T14" fmla="*/ 32 w 481"/>
              <a:gd name="T15" fmla="*/ 299 h 1121"/>
              <a:gd name="T16" fmla="*/ 11 w 481"/>
              <a:gd name="T17" fmla="*/ 363 h 1121"/>
              <a:gd name="T18" fmla="*/ 0 w 481"/>
              <a:gd name="T19" fmla="*/ 427 h 1121"/>
              <a:gd name="T20" fmla="*/ 0 w 481"/>
              <a:gd name="T21" fmla="*/ 565 h 1121"/>
              <a:gd name="T22" fmla="*/ 0 w 481"/>
              <a:gd name="T23" fmla="*/ 619 h 1121"/>
              <a:gd name="T24" fmla="*/ 0 w 481"/>
              <a:gd name="T25" fmla="*/ 693 h 1121"/>
              <a:gd name="T26" fmla="*/ 0 w 481"/>
              <a:gd name="T27" fmla="*/ 757 h 1121"/>
              <a:gd name="T28" fmla="*/ 21 w 481"/>
              <a:gd name="T29" fmla="*/ 864 h 1121"/>
              <a:gd name="T30" fmla="*/ 32 w 481"/>
              <a:gd name="T31" fmla="*/ 939 h 1121"/>
              <a:gd name="T32" fmla="*/ 43 w 481"/>
              <a:gd name="T33" fmla="*/ 1003 h 1121"/>
              <a:gd name="T34" fmla="*/ 107 w 481"/>
              <a:gd name="T35" fmla="*/ 1067 h 1121"/>
              <a:gd name="T36" fmla="*/ 192 w 481"/>
              <a:gd name="T37" fmla="*/ 1099 h 1121"/>
              <a:gd name="T38" fmla="*/ 288 w 481"/>
              <a:gd name="T39" fmla="*/ 1109 h 1121"/>
              <a:gd name="T40" fmla="*/ 384 w 481"/>
              <a:gd name="T41" fmla="*/ 1120 h 1121"/>
              <a:gd name="T42" fmla="*/ 416 w 481"/>
              <a:gd name="T43" fmla="*/ 1088 h 1121"/>
              <a:gd name="T44" fmla="*/ 459 w 481"/>
              <a:gd name="T45" fmla="*/ 1035 h 1121"/>
              <a:gd name="T46" fmla="*/ 459 w 481"/>
              <a:gd name="T47" fmla="*/ 928 h 1121"/>
              <a:gd name="T48" fmla="*/ 459 w 481"/>
              <a:gd name="T49" fmla="*/ 811 h 1121"/>
              <a:gd name="T50" fmla="*/ 459 w 481"/>
              <a:gd name="T51" fmla="*/ 725 h 1121"/>
              <a:gd name="T52" fmla="*/ 459 w 481"/>
              <a:gd name="T53" fmla="*/ 597 h 1121"/>
              <a:gd name="T54" fmla="*/ 459 w 481"/>
              <a:gd name="T55" fmla="*/ 533 h 1121"/>
              <a:gd name="T56" fmla="*/ 469 w 481"/>
              <a:gd name="T57" fmla="*/ 469 h 1121"/>
              <a:gd name="T58" fmla="*/ 480 w 481"/>
              <a:gd name="T59" fmla="*/ 405 h 1121"/>
              <a:gd name="T60" fmla="*/ 480 w 481"/>
              <a:gd name="T61" fmla="*/ 341 h 1121"/>
              <a:gd name="T62" fmla="*/ 480 w 481"/>
              <a:gd name="T63" fmla="*/ 277 h 1121"/>
              <a:gd name="T64" fmla="*/ 480 w 481"/>
              <a:gd name="T65" fmla="*/ 213 h 1121"/>
              <a:gd name="T66" fmla="*/ 480 w 481"/>
              <a:gd name="T67" fmla="*/ 149 h 1121"/>
              <a:gd name="T68" fmla="*/ 480 w 481"/>
              <a:gd name="T69" fmla="*/ 85 h 1121"/>
              <a:gd name="T70" fmla="*/ 469 w 481"/>
              <a:gd name="T71" fmla="*/ 21 h 1121"/>
              <a:gd name="T72" fmla="*/ 416 w 481"/>
              <a:gd name="T73" fmla="*/ 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1" h="1121">
                <a:moveTo>
                  <a:pt x="416" y="0"/>
                </a:moveTo>
                <a:lnTo>
                  <a:pt x="363" y="0"/>
                </a:lnTo>
                <a:lnTo>
                  <a:pt x="299" y="0"/>
                </a:lnTo>
                <a:lnTo>
                  <a:pt x="277" y="0"/>
                </a:lnTo>
                <a:lnTo>
                  <a:pt x="235" y="0"/>
                </a:lnTo>
                <a:lnTo>
                  <a:pt x="213" y="0"/>
                </a:lnTo>
                <a:lnTo>
                  <a:pt x="181" y="0"/>
                </a:lnTo>
                <a:lnTo>
                  <a:pt x="149" y="32"/>
                </a:lnTo>
                <a:lnTo>
                  <a:pt x="117" y="43"/>
                </a:lnTo>
                <a:lnTo>
                  <a:pt x="85" y="64"/>
                </a:lnTo>
                <a:lnTo>
                  <a:pt x="64" y="96"/>
                </a:lnTo>
                <a:lnTo>
                  <a:pt x="64" y="128"/>
                </a:lnTo>
                <a:lnTo>
                  <a:pt x="53" y="160"/>
                </a:lnTo>
                <a:lnTo>
                  <a:pt x="43" y="203"/>
                </a:lnTo>
                <a:lnTo>
                  <a:pt x="43" y="267"/>
                </a:lnTo>
                <a:lnTo>
                  <a:pt x="32" y="299"/>
                </a:lnTo>
                <a:lnTo>
                  <a:pt x="21" y="331"/>
                </a:lnTo>
                <a:lnTo>
                  <a:pt x="11" y="363"/>
                </a:lnTo>
                <a:lnTo>
                  <a:pt x="0" y="405"/>
                </a:lnTo>
                <a:lnTo>
                  <a:pt x="0" y="427"/>
                </a:lnTo>
                <a:lnTo>
                  <a:pt x="0" y="491"/>
                </a:lnTo>
                <a:lnTo>
                  <a:pt x="0" y="565"/>
                </a:lnTo>
                <a:lnTo>
                  <a:pt x="0" y="587"/>
                </a:lnTo>
                <a:lnTo>
                  <a:pt x="0" y="619"/>
                </a:lnTo>
                <a:lnTo>
                  <a:pt x="0" y="651"/>
                </a:lnTo>
                <a:lnTo>
                  <a:pt x="0" y="693"/>
                </a:lnTo>
                <a:lnTo>
                  <a:pt x="0" y="715"/>
                </a:lnTo>
                <a:lnTo>
                  <a:pt x="0" y="757"/>
                </a:lnTo>
                <a:lnTo>
                  <a:pt x="11" y="779"/>
                </a:lnTo>
                <a:lnTo>
                  <a:pt x="21" y="864"/>
                </a:lnTo>
                <a:lnTo>
                  <a:pt x="32" y="896"/>
                </a:lnTo>
                <a:lnTo>
                  <a:pt x="32" y="939"/>
                </a:lnTo>
                <a:lnTo>
                  <a:pt x="43" y="981"/>
                </a:lnTo>
                <a:lnTo>
                  <a:pt x="43" y="1003"/>
                </a:lnTo>
                <a:lnTo>
                  <a:pt x="64" y="1035"/>
                </a:lnTo>
                <a:lnTo>
                  <a:pt x="107" y="1067"/>
                </a:lnTo>
                <a:lnTo>
                  <a:pt x="171" y="1077"/>
                </a:lnTo>
                <a:lnTo>
                  <a:pt x="192" y="1099"/>
                </a:lnTo>
                <a:lnTo>
                  <a:pt x="224" y="1099"/>
                </a:lnTo>
                <a:lnTo>
                  <a:pt x="288" y="1109"/>
                </a:lnTo>
                <a:lnTo>
                  <a:pt x="352" y="1120"/>
                </a:lnTo>
                <a:lnTo>
                  <a:pt x="384" y="1120"/>
                </a:lnTo>
                <a:lnTo>
                  <a:pt x="416" y="1120"/>
                </a:lnTo>
                <a:lnTo>
                  <a:pt x="416" y="1088"/>
                </a:lnTo>
                <a:lnTo>
                  <a:pt x="437" y="1056"/>
                </a:lnTo>
                <a:lnTo>
                  <a:pt x="459" y="1035"/>
                </a:lnTo>
                <a:lnTo>
                  <a:pt x="459" y="1013"/>
                </a:lnTo>
                <a:lnTo>
                  <a:pt x="459" y="928"/>
                </a:lnTo>
                <a:lnTo>
                  <a:pt x="459" y="896"/>
                </a:lnTo>
                <a:lnTo>
                  <a:pt x="459" y="811"/>
                </a:lnTo>
                <a:lnTo>
                  <a:pt x="459" y="747"/>
                </a:lnTo>
                <a:lnTo>
                  <a:pt x="459" y="725"/>
                </a:lnTo>
                <a:lnTo>
                  <a:pt x="459" y="661"/>
                </a:lnTo>
                <a:lnTo>
                  <a:pt x="459" y="597"/>
                </a:lnTo>
                <a:lnTo>
                  <a:pt x="459" y="565"/>
                </a:lnTo>
                <a:lnTo>
                  <a:pt x="459" y="533"/>
                </a:lnTo>
                <a:lnTo>
                  <a:pt x="469" y="491"/>
                </a:lnTo>
                <a:lnTo>
                  <a:pt x="469" y="469"/>
                </a:lnTo>
                <a:lnTo>
                  <a:pt x="469" y="437"/>
                </a:lnTo>
                <a:lnTo>
                  <a:pt x="480" y="405"/>
                </a:lnTo>
                <a:lnTo>
                  <a:pt x="480" y="363"/>
                </a:lnTo>
                <a:lnTo>
                  <a:pt x="480" y="341"/>
                </a:lnTo>
                <a:lnTo>
                  <a:pt x="480" y="299"/>
                </a:lnTo>
                <a:lnTo>
                  <a:pt x="480" y="277"/>
                </a:lnTo>
                <a:lnTo>
                  <a:pt x="480" y="235"/>
                </a:lnTo>
                <a:lnTo>
                  <a:pt x="480" y="213"/>
                </a:lnTo>
                <a:lnTo>
                  <a:pt x="480" y="181"/>
                </a:lnTo>
                <a:lnTo>
                  <a:pt x="480" y="149"/>
                </a:lnTo>
                <a:lnTo>
                  <a:pt x="480" y="107"/>
                </a:lnTo>
                <a:lnTo>
                  <a:pt x="480" y="85"/>
                </a:lnTo>
                <a:lnTo>
                  <a:pt x="480" y="53"/>
                </a:lnTo>
                <a:lnTo>
                  <a:pt x="469" y="21"/>
                </a:lnTo>
                <a:lnTo>
                  <a:pt x="416" y="0"/>
                </a:lnTo>
                <a:lnTo>
                  <a:pt x="416" y="0"/>
                </a:lnTo>
              </a:path>
            </a:pathLst>
          </a:custGeom>
          <a:noFill/>
          <a:ln w="508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5" name="Freeform 37"/>
          <p:cNvSpPr>
            <a:spLocks/>
          </p:cNvSpPr>
          <p:nvPr/>
        </p:nvSpPr>
        <p:spPr bwMode="auto">
          <a:xfrm>
            <a:off x="5283200" y="1023938"/>
            <a:ext cx="763588" cy="2084387"/>
          </a:xfrm>
          <a:custGeom>
            <a:avLst/>
            <a:gdLst>
              <a:gd name="T0" fmla="*/ 352 w 481"/>
              <a:gd name="T1" fmla="*/ 0 h 1313"/>
              <a:gd name="T2" fmla="*/ 245 w 481"/>
              <a:gd name="T3" fmla="*/ 0 h 1313"/>
              <a:gd name="T4" fmla="*/ 181 w 481"/>
              <a:gd name="T5" fmla="*/ 0 h 1313"/>
              <a:gd name="T6" fmla="*/ 117 w 481"/>
              <a:gd name="T7" fmla="*/ 11 h 1313"/>
              <a:gd name="T8" fmla="*/ 75 w 481"/>
              <a:gd name="T9" fmla="*/ 75 h 1313"/>
              <a:gd name="T10" fmla="*/ 64 w 481"/>
              <a:gd name="T11" fmla="*/ 139 h 1313"/>
              <a:gd name="T12" fmla="*/ 53 w 481"/>
              <a:gd name="T13" fmla="*/ 203 h 1313"/>
              <a:gd name="T14" fmla="*/ 32 w 481"/>
              <a:gd name="T15" fmla="*/ 278 h 1313"/>
              <a:gd name="T16" fmla="*/ 32 w 481"/>
              <a:gd name="T17" fmla="*/ 374 h 1313"/>
              <a:gd name="T18" fmla="*/ 32 w 481"/>
              <a:gd name="T19" fmla="*/ 438 h 1313"/>
              <a:gd name="T20" fmla="*/ 21 w 481"/>
              <a:gd name="T21" fmla="*/ 502 h 1313"/>
              <a:gd name="T22" fmla="*/ 21 w 481"/>
              <a:gd name="T23" fmla="*/ 566 h 1313"/>
              <a:gd name="T24" fmla="*/ 21 w 481"/>
              <a:gd name="T25" fmla="*/ 630 h 1313"/>
              <a:gd name="T26" fmla="*/ 21 w 481"/>
              <a:gd name="T27" fmla="*/ 694 h 1313"/>
              <a:gd name="T28" fmla="*/ 21 w 481"/>
              <a:gd name="T29" fmla="*/ 758 h 1313"/>
              <a:gd name="T30" fmla="*/ 0 w 481"/>
              <a:gd name="T31" fmla="*/ 822 h 1313"/>
              <a:gd name="T32" fmla="*/ 32 w 481"/>
              <a:gd name="T33" fmla="*/ 1067 h 1313"/>
              <a:gd name="T34" fmla="*/ 43 w 481"/>
              <a:gd name="T35" fmla="*/ 1259 h 1313"/>
              <a:gd name="T36" fmla="*/ 75 w 481"/>
              <a:gd name="T37" fmla="*/ 1312 h 1313"/>
              <a:gd name="T38" fmla="*/ 149 w 481"/>
              <a:gd name="T39" fmla="*/ 1312 h 1313"/>
              <a:gd name="T40" fmla="*/ 203 w 481"/>
              <a:gd name="T41" fmla="*/ 1312 h 1313"/>
              <a:gd name="T42" fmla="*/ 299 w 481"/>
              <a:gd name="T43" fmla="*/ 1291 h 1313"/>
              <a:gd name="T44" fmla="*/ 363 w 481"/>
              <a:gd name="T45" fmla="*/ 1270 h 1313"/>
              <a:gd name="T46" fmla="*/ 416 w 481"/>
              <a:gd name="T47" fmla="*/ 1206 h 1313"/>
              <a:gd name="T48" fmla="*/ 448 w 481"/>
              <a:gd name="T49" fmla="*/ 1099 h 1313"/>
              <a:gd name="T50" fmla="*/ 448 w 481"/>
              <a:gd name="T51" fmla="*/ 950 h 1313"/>
              <a:gd name="T52" fmla="*/ 469 w 481"/>
              <a:gd name="T53" fmla="*/ 800 h 1313"/>
              <a:gd name="T54" fmla="*/ 480 w 481"/>
              <a:gd name="T55" fmla="*/ 651 h 1313"/>
              <a:gd name="T56" fmla="*/ 480 w 481"/>
              <a:gd name="T57" fmla="*/ 587 h 1313"/>
              <a:gd name="T58" fmla="*/ 480 w 481"/>
              <a:gd name="T59" fmla="*/ 491 h 1313"/>
              <a:gd name="T60" fmla="*/ 480 w 481"/>
              <a:gd name="T61" fmla="*/ 384 h 1313"/>
              <a:gd name="T62" fmla="*/ 480 w 481"/>
              <a:gd name="T63" fmla="*/ 320 h 1313"/>
              <a:gd name="T64" fmla="*/ 480 w 481"/>
              <a:gd name="T65" fmla="*/ 256 h 1313"/>
              <a:gd name="T66" fmla="*/ 480 w 481"/>
              <a:gd name="T67" fmla="*/ 192 h 1313"/>
              <a:gd name="T68" fmla="*/ 480 w 481"/>
              <a:gd name="T69" fmla="*/ 118 h 1313"/>
              <a:gd name="T70" fmla="*/ 416 w 481"/>
              <a:gd name="T71" fmla="*/ 27 h 1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81" h="1313">
                <a:moveTo>
                  <a:pt x="416" y="27"/>
                </a:moveTo>
                <a:lnTo>
                  <a:pt x="352" y="0"/>
                </a:lnTo>
                <a:lnTo>
                  <a:pt x="267" y="0"/>
                </a:lnTo>
                <a:lnTo>
                  <a:pt x="245" y="0"/>
                </a:lnTo>
                <a:lnTo>
                  <a:pt x="213" y="0"/>
                </a:lnTo>
                <a:lnTo>
                  <a:pt x="181" y="0"/>
                </a:lnTo>
                <a:lnTo>
                  <a:pt x="149" y="0"/>
                </a:lnTo>
                <a:lnTo>
                  <a:pt x="117" y="11"/>
                </a:lnTo>
                <a:lnTo>
                  <a:pt x="96" y="43"/>
                </a:lnTo>
                <a:lnTo>
                  <a:pt x="75" y="75"/>
                </a:lnTo>
                <a:lnTo>
                  <a:pt x="64" y="107"/>
                </a:lnTo>
                <a:lnTo>
                  <a:pt x="64" y="139"/>
                </a:lnTo>
                <a:lnTo>
                  <a:pt x="53" y="171"/>
                </a:lnTo>
                <a:lnTo>
                  <a:pt x="53" y="203"/>
                </a:lnTo>
                <a:lnTo>
                  <a:pt x="53" y="246"/>
                </a:lnTo>
                <a:lnTo>
                  <a:pt x="32" y="278"/>
                </a:lnTo>
                <a:lnTo>
                  <a:pt x="32" y="310"/>
                </a:lnTo>
                <a:lnTo>
                  <a:pt x="32" y="374"/>
                </a:lnTo>
                <a:lnTo>
                  <a:pt x="32" y="416"/>
                </a:lnTo>
                <a:lnTo>
                  <a:pt x="32" y="438"/>
                </a:lnTo>
                <a:lnTo>
                  <a:pt x="21" y="470"/>
                </a:lnTo>
                <a:lnTo>
                  <a:pt x="21" y="502"/>
                </a:lnTo>
                <a:lnTo>
                  <a:pt x="21" y="544"/>
                </a:lnTo>
                <a:lnTo>
                  <a:pt x="21" y="566"/>
                </a:lnTo>
                <a:lnTo>
                  <a:pt x="21" y="598"/>
                </a:lnTo>
                <a:lnTo>
                  <a:pt x="21" y="630"/>
                </a:lnTo>
                <a:lnTo>
                  <a:pt x="21" y="662"/>
                </a:lnTo>
                <a:lnTo>
                  <a:pt x="21" y="694"/>
                </a:lnTo>
                <a:lnTo>
                  <a:pt x="21" y="726"/>
                </a:lnTo>
                <a:lnTo>
                  <a:pt x="21" y="758"/>
                </a:lnTo>
                <a:lnTo>
                  <a:pt x="21" y="790"/>
                </a:lnTo>
                <a:lnTo>
                  <a:pt x="0" y="822"/>
                </a:lnTo>
                <a:lnTo>
                  <a:pt x="21" y="896"/>
                </a:lnTo>
                <a:lnTo>
                  <a:pt x="32" y="1067"/>
                </a:lnTo>
                <a:lnTo>
                  <a:pt x="32" y="1174"/>
                </a:lnTo>
                <a:lnTo>
                  <a:pt x="43" y="1259"/>
                </a:lnTo>
                <a:lnTo>
                  <a:pt x="43" y="1302"/>
                </a:lnTo>
                <a:lnTo>
                  <a:pt x="75" y="1312"/>
                </a:lnTo>
                <a:lnTo>
                  <a:pt x="117" y="1312"/>
                </a:lnTo>
                <a:lnTo>
                  <a:pt x="149" y="1312"/>
                </a:lnTo>
                <a:lnTo>
                  <a:pt x="171" y="1312"/>
                </a:lnTo>
                <a:lnTo>
                  <a:pt x="203" y="1312"/>
                </a:lnTo>
                <a:lnTo>
                  <a:pt x="267" y="1312"/>
                </a:lnTo>
                <a:lnTo>
                  <a:pt x="299" y="1291"/>
                </a:lnTo>
                <a:lnTo>
                  <a:pt x="341" y="1280"/>
                </a:lnTo>
                <a:lnTo>
                  <a:pt x="363" y="1270"/>
                </a:lnTo>
                <a:lnTo>
                  <a:pt x="384" y="1238"/>
                </a:lnTo>
                <a:lnTo>
                  <a:pt x="416" y="1206"/>
                </a:lnTo>
                <a:lnTo>
                  <a:pt x="437" y="1184"/>
                </a:lnTo>
                <a:lnTo>
                  <a:pt x="448" y="1099"/>
                </a:lnTo>
                <a:lnTo>
                  <a:pt x="448" y="1035"/>
                </a:lnTo>
                <a:lnTo>
                  <a:pt x="448" y="950"/>
                </a:lnTo>
                <a:lnTo>
                  <a:pt x="459" y="886"/>
                </a:lnTo>
                <a:lnTo>
                  <a:pt x="469" y="800"/>
                </a:lnTo>
                <a:lnTo>
                  <a:pt x="480" y="736"/>
                </a:lnTo>
                <a:lnTo>
                  <a:pt x="480" y="651"/>
                </a:lnTo>
                <a:lnTo>
                  <a:pt x="480" y="619"/>
                </a:lnTo>
                <a:lnTo>
                  <a:pt x="480" y="587"/>
                </a:lnTo>
                <a:lnTo>
                  <a:pt x="480" y="555"/>
                </a:lnTo>
                <a:lnTo>
                  <a:pt x="480" y="491"/>
                </a:lnTo>
                <a:lnTo>
                  <a:pt x="480" y="427"/>
                </a:lnTo>
                <a:lnTo>
                  <a:pt x="480" y="384"/>
                </a:lnTo>
                <a:lnTo>
                  <a:pt x="480" y="342"/>
                </a:lnTo>
                <a:lnTo>
                  <a:pt x="480" y="320"/>
                </a:lnTo>
                <a:lnTo>
                  <a:pt x="480" y="278"/>
                </a:lnTo>
                <a:lnTo>
                  <a:pt x="480" y="256"/>
                </a:lnTo>
                <a:lnTo>
                  <a:pt x="480" y="214"/>
                </a:lnTo>
                <a:lnTo>
                  <a:pt x="480" y="192"/>
                </a:lnTo>
                <a:lnTo>
                  <a:pt x="480" y="160"/>
                </a:lnTo>
                <a:lnTo>
                  <a:pt x="480" y="118"/>
                </a:lnTo>
                <a:lnTo>
                  <a:pt x="469" y="86"/>
                </a:lnTo>
                <a:lnTo>
                  <a:pt x="416" y="27"/>
                </a:lnTo>
                <a:lnTo>
                  <a:pt x="416" y="27"/>
                </a:lnTo>
              </a:path>
            </a:pathLst>
          </a:custGeom>
          <a:noFill/>
          <a:ln w="50800" cap="rnd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457200" y="419100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effectLst/>
                <a:ea typeface="굴림" panose="020B0600000101010101" pitchFamily="50" charset="-127"/>
              </a:rPr>
              <a:t>Represent each component as a set of vertices.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{1, 2, 3, 4}</a:t>
            </a:r>
            <a:r>
              <a:rPr lang="en-US" altLang="ko-KR" sz="28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,</a:t>
            </a:r>
            <a:r>
              <a:rPr lang="en-US" altLang="ko-KR" sz="2800" dirty="0">
                <a:solidFill>
                  <a:srgbClr val="FFFF00"/>
                </a:solidFill>
                <a:effectLst/>
                <a:ea typeface="굴림" panose="020B0600000101010101" pitchFamily="50" charset="-127"/>
              </a:rPr>
              <a:t> </a:t>
            </a:r>
            <a:r>
              <a:rPr lang="en-US" altLang="ko-KR" sz="2800" dirty="0">
                <a:effectLst/>
                <a:ea typeface="굴림" panose="020B0600000101010101" pitchFamily="50" charset="-127"/>
              </a:rPr>
              <a:t>{5, 6},</a:t>
            </a:r>
            <a:r>
              <a:rPr lang="en-US" altLang="ko-KR" sz="2800" dirty="0">
                <a:solidFill>
                  <a:srgbClr val="336600"/>
                </a:solidFill>
                <a:effectLst/>
                <a:ea typeface="굴림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effectLst/>
                <a:ea typeface="굴림" panose="020B0600000101010101" pitchFamily="50" charset="-127"/>
              </a:rPr>
              <a:t>{7, 8}</a:t>
            </a:r>
          </a:p>
        </p:txBody>
      </p:sp>
      <p:sp>
        <p:nvSpPr>
          <p:cNvPr id="22567" name="Rectangle 39"/>
          <p:cNvSpPr>
            <a:spLocks noChangeArrowheads="1"/>
          </p:cNvSpPr>
          <p:nvPr/>
        </p:nvSpPr>
        <p:spPr bwMode="auto">
          <a:xfrm>
            <a:off x="457200" y="53340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effectLst/>
                <a:ea typeface="굴림" panose="020B0600000101010101" pitchFamily="50" charset="-127"/>
              </a:rPr>
              <a:t>Two vertices are in the same component </a:t>
            </a:r>
            <a:r>
              <a:rPr lang="en-US" altLang="ko-KR" sz="3200" dirty="0" err="1">
                <a:effectLst/>
                <a:ea typeface="굴림" panose="020B0600000101010101" pitchFamily="50" charset="-127"/>
              </a:rPr>
              <a:t>iff</a:t>
            </a:r>
            <a:r>
              <a:rPr lang="en-US" altLang="ko-KR" sz="3200" dirty="0">
                <a:effectLst/>
                <a:ea typeface="굴림" panose="020B0600000101010101" pitchFamily="50" charset="-127"/>
              </a:rPr>
              <a:t> they are in the same set of vertices.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990013" cy="8382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Data Structures for Kruskal’s Method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57200" y="31242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effectLst/>
                <a:ea typeface="굴림" panose="020B0600000101010101" pitchFamily="50" charset="-127"/>
              </a:rPr>
              <a:t>When an edge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(u, v) 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is added to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T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, the two components that have vertices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 u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and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 v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combine to become a single component.</a:t>
            </a:r>
          </a:p>
        </p:txBody>
      </p: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2032000" y="990600"/>
            <a:ext cx="4014788" cy="2117725"/>
            <a:chOff x="1280" y="624"/>
            <a:chExt cx="2529" cy="1334"/>
          </a:xfrm>
        </p:grpSpPr>
        <p:grpSp>
          <p:nvGrpSpPr>
            <p:cNvPr id="23586" name="Group 34"/>
            <p:cNvGrpSpPr>
              <a:grpSpLocks/>
            </p:cNvGrpSpPr>
            <p:nvPr/>
          </p:nvGrpSpPr>
          <p:grpSpPr bwMode="auto">
            <a:xfrm>
              <a:off x="1440" y="812"/>
              <a:ext cx="2256" cy="768"/>
              <a:chOff x="1440" y="812"/>
              <a:chExt cx="2256" cy="768"/>
            </a:xfrm>
          </p:grpSpPr>
          <p:sp>
            <p:nvSpPr>
              <p:cNvPr id="23556" name="Oval 4"/>
              <p:cNvSpPr>
                <a:spLocks noChangeArrowheads="1"/>
              </p:cNvSpPr>
              <p:nvPr/>
            </p:nvSpPr>
            <p:spPr bwMode="auto">
              <a:xfrm>
                <a:off x="1507" y="81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57" name="Rectangle 5"/>
              <p:cNvSpPr>
                <a:spLocks noChangeArrowheads="1"/>
              </p:cNvSpPr>
              <p:nvPr/>
            </p:nvSpPr>
            <p:spPr bwMode="auto">
              <a:xfrm>
                <a:off x="1523" y="81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ffectLst/>
                    <a:ea typeface="굴림" panose="020B0600000101010101" pitchFamily="50" charset="-127"/>
                  </a:rPr>
                  <a:t>1</a:t>
                </a:r>
              </a:p>
            </p:txBody>
          </p:sp>
          <p:sp>
            <p:nvSpPr>
              <p:cNvPr id="23558" name="Oval 6"/>
              <p:cNvSpPr>
                <a:spLocks noChangeArrowheads="1"/>
              </p:cNvSpPr>
              <p:nvPr/>
            </p:nvSpPr>
            <p:spPr bwMode="auto">
              <a:xfrm>
                <a:off x="2165" y="81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59" name="Rectangle 7"/>
              <p:cNvSpPr>
                <a:spLocks noChangeArrowheads="1"/>
              </p:cNvSpPr>
              <p:nvPr/>
            </p:nvSpPr>
            <p:spPr bwMode="auto">
              <a:xfrm>
                <a:off x="2181" y="81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ffectLst/>
                    <a:ea typeface="굴림" panose="020B0600000101010101" pitchFamily="50" charset="-127"/>
                  </a:rPr>
                  <a:t>3</a:t>
                </a:r>
              </a:p>
            </p:txBody>
          </p:sp>
          <p:sp>
            <p:nvSpPr>
              <p:cNvPr id="23560" name="Oval 8"/>
              <p:cNvSpPr>
                <a:spLocks noChangeArrowheads="1"/>
              </p:cNvSpPr>
              <p:nvPr/>
            </p:nvSpPr>
            <p:spPr bwMode="auto">
              <a:xfrm>
                <a:off x="2823" y="81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61" name="Rectangle 9"/>
              <p:cNvSpPr>
                <a:spLocks noChangeArrowheads="1"/>
              </p:cNvSpPr>
              <p:nvPr/>
            </p:nvSpPr>
            <p:spPr bwMode="auto">
              <a:xfrm>
                <a:off x="2839" y="81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ffectLst/>
                    <a:ea typeface="굴림" panose="020B0600000101010101" pitchFamily="50" charset="-127"/>
                  </a:rPr>
                  <a:t>5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3481" y="816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63" name="Rectangle 11"/>
              <p:cNvSpPr>
                <a:spLocks noChangeArrowheads="1"/>
              </p:cNvSpPr>
              <p:nvPr/>
            </p:nvSpPr>
            <p:spPr bwMode="auto">
              <a:xfrm>
                <a:off x="3497" y="81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ffectLst/>
                    <a:ea typeface="굴림" panose="020B0600000101010101" pitchFamily="50" charset="-127"/>
                  </a:rPr>
                  <a:t>7</a:t>
                </a:r>
              </a:p>
            </p:txBody>
          </p:sp>
          <p:sp>
            <p:nvSpPr>
              <p:cNvPr id="23564" name="Oval 12"/>
              <p:cNvSpPr>
                <a:spLocks noChangeArrowheads="1"/>
              </p:cNvSpPr>
              <p:nvPr/>
            </p:nvSpPr>
            <p:spPr bwMode="auto">
              <a:xfrm>
                <a:off x="1507" y="1334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65" name="Rectangle 13"/>
              <p:cNvSpPr>
                <a:spLocks noChangeArrowheads="1"/>
              </p:cNvSpPr>
              <p:nvPr/>
            </p:nvSpPr>
            <p:spPr bwMode="auto">
              <a:xfrm>
                <a:off x="1523" y="133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ffectLst/>
                    <a:ea typeface="굴림" panose="020B0600000101010101" pitchFamily="50" charset="-127"/>
                  </a:rPr>
                  <a:t>2</a:t>
                </a:r>
              </a:p>
            </p:txBody>
          </p:sp>
          <p:sp>
            <p:nvSpPr>
              <p:cNvPr id="23566" name="Oval 14"/>
              <p:cNvSpPr>
                <a:spLocks noChangeArrowheads="1"/>
              </p:cNvSpPr>
              <p:nvPr/>
            </p:nvSpPr>
            <p:spPr bwMode="auto">
              <a:xfrm>
                <a:off x="2165" y="1334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67" name="Rectangle 15"/>
              <p:cNvSpPr>
                <a:spLocks noChangeArrowheads="1"/>
              </p:cNvSpPr>
              <p:nvPr/>
            </p:nvSpPr>
            <p:spPr bwMode="auto">
              <a:xfrm>
                <a:off x="2181" y="133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ffectLst/>
                    <a:ea typeface="굴림" panose="020B0600000101010101" pitchFamily="50" charset="-127"/>
                  </a:rPr>
                  <a:t>4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823" y="1334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69" name="Rectangle 17"/>
              <p:cNvSpPr>
                <a:spLocks noChangeArrowheads="1"/>
              </p:cNvSpPr>
              <p:nvPr/>
            </p:nvSpPr>
            <p:spPr bwMode="auto">
              <a:xfrm>
                <a:off x="2839" y="133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ffectLst/>
                    <a:ea typeface="굴림" panose="020B0600000101010101" pitchFamily="50" charset="-127"/>
                  </a:rPr>
                  <a:t>6</a:t>
                </a:r>
              </a:p>
            </p:txBody>
          </p:sp>
          <p:sp>
            <p:nvSpPr>
              <p:cNvPr id="23570" name="Oval 18"/>
              <p:cNvSpPr>
                <a:spLocks noChangeArrowheads="1"/>
              </p:cNvSpPr>
              <p:nvPr/>
            </p:nvSpPr>
            <p:spPr bwMode="auto">
              <a:xfrm>
                <a:off x="3481" y="1334"/>
                <a:ext cx="180" cy="17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/>
            </p:nvSpPr>
            <p:spPr bwMode="auto">
              <a:xfrm>
                <a:off x="3497" y="1330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effectLst/>
                    <a:ea typeface="굴림" panose="020B0600000101010101" pitchFamily="50" charset="-127"/>
                  </a:rPr>
                  <a:t>8</a:t>
                </a:r>
              </a:p>
            </p:txBody>
          </p:sp>
          <p:sp>
            <p:nvSpPr>
              <p:cNvPr id="23572" name="Line 20"/>
              <p:cNvSpPr>
                <a:spLocks noChangeShapeType="1"/>
              </p:cNvSpPr>
              <p:nvPr/>
            </p:nvSpPr>
            <p:spPr bwMode="auto">
              <a:xfrm>
                <a:off x="1597" y="995"/>
                <a:ext cx="0" cy="3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/>
            </p:nvSpPr>
            <p:spPr bwMode="auto">
              <a:xfrm>
                <a:off x="1440" y="1086"/>
                <a:ext cx="12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ko-KR" sz="2000">
                    <a:solidFill>
                      <a:schemeClr val="tx2"/>
                    </a:solidFill>
                    <a:effectLst/>
                    <a:ea typeface="굴림" panose="020B0600000101010101" pitchFamily="50" charset="-127"/>
                  </a:rPr>
                  <a:t>2</a:t>
                </a:r>
              </a:p>
            </p:txBody>
          </p:sp>
          <p:grpSp>
            <p:nvGrpSpPr>
              <p:cNvPr id="23576" name="Group 24"/>
              <p:cNvGrpSpPr>
                <a:grpSpLocks/>
              </p:cNvGrpSpPr>
              <p:nvPr/>
            </p:nvGrpSpPr>
            <p:grpSpPr bwMode="auto">
              <a:xfrm>
                <a:off x="3571" y="995"/>
                <a:ext cx="125" cy="335"/>
                <a:chOff x="3571" y="995"/>
                <a:chExt cx="125" cy="335"/>
              </a:xfrm>
            </p:grpSpPr>
            <p:sp>
              <p:nvSpPr>
                <p:cNvPr id="23574" name="Line 22"/>
                <p:cNvSpPr>
                  <a:spLocks noChangeShapeType="1"/>
                </p:cNvSpPr>
                <p:nvPr/>
              </p:nvSpPr>
              <p:spPr bwMode="auto">
                <a:xfrm>
                  <a:off x="3571" y="995"/>
                  <a:ext cx="0" cy="33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575" name="Rectangle 23"/>
                <p:cNvSpPr>
                  <a:spLocks noChangeArrowheads="1"/>
                </p:cNvSpPr>
                <p:nvPr/>
              </p:nvSpPr>
              <p:spPr bwMode="auto">
                <a:xfrm>
                  <a:off x="3571" y="995"/>
                  <a:ext cx="1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2000">
                      <a:solidFill>
                        <a:schemeClr val="tx2"/>
                      </a:solidFill>
                      <a:effectLst/>
                      <a:ea typeface="굴림" panose="020B0600000101010101" pitchFamily="50" charset="-127"/>
                    </a:rPr>
                    <a:t>3</a:t>
                  </a:r>
                </a:p>
              </p:txBody>
            </p:sp>
          </p:grpSp>
          <p:grpSp>
            <p:nvGrpSpPr>
              <p:cNvPr id="23579" name="Group 27"/>
              <p:cNvGrpSpPr>
                <a:grpSpLocks/>
              </p:cNvGrpSpPr>
              <p:nvPr/>
            </p:nvGrpSpPr>
            <p:grpSpPr bwMode="auto">
              <a:xfrm>
                <a:off x="2081" y="995"/>
                <a:ext cx="174" cy="335"/>
                <a:chOff x="2081" y="995"/>
                <a:chExt cx="174" cy="335"/>
              </a:xfrm>
            </p:grpSpPr>
            <p:sp>
              <p:nvSpPr>
                <p:cNvPr id="23577" name="Line 25"/>
                <p:cNvSpPr>
                  <a:spLocks noChangeShapeType="1"/>
                </p:cNvSpPr>
                <p:nvPr/>
              </p:nvSpPr>
              <p:spPr bwMode="auto">
                <a:xfrm>
                  <a:off x="2255" y="995"/>
                  <a:ext cx="0" cy="33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578" name="Rectangle 26"/>
                <p:cNvSpPr>
                  <a:spLocks noChangeArrowheads="1"/>
                </p:cNvSpPr>
                <p:nvPr/>
              </p:nvSpPr>
              <p:spPr bwMode="auto">
                <a:xfrm>
                  <a:off x="2081" y="1056"/>
                  <a:ext cx="12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2000">
                      <a:solidFill>
                        <a:schemeClr val="tx2"/>
                      </a:solidFill>
                      <a:effectLst/>
                      <a:ea typeface="굴림" panose="020B0600000101010101" pitchFamily="50" charset="-127"/>
                    </a:rPr>
                    <a:t>4</a:t>
                  </a:r>
                </a:p>
              </p:txBody>
            </p:sp>
          </p:grpSp>
          <p:grpSp>
            <p:nvGrpSpPr>
              <p:cNvPr id="23582" name="Group 30"/>
              <p:cNvGrpSpPr>
                <a:grpSpLocks/>
              </p:cNvGrpSpPr>
              <p:nvPr/>
            </p:nvGrpSpPr>
            <p:grpSpPr bwMode="auto">
              <a:xfrm>
                <a:off x="2913" y="995"/>
                <a:ext cx="125" cy="335"/>
                <a:chOff x="2913" y="995"/>
                <a:chExt cx="125" cy="335"/>
              </a:xfrm>
            </p:grpSpPr>
            <p:sp>
              <p:nvSpPr>
                <p:cNvPr id="23580" name="Line 28"/>
                <p:cNvSpPr>
                  <a:spLocks noChangeShapeType="1"/>
                </p:cNvSpPr>
                <p:nvPr/>
              </p:nvSpPr>
              <p:spPr bwMode="auto">
                <a:xfrm>
                  <a:off x="2913" y="995"/>
                  <a:ext cx="0" cy="335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581" name="Rectangle 29"/>
                <p:cNvSpPr>
                  <a:spLocks noChangeArrowheads="1"/>
                </p:cNvSpPr>
                <p:nvPr/>
              </p:nvSpPr>
              <p:spPr bwMode="auto">
                <a:xfrm>
                  <a:off x="2913" y="1025"/>
                  <a:ext cx="1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2000">
                      <a:solidFill>
                        <a:schemeClr val="tx2"/>
                      </a:solidFill>
                      <a:effectLst/>
                      <a:ea typeface="굴림" panose="020B0600000101010101" pitchFamily="50" charset="-127"/>
                    </a:rPr>
                    <a:t>6</a:t>
                  </a:r>
                </a:p>
              </p:txBody>
            </p:sp>
          </p:grpSp>
          <p:grpSp>
            <p:nvGrpSpPr>
              <p:cNvPr id="23585" name="Group 33"/>
              <p:cNvGrpSpPr>
                <a:grpSpLocks/>
              </p:cNvGrpSpPr>
              <p:nvPr/>
            </p:nvGrpSpPr>
            <p:grpSpPr bwMode="auto">
              <a:xfrm>
                <a:off x="1659" y="964"/>
                <a:ext cx="533" cy="396"/>
                <a:chOff x="1659" y="964"/>
                <a:chExt cx="533" cy="396"/>
              </a:xfrm>
            </p:grpSpPr>
            <p:sp>
              <p:nvSpPr>
                <p:cNvPr id="2358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1659" y="964"/>
                  <a:ext cx="533" cy="39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584" name="Rectangle 32"/>
                <p:cNvSpPr>
                  <a:spLocks noChangeArrowheads="1"/>
                </p:cNvSpPr>
                <p:nvPr/>
              </p:nvSpPr>
              <p:spPr bwMode="auto">
                <a:xfrm>
                  <a:off x="1753" y="977"/>
                  <a:ext cx="12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2000">
                      <a:solidFill>
                        <a:schemeClr val="tx2"/>
                      </a:solidFill>
                      <a:effectLst/>
                      <a:ea typeface="굴림" panose="020B0600000101010101" pitchFamily="50" charset="-127"/>
                    </a:rPr>
                    <a:t>7</a:t>
                  </a:r>
                </a:p>
              </p:txBody>
            </p:sp>
          </p:grpSp>
        </p:grpSp>
        <p:sp>
          <p:nvSpPr>
            <p:cNvPr id="23587" name="Freeform 35"/>
            <p:cNvSpPr>
              <a:spLocks/>
            </p:cNvSpPr>
            <p:nvPr/>
          </p:nvSpPr>
          <p:spPr bwMode="auto">
            <a:xfrm>
              <a:off x="1280" y="677"/>
              <a:ext cx="1228" cy="1068"/>
            </a:xfrm>
            <a:custGeom>
              <a:avLst/>
              <a:gdLst>
                <a:gd name="T0" fmla="*/ 117 w 1228"/>
                <a:gd name="T1" fmla="*/ 22 h 1068"/>
                <a:gd name="T2" fmla="*/ 107 w 1228"/>
                <a:gd name="T3" fmla="*/ 96 h 1068"/>
                <a:gd name="T4" fmla="*/ 96 w 1228"/>
                <a:gd name="T5" fmla="*/ 224 h 1068"/>
                <a:gd name="T6" fmla="*/ 64 w 1228"/>
                <a:gd name="T7" fmla="*/ 352 h 1068"/>
                <a:gd name="T8" fmla="*/ 43 w 1228"/>
                <a:gd name="T9" fmla="*/ 406 h 1068"/>
                <a:gd name="T10" fmla="*/ 11 w 1228"/>
                <a:gd name="T11" fmla="*/ 438 h 1068"/>
                <a:gd name="T12" fmla="*/ 0 w 1228"/>
                <a:gd name="T13" fmla="*/ 534 h 1068"/>
                <a:gd name="T14" fmla="*/ 0 w 1228"/>
                <a:gd name="T15" fmla="*/ 704 h 1068"/>
                <a:gd name="T16" fmla="*/ 0 w 1228"/>
                <a:gd name="T17" fmla="*/ 790 h 1068"/>
                <a:gd name="T18" fmla="*/ 11 w 1228"/>
                <a:gd name="T19" fmla="*/ 886 h 1068"/>
                <a:gd name="T20" fmla="*/ 107 w 1228"/>
                <a:gd name="T21" fmla="*/ 971 h 1068"/>
                <a:gd name="T22" fmla="*/ 277 w 1228"/>
                <a:gd name="T23" fmla="*/ 1024 h 1068"/>
                <a:gd name="T24" fmla="*/ 395 w 1228"/>
                <a:gd name="T25" fmla="*/ 1046 h 1068"/>
                <a:gd name="T26" fmla="*/ 565 w 1228"/>
                <a:gd name="T27" fmla="*/ 1046 h 1068"/>
                <a:gd name="T28" fmla="*/ 715 w 1228"/>
                <a:gd name="T29" fmla="*/ 1046 h 1068"/>
                <a:gd name="T30" fmla="*/ 907 w 1228"/>
                <a:gd name="T31" fmla="*/ 1056 h 1068"/>
                <a:gd name="T32" fmla="*/ 1035 w 1228"/>
                <a:gd name="T33" fmla="*/ 1067 h 1068"/>
                <a:gd name="T34" fmla="*/ 1109 w 1228"/>
                <a:gd name="T35" fmla="*/ 1067 h 1068"/>
                <a:gd name="T36" fmla="*/ 1163 w 1228"/>
                <a:gd name="T37" fmla="*/ 1024 h 1068"/>
                <a:gd name="T38" fmla="*/ 1205 w 1228"/>
                <a:gd name="T39" fmla="*/ 950 h 1068"/>
                <a:gd name="T40" fmla="*/ 1216 w 1228"/>
                <a:gd name="T41" fmla="*/ 864 h 1068"/>
                <a:gd name="T42" fmla="*/ 1227 w 1228"/>
                <a:gd name="T43" fmla="*/ 768 h 1068"/>
                <a:gd name="T44" fmla="*/ 1227 w 1228"/>
                <a:gd name="T45" fmla="*/ 704 h 1068"/>
                <a:gd name="T46" fmla="*/ 1227 w 1228"/>
                <a:gd name="T47" fmla="*/ 640 h 1068"/>
                <a:gd name="T48" fmla="*/ 1227 w 1228"/>
                <a:gd name="T49" fmla="*/ 576 h 1068"/>
                <a:gd name="T50" fmla="*/ 1227 w 1228"/>
                <a:gd name="T51" fmla="*/ 512 h 1068"/>
                <a:gd name="T52" fmla="*/ 1227 w 1228"/>
                <a:gd name="T53" fmla="*/ 438 h 1068"/>
                <a:gd name="T54" fmla="*/ 1227 w 1228"/>
                <a:gd name="T55" fmla="*/ 331 h 1068"/>
                <a:gd name="T56" fmla="*/ 1227 w 1228"/>
                <a:gd name="T57" fmla="*/ 246 h 1068"/>
                <a:gd name="T58" fmla="*/ 1227 w 1228"/>
                <a:gd name="T59" fmla="*/ 182 h 1068"/>
                <a:gd name="T60" fmla="*/ 1205 w 1228"/>
                <a:gd name="T61" fmla="*/ 118 h 1068"/>
                <a:gd name="T62" fmla="*/ 1184 w 1228"/>
                <a:gd name="T63" fmla="*/ 64 h 1068"/>
                <a:gd name="T64" fmla="*/ 1109 w 1228"/>
                <a:gd name="T65" fmla="*/ 43 h 1068"/>
                <a:gd name="T66" fmla="*/ 1045 w 1228"/>
                <a:gd name="T67" fmla="*/ 43 h 1068"/>
                <a:gd name="T68" fmla="*/ 896 w 1228"/>
                <a:gd name="T69" fmla="*/ 22 h 1068"/>
                <a:gd name="T70" fmla="*/ 821 w 1228"/>
                <a:gd name="T71" fmla="*/ 0 h 1068"/>
                <a:gd name="T72" fmla="*/ 672 w 1228"/>
                <a:gd name="T73" fmla="*/ 0 h 1068"/>
                <a:gd name="T74" fmla="*/ 565 w 1228"/>
                <a:gd name="T75" fmla="*/ 0 h 1068"/>
                <a:gd name="T76" fmla="*/ 501 w 1228"/>
                <a:gd name="T77" fmla="*/ 0 h 1068"/>
                <a:gd name="T78" fmla="*/ 437 w 1228"/>
                <a:gd name="T79" fmla="*/ 0 h 1068"/>
                <a:gd name="T80" fmla="*/ 373 w 1228"/>
                <a:gd name="T81" fmla="*/ 0 h 1068"/>
                <a:gd name="T82" fmla="*/ 309 w 1228"/>
                <a:gd name="T83" fmla="*/ 0 h 1068"/>
                <a:gd name="T84" fmla="*/ 245 w 1228"/>
                <a:gd name="T85" fmla="*/ 0 h 1068"/>
                <a:gd name="T86" fmla="*/ 160 w 1228"/>
                <a:gd name="T87" fmla="*/ 43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28" h="1068">
                  <a:moveTo>
                    <a:pt x="160" y="43"/>
                  </a:moveTo>
                  <a:lnTo>
                    <a:pt x="117" y="22"/>
                  </a:lnTo>
                  <a:lnTo>
                    <a:pt x="107" y="54"/>
                  </a:lnTo>
                  <a:lnTo>
                    <a:pt x="107" y="96"/>
                  </a:lnTo>
                  <a:lnTo>
                    <a:pt x="96" y="160"/>
                  </a:lnTo>
                  <a:lnTo>
                    <a:pt x="96" y="224"/>
                  </a:lnTo>
                  <a:lnTo>
                    <a:pt x="85" y="288"/>
                  </a:lnTo>
                  <a:lnTo>
                    <a:pt x="64" y="352"/>
                  </a:lnTo>
                  <a:lnTo>
                    <a:pt x="53" y="374"/>
                  </a:lnTo>
                  <a:lnTo>
                    <a:pt x="43" y="406"/>
                  </a:lnTo>
                  <a:lnTo>
                    <a:pt x="21" y="416"/>
                  </a:lnTo>
                  <a:lnTo>
                    <a:pt x="11" y="438"/>
                  </a:lnTo>
                  <a:lnTo>
                    <a:pt x="11" y="502"/>
                  </a:lnTo>
                  <a:lnTo>
                    <a:pt x="0" y="534"/>
                  </a:lnTo>
                  <a:lnTo>
                    <a:pt x="0" y="619"/>
                  </a:lnTo>
                  <a:lnTo>
                    <a:pt x="0" y="704"/>
                  </a:lnTo>
                  <a:lnTo>
                    <a:pt x="0" y="768"/>
                  </a:lnTo>
                  <a:lnTo>
                    <a:pt x="0" y="790"/>
                  </a:lnTo>
                  <a:lnTo>
                    <a:pt x="11" y="822"/>
                  </a:lnTo>
                  <a:lnTo>
                    <a:pt x="11" y="886"/>
                  </a:lnTo>
                  <a:lnTo>
                    <a:pt x="43" y="960"/>
                  </a:lnTo>
                  <a:lnTo>
                    <a:pt x="107" y="971"/>
                  </a:lnTo>
                  <a:lnTo>
                    <a:pt x="192" y="1014"/>
                  </a:lnTo>
                  <a:lnTo>
                    <a:pt x="277" y="1024"/>
                  </a:lnTo>
                  <a:lnTo>
                    <a:pt x="363" y="1046"/>
                  </a:lnTo>
                  <a:lnTo>
                    <a:pt x="395" y="1046"/>
                  </a:lnTo>
                  <a:lnTo>
                    <a:pt x="480" y="1046"/>
                  </a:lnTo>
                  <a:lnTo>
                    <a:pt x="565" y="1046"/>
                  </a:lnTo>
                  <a:lnTo>
                    <a:pt x="651" y="1046"/>
                  </a:lnTo>
                  <a:lnTo>
                    <a:pt x="715" y="1046"/>
                  </a:lnTo>
                  <a:lnTo>
                    <a:pt x="800" y="1046"/>
                  </a:lnTo>
                  <a:lnTo>
                    <a:pt x="907" y="1056"/>
                  </a:lnTo>
                  <a:lnTo>
                    <a:pt x="1013" y="1067"/>
                  </a:lnTo>
                  <a:lnTo>
                    <a:pt x="1035" y="1067"/>
                  </a:lnTo>
                  <a:lnTo>
                    <a:pt x="1077" y="1067"/>
                  </a:lnTo>
                  <a:lnTo>
                    <a:pt x="1109" y="1067"/>
                  </a:lnTo>
                  <a:lnTo>
                    <a:pt x="1131" y="1056"/>
                  </a:lnTo>
                  <a:lnTo>
                    <a:pt x="1163" y="1024"/>
                  </a:lnTo>
                  <a:lnTo>
                    <a:pt x="1184" y="992"/>
                  </a:lnTo>
                  <a:lnTo>
                    <a:pt x="1205" y="950"/>
                  </a:lnTo>
                  <a:lnTo>
                    <a:pt x="1205" y="928"/>
                  </a:lnTo>
                  <a:lnTo>
                    <a:pt x="1216" y="864"/>
                  </a:lnTo>
                  <a:lnTo>
                    <a:pt x="1216" y="800"/>
                  </a:lnTo>
                  <a:lnTo>
                    <a:pt x="1227" y="768"/>
                  </a:lnTo>
                  <a:lnTo>
                    <a:pt x="1227" y="726"/>
                  </a:lnTo>
                  <a:lnTo>
                    <a:pt x="1227" y="704"/>
                  </a:lnTo>
                  <a:lnTo>
                    <a:pt x="1227" y="672"/>
                  </a:lnTo>
                  <a:lnTo>
                    <a:pt x="1227" y="640"/>
                  </a:lnTo>
                  <a:lnTo>
                    <a:pt x="1227" y="598"/>
                  </a:lnTo>
                  <a:lnTo>
                    <a:pt x="1227" y="576"/>
                  </a:lnTo>
                  <a:lnTo>
                    <a:pt x="1227" y="534"/>
                  </a:lnTo>
                  <a:lnTo>
                    <a:pt x="1227" y="512"/>
                  </a:lnTo>
                  <a:lnTo>
                    <a:pt x="1227" y="480"/>
                  </a:lnTo>
                  <a:lnTo>
                    <a:pt x="1227" y="438"/>
                  </a:lnTo>
                  <a:lnTo>
                    <a:pt x="1227" y="416"/>
                  </a:lnTo>
                  <a:lnTo>
                    <a:pt x="1227" y="331"/>
                  </a:lnTo>
                  <a:lnTo>
                    <a:pt x="1227" y="288"/>
                  </a:lnTo>
                  <a:lnTo>
                    <a:pt x="1227" y="246"/>
                  </a:lnTo>
                  <a:lnTo>
                    <a:pt x="1227" y="224"/>
                  </a:lnTo>
                  <a:lnTo>
                    <a:pt x="1227" y="182"/>
                  </a:lnTo>
                  <a:lnTo>
                    <a:pt x="1227" y="160"/>
                  </a:lnTo>
                  <a:lnTo>
                    <a:pt x="1205" y="118"/>
                  </a:lnTo>
                  <a:lnTo>
                    <a:pt x="1195" y="96"/>
                  </a:lnTo>
                  <a:lnTo>
                    <a:pt x="1184" y="64"/>
                  </a:lnTo>
                  <a:lnTo>
                    <a:pt x="1141" y="54"/>
                  </a:lnTo>
                  <a:lnTo>
                    <a:pt x="1109" y="43"/>
                  </a:lnTo>
                  <a:lnTo>
                    <a:pt x="1077" y="43"/>
                  </a:lnTo>
                  <a:lnTo>
                    <a:pt x="1045" y="43"/>
                  </a:lnTo>
                  <a:lnTo>
                    <a:pt x="981" y="32"/>
                  </a:lnTo>
                  <a:lnTo>
                    <a:pt x="896" y="22"/>
                  </a:lnTo>
                  <a:lnTo>
                    <a:pt x="853" y="11"/>
                  </a:lnTo>
                  <a:lnTo>
                    <a:pt x="821" y="0"/>
                  </a:lnTo>
                  <a:lnTo>
                    <a:pt x="736" y="0"/>
                  </a:lnTo>
                  <a:lnTo>
                    <a:pt x="672" y="0"/>
                  </a:lnTo>
                  <a:lnTo>
                    <a:pt x="587" y="0"/>
                  </a:lnTo>
                  <a:lnTo>
                    <a:pt x="565" y="0"/>
                  </a:lnTo>
                  <a:lnTo>
                    <a:pt x="523" y="0"/>
                  </a:lnTo>
                  <a:lnTo>
                    <a:pt x="501" y="0"/>
                  </a:lnTo>
                  <a:lnTo>
                    <a:pt x="459" y="0"/>
                  </a:lnTo>
                  <a:lnTo>
                    <a:pt x="437" y="0"/>
                  </a:lnTo>
                  <a:lnTo>
                    <a:pt x="405" y="0"/>
                  </a:lnTo>
                  <a:lnTo>
                    <a:pt x="373" y="0"/>
                  </a:lnTo>
                  <a:lnTo>
                    <a:pt x="341" y="0"/>
                  </a:lnTo>
                  <a:lnTo>
                    <a:pt x="309" y="0"/>
                  </a:lnTo>
                  <a:lnTo>
                    <a:pt x="277" y="0"/>
                  </a:lnTo>
                  <a:lnTo>
                    <a:pt x="245" y="0"/>
                  </a:lnTo>
                  <a:lnTo>
                    <a:pt x="213" y="0"/>
                  </a:lnTo>
                  <a:lnTo>
                    <a:pt x="160" y="43"/>
                  </a:lnTo>
                  <a:lnTo>
                    <a:pt x="160" y="43"/>
                  </a:lnTo>
                </a:path>
              </a:pathLst>
            </a:custGeom>
            <a:noFill/>
            <a:ln w="50800" cap="rnd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>
              <a:off x="2656" y="624"/>
              <a:ext cx="481" cy="1121"/>
            </a:xfrm>
            <a:custGeom>
              <a:avLst/>
              <a:gdLst>
                <a:gd name="T0" fmla="*/ 363 w 481"/>
                <a:gd name="T1" fmla="*/ 0 h 1121"/>
                <a:gd name="T2" fmla="*/ 277 w 481"/>
                <a:gd name="T3" fmla="*/ 0 h 1121"/>
                <a:gd name="T4" fmla="*/ 213 w 481"/>
                <a:gd name="T5" fmla="*/ 0 h 1121"/>
                <a:gd name="T6" fmla="*/ 149 w 481"/>
                <a:gd name="T7" fmla="*/ 32 h 1121"/>
                <a:gd name="T8" fmla="*/ 85 w 481"/>
                <a:gd name="T9" fmla="*/ 64 h 1121"/>
                <a:gd name="T10" fmla="*/ 64 w 481"/>
                <a:gd name="T11" fmla="*/ 128 h 1121"/>
                <a:gd name="T12" fmla="*/ 43 w 481"/>
                <a:gd name="T13" fmla="*/ 203 h 1121"/>
                <a:gd name="T14" fmla="*/ 32 w 481"/>
                <a:gd name="T15" fmla="*/ 299 h 1121"/>
                <a:gd name="T16" fmla="*/ 11 w 481"/>
                <a:gd name="T17" fmla="*/ 363 h 1121"/>
                <a:gd name="T18" fmla="*/ 0 w 481"/>
                <a:gd name="T19" fmla="*/ 427 h 1121"/>
                <a:gd name="T20" fmla="*/ 0 w 481"/>
                <a:gd name="T21" fmla="*/ 565 h 1121"/>
                <a:gd name="T22" fmla="*/ 0 w 481"/>
                <a:gd name="T23" fmla="*/ 619 h 1121"/>
                <a:gd name="T24" fmla="*/ 0 w 481"/>
                <a:gd name="T25" fmla="*/ 693 h 1121"/>
                <a:gd name="T26" fmla="*/ 0 w 481"/>
                <a:gd name="T27" fmla="*/ 757 h 1121"/>
                <a:gd name="T28" fmla="*/ 21 w 481"/>
                <a:gd name="T29" fmla="*/ 864 h 1121"/>
                <a:gd name="T30" fmla="*/ 32 w 481"/>
                <a:gd name="T31" fmla="*/ 939 h 1121"/>
                <a:gd name="T32" fmla="*/ 43 w 481"/>
                <a:gd name="T33" fmla="*/ 1003 h 1121"/>
                <a:gd name="T34" fmla="*/ 107 w 481"/>
                <a:gd name="T35" fmla="*/ 1067 h 1121"/>
                <a:gd name="T36" fmla="*/ 192 w 481"/>
                <a:gd name="T37" fmla="*/ 1099 h 1121"/>
                <a:gd name="T38" fmla="*/ 288 w 481"/>
                <a:gd name="T39" fmla="*/ 1109 h 1121"/>
                <a:gd name="T40" fmla="*/ 384 w 481"/>
                <a:gd name="T41" fmla="*/ 1120 h 1121"/>
                <a:gd name="T42" fmla="*/ 416 w 481"/>
                <a:gd name="T43" fmla="*/ 1088 h 1121"/>
                <a:gd name="T44" fmla="*/ 459 w 481"/>
                <a:gd name="T45" fmla="*/ 1035 h 1121"/>
                <a:gd name="T46" fmla="*/ 459 w 481"/>
                <a:gd name="T47" fmla="*/ 928 h 1121"/>
                <a:gd name="T48" fmla="*/ 459 w 481"/>
                <a:gd name="T49" fmla="*/ 811 h 1121"/>
                <a:gd name="T50" fmla="*/ 459 w 481"/>
                <a:gd name="T51" fmla="*/ 725 h 1121"/>
                <a:gd name="T52" fmla="*/ 459 w 481"/>
                <a:gd name="T53" fmla="*/ 597 h 1121"/>
                <a:gd name="T54" fmla="*/ 459 w 481"/>
                <a:gd name="T55" fmla="*/ 533 h 1121"/>
                <a:gd name="T56" fmla="*/ 469 w 481"/>
                <a:gd name="T57" fmla="*/ 469 h 1121"/>
                <a:gd name="T58" fmla="*/ 480 w 481"/>
                <a:gd name="T59" fmla="*/ 405 h 1121"/>
                <a:gd name="T60" fmla="*/ 480 w 481"/>
                <a:gd name="T61" fmla="*/ 341 h 1121"/>
                <a:gd name="T62" fmla="*/ 480 w 481"/>
                <a:gd name="T63" fmla="*/ 277 h 1121"/>
                <a:gd name="T64" fmla="*/ 480 w 481"/>
                <a:gd name="T65" fmla="*/ 213 h 1121"/>
                <a:gd name="T66" fmla="*/ 480 w 481"/>
                <a:gd name="T67" fmla="*/ 149 h 1121"/>
                <a:gd name="T68" fmla="*/ 480 w 481"/>
                <a:gd name="T69" fmla="*/ 85 h 1121"/>
                <a:gd name="T70" fmla="*/ 469 w 481"/>
                <a:gd name="T71" fmla="*/ 21 h 1121"/>
                <a:gd name="T72" fmla="*/ 416 w 481"/>
                <a:gd name="T73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1" h="1121">
                  <a:moveTo>
                    <a:pt x="416" y="0"/>
                  </a:moveTo>
                  <a:lnTo>
                    <a:pt x="363" y="0"/>
                  </a:lnTo>
                  <a:lnTo>
                    <a:pt x="299" y="0"/>
                  </a:lnTo>
                  <a:lnTo>
                    <a:pt x="277" y="0"/>
                  </a:lnTo>
                  <a:lnTo>
                    <a:pt x="235" y="0"/>
                  </a:lnTo>
                  <a:lnTo>
                    <a:pt x="213" y="0"/>
                  </a:lnTo>
                  <a:lnTo>
                    <a:pt x="181" y="0"/>
                  </a:lnTo>
                  <a:lnTo>
                    <a:pt x="149" y="32"/>
                  </a:lnTo>
                  <a:lnTo>
                    <a:pt x="117" y="43"/>
                  </a:lnTo>
                  <a:lnTo>
                    <a:pt x="85" y="64"/>
                  </a:lnTo>
                  <a:lnTo>
                    <a:pt x="64" y="96"/>
                  </a:lnTo>
                  <a:lnTo>
                    <a:pt x="64" y="128"/>
                  </a:lnTo>
                  <a:lnTo>
                    <a:pt x="53" y="160"/>
                  </a:lnTo>
                  <a:lnTo>
                    <a:pt x="43" y="203"/>
                  </a:lnTo>
                  <a:lnTo>
                    <a:pt x="43" y="267"/>
                  </a:lnTo>
                  <a:lnTo>
                    <a:pt x="32" y="299"/>
                  </a:lnTo>
                  <a:lnTo>
                    <a:pt x="21" y="331"/>
                  </a:lnTo>
                  <a:lnTo>
                    <a:pt x="11" y="363"/>
                  </a:lnTo>
                  <a:lnTo>
                    <a:pt x="0" y="405"/>
                  </a:lnTo>
                  <a:lnTo>
                    <a:pt x="0" y="427"/>
                  </a:lnTo>
                  <a:lnTo>
                    <a:pt x="0" y="491"/>
                  </a:lnTo>
                  <a:lnTo>
                    <a:pt x="0" y="565"/>
                  </a:lnTo>
                  <a:lnTo>
                    <a:pt x="0" y="587"/>
                  </a:lnTo>
                  <a:lnTo>
                    <a:pt x="0" y="619"/>
                  </a:lnTo>
                  <a:lnTo>
                    <a:pt x="0" y="651"/>
                  </a:lnTo>
                  <a:lnTo>
                    <a:pt x="0" y="693"/>
                  </a:lnTo>
                  <a:lnTo>
                    <a:pt x="0" y="715"/>
                  </a:lnTo>
                  <a:lnTo>
                    <a:pt x="0" y="757"/>
                  </a:lnTo>
                  <a:lnTo>
                    <a:pt x="11" y="779"/>
                  </a:lnTo>
                  <a:lnTo>
                    <a:pt x="21" y="864"/>
                  </a:lnTo>
                  <a:lnTo>
                    <a:pt x="32" y="896"/>
                  </a:lnTo>
                  <a:lnTo>
                    <a:pt x="32" y="939"/>
                  </a:lnTo>
                  <a:lnTo>
                    <a:pt x="43" y="981"/>
                  </a:lnTo>
                  <a:lnTo>
                    <a:pt x="43" y="1003"/>
                  </a:lnTo>
                  <a:lnTo>
                    <a:pt x="64" y="1035"/>
                  </a:lnTo>
                  <a:lnTo>
                    <a:pt x="107" y="1067"/>
                  </a:lnTo>
                  <a:lnTo>
                    <a:pt x="171" y="1077"/>
                  </a:lnTo>
                  <a:lnTo>
                    <a:pt x="192" y="1099"/>
                  </a:lnTo>
                  <a:lnTo>
                    <a:pt x="224" y="1099"/>
                  </a:lnTo>
                  <a:lnTo>
                    <a:pt x="288" y="1109"/>
                  </a:lnTo>
                  <a:lnTo>
                    <a:pt x="352" y="1120"/>
                  </a:lnTo>
                  <a:lnTo>
                    <a:pt x="384" y="1120"/>
                  </a:lnTo>
                  <a:lnTo>
                    <a:pt x="416" y="1120"/>
                  </a:lnTo>
                  <a:lnTo>
                    <a:pt x="416" y="1088"/>
                  </a:lnTo>
                  <a:lnTo>
                    <a:pt x="437" y="1056"/>
                  </a:lnTo>
                  <a:lnTo>
                    <a:pt x="459" y="1035"/>
                  </a:lnTo>
                  <a:lnTo>
                    <a:pt x="459" y="1013"/>
                  </a:lnTo>
                  <a:lnTo>
                    <a:pt x="459" y="928"/>
                  </a:lnTo>
                  <a:lnTo>
                    <a:pt x="459" y="896"/>
                  </a:lnTo>
                  <a:lnTo>
                    <a:pt x="459" y="811"/>
                  </a:lnTo>
                  <a:lnTo>
                    <a:pt x="459" y="747"/>
                  </a:lnTo>
                  <a:lnTo>
                    <a:pt x="459" y="725"/>
                  </a:lnTo>
                  <a:lnTo>
                    <a:pt x="459" y="661"/>
                  </a:lnTo>
                  <a:lnTo>
                    <a:pt x="459" y="597"/>
                  </a:lnTo>
                  <a:lnTo>
                    <a:pt x="459" y="565"/>
                  </a:lnTo>
                  <a:lnTo>
                    <a:pt x="459" y="533"/>
                  </a:lnTo>
                  <a:lnTo>
                    <a:pt x="469" y="491"/>
                  </a:lnTo>
                  <a:lnTo>
                    <a:pt x="469" y="469"/>
                  </a:lnTo>
                  <a:lnTo>
                    <a:pt x="469" y="437"/>
                  </a:lnTo>
                  <a:lnTo>
                    <a:pt x="480" y="405"/>
                  </a:lnTo>
                  <a:lnTo>
                    <a:pt x="480" y="363"/>
                  </a:lnTo>
                  <a:lnTo>
                    <a:pt x="480" y="341"/>
                  </a:lnTo>
                  <a:lnTo>
                    <a:pt x="480" y="299"/>
                  </a:lnTo>
                  <a:lnTo>
                    <a:pt x="480" y="277"/>
                  </a:lnTo>
                  <a:lnTo>
                    <a:pt x="480" y="235"/>
                  </a:lnTo>
                  <a:lnTo>
                    <a:pt x="480" y="213"/>
                  </a:lnTo>
                  <a:lnTo>
                    <a:pt x="480" y="181"/>
                  </a:lnTo>
                  <a:lnTo>
                    <a:pt x="480" y="149"/>
                  </a:lnTo>
                  <a:lnTo>
                    <a:pt x="480" y="107"/>
                  </a:lnTo>
                  <a:lnTo>
                    <a:pt x="480" y="85"/>
                  </a:lnTo>
                  <a:lnTo>
                    <a:pt x="480" y="53"/>
                  </a:lnTo>
                  <a:lnTo>
                    <a:pt x="469" y="21"/>
                  </a:lnTo>
                  <a:lnTo>
                    <a:pt x="416" y="0"/>
                  </a:lnTo>
                  <a:lnTo>
                    <a:pt x="416" y="0"/>
                  </a:lnTo>
                </a:path>
              </a:pathLst>
            </a:custGeom>
            <a:noFill/>
            <a:ln w="508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>
              <a:off x="3328" y="645"/>
              <a:ext cx="481" cy="1313"/>
            </a:xfrm>
            <a:custGeom>
              <a:avLst/>
              <a:gdLst>
                <a:gd name="T0" fmla="*/ 352 w 481"/>
                <a:gd name="T1" fmla="*/ 0 h 1313"/>
                <a:gd name="T2" fmla="*/ 245 w 481"/>
                <a:gd name="T3" fmla="*/ 0 h 1313"/>
                <a:gd name="T4" fmla="*/ 181 w 481"/>
                <a:gd name="T5" fmla="*/ 0 h 1313"/>
                <a:gd name="T6" fmla="*/ 117 w 481"/>
                <a:gd name="T7" fmla="*/ 11 h 1313"/>
                <a:gd name="T8" fmla="*/ 75 w 481"/>
                <a:gd name="T9" fmla="*/ 75 h 1313"/>
                <a:gd name="T10" fmla="*/ 64 w 481"/>
                <a:gd name="T11" fmla="*/ 139 h 1313"/>
                <a:gd name="T12" fmla="*/ 53 w 481"/>
                <a:gd name="T13" fmla="*/ 203 h 1313"/>
                <a:gd name="T14" fmla="*/ 32 w 481"/>
                <a:gd name="T15" fmla="*/ 278 h 1313"/>
                <a:gd name="T16" fmla="*/ 32 w 481"/>
                <a:gd name="T17" fmla="*/ 374 h 1313"/>
                <a:gd name="T18" fmla="*/ 32 w 481"/>
                <a:gd name="T19" fmla="*/ 438 h 1313"/>
                <a:gd name="T20" fmla="*/ 21 w 481"/>
                <a:gd name="T21" fmla="*/ 502 h 1313"/>
                <a:gd name="T22" fmla="*/ 21 w 481"/>
                <a:gd name="T23" fmla="*/ 566 h 1313"/>
                <a:gd name="T24" fmla="*/ 21 w 481"/>
                <a:gd name="T25" fmla="*/ 630 h 1313"/>
                <a:gd name="T26" fmla="*/ 21 w 481"/>
                <a:gd name="T27" fmla="*/ 694 h 1313"/>
                <a:gd name="T28" fmla="*/ 21 w 481"/>
                <a:gd name="T29" fmla="*/ 758 h 1313"/>
                <a:gd name="T30" fmla="*/ 0 w 481"/>
                <a:gd name="T31" fmla="*/ 822 h 1313"/>
                <a:gd name="T32" fmla="*/ 32 w 481"/>
                <a:gd name="T33" fmla="*/ 1067 h 1313"/>
                <a:gd name="T34" fmla="*/ 43 w 481"/>
                <a:gd name="T35" fmla="*/ 1259 h 1313"/>
                <a:gd name="T36" fmla="*/ 75 w 481"/>
                <a:gd name="T37" fmla="*/ 1312 h 1313"/>
                <a:gd name="T38" fmla="*/ 149 w 481"/>
                <a:gd name="T39" fmla="*/ 1312 h 1313"/>
                <a:gd name="T40" fmla="*/ 203 w 481"/>
                <a:gd name="T41" fmla="*/ 1312 h 1313"/>
                <a:gd name="T42" fmla="*/ 299 w 481"/>
                <a:gd name="T43" fmla="*/ 1291 h 1313"/>
                <a:gd name="T44" fmla="*/ 363 w 481"/>
                <a:gd name="T45" fmla="*/ 1270 h 1313"/>
                <a:gd name="T46" fmla="*/ 416 w 481"/>
                <a:gd name="T47" fmla="*/ 1206 h 1313"/>
                <a:gd name="T48" fmla="*/ 448 w 481"/>
                <a:gd name="T49" fmla="*/ 1099 h 1313"/>
                <a:gd name="T50" fmla="*/ 448 w 481"/>
                <a:gd name="T51" fmla="*/ 950 h 1313"/>
                <a:gd name="T52" fmla="*/ 469 w 481"/>
                <a:gd name="T53" fmla="*/ 800 h 1313"/>
                <a:gd name="T54" fmla="*/ 480 w 481"/>
                <a:gd name="T55" fmla="*/ 651 h 1313"/>
                <a:gd name="T56" fmla="*/ 480 w 481"/>
                <a:gd name="T57" fmla="*/ 587 h 1313"/>
                <a:gd name="T58" fmla="*/ 480 w 481"/>
                <a:gd name="T59" fmla="*/ 491 h 1313"/>
                <a:gd name="T60" fmla="*/ 480 w 481"/>
                <a:gd name="T61" fmla="*/ 384 h 1313"/>
                <a:gd name="T62" fmla="*/ 480 w 481"/>
                <a:gd name="T63" fmla="*/ 320 h 1313"/>
                <a:gd name="T64" fmla="*/ 480 w 481"/>
                <a:gd name="T65" fmla="*/ 256 h 1313"/>
                <a:gd name="T66" fmla="*/ 480 w 481"/>
                <a:gd name="T67" fmla="*/ 192 h 1313"/>
                <a:gd name="T68" fmla="*/ 480 w 481"/>
                <a:gd name="T69" fmla="*/ 118 h 1313"/>
                <a:gd name="T70" fmla="*/ 416 w 481"/>
                <a:gd name="T71" fmla="*/ 27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81" h="1313">
                  <a:moveTo>
                    <a:pt x="416" y="27"/>
                  </a:moveTo>
                  <a:lnTo>
                    <a:pt x="352" y="0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13" y="0"/>
                  </a:lnTo>
                  <a:lnTo>
                    <a:pt x="181" y="0"/>
                  </a:lnTo>
                  <a:lnTo>
                    <a:pt x="149" y="0"/>
                  </a:lnTo>
                  <a:lnTo>
                    <a:pt x="117" y="11"/>
                  </a:lnTo>
                  <a:lnTo>
                    <a:pt x="96" y="43"/>
                  </a:lnTo>
                  <a:lnTo>
                    <a:pt x="75" y="75"/>
                  </a:lnTo>
                  <a:lnTo>
                    <a:pt x="64" y="107"/>
                  </a:lnTo>
                  <a:lnTo>
                    <a:pt x="64" y="139"/>
                  </a:lnTo>
                  <a:lnTo>
                    <a:pt x="53" y="171"/>
                  </a:lnTo>
                  <a:lnTo>
                    <a:pt x="53" y="203"/>
                  </a:lnTo>
                  <a:lnTo>
                    <a:pt x="53" y="246"/>
                  </a:lnTo>
                  <a:lnTo>
                    <a:pt x="32" y="278"/>
                  </a:lnTo>
                  <a:lnTo>
                    <a:pt x="32" y="310"/>
                  </a:lnTo>
                  <a:lnTo>
                    <a:pt x="32" y="374"/>
                  </a:lnTo>
                  <a:lnTo>
                    <a:pt x="32" y="416"/>
                  </a:lnTo>
                  <a:lnTo>
                    <a:pt x="32" y="438"/>
                  </a:lnTo>
                  <a:lnTo>
                    <a:pt x="21" y="470"/>
                  </a:lnTo>
                  <a:lnTo>
                    <a:pt x="21" y="502"/>
                  </a:lnTo>
                  <a:lnTo>
                    <a:pt x="21" y="544"/>
                  </a:lnTo>
                  <a:lnTo>
                    <a:pt x="21" y="566"/>
                  </a:lnTo>
                  <a:lnTo>
                    <a:pt x="21" y="598"/>
                  </a:lnTo>
                  <a:lnTo>
                    <a:pt x="21" y="630"/>
                  </a:lnTo>
                  <a:lnTo>
                    <a:pt x="21" y="662"/>
                  </a:lnTo>
                  <a:lnTo>
                    <a:pt x="21" y="694"/>
                  </a:lnTo>
                  <a:lnTo>
                    <a:pt x="21" y="726"/>
                  </a:lnTo>
                  <a:lnTo>
                    <a:pt x="21" y="758"/>
                  </a:lnTo>
                  <a:lnTo>
                    <a:pt x="21" y="790"/>
                  </a:lnTo>
                  <a:lnTo>
                    <a:pt x="0" y="822"/>
                  </a:lnTo>
                  <a:lnTo>
                    <a:pt x="21" y="896"/>
                  </a:lnTo>
                  <a:lnTo>
                    <a:pt x="32" y="1067"/>
                  </a:lnTo>
                  <a:lnTo>
                    <a:pt x="32" y="1174"/>
                  </a:lnTo>
                  <a:lnTo>
                    <a:pt x="43" y="1259"/>
                  </a:lnTo>
                  <a:lnTo>
                    <a:pt x="43" y="1302"/>
                  </a:lnTo>
                  <a:lnTo>
                    <a:pt x="75" y="1312"/>
                  </a:lnTo>
                  <a:lnTo>
                    <a:pt x="117" y="1312"/>
                  </a:lnTo>
                  <a:lnTo>
                    <a:pt x="149" y="1312"/>
                  </a:lnTo>
                  <a:lnTo>
                    <a:pt x="171" y="1312"/>
                  </a:lnTo>
                  <a:lnTo>
                    <a:pt x="203" y="1312"/>
                  </a:lnTo>
                  <a:lnTo>
                    <a:pt x="267" y="1312"/>
                  </a:lnTo>
                  <a:lnTo>
                    <a:pt x="299" y="1291"/>
                  </a:lnTo>
                  <a:lnTo>
                    <a:pt x="341" y="1280"/>
                  </a:lnTo>
                  <a:lnTo>
                    <a:pt x="363" y="1270"/>
                  </a:lnTo>
                  <a:lnTo>
                    <a:pt x="384" y="1238"/>
                  </a:lnTo>
                  <a:lnTo>
                    <a:pt x="416" y="1206"/>
                  </a:lnTo>
                  <a:lnTo>
                    <a:pt x="437" y="1184"/>
                  </a:lnTo>
                  <a:lnTo>
                    <a:pt x="448" y="1099"/>
                  </a:lnTo>
                  <a:lnTo>
                    <a:pt x="448" y="1035"/>
                  </a:lnTo>
                  <a:lnTo>
                    <a:pt x="448" y="950"/>
                  </a:lnTo>
                  <a:lnTo>
                    <a:pt x="459" y="886"/>
                  </a:lnTo>
                  <a:lnTo>
                    <a:pt x="469" y="800"/>
                  </a:lnTo>
                  <a:lnTo>
                    <a:pt x="480" y="736"/>
                  </a:lnTo>
                  <a:lnTo>
                    <a:pt x="480" y="651"/>
                  </a:lnTo>
                  <a:lnTo>
                    <a:pt x="480" y="619"/>
                  </a:lnTo>
                  <a:lnTo>
                    <a:pt x="480" y="587"/>
                  </a:lnTo>
                  <a:lnTo>
                    <a:pt x="480" y="555"/>
                  </a:lnTo>
                  <a:lnTo>
                    <a:pt x="480" y="491"/>
                  </a:lnTo>
                  <a:lnTo>
                    <a:pt x="480" y="427"/>
                  </a:lnTo>
                  <a:lnTo>
                    <a:pt x="480" y="384"/>
                  </a:lnTo>
                  <a:lnTo>
                    <a:pt x="480" y="342"/>
                  </a:lnTo>
                  <a:lnTo>
                    <a:pt x="480" y="320"/>
                  </a:lnTo>
                  <a:lnTo>
                    <a:pt x="480" y="278"/>
                  </a:lnTo>
                  <a:lnTo>
                    <a:pt x="480" y="256"/>
                  </a:lnTo>
                  <a:lnTo>
                    <a:pt x="480" y="214"/>
                  </a:lnTo>
                  <a:lnTo>
                    <a:pt x="480" y="192"/>
                  </a:lnTo>
                  <a:lnTo>
                    <a:pt x="480" y="160"/>
                  </a:lnTo>
                  <a:lnTo>
                    <a:pt x="480" y="118"/>
                  </a:lnTo>
                  <a:lnTo>
                    <a:pt x="469" y="86"/>
                  </a:lnTo>
                  <a:lnTo>
                    <a:pt x="416" y="27"/>
                  </a:lnTo>
                  <a:lnTo>
                    <a:pt x="416" y="27"/>
                  </a:lnTo>
                </a:path>
              </a:pathLst>
            </a:custGeom>
            <a:noFill/>
            <a:ln w="50800" cap="rnd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352" y="912"/>
              <a:ext cx="480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92" name="Rectangle 40"/>
          <p:cNvSpPr>
            <a:spLocks noChangeArrowheads="1"/>
          </p:cNvSpPr>
          <p:nvPr/>
        </p:nvSpPr>
        <p:spPr bwMode="auto">
          <a:xfrm>
            <a:off x="457200" y="4724400"/>
            <a:ext cx="8077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In our set representation of components, the set that has vertex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 u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and the set that has vertex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 v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are united.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{1, 2, 3, 4} </a:t>
            </a:r>
            <a:r>
              <a:rPr lang="en-US" altLang="ko-KR" sz="2800" dirty="0">
                <a:solidFill>
                  <a:schemeClr val="hlink"/>
                </a:solidFill>
                <a:effectLst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U</a:t>
            </a:r>
            <a:r>
              <a:rPr lang="en-US" altLang="ko-KR" sz="28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 {5, 6} =&gt; {1, 2, 3, 4, 5, 6}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990013" cy="8382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Data Structures for Kruskal’s Method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33400" y="9144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effectLst/>
                <a:ea typeface="굴림" panose="020B0600000101010101" pitchFamily="50" charset="-127"/>
              </a:rPr>
              <a:t>Initially,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T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 is empty.</a:t>
            </a:r>
          </a:p>
        </p:txBody>
      </p: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2239963" y="1746250"/>
            <a:ext cx="3419475" cy="1219200"/>
            <a:chOff x="1411" y="1100"/>
            <a:chExt cx="2154" cy="768"/>
          </a:xfrm>
        </p:grpSpPr>
        <p:sp>
          <p:nvSpPr>
            <p:cNvPr id="24580" name="Oval 4"/>
            <p:cNvSpPr>
              <a:spLocks noChangeArrowheads="1"/>
            </p:cNvSpPr>
            <p:nvPr/>
          </p:nvSpPr>
          <p:spPr bwMode="auto">
            <a:xfrm>
              <a:off x="1411" y="110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1427" y="110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24582" name="Oval 6"/>
            <p:cNvSpPr>
              <a:spLocks noChangeArrowheads="1"/>
            </p:cNvSpPr>
            <p:nvPr/>
          </p:nvSpPr>
          <p:spPr bwMode="auto">
            <a:xfrm>
              <a:off x="2069" y="110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2085" y="110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24584" name="Oval 8"/>
            <p:cNvSpPr>
              <a:spLocks noChangeArrowheads="1"/>
            </p:cNvSpPr>
            <p:nvPr/>
          </p:nvSpPr>
          <p:spPr bwMode="auto">
            <a:xfrm>
              <a:off x="2727" y="110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743" y="110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24586" name="Oval 10"/>
            <p:cNvSpPr>
              <a:spLocks noChangeArrowheads="1"/>
            </p:cNvSpPr>
            <p:nvPr/>
          </p:nvSpPr>
          <p:spPr bwMode="auto">
            <a:xfrm>
              <a:off x="3385" y="1104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401" y="110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24588" name="Oval 12"/>
            <p:cNvSpPr>
              <a:spLocks noChangeArrowheads="1"/>
            </p:cNvSpPr>
            <p:nvPr/>
          </p:nvSpPr>
          <p:spPr bwMode="auto">
            <a:xfrm>
              <a:off x="1411" y="1622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1427" y="161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24590" name="Oval 14"/>
            <p:cNvSpPr>
              <a:spLocks noChangeArrowheads="1"/>
            </p:cNvSpPr>
            <p:nvPr/>
          </p:nvSpPr>
          <p:spPr bwMode="auto">
            <a:xfrm>
              <a:off x="2069" y="1622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2085" y="161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24592" name="Oval 16"/>
            <p:cNvSpPr>
              <a:spLocks noChangeArrowheads="1"/>
            </p:cNvSpPr>
            <p:nvPr/>
          </p:nvSpPr>
          <p:spPr bwMode="auto">
            <a:xfrm>
              <a:off x="2727" y="1622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2743" y="161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24594" name="Oval 18"/>
            <p:cNvSpPr>
              <a:spLocks noChangeArrowheads="1"/>
            </p:cNvSpPr>
            <p:nvPr/>
          </p:nvSpPr>
          <p:spPr bwMode="auto">
            <a:xfrm>
              <a:off x="3385" y="1622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3401" y="161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8</a:t>
              </a:r>
            </a:p>
          </p:txBody>
        </p:sp>
      </p:grp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81000" y="3200400"/>
            <a:ext cx="8077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Initial sets are: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{1} {2} {3} {4} {5} {6} {7} {8}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effectLst/>
                <a:ea typeface="굴림" panose="020B0600000101010101" pitchFamily="50" charset="-127"/>
              </a:rPr>
              <a:t>Does the addition of an edge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(u, v)</a:t>
            </a:r>
            <a:r>
              <a:rPr lang="en-US" altLang="ko-KR" sz="3200">
                <a:effectLst/>
                <a:ea typeface="굴림" panose="020B0600000101010101" pitchFamily="50" charset="-127"/>
              </a:rPr>
              <a:t> to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 T </a:t>
            </a:r>
            <a:r>
              <a:rPr lang="en-US" altLang="ko-KR" sz="3200">
                <a:effectLst/>
                <a:ea typeface="굴림" panose="020B0600000101010101" pitchFamily="50" charset="-127"/>
              </a:rPr>
              <a:t>result in a cycle? If not, add edge to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T</a:t>
            </a:r>
            <a:r>
              <a:rPr lang="en-US" altLang="ko-KR" sz="3200">
                <a:effectLst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914400" y="5410200"/>
            <a:ext cx="68580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>
                <a:effectLst/>
                <a:ea typeface="굴림" panose="020B0600000101010101" pitchFamily="50" charset="-127"/>
              </a:rPr>
              <a:t>s1 = Find(u); s2 = Find(v);</a:t>
            </a:r>
          </a:p>
          <a:p>
            <a:pPr>
              <a:spcBef>
                <a:spcPct val="50000"/>
              </a:spcBef>
            </a:pPr>
            <a:r>
              <a:rPr lang="en-US" altLang="ko-KR" sz="28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if </a:t>
            </a:r>
            <a:r>
              <a:rPr lang="en-US" altLang="ko-KR" sz="2800">
                <a:effectLst/>
                <a:ea typeface="굴림" panose="020B0600000101010101" pitchFamily="50" charset="-127"/>
              </a:rPr>
              <a:t>(s1 != s2) Union(s1, s2);</a:t>
            </a:r>
          </a:p>
          <a:p>
            <a:pPr>
              <a:spcBef>
                <a:spcPct val="50000"/>
              </a:spcBef>
            </a:pPr>
            <a:endParaRPr lang="en-US" altLang="ko-KR" sz="2800">
              <a:effectLst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76200"/>
            <a:ext cx="8990013" cy="838200"/>
          </a:xfrm>
          <a:noFill/>
          <a:ln/>
        </p:spPr>
        <p:txBody>
          <a:bodyPr anchor="ctr"/>
          <a:lstStyle/>
          <a:p>
            <a:r>
              <a:rPr lang="en-US" altLang="ko-KR" sz="4400" dirty="0">
                <a:ea typeface="굴림" panose="020B0600000101010101" pitchFamily="50" charset="-127"/>
              </a:rPr>
              <a:t>Data Structures for Kruskal’s Method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3400" y="91440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effectLst/>
                <a:ea typeface="굴림" panose="020B0600000101010101" pitchFamily="50" charset="-127"/>
              </a:rPr>
              <a:t>Use fast solution for disjoint sets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Initialize. 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O(n)</a:t>
            </a:r>
            <a:r>
              <a:rPr lang="en-US" altLang="ko-KR" sz="2800">
                <a:effectLst/>
                <a:ea typeface="굴림" panose="020B0600000101010101" pitchFamily="50" charset="-127"/>
              </a:rPr>
              <a:t> time.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At most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2e 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finds and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n-1 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unions.</a:t>
            </a:r>
          </a:p>
          <a:p>
            <a:pPr lvl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sz="2800">
                <a:effectLst/>
                <a:ea typeface="굴림" panose="020B0600000101010101" pitchFamily="50" charset="-127"/>
              </a:rPr>
              <a:t>Very close to </a:t>
            </a:r>
            <a:r>
              <a:rPr lang="en-US" altLang="ko-KR" sz="28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O(n + e)</a:t>
            </a:r>
            <a:r>
              <a:rPr lang="en-US" altLang="ko-KR" sz="28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effectLst/>
                <a:ea typeface="굴림" panose="020B0600000101010101" pitchFamily="50" charset="-127"/>
              </a:rPr>
              <a:t>Min heap operations to get edges in increasing order of cost take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O(e log e)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Overall complexity of Kruskal’s method is </a:t>
            </a:r>
            <a:r>
              <a:rPr lang="en-US" altLang="ko-KR" sz="320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O(n + e log e)</a:t>
            </a:r>
            <a:r>
              <a:rPr lang="en-US" altLang="ko-KR" sz="320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Prim’s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ko-KR" dirty="0"/>
              <a:t>At each stage of the algorithm, the set of selected edges forms a tree </a:t>
            </a:r>
          </a:p>
          <a:p>
            <a:pPr>
              <a:spcBef>
                <a:spcPts val="2400"/>
              </a:spcBef>
            </a:pPr>
            <a:r>
              <a:rPr lang="en-US" altLang="ko-KR" dirty="0"/>
              <a:t>Begins with a tree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r>
              <a:rPr lang="en-US" altLang="ko-KR" dirty="0"/>
              <a:t>that contains a single vertex</a:t>
            </a:r>
          </a:p>
          <a:p>
            <a:pPr>
              <a:spcBef>
                <a:spcPts val="2400"/>
              </a:spcBef>
            </a:pPr>
            <a:r>
              <a:rPr lang="en-US" altLang="ko-KR" dirty="0"/>
              <a:t>Add a least-cost edge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i="1" dirty="0">
                <a:solidFill>
                  <a:srgbClr val="FF0000"/>
                </a:solidFill>
              </a:rPr>
              <a:t>u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i="1" dirty="0">
                <a:solidFill>
                  <a:srgbClr val="FF0000"/>
                </a:solidFill>
              </a:rPr>
              <a:t>v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to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r>
              <a:rPr lang="en-US" altLang="ko-KR" dirty="0"/>
              <a:t>such that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dirty="0">
                <a:solidFill>
                  <a:srgbClr val="FF0000"/>
                </a:solidFill>
              </a:rPr>
              <a:t> {(</a:t>
            </a:r>
            <a:r>
              <a:rPr lang="en-US" altLang="ko-KR" i="1" dirty="0">
                <a:solidFill>
                  <a:srgbClr val="FF0000"/>
                </a:solidFill>
              </a:rPr>
              <a:t>u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i="1" dirty="0">
                <a:solidFill>
                  <a:srgbClr val="FF0000"/>
                </a:solidFill>
              </a:rPr>
              <a:t>v</a:t>
            </a:r>
            <a:r>
              <a:rPr lang="en-US" altLang="ko-KR" dirty="0">
                <a:solidFill>
                  <a:srgbClr val="FF0000"/>
                </a:solidFill>
              </a:rPr>
              <a:t>)} </a:t>
            </a:r>
            <a:r>
              <a:rPr lang="en-US" altLang="ko-KR" dirty="0"/>
              <a:t>is also a tree, where exactly one of </a:t>
            </a:r>
            <a:r>
              <a:rPr lang="en-US" altLang="ko-KR" i="1" dirty="0">
                <a:solidFill>
                  <a:srgbClr val="FF0000"/>
                </a:solidFill>
              </a:rPr>
              <a:t>u</a:t>
            </a:r>
            <a:r>
              <a:rPr lang="en-US" altLang="ko-KR" i="1" dirty="0"/>
              <a:t> </a:t>
            </a:r>
            <a:r>
              <a:rPr lang="en-US" altLang="ko-KR" dirty="0"/>
              <a:t>or </a:t>
            </a:r>
            <a:r>
              <a:rPr lang="en-US" altLang="ko-KR" i="1" dirty="0">
                <a:solidFill>
                  <a:srgbClr val="FF0000"/>
                </a:solidFill>
              </a:rPr>
              <a:t>v</a:t>
            </a:r>
            <a:r>
              <a:rPr lang="en-US" altLang="ko-KR" i="1" dirty="0"/>
              <a:t> </a:t>
            </a:r>
            <a:r>
              <a:rPr lang="en-US" altLang="ko-KR" dirty="0"/>
              <a:t>is in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endParaRPr lang="en-US" altLang="ko-KR" dirty="0"/>
          </a:p>
          <a:p>
            <a:pPr>
              <a:spcBef>
                <a:spcPts val="240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943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Prim’s Method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05200"/>
            <a:ext cx="7772400" cy="533400"/>
          </a:xfrm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Start with any single vertex tree.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14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12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>
                <a:solidFill>
                  <a:schemeClr val="tx2"/>
                </a:solidFill>
                <a:effectLst/>
                <a:ea typeface="굴림" panose="020B0600000101010101" pitchFamily="50" charset="-127"/>
              </a:rPr>
              <a:t>9</a:t>
            </a:r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7453313" y="1593850"/>
            <a:ext cx="285750" cy="396875"/>
            <a:chOff x="4695" y="1004"/>
            <a:chExt cx="180" cy="250"/>
          </a:xfrm>
        </p:grpSpPr>
        <p:sp>
          <p:nvSpPr>
            <p:cNvPr id="13352" name="Oval 40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4711" y="100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5</a:t>
              </a:r>
            </a:p>
          </p:txBody>
        </p:sp>
      </p:grp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762000" y="4038600"/>
            <a:ext cx="815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Get a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2-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vertex tree by adding a cheapest edge.</a:t>
            </a:r>
          </a:p>
        </p:txBody>
      </p:sp>
      <p:grpSp>
        <p:nvGrpSpPr>
          <p:cNvPr id="13362" name="Group 50"/>
          <p:cNvGrpSpPr>
            <a:grpSpLocks/>
          </p:cNvGrpSpPr>
          <p:nvPr/>
        </p:nvGrpSpPr>
        <p:grpSpPr bwMode="auto">
          <a:xfrm>
            <a:off x="7453313" y="1884363"/>
            <a:ext cx="341312" cy="928687"/>
            <a:chOff x="4695" y="1187"/>
            <a:chExt cx="215" cy="585"/>
          </a:xfrm>
        </p:grpSpPr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4711" y="15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6</a:t>
              </a:r>
            </a:p>
          </p:txBody>
        </p:sp>
      </p:grp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762000" y="4572000"/>
            <a:ext cx="815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Get a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3-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vertex tree by adding a cheapest edge.</a:t>
            </a:r>
          </a:p>
        </p:txBody>
      </p:sp>
      <p:grpSp>
        <p:nvGrpSpPr>
          <p:cNvPr id="13368" name="Group 56"/>
          <p:cNvGrpSpPr>
            <a:grpSpLocks/>
          </p:cNvGrpSpPr>
          <p:nvPr/>
        </p:nvGrpSpPr>
        <p:grpSpPr bwMode="auto">
          <a:xfrm>
            <a:off x="6408738" y="1371600"/>
            <a:ext cx="1038225" cy="619125"/>
            <a:chOff x="4037" y="864"/>
            <a:chExt cx="654" cy="390"/>
          </a:xfrm>
        </p:grpSpPr>
        <p:sp>
          <p:nvSpPr>
            <p:cNvPr id="13364" name="Oval 52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4053" y="100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10</a:t>
              </a:r>
            </a:p>
          </p:txBody>
        </p:sp>
      </p:grp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762000" y="5105400"/>
            <a:ext cx="815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Grow the tree one edge at a time until the tree has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n - 1 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edges (and hence has all </a:t>
            </a:r>
            <a:r>
              <a:rPr lang="en-US" altLang="ko-KR" sz="3200" dirty="0">
                <a:solidFill>
                  <a:schemeClr val="hlink"/>
                </a:solidFill>
                <a:effectLst/>
                <a:ea typeface="굴림" panose="020B0600000101010101" pitchFamily="50" charset="-127"/>
              </a:rPr>
              <a:t>n </a:t>
            </a:r>
            <a:r>
              <a:rPr lang="en-US" altLang="ko-KR" sz="3200" dirty="0">
                <a:solidFill>
                  <a:schemeClr val="bg2"/>
                </a:solidFill>
                <a:effectLst/>
                <a:ea typeface="굴림" panose="020B0600000101010101" pitchFamily="50" charset="-127"/>
              </a:rPr>
              <a:t>vertices).</a:t>
            </a:r>
          </a:p>
        </p:txBody>
      </p:sp>
      <p:grpSp>
        <p:nvGrpSpPr>
          <p:cNvPr id="13374" name="Group 62"/>
          <p:cNvGrpSpPr>
            <a:grpSpLocks/>
          </p:cNvGrpSpPr>
          <p:nvPr/>
        </p:nvGrpSpPr>
        <p:grpSpPr bwMode="auto">
          <a:xfrm>
            <a:off x="6275388" y="1884363"/>
            <a:ext cx="419100" cy="928687"/>
            <a:chOff x="3953" y="1187"/>
            <a:chExt cx="264" cy="585"/>
          </a:xfrm>
        </p:grpSpPr>
        <p:sp>
          <p:nvSpPr>
            <p:cNvPr id="13370" name="Oval 58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4053" y="15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13379" name="Group 67"/>
          <p:cNvGrpSpPr>
            <a:grpSpLocks/>
          </p:cNvGrpSpPr>
          <p:nvPr/>
        </p:nvGrpSpPr>
        <p:grpSpPr bwMode="auto">
          <a:xfrm>
            <a:off x="5364163" y="1835150"/>
            <a:ext cx="1087437" cy="977900"/>
            <a:chOff x="3379" y="1156"/>
            <a:chExt cx="685" cy="616"/>
          </a:xfrm>
        </p:grpSpPr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3395" y="15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7</a:t>
              </a:r>
            </a:p>
          </p:txBody>
        </p:sp>
      </p:grpSp>
      <p:grpSp>
        <p:nvGrpSpPr>
          <p:cNvPr id="13384" name="Group 72"/>
          <p:cNvGrpSpPr>
            <a:grpSpLocks/>
          </p:cNvGrpSpPr>
          <p:nvPr/>
        </p:nvGrpSpPr>
        <p:grpSpPr bwMode="auto">
          <a:xfrm>
            <a:off x="5257800" y="1593850"/>
            <a:ext cx="392113" cy="831850"/>
            <a:chOff x="3312" y="1004"/>
            <a:chExt cx="247" cy="524"/>
          </a:xfrm>
        </p:grpSpPr>
        <p:sp>
          <p:nvSpPr>
            <p:cNvPr id="13380" name="Oval 68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3395" y="100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>
              <a:off x="3469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312" y="1278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2</a:t>
              </a:r>
            </a:p>
          </p:txBody>
        </p:sp>
      </p:grpSp>
      <p:grpSp>
        <p:nvGrpSpPr>
          <p:cNvPr id="13389" name="Group 77"/>
          <p:cNvGrpSpPr>
            <a:grpSpLocks/>
          </p:cNvGrpSpPr>
          <p:nvPr/>
        </p:nvGrpSpPr>
        <p:grpSpPr bwMode="auto">
          <a:xfrm>
            <a:off x="7745413" y="1371600"/>
            <a:ext cx="1038225" cy="619125"/>
            <a:chOff x="4879" y="864"/>
            <a:chExt cx="654" cy="390"/>
          </a:xfrm>
        </p:grpSpPr>
        <p:sp>
          <p:nvSpPr>
            <p:cNvPr id="13385" name="Oval 73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5369" y="100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13387" name="Line 75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14</a:t>
              </a:r>
            </a:p>
          </p:txBody>
        </p:sp>
      </p:grpSp>
      <p:grpSp>
        <p:nvGrpSpPr>
          <p:cNvPr id="13394" name="Group 82"/>
          <p:cNvGrpSpPr>
            <a:grpSpLocks/>
          </p:cNvGrpSpPr>
          <p:nvPr/>
        </p:nvGrpSpPr>
        <p:grpSpPr bwMode="auto">
          <a:xfrm>
            <a:off x="8497888" y="1884363"/>
            <a:ext cx="341312" cy="928687"/>
            <a:chOff x="5353" y="1187"/>
            <a:chExt cx="215" cy="585"/>
          </a:xfrm>
        </p:grpSpPr>
        <p:sp>
          <p:nvSpPr>
            <p:cNvPr id="13390" name="Oval 78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5369" y="15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effectLst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3392" name="Line 80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0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71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57" grpId="0" build="p" autoUpdateAnimBg="0"/>
      <p:bldP spid="13363" grpId="0" build="p" autoUpdateAnimBg="0"/>
      <p:bldP spid="1336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Prim’s Method (cont.)</a:t>
            </a:r>
            <a:endParaRPr lang="ko-KR" alt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413625" y="4052888"/>
            <a:ext cx="225425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481888" y="4059238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0</a:t>
            </a:r>
            <a:endParaRPr lang="en-US" altLang="ko-KR" sz="1800">
              <a:effectLst/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6761163" y="4773613"/>
            <a:ext cx="247650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27838" y="477996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5</a:t>
            </a:r>
            <a:endParaRPr lang="en-US" altLang="ko-KR" sz="1800">
              <a:effectLst/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820025" y="4413250"/>
            <a:ext cx="225425" cy="2714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886700" y="4419600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</a:t>
            </a:r>
            <a:endParaRPr lang="en-US" altLang="ko-KR" sz="1800">
              <a:effectLst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156575" y="5045075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224838" y="5049838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</a:t>
            </a:r>
            <a:endParaRPr lang="en-US" altLang="ko-KR" sz="1800">
              <a:effectLst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7346950" y="4954588"/>
            <a:ext cx="225425" cy="269875"/>
          </a:xfrm>
          <a:prstGeom prst="ellipse">
            <a:avLst/>
          </a:prstGeom>
          <a:solidFill>
            <a:srgbClr val="DDDDDD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413625" y="4959350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6</a:t>
            </a:r>
            <a:endParaRPr lang="en-US" altLang="ko-KR" sz="1800">
              <a:effectLst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940550" y="5314950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008813" y="531971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4</a:t>
            </a:r>
            <a:endParaRPr lang="en-US" altLang="ko-KR" sz="1800">
              <a:effectLst/>
            </a:endParaRP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572375" y="5765800"/>
            <a:ext cx="247650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639050" y="577056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3</a:t>
            </a:r>
            <a:endParaRPr lang="en-US" altLang="ko-KR" sz="1800">
              <a:effectLst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6986588" y="4278313"/>
            <a:ext cx="449262" cy="5413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896100" y="5045075"/>
            <a:ext cx="90488" cy="2921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999413" y="4660900"/>
            <a:ext cx="203200" cy="384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548563" y="4638675"/>
            <a:ext cx="293687" cy="36036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143750" y="5540375"/>
            <a:ext cx="428625" cy="3143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7773988" y="5292725"/>
            <a:ext cx="428625" cy="5175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827838" y="4413250"/>
            <a:ext cx="3841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6940550" y="4419600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10</a:t>
            </a:r>
            <a:endParaRPr lang="en-US" altLang="ko-KR" sz="1800">
              <a:effectLst/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7369175" y="4594225"/>
            <a:ext cx="3825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7481888" y="4598988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14</a:t>
            </a:r>
            <a:endParaRPr lang="en-US" altLang="ko-KR" sz="1800">
              <a:effectLst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7999413" y="4684713"/>
            <a:ext cx="3603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8112125" y="4689475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16</a:t>
            </a:r>
            <a:endParaRPr lang="en-US" altLang="ko-KR" sz="1800">
              <a:effectLst/>
            </a:endParaRP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7908925" y="5494338"/>
            <a:ext cx="3841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8021638" y="5500688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12</a:t>
            </a:r>
            <a:endParaRPr lang="en-US" altLang="ko-KR" sz="1800">
              <a:effectLst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6557963" y="5133975"/>
            <a:ext cx="38258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6670675" y="5140325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25</a:t>
            </a:r>
            <a:endParaRPr lang="en-US" altLang="ko-KR" sz="1800">
              <a:effectLst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7008813" y="5675313"/>
            <a:ext cx="382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7121525" y="5680075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22</a:t>
            </a:r>
            <a:endParaRPr lang="en-US" altLang="ko-KR" sz="1800">
              <a:effectLst/>
            </a:endParaRP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5341938" y="4052888"/>
            <a:ext cx="225425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5410200" y="4059238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0</a:t>
            </a:r>
            <a:endParaRPr lang="en-US" altLang="ko-KR" sz="1800">
              <a:effectLst/>
            </a:endParaRPr>
          </a:p>
        </p:txBody>
      </p:sp>
      <p:sp>
        <p:nvSpPr>
          <p:cNvPr id="38" name="Oval 42"/>
          <p:cNvSpPr>
            <a:spLocks noChangeArrowheads="1"/>
          </p:cNvSpPr>
          <p:nvPr/>
        </p:nvSpPr>
        <p:spPr bwMode="auto">
          <a:xfrm>
            <a:off x="4689475" y="4773613"/>
            <a:ext cx="247650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4756150" y="477996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5</a:t>
            </a:r>
            <a:endParaRPr lang="en-US" altLang="ko-KR" sz="1800">
              <a:effectLst/>
            </a:endParaRPr>
          </a:p>
        </p:txBody>
      </p:sp>
      <p:sp>
        <p:nvSpPr>
          <p:cNvPr id="40" name="Oval 44"/>
          <p:cNvSpPr>
            <a:spLocks noChangeArrowheads="1"/>
          </p:cNvSpPr>
          <p:nvPr/>
        </p:nvSpPr>
        <p:spPr bwMode="auto">
          <a:xfrm>
            <a:off x="5746750" y="4413250"/>
            <a:ext cx="225425" cy="271463"/>
          </a:xfrm>
          <a:prstGeom prst="ellipse">
            <a:avLst/>
          </a:prstGeom>
          <a:solidFill>
            <a:srgbClr val="DDDDDD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5815013" y="4419600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</a:t>
            </a:r>
            <a:endParaRPr lang="en-US" altLang="ko-KR" sz="1800">
              <a:effectLst/>
            </a:endParaRPr>
          </a:p>
        </p:txBody>
      </p:sp>
      <p:sp>
        <p:nvSpPr>
          <p:cNvPr id="42" name="Oval 46"/>
          <p:cNvSpPr>
            <a:spLocks noChangeArrowheads="1"/>
          </p:cNvSpPr>
          <p:nvPr/>
        </p:nvSpPr>
        <p:spPr bwMode="auto">
          <a:xfrm>
            <a:off x="6084888" y="5045075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153150" y="5049838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</a:t>
            </a:r>
            <a:endParaRPr lang="en-US" altLang="ko-KR" sz="1800">
              <a:effectLst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5275263" y="4954588"/>
            <a:ext cx="223837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5341938" y="4959350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6</a:t>
            </a:r>
            <a:endParaRPr lang="en-US" altLang="ko-KR" sz="1800">
              <a:effectLst/>
            </a:endParaRPr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auto">
          <a:xfrm>
            <a:off x="4868863" y="5314950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4937125" y="531971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4</a:t>
            </a:r>
            <a:endParaRPr lang="en-US" altLang="ko-KR" sz="1800">
              <a:effectLst/>
            </a:endParaRPr>
          </a:p>
        </p:txBody>
      </p:sp>
      <p:sp>
        <p:nvSpPr>
          <p:cNvPr id="48" name="Oval 52"/>
          <p:cNvSpPr>
            <a:spLocks noChangeArrowheads="1"/>
          </p:cNvSpPr>
          <p:nvPr/>
        </p:nvSpPr>
        <p:spPr bwMode="auto">
          <a:xfrm>
            <a:off x="5499100" y="5765800"/>
            <a:ext cx="247650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5567363" y="577056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3</a:t>
            </a:r>
            <a:endParaRPr lang="en-US" altLang="ko-KR" sz="1800">
              <a:effectLst/>
            </a:endParaRPr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>
            <a:off x="4914900" y="4278313"/>
            <a:ext cx="449263" cy="5413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4824413" y="5045075"/>
            <a:ext cx="90487" cy="2921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>
            <a:off x="5927725" y="4660900"/>
            <a:ext cx="203200" cy="384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5072063" y="5540375"/>
            <a:ext cx="427037" cy="3143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H="1">
            <a:off x="5702300" y="5292725"/>
            <a:ext cx="428625" cy="5175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4756150" y="4413250"/>
            <a:ext cx="3825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4868863" y="4419600"/>
            <a:ext cx="2047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10</a:t>
            </a:r>
            <a:endParaRPr lang="en-US" altLang="ko-KR" sz="1800">
              <a:effectLst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5927725" y="4684713"/>
            <a:ext cx="3603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6040438" y="4689475"/>
            <a:ext cx="2047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16</a:t>
            </a:r>
            <a:endParaRPr lang="en-US" altLang="ko-KR" sz="1800">
              <a:effectLst/>
            </a:endParaRPr>
          </a:p>
        </p:txBody>
      </p:sp>
      <p:sp>
        <p:nvSpPr>
          <p:cNvPr id="59" name="Rectangle 63"/>
          <p:cNvSpPr>
            <a:spLocks noChangeArrowheads="1"/>
          </p:cNvSpPr>
          <p:nvPr/>
        </p:nvSpPr>
        <p:spPr bwMode="auto">
          <a:xfrm>
            <a:off x="5837238" y="5494338"/>
            <a:ext cx="38258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60" name="Rectangle 64"/>
          <p:cNvSpPr>
            <a:spLocks noChangeArrowheads="1"/>
          </p:cNvSpPr>
          <p:nvPr/>
        </p:nvSpPr>
        <p:spPr bwMode="auto">
          <a:xfrm>
            <a:off x="5949950" y="5500688"/>
            <a:ext cx="204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12</a:t>
            </a:r>
            <a:endParaRPr lang="en-US" altLang="ko-KR" sz="1800">
              <a:effectLst/>
            </a:endParaRPr>
          </a:p>
        </p:txBody>
      </p:sp>
      <p:sp>
        <p:nvSpPr>
          <p:cNvPr id="61" name="Rectangle 65"/>
          <p:cNvSpPr>
            <a:spLocks noChangeArrowheads="1"/>
          </p:cNvSpPr>
          <p:nvPr/>
        </p:nvSpPr>
        <p:spPr bwMode="auto">
          <a:xfrm>
            <a:off x="4486275" y="5133975"/>
            <a:ext cx="3825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62" name="Rectangle 66"/>
          <p:cNvSpPr>
            <a:spLocks noChangeArrowheads="1"/>
          </p:cNvSpPr>
          <p:nvPr/>
        </p:nvSpPr>
        <p:spPr bwMode="auto">
          <a:xfrm>
            <a:off x="4598988" y="5140325"/>
            <a:ext cx="2047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25</a:t>
            </a:r>
            <a:endParaRPr lang="en-US" altLang="ko-KR" sz="1800">
              <a:effectLst/>
            </a:endParaRPr>
          </a:p>
        </p:txBody>
      </p:sp>
      <p:sp>
        <p:nvSpPr>
          <p:cNvPr id="63" name="Rectangle 67"/>
          <p:cNvSpPr>
            <a:spLocks noChangeArrowheads="1"/>
          </p:cNvSpPr>
          <p:nvPr/>
        </p:nvSpPr>
        <p:spPr bwMode="auto">
          <a:xfrm>
            <a:off x="4937125" y="5675313"/>
            <a:ext cx="3825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5049838" y="5680075"/>
            <a:ext cx="2047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22</a:t>
            </a:r>
            <a:endParaRPr lang="en-US" altLang="ko-KR" sz="1800">
              <a:effectLst/>
            </a:endParaRPr>
          </a:p>
        </p:txBody>
      </p:sp>
      <p:sp>
        <p:nvSpPr>
          <p:cNvPr id="65" name="Oval 72"/>
          <p:cNvSpPr>
            <a:spLocks noChangeArrowheads="1"/>
          </p:cNvSpPr>
          <p:nvPr/>
        </p:nvSpPr>
        <p:spPr bwMode="auto">
          <a:xfrm>
            <a:off x="3270250" y="4052888"/>
            <a:ext cx="225425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66" name="Rectangle 73"/>
          <p:cNvSpPr>
            <a:spLocks noChangeArrowheads="1"/>
          </p:cNvSpPr>
          <p:nvPr/>
        </p:nvSpPr>
        <p:spPr bwMode="auto">
          <a:xfrm>
            <a:off x="3336925" y="4059238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0</a:t>
            </a:r>
            <a:endParaRPr lang="en-US" altLang="ko-KR" sz="1800">
              <a:effectLst/>
            </a:endParaRPr>
          </a:p>
        </p:txBody>
      </p:sp>
      <p:sp>
        <p:nvSpPr>
          <p:cNvPr id="67" name="Oval 74"/>
          <p:cNvSpPr>
            <a:spLocks noChangeArrowheads="1"/>
          </p:cNvSpPr>
          <p:nvPr/>
        </p:nvSpPr>
        <p:spPr bwMode="auto">
          <a:xfrm>
            <a:off x="2616200" y="4773613"/>
            <a:ext cx="247650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2684463" y="477996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5</a:t>
            </a:r>
            <a:endParaRPr lang="en-US" altLang="ko-KR" sz="1800">
              <a:effectLst/>
            </a:endParaRPr>
          </a:p>
        </p:txBody>
      </p:sp>
      <p:sp>
        <p:nvSpPr>
          <p:cNvPr id="69" name="Oval 76"/>
          <p:cNvSpPr>
            <a:spLocks noChangeArrowheads="1"/>
          </p:cNvSpPr>
          <p:nvPr/>
        </p:nvSpPr>
        <p:spPr bwMode="auto">
          <a:xfrm>
            <a:off x="3675063" y="4413250"/>
            <a:ext cx="225425" cy="2714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70" name="Rectangle 77"/>
          <p:cNvSpPr>
            <a:spLocks noChangeArrowheads="1"/>
          </p:cNvSpPr>
          <p:nvPr/>
        </p:nvSpPr>
        <p:spPr bwMode="auto">
          <a:xfrm>
            <a:off x="3743325" y="4419600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</a:t>
            </a:r>
            <a:endParaRPr lang="en-US" altLang="ko-KR" sz="1800">
              <a:effectLst/>
            </a:endParaRPr>
          </a:p>
        </p:txBody>
      </p:sp>
      <p:sp>
        <p:nvSpPr>
          <p:cNvPr id="71" name="Oval 78"/>
          <p:cNvSpPr>
            <a:spLocks noChangeArrowheads="1"/>
          </p:cNvSpPr>
          <p:nvPr/>
        </p:nvSpPr>
        <p:spPr bwMode="auto">
          <a:xfrm>
            <a:off x="4013200" y="5045075"/>
            <a:ext cx="225425" cy="269875"/>
          </a:xfrm>
          <a:prstGeom prst="ellipse">
            <a:avLst/>
          </a:prstGeom>
          <a:solidFill>
            <a:srgbClr val="DDDDDD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72" name="Rectangle 79"/>
          <p:cNvSpPr>
            <a:spLocks noChangeArrowheads="1"/>
          </p:cNvSpPr>
          <p:nvPr/>
        </p:nvSpPr>
        <p:spPr bwMode="auto">
          <a:xfrm>
            <a:off x="4081463" y="5049838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</a:t>
            </a:r>
            <a:endParaRPr lang="en-US" altLang="ko-KR" sz="1800">
              <a:effectLst/>
            </a:endParaRPr>
          </a:p>
        </p:txBody>
      </p:sp>
      <p:sp>
        <p:nvSpPr>
          <p:cNvPr id="73" name="Oval 80"/>
          <p:cNvSpPr>
            <a:spLocks noChangeArrowheads="1"/>
          </p:cNvSpPr>
          <p:nvPr/>
        </p:nvSpPr>
        <p:spPr bwMode="auto">
          <a:xfrm>
            <a:off x="3201988" y="4954588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74" name="Rectangle 81"/>
          <p:cNvSpPr>
            <a:spLocks noChangeArrowheads="1"/>
          </p:cNvSpPr>
          <p:nvPr/>
        </p:nvSpPr>
        <p:spPr bwMode="auto">
          <a:xfrm>
            <a:off x="3270250" y="4959350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6</a:t>
            </a:r>
            <a:endParaRPr lang="en-US" altLang="ko-KR" sz="1800">
              <a:effectLst/>
            </a:endParaRPr>
          </a:p>
        </p:txBody>
      </p:sp>
      <p:sp>
        <p:nvSpPr>
          <p:cNvPr id="75" name="Oval 82"/>
          <p:cNvSpPr>
            <a:spLocks noChangeArrowheads="1"/>
          </p:cNvSpPr>
          <p:nvPr/>
        </p:nvSpPr>
        <p:spPr bwMode="auto">
          <a:xfrm>
            <a:off x="2797175" y="5314950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76" name="Rectangle 83"/>
          <p:cNvSpPr>
            <a:spLocks noChangeArrowheads="1"/>
          </p:cNvSpPr>
          <p:nvPr/>
        </p:nvSpPr>
        <p:spPr bwMode="auto">
          <a:xfrm>
            <a:off x="2863850" y="531971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4</a:t>
            </a:r>
            <a:endParaRPr lang="en-US" altLang="ko-KR" sz="1800">
              <a:effectLst/>
            </a:endParaRPr>
          </a:p>
        </p:txBody>
      </p:sp>
      <p:sp>
        <p:nvSpPr>
          <p:cNvPr id="77" name="Oval 84"/>
          <p:cNvSpPr>
            <a:spLocks noChangeArrowheads="1"/>
          </p:cNvSpPr>
          <p:nvPr/>
        </p:nvSpPr>
        <p:spPr bwMode="auto">
          <a:xfrm>
            <a:off x="3427413" y="5765800"/>
            <a:ext cx="247650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78" name="Rectangle 85"/>
          <p:cNvSpPr>
            <a:spLocks noChangeArrowheads="1"/>
          </p:cNvSpPr>
          <p:nvPr/>
        </p:nvSpPr>
        <p:spPr bwMode="auto">
          <a:xfrm>
            <a:off x="3495675" y="577056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3</a:t>
            </a:r>
            <a:endParaRPr lang="en-US" altLang="ko-KR" sz="1800">
              <a:effectLst/>
            </a:endParaRPr>
          </a:p>
        </p:txBody>
      </p:sp>
      <p:sp>
        <p:nvSpPr>
          <p:cNvPr id="79" name="Line 86"/>
          <p:cNvSpPr>
            <a:spLocks noChangeShapeType="1"/>
          </p:cNvSpPr>
          <p:nvPr/>
        </p:nvSpPr>
        <p:spPr bwMode="auto">
          <a:xfrm flipH="1">
            <a:off x="2841625" y="4278313"/>
            <a:ext cx="450850" cy="5413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80" name="Line 87"/>
          <p:cNvSpPr>
            <a:spLocks noChangeShapeType="1"/>
          </p:cNvSpPr>
          <p:nvPr/>
        </p:nvSpPr>
        <p:spPr bwMode="auto">
          <a:xfrm>
            <a:off x="2752725" y="5045075"/>
            <a:ext cx="88900" cy="2921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81" name="Line 88"/>
          <p:cNvSpPr>
            <a:spLocks noChangeShapeType="1"/>
          </p:cNvSpPr>
          <p:nvPr/>
        </p:nvSpPr>
        <p:spPr bwMode="auto">
          <a:xfrm>
            <a:off x="3000375" y="5540375"/>
            <a:ext cx="427038" cy="3143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82" name="Line 89"/>
          <p:cNvSpPr>
            <a:spLocks noChangeShapeType="1"/>
          </p:cNvSpPr>
          <p:nvPr/>
        </p:nvSpPr>
        <p:spPr bwMode="auto">
          <a:xfrm flipH="1">
            <a:off x="3630613" y="5292725"/>
            <a:ext cx="427037" cy="5175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83" name="Rectangle 90"/>
          <p:cNvSpPr>
            <a:spLocks noChangeArrowheads="1"/>
          </p:cNvSpPr>
          <p:nvPr/>
        </p:nvSpPr>
        <p:spPr bwMode="auto">
          <a:xfrm>
            <a:off x="2684463" y="4413250"/>
            <a:ext cx="38258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84" name="Rectangle 91"/>
          <p:cNvSpPr>
            <a:spLocks noChangeArrowheads="1"/>
          </p:cNvSpPr>
          <p:nvPr/>
        </p:nvSpPr>
        <p:spPr bwMode="auto">
          <a:xfrm>
            <a:off x="2797175" y="4419600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10</a:t>
            </a:r>
            <a:endParaRPr lang="en-US" altLang="ko-KR" sz="1800">
              <a:effectLst/>
            </a:endParaRPr>
          </a:p>
        </p:txBody>
      </p:sp>
      <p:sp>
        <p:nvSpPr>
          <p:cNvPr id="85" name="Rectangle 92"/>
          <p:cNvSpPr>
            <a:spLocks noChangeArrowheads="1"/>
          </p:cNvSpPr>
          <p:nvPr/>
        </p:nvSpPr>
        <p:spPr bwMode="auto">
          <a:xfrm>
            <a:off x="3765550" y="5494338"/>
            <a:ext cx="3825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3878263" y="5500688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12</a:t>
            </a:r>
            <a:endParaRPr lang="en-US" altLang="ko-KR" sz="1800">
              <a:effectLst/>
            </a:endParaRPr>
          </a:p>
        </p:txBody>
      </p:sp>
      <p:sp>
        <p:nvSpPr>
          <p:cNvPr id="87" name="Rectangle 94"/>
          <p:cNvSpPr>
            <a:spLocks noChangeArrowheads="1"/>
          </p:cNvSpPr>
          <p:nvPr/>
        </p:nvSpPr>
        <p:spPr bwMode="auto">
          <a:xfrm>
            <a:off x="2414588" y="5133975"/>
            <a:ext cx="38258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88" name="Rectangle 95"/>
          <p:cNvSpPr>
            <a:spLocks noChangeArrowheads="1"/>
          </p:cNvSpPr>
          <p:nvPr/>
        </p:nvSpPr>
        <p:spPr bwMode="auto">
          <a:xfrm>
            <a:off x="2527300" y="5140325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25</a:t>
            </a:r>
            <a:endParaRPr lang="en-US" altLang="ko-KR" sz="1800">
              <a:effectLst/>
            </a:endParaRPr>
          </a:p>
        </p:txBody>
      </p:sp>
      <p:sp>
        <p:nvSpPr>
          <p:cNvPr id="89" name="Rectangle 96"/>
          <p:cNvSpPr>
            <a:spLocks noChangeArrowheads="1"/>
          </p:cNvSpPr>
          <p:nvPr/>
        </p:nvSpPr>
        <p:spPr bwMode="auto">
          <a:xfrm>
            <a:off x="2863850" y="5675313"/>
            <a:ext cx="3841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90" name="Rectangle 97"/>
          <p:cNvSpPr>
            <a:spLocks noChangeArrowheads="1"/>
          </p:cNvSpPr>
          <p:nvPr/>
        </p:nvSpPr>
        <p:spPr bwMode="auto">
          <a:xfrm>
            <a:off x="2976563" y="5680075"/>
            <a:ext cx="2047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22</a:t>
            </a:r>
            <a:endParaRPr lang="en-US" altLang="ko-KR" sz="1800">
              <a:effectLst/>
            </a:endParaRPr>
          </a:p>
        </p:txBody>
      </p:sp>
      <p:sp>
        <p:nvSpPr>
          <p:cNvPr id="91" name="Oval 101"/>
          <p:cNvSpPr>
            <a:spLocks noChangeArrowheads="1"/>
          </p:cNvSpPr>
          <p:nvPr/>
        </p:nvSpPr>
        <p:spPr bwMode="auto">
          <a:xfrm>
            <a:off x="7345363" y="1524000"/>
            <a:ext cx="225425" cy="2714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92" name="Rectangle 102"/>
          <p:cNvSpPr>
            <a:spLocks noChangeArrowheads="1"/>
          </p:cNvSpPr>
          <p:nvPr/>
        </p:nvSpPr>
        <p:spPr bwMode="auto">
          <a:xfrm>
            <a:off x="7413625" y="1530350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0</a:t>
            </a:r>
            <a:endParaRPr lang="en-US" altLang="ko-KR" sz="1800">
              <a:effectLst/>
            </a:endParaRPr>
          </a:p>
        </p:txBody>
      </p:sp>
      <p:sp>
        <p:nvSpPr>
          <p:cNvPr id="93" name="Oval 103"/>
          <p:cNvSpPr>
            <a:spLocks noChangeArrowheads="1"/>
          </p:cNvSpPr>
          <p:nvPr/>
        </p:nvSpPr>
        <p:spPr bwMode="auto">
          <a:xfrm>
            <a:off x="6692900" y="2244725"/>
            <a:ext cx="247650" cy="2714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auto">
          <a:xfrm>
            <a:off x="6759575" y="2251075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5</a:t>
            </a:r>
            <a:endParaRPr lang="en-US" altLang="ko-KR" sz="1800">
              <a:effectLst/>
            </a:endParaRPr>
          </a:p>
        </p:txBody>
      </p:sp>
      <p:sp>
        <p:nvSpPr>
          <p:cNvPr id="95" name="Oval 105"/>
          <p:cNvSpPr>
            <a:spLocks noChangeArrowheads="1"/>
          </p:cNvSpPr>
          <p:nvPr/>
        </p:nvSpPr>
        <p:spPr bwMode="auto">
          <a:xfrm>
            <a:off x="7751763" y="1884363"/>
            <a:ext cx="225425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96" name="Rectangle 106"/>
          <p:cNvSpPr>
            <a:spLocks noChangeArrowheads="1"/>
          </p:cNvSpPr>
          <p:nvPr/>
        </p:nvSpPr>
        <p:spPr bwMode="auto">
          <a:xfrm>
            <a:off x="7818438" y="189071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</a:t>
            </a:r>
            <a:endParaRPr lang="en-US" altLang="ko-KR" sz="1800">
              <a:effectLst/>
            </a:endParaRPr>
          </a:p>
        </p:txBody>
      </p:sp>
      <p:sp>
        <p:nvSpPr>
          <p:cNvPr id="97" name="Oval 107"/>
          <p:cNvSpPr>
            <a:spLocks noChangeArrowheads="1"/>
          </p:cNvSpPr>
          <p:nvPr/>
        </p:nvSpPr>
        <p:spPr bwMode="auto">
          <a:xfrm>
            <a:off x="8088313" y="2516188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98" name="Rectangle 108"/>
          <p:cNvSpPr>
            <a:spLocks noChangeArrowheads="1"/>
          </p:cNvSpPr>
          <p:nvPr/>
        </p:nvSpPr>
        <p:spPr bwMode="auto">
          <a:xfrm>
            <a:off x="8156575" y="2520950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</a:t>
            </a:r>
            <a:endParaRPr lang="en-US" altLang="ko-KR" sz="1800">
              <a:effectLst/>
            </a:endParaRPr>
          </a:p>
        </p:txBody>
      </p:sp>
      <p:sp>
        <p:nvSpPr>
          <p:cNvPr id="99" name="Oval 109"/>
          <p:cNvSpPr>
            <a:spLocks noChangeArrowheads="1"/>
          </p:cNvSpPr>
          <p:nvPr/>
        </p:nvSpPr>
        <p:spPr bwMode="auto">
          <a:xfrm>
            <a:off x="7278688" y="2425700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00" name="Rectangle 110"/>
          <p:cNvSpPr>
            <a:spLocks noChangeArrowheads="1"/>
          </p:cNvSpPr>
          <p:nvPr/>
        </p:nvSpPr>
        <p:spPr bwMode="auto">
          <a:xfrm>
            <a:off x="7345363" y="243046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6</a:t>
            </a:r>
            <a:endParaRPr lang="en-US" altLang="ko-KR" sz="1800">
              <a:effectLst/>
            </a:endParaRPr>
          </a:p>
        </p:txBody>
      </p:sp>
      <p:sp>
        <p:nvSpPr>
          <p:cNvPr id="101" name="Oval 111"/>
          <p:cNvSpPr>
            <a:spLocks noChangeArrowheads="1"/>
          </p:cNvSpPr>
          <p:nvPr/>
        </p:nvSpPr>
        <p:spPr bwMode="auto">
          <a:xfrm>
            <a:off x="6872288" y="2786063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02" name="Rectangle 112"/>
          <p:cNvSpPr>
            <a:spLocks noChangeArrowheads="1"/>
          </p:cNvSpPr>
          <p:nvPr/>
        </p:nvSpPr>
        <p:spPr bwMode="auto">
          <a:xfrm>
            <a:off x="6940550" y="2790825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4</a:t>
            </a:r>
            <a:endParaRPr lang="en-US" altLang="ko-KR" sz="1800">
              <a:effectLst/>
            </a:endParaRPr>
          </a:p>
        </p:txBody>
      </p:sp>
      <p:sp>
        <p:nvSpPr>
          <p:cNvPr id="103" name="Oval 113"/>
          <p:cNvSpPr>
            <a:spLocks noChangeArrowheads="1"/>
          </p:cNvSpPr>
          <p:nvPr/>
        </p:nvSpPr>
        <p:spPr bwMode="auto">
          <a:xfrm>
            <a:off x="7504113" y="3236913"/>
            <a:ext cx="247650" cy="269875"/>
          </a:xfrm>
          <a:prstGeom prst="ellipse">
            <a:avLst/>
          </a:prstGeom>
          <a:solidFill>
            <a:srgbClr val="DDDDDD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04" name="Rectangle 114"/>
          <p:cNvSpPr>
            <a:spLocks noChangeArrowheads="1"/>
          </p:cNvSpPr>
          <p:nvPr/>
        </p:nvSpPr>
        <p:spPr bwMode="auto">
          <a:xfrm>
            <a:off x="7570788" y="32416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3</a:t>
            </a:r>
            <a:endParaRPr lang="en-US" altLang="ko-KR" sz="1800">
              <a:effectLst/>
            </a:endParaRPr>
          </a:p>
        </p:txBody>
      </p:sp>
      <p:sp>
        <p:nvSpPr>
          <p:cNvPr id="105" name="Line 115"/>
          <p:cNvSpPr>
            <a:spLocks noChangeShapeType="1"/>
          </p:cNvSpPr>
          <p:nvPr/>
        </p:nvSpPr>
        <p:spPr bwMode="auto">
          <a:xfrm flipH="1">
            <a:off x="6918325" y="1749425"/>
            <a:ext cx="449263" cy="54133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06" name="Line 116"/>
          <p:cNvSpPr>
            <a:spLocks noChangeShapeType="1"/>
          </p:cNvSpPr>
          <p:nvPr/>
        </p:nvSpPr>
        <p:spPr bwMode="auto">
          <a:xfrm>
            <a:off x="6827838" y="2516188"/>
            <a:ext cx="90487" cy="2921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07" name="Line 117"/>
          <p:cNvSpPr>
            <a:spLocks noChangeShapeType="1"/>
          </p:cNvSpPr>
          <p:nvPr/>
        </p:nvSpPr>
        <p:spPr bwMode="auto">
          <a:xfrm>
            <a:off x="7075488" y="3011488"/>
            <a:ext cx="428625" cy="31432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08" name="Rectangle 118"/>
          <p:cNvSpPr>
            <a:spLocks noChangeArrowheads="1"/>
          </p:cNvSpPr>
          <p:nvPr/>
        </p:nvSpPr>
        <p:spPr bwMode="auto">
          <a:xfrm>
            <a:off x="6759575" y="1884363"/>
            <a:ext cx="3841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09" name="Rectangle 119"/>
          <p:cNvSpPr>
            <a:spLocks noChangeArrowheads="1"/>
          </p:cNvSpPr>
          <p:nvPr/>
        </p:nvSpPr>
        <p:spPr bwMode="auto">
          <a:xfrm>
            <a:off x="6872288" y="1890713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10</a:t>
            </a:r>
            <a:endParaRPr lang="en-US" altLang="ko-KR" sz="1800">
              <a:effectLst/>
            </a:endParaRPr>
          </a:p>
        </p:txBody>
      </p:sp>
      <p:sp>
        <p:nvSpPr>
          <p:cNvPr id="110" name="Rectangle 120"/>
          <p:cNvSpPr>
            <a:spLocks noChangeArrowheads="1"/>
          </p:cNvSpPr>
          <p:nvPr/>
        </p:nvSpPr>
        <p:spPr bwMode="auto">
          <a:xfrm>
            <a:off x="6489700" y="2605088"/>
            <a:ext cx="3825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11" name="Rectangle 121"/>
          <p:cNvSpPr>
            <a:spLocks noChangeArrowheads="1"/>
          </p:cNvSpPr>
          <p:nvPr/>
        </p:nvSpPr>
        <p:spPr bwMode="auto">
          <a:xfrm>
            <a:off x="6602413" y="2611438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25</a:t>
            </a:r>
            <a:endParaRPr lang="en-US" altLang="ko-KR" sz="1800">
              <a:effectLst/>
            </a:endParaRPr>
          </a:p>
        </p:txBody>
      </p:sp>
      <p:sp>
        <p:nvSpPr>
          <p:cNvPr id="112" name="Rectangle 122"/>
          <p:cNvSpPr>
            <a:spLocks noChangeArrowheads="1"/>
          </p:cNvSpPr>
          <p:nvPr/>
        </p:nvSpPr>
        <p:spPr bwMode="auto">
          <a:xfrm>
            <a:off x="6940550" y="3146425"/>
            <a:ext cx="3825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13" name="Rectangle 123"/>
          <p:cNvSpPr>
            <a:spLocks noChangeArrowheads="1"/>
          </p:cNvSpPr>
          <p:nvPr/>
        </p:nvSpPr>
        <p:spPr bwMode="auto">
          <a:xfrm>
            <a:off x="7053263" y="3151188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22</a:t>
            </a:r>
            <a:endParaRPr lang="en-US" altLang="ko-KR" sz="1800">
              <a:effectLst/>
            </a:endParaRPr>
          </a:p>
        </p:txBody>
      </p:sp>
      <p:sp>
        <p:nvSpPr>
          <p:cNvPr id="114" name="Oval 127"/>
          <p:cNvSpPr>
            <a:spLocks noChangeArrowheads="1"/>
          </p:cNvSpPr>
          <p:nvPr/>
        </p:nvSpPr>
        <p:spPr bwMode="auto">
          <a:xfrm>
            <a:off x="5273675" y="1524000"/>
            <a:ext cx="225425" cy="2714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15" name="Rectangle 128"/>
          <p:cNvSpPr>
            <a:spLocks noChangeArrowheads="1"/>
          </p:cNvSpPr>
          <p:nvPr/>
        </p:nvSpPr>
        <p:spPr bwMode="auto">
          <a:xfrm>
            <a:off x="5341938" y="1530350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0</a:t>
            </a:r>
            <a:endParaRPr lang="en-US" altLang="ko-KR" sz="1800">
              <a:effectLst/>
            </a:endParaRPr>
          </a:p>
        </p:txBody>
      </p:sp>
      <p:sp>
        <p:nvSpPr>
          <p:cNvPr id="116" name="Oval 129"/>
          <p:cNvSpPr>
            <a:spLocks noChangeArrowheads="1"/>
          </p:cNvSpPr>
          <p:nvPr/>
        </p:nvSpPr>
        <p:spPr bwMode="auto">
          <a:xfrm>
            <a:off x="4621213" y="2244725"/>
            <a:ext cx="247650" cy="2714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17" name="Rectangle 130"/>
          <p:cNvSpPr>
            <a:spLocks noChangeArrowheads="1"/>
          </p:cNvSpPr>
          <p:nvPr/>
        </p:nvSpPr>
        <p:spPr bwMode="auto">
          <a:xfrm>
            <a:off x="4687888" y="22510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5</a:t>
            </a:r>
            <a:endParaRPr lang="en-US" altLang="ko-KR" sz="1800">
              <a:effectLst/>
            </a:endParaRPr>
          </a:p>
        </p:txBody>
      </p:sp>
      <p:sp>
        <p:nvSpPr>
          <p:cNvPr id="118" name="Oval 131"/>
          <p:cNvSpPr>
            <a:spLocks noChangeArrowheads="1"/>
          </p:cNvSpPr>
          <p:nvPr/>
        </p:nvSpPr>
        <p:spPr bwMode="auto">
          <a:xfrm>
            <a:off x="5678488" y="1884363"/>
            <a:ext cx="225425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19" name="Rectangle 132"/>
          <p:cNvSpPr>
            <a:spLocks noChangeArrowheads="1"/>
          </p:cNvSpPr>
          <p:nvPr/>
        </p:nvSpPr>
        <p:spPr bwMode="auto">
          <a:xfrm>
            <a:off x="5746750" y="189071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</a:t>
            </a:r>
            <a:endParaRPr lang="en-US" altLang="ko-KR" sz="1800">
              <a:effectLst/>
            </a:endParaRPr>
          </a:p>
        </p:txBody>
      </p:sp>
      <p:sp>
        <p:nvSpPr>
          <p:cNvPr id="120" name="Oval 133"/>
          <p:cNvSpPr>
            <a:spLocks noChangeArrowheads="1"/>
          </p:cNvSpPr>
          <p:nvPr/>
        </p:nvSpPr>
        <p:spPr bwMode="auto">
          <a:xfrm>
            <a:off x="6016625" y="2516188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21" name="Rectangle 134"/>
          <p:cNvSpPr>
            <a:spLocks noChangeArrowheads="1"/>
          </p:cNvSpPr>
          <p:nvPr/>
        </p:nvSpPr>
        <p:spPr bwMode="auto">
          <a:xfrm>
            <a:off x="6084888" y="2520950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</a:t>
            </a:r>
            <a:endParaRPr lang="en-US" altLang="ko-KR" sz="1800">
              <a:effectLst/>
            </a:endParaRPr>
          </a:p>
        </p:txBody>
      </p:sp>
      <p:sp>
        <p:nvSpPr>
          <p:cNvPr id="122" name="Oval 135"/>
          <p:cNvSpPr>
            <a:spLocks noChangeArrowheads="1"/>
          </p:cNvSpPr>
          <p:nvPr/>
        </p:nvSpPr>
        <p:spPr bwMode="auto">
          <a:xfrm>
            <a:off x="5207000" y="2425700"/>
            <a:ext cx="223838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23" name="Rectangle 136"/>
          <p:cNvSpPr>
            <a:spLocks noChangeArrowheads="1"/>
          </p:cNvSpPr>
          <p:nvPr/>
        </p:nvSpPr>
        <p:spPr bwMode="auto">
          <a:xfrm>
            <a:off x="5273675" y="243046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6</a:t>
            </a:r>
            <a:endParaRPr lang="en-US" altLang="ko-KR" sz="1800">
              <a:effectLst/>
            </a:endParaRPr>
          </a:p>
        </p:txBody>
      </p:sp>
      <p:sp>
        <p:nvSpPr>
          <p:cNvPr id="124" name="Oval 137"/>
          <p:cNvSpPr>
            <a:spLocks noChangeArrowheads="1"/>
          </p:cNvSpPr>
          <p:nvPr/>
        </p:nvSpPr>
        <p:spPr bwMode="auto">
          <a:xfrm>
            <a:off x="4800600" y="2786063"/>
            <a:ext cx="225425" cy="269875"/>
          </a:xfrm>
          <a:prstGeom prst="ellipse">
            <a:avLst/>
          </a:prstGeom>
          <a:solidFill>
            <a:srgbClr val="DDDDDD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25" name="Rectangle 138"/>
          <p:cNvSpPr>
            <a:spLocks noChangeArrowheads="1"/>
          </p:cNvSpPr>
          <p:nvPr/>
        </p:nvSpPr>
        <p:spPr bwMode="auto">
          <a:xfrm>
            <a:off x="4868863" y="279082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4</a:t>
            </a:r>
            <a:endParaRPr lang="en-US" altLang="ko-KR" sz="1800">
              <a:effectLst/>
            </a:endParaRPr>
          </a:p>
        </p:txBody>
      </p:sp>
      <p:sp>
        <p:nvSpPr>
          <p:cNvPr id="126" name="Oval 139"/>
          <p:cNvSpPr>
            <a:spLocks noChangeArrowheads="1"/>
          </p:cNvSpPr>
          <p:nvPr/>
        </p:nvSpPr>
        <p:spPr bwMode="auto">
          <a:xfrm>
            <a:off x="5430838" y="3236913"/>
            <a:ext cx="247650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27" name="Rectangle 140"/>
          <p:cNvSpPr>
            <a:spLocks noChangeArrowheads="1"/>
          </p:cNvSpPr>
          <p:nvPr/>
        </p:nvSpPr>
        <p:spPr bwMode="auto">
          <a:xfrm>
            <a:off x="5499100" y="3241675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3</a:t>
            </a:r>
            <a:endParaRPr lang="en-US" altLang="ko-KR" sz="1800">
              <a:effectLst/>
            </a:endParaRPr>
          </a:p>
        </p:txBody>
      </p:sp>
      <p:sp>
        <p:nvSpPr>
          <p:cNvPr id="128" name="Line 141"/>
          <p:cNvSpPr>
            <a:spLocks noChangeShapeType="1"/>
          </p:cNvSpPr>
          <p:nvPr/>
        </p:nvSpPr>
        <p:spPr bwMode="auto">
          <a:xfrm flipH="1">
            <a:off x="4846638" y="1749425"/>
            <a:ext cx="449262" cy="54133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29" name="Line 142"/>
          <p:cNvSpPr>
            <a:spLocks noChangeShapeType="1"/>
          </p:cNvSpPr>
          <p:nvPr/>
        </p:nvSpPr>
        <p:spPr bwMode="auto">
          <a:xfrm>
            <a:off x="4756150" y="2516188"/>
            <a:ext cx="90488" cy="2921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30" name="Rectangle 143"/>
          <p:cNvSpPr>
            <a:spLocks noChangeArrowheads="1"/>
          </p:cNvSpPr>
          <p:nvPr/>
        </p:nvSpPr>
        <p:spPr bwMode="auto">
          <a:xfrm>
            <a:off x="4687888" y="1884363"/>
            <a:ext cx="38258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31" name="Rectangle 144"/>
          <p:cNvSpPr>
            <a:spLocks noChangeArrowheads="1"/>
          </p:cNvSpPr>
          <p:nvPr/>
        </p:nvSpPr>
        <p:spPr bwMode="auto">
          <a:xfrm>
            <a:off x="4800600" y="1890713"/>
            <a:ext cx="204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10</a:t>
            </a:r>
            <a:endParaRPr lang="en-US" altLang="ko-KR" sz="1800">
              <a:effectLst/>
            </a:endParaRPr>
          </a:p>
        </p:txBody>
      </p:sp>
      <p:sp>
        <p:nvSpPr>
          <p:cNvPr id="132" name="Rectangle 145"/>
          <p:cNvSpPr>
            <a:spLocks noChangeArrowheads="1"/>
          </p:cNvSpPr>
          <p:nvPr/>
        </p:nvSpPr>
        <p:spPr bwMode="auto">
          <a:xfrm>
            <a:off x="4418013" y="2605088"/>
            <a:ext cx="38258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33" name="Rectangle 146"/>
          <p:cNvSpPr>
            <a:spLocks noChangeArrowheads="1"/>
          </p:cNvSpPr>
          <p:nvPr/>
        </p:nvSpPr>
        <p:spPr bwMode="auto">
          <a:xfrm>
            <a:off x="4530725" y="2611438"/>
            <a:ext cx="2047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25</a:t>
            </a:r>
            <a:endParaRPr lang="en-US" altLang="ko-KR" sz="1800">
              <a:effectLst/>
            </a:endParaRPr>
          </a:p>
        </p:txBody>
      </p:sp>
      <p:sp>
        <p:nvSpPr>
          <p:cNvPr id="134" name="Oval 150"/>
          <p:cNvSpPr>
            <a:spLocks noChangeArrowheads="1"/>
          </p:cNvSpPr>
          <p:nvPr/>
        </p:nvSpPr>
        <p:spPr bwMode="auto">
          <a:xfrm>
            <a:off x="3201988" y="1524000"/>
            <a:ext cx="225425" cy="2714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35" name="Rectangle 151"/>
          <p:cNvSpPr>
            <a:spLocks noChangeArrowheads="1"/>
          </p:cNvSpPr>
          <p:nvPr/>
        </p:nvSpPr>
        <p:spPr bwMode="auto">
          <a:xfrm>
            <a:off x="3268663" y="1530350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0</a:t>
            </a:r>
            <a:endParaRPr lang="en-US" altLang="ko-KR" sz="1800">
              <a:effectLst/>
            </a:endParaRPr>
          </a:p>
        </p:txBody>
      </p:sp>
      <p:sp>
        <p:nvSpPr>
          <p:cNvPr id="136" name="Oval 152"/>
          <p:cNvSpPr>
            <a:spLocks noChangeArrowheads="1"/>
          </p:cNvSpPr>
          <p:nvPr/>
        </p:nvSpPr>
        <p:spPr bwMode="auto">
          <a:xfrm>
            <a:off x="2547938" y="2244725"/>
            <a:ext cx="247650" cy="271463"/>
          </a:xfrm>
          <a:prstGeom prst="ellipse">
            <a:avLst/>
          </a:prstGeom>
          <a:solidFill>
            <a:srgbClr val="DDDDDD"/>
          </a:solidFill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37" name="Rectangle 153"/>
          <p:cNvSpPr>
            <a:spLocks noChangeArrowheads="1"/>
          </p:cNvSpPr>
          <p:nvPr/>
        </p:nvSpPr>
        <p:spPr bwMode="auto">
          <a:xfrm>
            <a:off x="2616200" y="2251075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5</a:t>
            </a:r>
            <a:endParaRPr lang="en-US" altLang="ko-KR" sz="1800">
              <a:effectLst/>
            </a:endParaRPr>
          </a:p>
        </p:txBody>
      </p:sp>
      <p:sp>
        <p:nvSpPr>
          <p:cNvPr id="138" name="Oval 154"/>
          <p:cNvSpPr>
            <a:spLocks noChangeArrowheads="1"/>
          </p:cNvSpPr>
          <p:nvPr/>
        </p:nvSpPr>
        <p:spPr bwMode="auto">
          <a:xfrm>
            <a:off x="3606800" y="1884363"/>
            <a:ext cx="225425" cy="2714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39" name="Rectangle 155"/>
          <p:cNvSpPr>
            <a:spLocks noChangeArrowheads="1"/>
          </p:cNvSpPr>
          <p:nvPr/>
        </p:nvSpPr>
        <p:spPr bwMode="auto">
          <a:xfrm>
            <a:off x="3675063" y="189071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</a:t>
            </a:r>
            <a:endParaRPr lang="en-US" altLang="ko-KR" sz="1800">
              <a:effectLst/>
            </a:endParaRPr>
          </a:p>
        </p:txBody>
      </p:sp>
      <p:sp>
        <p:nvSpPr>
          <p:cNvPr id="140" name="Oval 156"/>
          <p:cNvSpPr>
            <a:spLocks noChangeArrowheads="1"/>
          </p:cNvSpPr>
          <p:nvPr/>
        </p:nvSpPr>
        <p:spPr bwMode="auto">
          <a:xfrm>
            <a:off x="3944938" y="2516188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41" name="Rectangle 157"/>
          <p:cNvSpPr>
            <a:spLocks noChangeArrowheads="1"/>
          </p:cNvSpPr>
          <p:nvPr/>
        </p:nvSpPr>
        <p:spPr bwMode="auto">
          <a:xfrm>
            <a:off x="4013200" y="2520950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</a:t>
            </a:r>
            <a:endParaRPr lang="en-US" altLang="ko-KR" sz="1800">
              <a:effectLst/>
            </a:endParaRPr>
          </a:p>
        </p:txBody>
      </p:sp>
      <p:sp>
        <p:nvSpPr>
          <p:cNvPr id="142" name="Oval 158"/>
          <p:cNvSpPr>
            <a:spLocks noChangeArrowheads="1"/>
          </p:cNvSpPr>
          <p:nvPr/>
        </p:nvSpPr>
        <p:spPr bwMode="auto">
          <a:xfrm>
            <a:off x="3133725" y="2425700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43" name="Rectangle 159"/>
          <p:cNvSpPr>
            <a:spLocks noChangeArrowheads="1"/>
          </p:cNvSpPr>
          <p:nvPr/>
        </p:nvSpPr>
        <p:spPr bwMode="auto">
          <a:xfrm>
            <a:off x="3201988" y="243046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6</a:t>
            </a:r>
            <a:endParaRPr lang="en-US" altLang="ko-KR" sz="1800">
              <a:effectLst/>
            </a:endParaRPr>
          </a:p>
        </p:txBody>
      </p:sp>
      <p:sp>
        <p:nvSpPr>
          <p:cNvPr id="144" name="Oval 160"/>
          <p:cNvSpPr>
            <a:spLocks noChangeArrowheads="1"/>
          </p:cNvSpPr>
          <p:nvPr/>
        </p:nvSpPr>
        <p:spPr bwMode="auto">
          <a:xfrm>
            <a:off x="2728913" y="2786063"/>
            <a:ext cx="225425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45" name="Rectangle 161"/>
          <p:cNvSpPr>
            <a:spLocks noChangeArrowheads="1"/>
          </p:cNvSpPr>
          <p:nvPr/>
        </p:nvSpPr>
        <p:spPr bwMode="auto">
          <a:xfrm>
            <a:off x="2795588" y="279082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4</a:t>
            </a:r>
            <a:endParaRPr lang="en-US" altLang="ko-KR" sz="1800">
              <a:effectLst/>
            </a:endParaRPr>
          </a:p>
        </p:txBody>
      </p:sp>
      <p:sp>
        <p:nvSpPr>
          <p:cNvPr id="146" name="Oval 162"/>
          <p:cNvSpPr>
            <a:spLocks noChangeArrowheads="1"/>
          </p:cNvSpPr>
          <p:nvPr/>
        </p:nvSpPr>
        <p:spPr bwMode="auto">
          <a:xfrm>
            <a:off x="3359150" y="3236913"/>
            <a:ext cx="247650" cy="269875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47" name="Rectangle 163"/>
          <p:cNvSpPr>
            <a:spLocks noChangeArrowheads="1"/>
          </p:cNvSpPr>
          <p:nvPr/>
        </p:nvSpPr>
        <p:spPr bwMode="auto">
          <a:xfrm>
            <a:off x="3427413" y="3241675"/>
            <a:ext cx="1031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3</a:t>
            </a:r>
            <a:endParaRPr lang="en-US" altLang="ko-KR" sz="1800">
              <a:effectLst/>
            </a:endParaRPr>
          </a:p>
        </p:txBody>
      </p:sp>
      <p:sp>
        <p:nvSpPr>
          <p:cNvPr id="148" name="Line 164"/>
          <p:cNvSpPr>
            <a:spLocks noChangeShapeType="1"/>
          </p:cNvSpPr>
          <p:nvPr/>
        </p:nvSpPr>
        <p:spPr bwMode="auto">
          <a:xfrm flipH="1">
            <a:off x="2773363" y="1749425"/>
            <a:ext cx="450850" cy="54133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49" name="Rectangle 166"/>
          <p:cNvSpPr>
            <a:spLocks noChangeArrowheads="1"/>
          </p:cNvSpPr>
          <p:nvPr/>
        </p:nvSpPr>
        <p:spPr bwMode="auto">
          <a:xfrm>
            <a:off x="2616200" y="1884363"/>
            <a:ext cx="382588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>
              <a:effectLst/>
            </a:endParaRPr>
          </a:p>
        </p:txBody>
      </p:sp>
      <p:sp>
        <p:nvSpPr>
          <p:cNvPr id="150" name="Rectangle 167"/>
          <p:cNvSpPr>
            <a:spLocks noChangeArrowheads="1"/>
          </p:cNvSpPr>
          <p:nvPr/>
        </p:nvSpPr>
        <p:spPr bwMode="auto">
          <a:xfrm>
            <a:off x="2728913" y="1890713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10</a:t>
            </a:r>
            <a:endParaRPr lang="en-US" altLang="ko-KR" sz="1800">
              <a:effectLst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260725" y="3621088"/>
            <a:ext cx="4138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altLang="ko-KR" sz="1600" dirty="0">
                <a:effectLst/>
                <a:latin typeface="+mn-lt"/>
              </a:rPr>
              <a:t>(a)</a:t>
            </a:r>
            <a:endParaRPr lang="ko-KR" altLang="en-US" sz="1600" dirty="0">
              <a:effectLst/>
              <a:latin typeface="+mn-lt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359400" y="3621088"/>
            <a:ext cx="4251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altLang="ko-KR" sz="1600" dirty="0">
                <a:effectLst/>
                <a:latin typeface="+mn-lt"/>
              </a:rPr>
              <a:t>(b)</a:t>
            </a:r>
            <a:endParaRPr lang="ko-KR" altLang="en-US" sz="1600" dirty="0">
              <a:effectLst/>
              <a:latin typeface="+mn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502525" y="3621088"/>
            <a:ext cx="4138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altLang="ko-KR" sz="1600" dirty="0">
                <a:effectLst/>
                <a:latin typeface="+mn-lt"/>
              </a:rPr>
              <a:t>(c)</a:t>
            </a:r>
            <a:endParaRPr lang="ko-KR" altLang="en-US" sz="1600" dirty="0">
              <a:effectLst/>
              <a:latin typeface="+mn-lt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502525" y="6121400"/>
            <a:ext cx="3914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altLang="ko-KR" sz="1600" dirty="0">
                <a:effectLst/>
                <a:latin typeface="+mn-lt"/>
              </a:rPr>
              <a:t>(f)</a:t>
            </a:r>
            <a:endParaRPr lang="ko-KR" altLang="en-US" sz="1600" dirty="0">
              <a:effectLst/>
              <a:latin typeface="+mn-lt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403850" y="6121400"/>
            <a:ext cx="4138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altLang="ko-KR" sz="1600" dirty="0">
                <a:effectLst/>
                <a:latin typeface="+mn-lt"/>
              </a:rPr>
              <a:t>(e)</a:t>
            </a:r>
            <a:endParaRPr lang="ko-KR" altLang="en-US" sz="1600" dirty="0">
              <a:effectLst/>
              <a:latin typeface="+mn-l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332163" y="6121400"/>
            <a:ext cx="42511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Times New Roman" panose="02020603050405020304" pitchFamily="18" charset="0"/>
              <a:buNone/>
              <a:defRPr/>
            </a:pPr>
            <a:r>
              <a:rPr lang="en-US" altLang="ko-KR" sz="1600" dirty="0">
                <a:effectLst/>
                <a:latin typeface="+mn-lt"/>
              </a:rPr>
              <a:t>(d)</a:t>
            </a:r>
            <a:endParaRPr lang="ko-KR" altLang="en-US" sz="1600" dirty="0">
              <a:effectLst/>
              <a:latin typeface="+mn-lt"/>
            </a:endParaRPr>
          </a:p>
        </p:txBody>
      </p:sp>
      <p:sp>
        <p:nvSpPr>
          <p:cNvPr id="158" name="Oval 5"/>
          <p:cNvSpPr>
            <a:spLocks noChangeArrowheads="1"/>
          </p:cNvSpPr>
          <p:nvPr/>
        </p:nvSpPr>
        <p:spPr bwMode="auto">
          <a:xfrm>
            <a:off x="1088733" y="2684463"/>
            <a:ext cx="214313" cy="209550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1152233" y="2676525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0</a:t>
            </a:r>
            <a:endParaRPr lang="en-US" altLang="ko-KR" sz="3600">
              <a:effectLst/>
            </a:endParaRPr>
          </a:p>
        </p:txBody>
      </p:sp>
      <p:sp>
        <p:nvSpPr>
          <p:cNvPr id="160" name="Oval 7"/>
          <p:cNvSpPr>
            <a:spLocks noChangeArrowheads="1"/>
          </p:cNvSpPr>
          <p:nvPr/>
        </p:nvSpPr>
        <p:spPr bwMode="auto">
          <a:xfrm>
            <a:off x="468021" y="3244850"/>
            <a:ext cx="234950" cy="209550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61" name="Rectangle 8"/>
          <p:cNvSpPr>
            <a:spLocks noChangeArrowheads="1"/>
          </p:cNvSpPr>
          <p:nvPr/>
        </p:nvSpPr>
        <p:spPr bwMode="auto">
          <a:xfrm>
            <a:off x="533108" y="3235325"/>
            <a:ext cx="101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5</a:t>
            </a:r>
            <a:endParaRPr lang="en-US" altLang="ko-KR" sz="3600">
              <a:effectLst/>
            </a:endParaRPr>
          </a:p>
        </p:txBody>
      </p:sp>
      <p:sp>
        <p:nvSpPr>
          <p:cNvPr id="162" name="Oval 9"/>
          <p:cNvSpPr>
            <a:spLocks noChangeArrowheads="1"/>
          </p:cNvSpPr>
          <p:nvPr/>
        </p:nvSpPr>
        <p:spPr bwMode="auto">
          <a:xfrm>
            <a:off x="1472908" y="2965450"/>
            <a:ext cx="214313" cy="209550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63" name="Rectangle 10"/>
          <p:cNvSpPr>
            <a:spLocks noChangeArrowheads="1"/>
          </p:cNvSpPr>
          <p:nvPr/>
        </p:nvSpPr>
        <p:spPr bwMode="auto">
          <a:xfrm>
            <a:off x="1536408" y="2955925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</a:t>
            </a:r>
            <a:endParaRPr lang="en-US" altLang="ko-KR" sz="3600">
              <a:effectLst/>
            </a:endParaRPr>
          </a:p>
        </p:txBody>
      </p:sp>
      <p:sp>
        <p:nvSpPr>
          <p:cNvPr id="164" name="Oval 11"/>
          <p:cNvSpPr>
            <a:spLocks noChangeArrowheads="1"/>
          </p:cNvSpPr>
          <p:nvPr/>
        </p:nvSpPr>
        <p:spPr bwMode="auto">
          <a:xfrm>
            <a:off x="1793583" y="3454400"/>
            <a:ext cx="214313" cy="209550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65" name="Rectangle 12"/>
          <p:cNvSpPr>
            <a:spLocks noChangeArrowheads="1"/>
          </p:cNvSpPr>
          <p:nvPr/>
        </p:nvSpPr>
        <p:spPr bwMode="auto">
          <a:xfrm>
            <a:off x="1857083" y="3444875"/>
            <a:ext cx="103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</a:t>
            </a:r>
            <a:endParaRPr lang="en-US" altLang="ko-KR" sz="3600">
              <a:effectLst/>
            </a:endParaRPr>
          </a:p>
        </p:txBody>
      </p:sp>
      <p:sp>
        <p:nvSpPr>
          <p:cNvPr id="166" name="Oval 13"/>
          <p:cNvSpPr>
            <a:spLocks noChangeArrowheads="1"/>
          </p:cNvSpPr>
          <p:nvPr/>
        </p:nvSpPr>
        <p:spPr bwMode="auto">
          <a:xfrm>
            <a:off x="1023646" y="3382963"/>
            <a:ext cx="215900" cy="211137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088733" y="3376613"/>
            <a:ext cx="1031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6</a:t>
            </a:r>
            <a:endParaRPr lang="en-US" altLang="ko-KR" sz="3600">
              <a:effectLst/>
            </a:endParaRPr>
          </a:p>
        </p:txBody>
      </p:sp>
      <p:sp>
        <p:nvSpPr>
          <p:cNvPr id="168" name="Oval 15"/>
          <p:cNvSpPr>
            <a:spLocks noChangeArrowheads="1"/>
          </p:cNvSpPr>
          <p:nvPr/>
        </p:nvSpPr>
        <p:spPr bwMode="auto">
          <a:xfrm>
            <a:off x="639471" y="3663950"/>
            <a:ext cx="212725" cy="211138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69" name="Rectangle 16"/>
          <p:cNvSpPr>
            <a:spLocks noChangeArrowheads="1"/>
          </p:cNvSpPr>
          <p:nvPr/>
        </p:nvSpPr>
        <p:spPr bwMode="auto">
          <a:xfrm>
            <a:off x="702971" y="365601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4</a:t>
            </a:r>
            <a:endParaRPr lang="en-US" altLang="ko-KR" sz="3600">
              <a:effectLst/>
            </a:endParaRPr>
          </a:p>
        </p:txBody>
      </p:sp>
      <p:sp>
        <p:nvSpPr>
          <p:cNvPr id="170" name="Oval 17"/>
          <p:cNvSpPr>
            <a:spLocks noChangeArrowheads="1"/>
          </p:cNvSpPr>
          <p:nvPr/>
        </p:nvSpPr>
        <p:spPr bwMode="auto">
          <a:xfrm>
            <a:off x="1239546" y="4014788"/>
            <a:ext cx="233362" cy="209550"/>
          </a:xfrm>
          <a:prstGeom prst="ellips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71" name="Rectangle 18"/>
          <p:cNvSpPr>
            <a:spLocks noChangeArrowheads="1"/>
          </p:cNvSpPr>
          <p:nvPr/>
        </p:nvSpPr>
        <p:spPr bwMode="auto">
          <a:xfrm>
            <a:off x="1303046" y="4005263"/>
            <a:ext cx="1031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3</a:t>
            </a:r>
            <a:endParaRPr lang="en-US" altLang="ko-KR" sz="3600">
              <a:effectLst/>
            </a:endParaRPr>
          </a:p>
        </p:txBody>
      </p:sp>
      <p:sp>
        <p:nvSpPr>
          <p:cNvPr id="172" name="Line 19"/>
          <p:cNvSpPr>
            <a:spLocks noChangeShapeType="1"/>
          </p:cNvSpPr>
          <p:nvPr/>
        </p:nvSpPr>
        <p:spPr bwMode="auto">
          <a:xfrm flipH="1">
            <a:off x="682333" y="2859088"/>
            <a:ext cx="427038" cy="4206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73" name="Line 20"/>
          <p:cNvSpPr>
            <a:spLocks noChangeShapeType="1"/>
          </p:cNvSpPr>
          <p:nvPr/>
        </p:nvSpPr>
        <p:spPr bwMode="auto">
          <a:xfrm>
            <a:off x="596608" y="3454400"/>
            <a:ext cx="85725" cy="227013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74" name="Line 21"/>
          <p:cNvSpPr>
            <a:spLocks noChangeShapeType="1"/>
          </p:cNvSpPr>
          <p:nvPr/>
        </p:nvSpPr>
        <p:spPr bwMode="auto">
          <a:xfrm>
            <a:off x="1280821" y="2859088"/>
            <a:ext cx="212725" cy="1412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75" name="Line 22"/>
          <p:cNvSpPr>
            <a:spLocks noChangeShapeType="1"/>
          </p:cNvSpPr>
          <p:nvPr/>
        </p:nvSpPr>
        <p:spPr bwMode="auto">
          <a:xfrm>
            <a:off x="1644358" y="3155950"/>
            <a:ext cx="192088" cy="2984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76" name="Line 23"/>
          <p:cNvSpPr>
            <a:spLocks noChangeShapeType="1"/>
          </p:cNvSpPr>
          <p:nvPr/>
        </p:nvSpPr>
        <p:spPr bwMode="auto">
          <a:xfrm flipH="1">
            <a:off x="1217321" y="3140075"/>
            <a:ext cx="276225" cy="2794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77" name="Line 24"/>
          <p:cNvSpPr>
            <a:spLocks noChangeShapeType="1"/>
          </p:cNvSpPr>
          <p:nvPr/>
        </p:nvSpPr>
        <p:spPr bwMode="auto">
          <a:xfrm flipH="1">
            <a:off x="833146" y="3560763"/>
            <a:ext cx="190500" cy="1555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78" name="Line 25"/>
          <p:cNvSpPr>
            <a:spLocks noChangeShapeType="1"/>
          </p:cNvSpPr>
          <p:nvPr/>
        </p:nvSpPr>
        <p:spPr bwMode="auto">
          <a:xfrm>
            <a:off x="1152233" y="3594100"/>
            <a:ext cx="150813" cy="4206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79" name="Line 26"/>
          <p:cNvSpPr>
            <a:spLocks noChangeShapeType="1"/>
          </p:cNvSpPr>
          <p:nvPr/>
        </p:nvSpPr>
        <p:spPr bwMode="auto">
          <a:xfrm>
            <a:off x="833146" y="3840163"/>
            <a:ext cx="406400" cy="2444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80" name="Line 27"/>
          <p:cNvSpPr>
            <a:spLocks noChangeShapeType="1"/>
          </p:cNvSpPr>
          <p:nvPr/>
        </p:nvSpPr>
        <p:spPr bwMode="auto">
          <a:xfrm flipH="1">
            <a:off x="1430046" y="3648075"/>
            <a:ext cx="406400" cy="4016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effectLst/>
            </a:endParaRPr>
          </a:p>
        </p:txBody>
      </p:sp>
      <p:sp>
        <p:nvSpPr>
          <p:cNvPr id="181" name="Rectangle 28"/>
          <p:cNvSpPr>
            <a:spLocks noChangeArrowheads="1"/>
          </p:cNvSpPr>
          <p:nvPr/>
        </p:nvSpPr>
        <p:spPr bwMode="auto">
          <a:xfrm>
            <a:off x="533108" y="2965450"/>
            <a:ext cx="3635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82" name="Rectangle 29"/>
          <p:cNvSpPr>
            <a:spLocks noChangeArrowheads="1"/>
          </p:cNvSpPr>
          <p:nvPr/>
        </p:nvSpPr>
        <p:spPr bwMode="auto">
          <a:xfrm>
            <a:off x="650583" y="2860675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10</a:t>
            </a:r>
            <a:endParaRPr lang="en-US" altLang="ko-KR" sz="3600">
              <a:effectLst/>
            </a:endParaRPr>
          </a:p>
        </p:txBody>
      </p:sp>
      <p:sp>
        <p:nvSpPr>
          <p:cNvPr id="183" name="Rectangle 30"/>
          <p:cNvSpPr>
            <a:spLocks noChangeArrowheads="1"/>
          </p:cNvSpPr>
          <p:nvPr/>
        </p:nvSpPr>
        <p:spPr bwMode="auto">
          <a:xfrm>
            <a:off x="1303046" y="2754313"/>
            <a:ext cx="363537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84" name="Rectangle 31"/>
          <p:cNvSpPr>
            <a:spLocks noChangeArrowheads="1"/>
          </p:cNvSpPr>
          <p:nvPr/>
        </p:nvSpPr>
        <p:spPr bwMode="auto">
          <a:xfrm>
            <a:off x="1420521" y="2757488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28</a:t>
            </a:r>
            <a:endParaRPr lang="en-US" altLang="ko-KR" sz="3600">
              <a:effectLst/>
            </a:endParaRPr>
          </a:p>
        </p:txBody>
      </p:sp>
      <p:sp>
        <p:nvSpPr>
          <p:cNvPr id="185" name="Rectangle 32"/>
          <p:cNvSpPr>
            <a:spLocks noChangeArrowheads="1"/>
          </p:cNvSpPr>
          <p:nvPr/>
        </p:nvSpPr>
        <p:spPr bwMode="auto">
          <a:xfrm>
            <a:off x="1045871" y="3105150"/>
            <a:ext cx="363537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86" name="Rectangle 33"/>
          <p:cNvSpPr>
            <a:spLocks noChangeArrowheads="1"/>
          </p:cNvSpPr>
          <p:nvPr/>
        </p:nvSpPr>
        <p:spPr bwMode="auto">
          <a:xfrm>
            <a:off x="1163346" y="3106738"/>
            <a:ext cx="206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14</a:t>
            </a:r>
            <a:endParaRPr lang="en-US" altLang="ko-KR" sz="3600">
              <a:effectLst/>
            </a:endParaRPr>
          </a:p>
        </p:txBody>
      </p:sp>
      <p:sp>
        <p:nvSpPr>
          <p:cNvPr id="187" name="Rectangle 34"/>
          <p:cNvSpPr>
            <a:spLocks noChangeArrowheads="1"/>
          </p:cNvSpPr>
          <p:nvPr/>
        </p:nvSpPr>
        <p:spPr bwMode="auto">
          <a:xfrm>
            <a:off x="1644358" y="3175000"/>
            <a:ext cx="3429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88" name="Rectangle 35"/>
          <p:cNvSpPr>
            <a:spLocks noChangeArrowheads="1"/>
          </p:cNvSpPr>
          <p:nvPr/>
        </p:nvSpPr>
        <p:spPr bwMode="auto">
          <a:xfrm>
            <a:off x="1761833" y="3178175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16</a:t>
            </a:r>
            <a:endParaRPr lang="en-US" altLang="ko-KR" sz="3600">
              <a:effectLst/>
            </a:endParaRPr>
          </a:p>
        </p:txBody>
      </p:sp>
      <p:sp>
        <p:nvSpPr>
          <p:cNvPr id="189" name="Rectangle 37"/>
          <p:cNvSpPr>
            <a:spLocks noChangeArrowheads="1"/>
          </p:cNvSpPr>
          <p:nvPr/>
        </p:nvSpPr>
        <p:spPr bwMode="auto">
          <a:xfrm>
            <a:off x="1250658" y="3667125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18</a:t>
            </a:r>
            <a:endParaRPr lang="en-US" altLang="ko-KR" sz="3600">
              <a:effectLst/>
            </a:endParaRPr>
          </a:p>
        </p:txBody>
      </p:sp>
      <p:sp>
        <p:nvSpPr>
          <p:cNvPr id="190" name="Rectangle 39"/>
          <p:cNvSpPr>
            <a:spLocks noChangeArrowheads="1"/>
          </p:cNvSpPr>
          <p:nvPr/>
        </p:nvSpPr>
        <p:spPr bwMode="auto">
          <a:xfrm>
            <a:off x="1677696" y="3806825"/>
            <a:ext cx="2047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12</a:t>
            </a:r>
            <a:endParaRPr lang="en-US" altLang="ko-KR" sz="3600">
              <a:effectLst/>
            </a:endParaRPr>
          </a:p>
        </p:txBody>
      </p:sp>
      <p:sp>
        <p:nvSpPr>
          <p:cNvPr id="191" name="Rectangle 40"/>
          <p:cNvSpPr>
            <a:spLocks noChangeArrowheads="1"/>
          </p:cNvSpPr>
          <p:nvPr/>
        </p:nvSpPr>
        <p:spPr bwMode="auto">
          <a:xfrm>
            <a:off x="618833" y="3454400"/>
            <a:ext cx="3635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92" name="Rectangle 41"/>
          <p:cNvSpPr>
            <a:spLocks noChangeArrowheads="1"/>
          </p:cNvSpPr>
          <p:nvPr/>
        </p:nvSpPr>
        <p:spPr bwMode="auto">
          <a:xfrm>
            <a:off x="758533" y="3416300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24</a:t>
            </a:r>
            <a:endParaRPr lang="en-US" altLang="ko-KR" sz="3600">
              <a:effectLst/>
            </a:endParaRPr>
          </a:p>
        </p:txBody>
      </p:sp>
      <p:sp>
        <p:nvSpPr>
          <p:cNvPr id="193" name="Rectangle 42"/>
          <p:cNvSpPr>
            <a:spLocks noChangeArrowheads="1"/>
          </p:cNvSpPr>
          <p:nvPr/>
        </p:nvSpPr>
        <p:spPr bwMode="auto">
          <a:xfrm>
            <a:off x="275933" y="3525838"/>
            <a:ext cx="3635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94" name="Rectangle 43"/>
          <p:cNvSpPr>
            <a:spLocks noChangeArrowheads="1"/>
          </p:cNvSpPr>
          <p:nvPr/>
        </p:nvSpPr>
        <p:spPr bwMode="auto">
          <a:xfrm>
            <a:off x="393408" y="3527425"/>
            <a:ext cx="204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25</a:t>
            </a:r>
            <a:endParaRPr lang="en-US" altLang="ko-KR" sz="3600">
              <a:effectLst/>
            </a:endParaRPr>
          </a:p>
        </p:txBody>
      </p:sp>
      <p:sp>
        <p:nvSpPr>
          <p:cNvPr id="195" name="Rectangle 44"/>
          <p:cNvSpPr>
            <a:spLocks noChangeArrowheads="1"/>
          </p:cNvSpPr>
          <p:nvPr/>
        </p:nvSpPr>
        <p:spPr bwMode="auto">
          <a:xfrm>
            <a:off x="702971" y="3943350"/>
            <a:ext cx="363537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  <p:sp>
        <p:nvSpPr>
          <p:cNvPr id="196" name="Rectangle 45"/>
          <p:cNvSpPr>
            <a:spLocks noChangeArrowheads="1"/>
          </p:cNvSpPr>
          <p:nvPr/>
        </p:nvSpPr>
        <p:spPr bwMode="auto">
          <a:xfrm>
            <a:off x="820446" y="3948113"/>
            <a:ext cx="2047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effectLst/>
                <a:latin typeface="Times New Roman" panose="02020603050405020304" pitchFamily="18" charset="0"/>
              </a:rPr>
              <a:t>22</a:t>
            </a:r>
            <a:endParaRPr lang="en-US" altLang="ko-KR" sz="3600">
              <a:effectLst/>
            </a:endParaRPr>
          </a:p>
        </p:txBody>
      </p:sp>
      <p:sp>
        <p:nvSpPr>
          <p:cNvPr id="197" name="Rectangle 46"/>
          <p:cNvSpPr>
            <a:spLocks noChangeArrowheads="1"/>
          </p:cNvSpPr>
          <p:nvPr/>
        </p:nvSpPr>
        <p:spPr bwMode="auto">
          <a:xfrm>
            <a:off x="1045871" y="4295775"/>
            <a:ext cx="363537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Times New Roman" panose="02020603050405020304" pitchFamily="18" charset="0"/>
              <a:buChar char="•"/>
              <a:defRPr kumimoji="1" sz="14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endParaRPr lang="ko-KR" altLang="en-US" sz="36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39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Prim’s Method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534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// Assume that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at least one vertex.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{0}; // start with vertex 0 and no edges</a:t>
                </a:r>
              </a:p>
              <a:p>
                <a:pPr marL="0" indent="0">
                  <a:buNone/>
                </a:pP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fewer than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– 1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edges;  add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(u, v)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Let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(u, v) 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be a least-cost edge such that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ko-KR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Y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(there is no such edge) </a:t>
                </a: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break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add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ko-K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contains fewer than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– 1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edges) 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en-US" altLang="ko-K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cout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&lt;&lt; "no spanning tree" &lt;&lt; </a:t>
                </a:r>
                <a:r>
                  <a:rPr lang="en-US" altLang="ko-K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endl</a:t>
                </a:r>
                <a:r>
                  <a:rPr lang="en-US" altLang="ko-K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ko-KR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534400" cy="4572000"/>
              </a:xfrm>
              <a:blipFill>
                <a:blip r:embed="rId2"/>
                <a:stretch>
                  <a:fillRect l="-1071" t="-933" r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06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08847"/>
          </a:xfrm>
        </p:spPr>
        <p:txBody>
          <a:bodyPr/>
          <a:lstStyle/>
          <a:p>
            <a:r>
              <a:rPr lang="en-US" altLang="ko-KR" dirty="0"/>
              <a:t>Prim’s Method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382000" cy="4876800"/>
              </a:xfrm>
            </p:spPr>
            <p:txBody>
              <a:bodyPr/>
              <a:lstStyle/>
              <a:p>
                <a:r>
                  <a:rPr lang="en-US" altLang="ko-KR" sz="2800" dirty="0"/>
                  <a:t>We associate with each vertex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ko-KR" sz="2800" dirty="0"/>
                  <a:t> not in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ko-KR" sz="2800" dirty="0"/>
                  <a:t> a vertex 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nearest(v)</a:t>
                </a:r>
                <a:r>
                  <a:rPr lang="en-US" altLang="ko-KR" sz="2800" dirty="0"/>
                  <a:t> such that </a:t>
                </a:r>
              </a:p>
              <a:p>
                <a:pPr lvl="1"/>
                <a:r>
                  <a:rPr lang="en-US" altLang="ko-KR" sz="2400" dirty="0">
                    <a:solidFill>
                      <a:srgbClr val="FF0000"/>
                    </a:solidFill>
                  </a:rPr>
                  <a:t>nearest(v)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ko-KR" sz="2400" dirty="0"/>
                  <a:t> and </a:t>
                </a:r>
              </a:p>
              <a:p>
                <a:pPr lvl="1"/>
                <a:r>
                  <a:rPr lang="en-US" altLang="ko-KR" sz="2400" dirty="0">
                    <a:solidFill>
                      <a:srgbClr val="FF0000"/>
                    </a:solidFill>
                  </a:rPr>
                  <a:t>cost(nearest(v), v)</a:t>
                </a:r>
                <a:r>
                  <a:rPr lang="en-US" altLang="ko-KR" sz="2400" dirty="0"/>
                  <a:t> is the minimum over all such choices for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nearest(v) </a:t>
                </a:r>
              </a:p>
              <a:p>
                <a:pPr marL="457200" lvl="1" indent="0">
                  <a:buNone/>
                </a:pPr>
                <a:r>
                  <a:rPr lang="en-US" altLang="ko-KR" sz="2400" dirty="0"/>
                  <a:t>  (We assume that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cost(v, w)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if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(v, w)</a:t>
                </a:r>
                <a:r>
                  <a:rPr lang="en-US" altLang="ko-KR" sz="2400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</a:rPr>
                  <a:t> E</a:t>
                </a:r>
                <a:r>
                  <a:rPr lang="en-US" altLang="ko-KR" sz="2400" dirty="0"/>
                  <a:t>)</a:t>
                </a:r>
              </a:p>
              <a:p>
                <a:r>
                  <a:rPr lang="en-US" altLang="ko-KR" dirty="0">
                    <a:solidFill>
                      <a:srgbClr val="000000"/>
                    </a:solidFill>
                  </a:rPr>
                  <a:t>The next edge to add to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olidFill>
                      <a:srgbClr val="000000"/>
                    </a:solidFill>
                  </a:rPr>
                  <a:t>    is such that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cost(nearest(v), v)</a:t>
                </a:r>
                <a:r>
                  <a:rPr lang="en-US" altLang="ko-KR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is the minimum 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and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v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T</a:t>
                </a:r>
                <a:r>
                  <a:rPr lang="en-US" altLang="ko-KR" dirty="0">
                    <a:solidFill>
                      <a:srgbClr val="000000"/>
                    </a:solidFill>
                  </a:rPr>
                  <a:t> </a:t>
                </a:r>
                <a:endParaRPr lang="en-US" altLang="ko-KR" sz="2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382000" cy="4876800"/>
              </a:xfrm>
              <a:blipFill>
                <a:blip r:embed="rId2"/>
                <a:stretch>
                  <a:fillRect l="-1673" t="-1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prim algorithm near에 대한 이미지 검색결과">
            <a:extLst>
              <a:ext uri="{FF2B5EF4-FFF2-40B4-BE49-F238E27FC236}">
                <a16:creationId xmlns:a16="http://schemas.microsoft.com/office/drawing/2014/main" id="{04317B1D-415E-4CB2-BD5A-E6D285006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3014662" cy="30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5EE235-20C3-4DCC-8394-F25A8667EBC2}"/>
              </a:ext>
            </a:extLst>
          </p:cNvPr>
          <p:cNvSpPr/>
          <p:nvPr/>
        </p:nvSpPr>
        <p:spPr>
          <a:xfrm>
            <a:off x="6019800" y="4800600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647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74BC5-8F39-41EF-B254-78C08CBB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ko-KR" dirty="0"/>
              <a:t>Prim’s Method 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0E10D-2153-48F0-9310-DBEC68BC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r>
              <a:rPr lang="en-US" altLang="ko-KR" sz="2800" dirty="0"/>
              <a:t>Prim’s algorithm starts with an empty subset of edges </a:t>
            </a:r>
            <a:r>
              <a:rPr lang="en-US" altLang="ko-KR" sz="2800" i="1" dirty="0">
                <a:solidFill>
                  <a:srgbClr val="FF0000"/>
                </a:solidFill>
              </a:rPr>
              <a:t>F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/>
              <a:t>and a subset of vertices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/>
              <a:t> initialized to contain an arbitrary vertex. </a:t>
            </a:r>
          </a:p>
          <a:p>
            <a:r>
              <a:rPr lang="en-US" altLang="ko-KR" sz="2800" dirty="0"/>
              <a:t>We will initialize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/>
              <a:t> to </a:t>
            </a:r>
            <a:r>
              <a:rPr lang="en-US" altLang="ko-KR" sz="2800" dirty="0">
                <a:solidFill>
                  <a:srgbClr val="FF0000"/>
                </a:solidFill>
              </a:rPr>
              <a:t>{</a:t>
            </a:r>
            <a:r>
              <a:rPr lang="en-US" altLang="ko-KR" sz="2800" i="1" dirty="0">
                <a:solidFill>
                  <a:srgbClr val="FF0000"/>
                </a:solidFill>
              </a:rPr>
              <a:t>v</a:t>
            </a:r>
            <a:r>
              <a:rPr lang="en-US" altLang="ko-KR" sz="2800" baseline="-25000" dirty="0">
                <a:solidFill>
                  <a:srgbClr val="FF0000"/>
                </a:solidFill>
              </a:rPr>
              <a:t>1</a:t>
            </a:r>
            <a:r>
              <a:rPr lang="en-US" altLang="ko-KR" sz="2800" dirty="0">
                <a:solidFill>
                  <a:srgbClr val="FF0000"/>
                </a:solidFill>
              </a:rPr>
              <a:t>}</a:t>
            </a:r>
            <a:r>
              <a:rPr lang="en-US" altLang="ko-KR" sz="2800" dirty="0"/>
              <a:t>. A vertex nearest to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/>
              <a:t> is a vertex in </a:t>
            </a:r>
            <a:r>
              <a:rPr lang="en-US" altLang="ko-KR" sz="2800" i="1" dirty="0">
                <a:solidFill>
                  <a:srgbClr val="FF0000"/>
                </a:solidFill>
              </a:rPr>
              <a:t>V</a:t>
            </a:r>
            <a:r>
              <a:rPr lang="en-US" altLang="ko-KR" sz="2800" dirty="0">
                <a:solidFill>
                  <a:srgbClr val="FF0000"/>
                </a:solidFill>
              </a:rPr>
              <a:t> −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/>
              <a:t>that is connected to a vertex in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/>
              <a:t> by an edge of minimum weight. </a:t>
            </a:r>
          </a:p>
          <a:p>
            <a:r>
              <a:rPr lang="en-US" altLang="ko-KR" sz="2800" dirty="0"/>
              <a:t>Assume that </a:t>
            </a:r>
            <a:r>
              <a:rPr lang="en-US" altLang="ko-KR" sz="2800" i="1" dirty="0">
                <a:solidFill>
                  <a:srgbClr val="FF0000"/>
                </a:solidFill>
              </a:rPr>
              <a:t>v</a:t>
            </a:r>
            <a:r>
              <a:rPr lang="en-US" altLang="ko-KR" sz="2800" baseline="-25000" dirty="0">
                <a:solidFill>
                  <a:srgbClr val="FF0000"/>
                </a:solidFill>
              </a:rPr>
              <a:t>2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/>
              <a:t>is nearest to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/>
              <a:t> when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>
                <a:solidFill>
                  <a:srgbClr val="FF0000"/>
                </a:solidFill>
              </a:rPr>
              <a:t> = {</a:t>
            </a:r>
            <a:r>
              <a:rPr lang="en-US" altLang="ko-KR" sz="2800" i="1" dirty="0">
                <a:solidFill>
                  <a:srgbClr val="FF0000"/>
                </a:solidFill>
              </a:rPr>
              <a:t>v</a:t>
            </a:r>
            <a:r>
              <a:rPr lang="en-US" altLang="ko-KR" sz="2800" baseline="-25000" dirty="0">
                <a:solidFill>
                  <a:srgbClr val="FF0000"/>
                </a:solidFill>
              </a:rPr>
              <a:t>1</a:t>
            </a:r>
            <a:r>
              <a:rPr lang="en-US" altLang="ko-KR" sz="2800" dirty="0">
                <a:solidFill>
                  <a:srgbClr val="FF0000"/>
                </a:solidFill>
              </a:rPr>
              <a:t>}</a:t>
            </a:r>
            <a:r>
              <a:rPr lang="en-US" altLang="ko-KR" sz="2800" dirty="0"/>
              <a:t>. The vertex that is nearest to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/>
              <a:t> is added to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/>
              <a:t> and the edge is added to </a:t>
            </a:r>
            <a:r>
              <a:rPr lang="en-US" altLang="ko-KR" sz="2800" i="1" dirty="0">
                <a:solidFill>
                  <a:srgbClr val="FF0000"/>
                </a:solidFill>
              </a:rPr>
              <a:t>F</a:t>
            </a:r>
            <a:r>
              <a:rPr lang="en-US" altLang="ko-KR" sz="2800" dirty="0"/>
              <a:t>. Ties are broken arbitrarily. </a:t>
            </a:r>
          </a:p>
          <a:p>
            <a:r>
              <a:rPr lang="en-US" altLang="ko-KR" sz="2800" dirty="0"/>
              <a:t>In this case, </a:t>
            </a:r>
            <a:r>
              <a:rPr lang="en-US" altLang="ko-KR" sz="2800" i="1" dirty="0">
                <a:solidFill>
                  <a:srgbClr val="FF0000"/>
                </a:solidFill>
              </a:rPr>
              <a:t>v</a:t>
            </a:r>
            <a:r>
              <a:rPr lang="en-US" altLang="ko-KR" sz="2800" baseline="-25000" dirty="0">
                <a:solidFill>
                  <a:srgbClr val="FF0000"/>
                </a:solidFill>
              </a:rPr>
              <a:t>2</a:t>
            </a:r>
            <a:r>
              <a:rPr lang="en-US" altLang="ko-KR" sz="2800" dirty="0"/>
              <a:t> is added to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/>
              <a:t>, and 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en-US" altLang="ko-KR" sz="2800" i="1" dirty="0">
                <a:solidFill>
                  <a:srgbClr val="FF0000"/>
                </a:solidFill>
              </a:rPr>
              <a:t>v</a:t>
            </a:r>
            <a:r>
              <a:rPr lang="en-US" altLang="ko-KR" sz="2800" baseline="-25000" dirty="0">
                <a:solidFill>
                  <a:srgbClr val="FF0000"/>
                </a:solidFill>
              </a:rPr>
              <a:t>1</a:t>
            </a:r>
            <a:r>
              <a:rPr lang="en-US" altLang="ko-KR" sz="2800" dirty="0">
                <a:solidFill>
                  <a:srgbClr val="FF0000"/>
                </a:solidFill>
              </a:rPr>
              <a:t>, </a:t>
            </a:r>
            <a:r>
              <a:rPr lang="en-US" altLang="ko-KR" sz="2800" i="1" dirty="0">
                <a:solidFill>
                  <a:srgbClr val="FF0000"/>
                </a:solidFill>
              </a:rPr>
              <a:t>v</a:t>
            </a:r>
            <a:r>
              <a:rPr lang="en-US" altLang="ko-KR" sz="2800" baseline="-25000" dirty="0">
                <a:solidFill>
                  <a:srgbClr val="FF0000"/>
                </a:solidFill>
              </a:rPr>
              <a:t>2</a:t>
            </a:r>
            <a:r>
              <a:rPr lang="en-US" altLang="ko-KR" sz="2800" dirty="0">
                <a:solidFill>
                  <a:srgbClr val="FF0000"/>
                </a:solidFill>
              </a:rPr>
              <a:t>) </a:t>
            </a:r>
            <a:r>
              <a:rPr lang="en-US" altLang="ko-KR" sz="2800" dirty="0"/>
              <a:t>is added to </a:t>
            </a:r>
            <a:r>
              <a:rPr lang="en-US" altLang="ko-KR" sz="2800" i="1" dirty="0">
                <a:solidFill>
                  <a:srgbClr val="FF0000"/>
                </a:solidFill>
              </a:rPr>
              <a:t>F</a:t>
            </a:r>
            <a:r>
              <a:rPr lang="en-US" altLang="ko-KR" sz="2800" dirty="0"/>
              <a:t>. This process of adding nearest vertices is repeated until </a:t>
            </a:r>
            <a:r>
              <a:rPr lang="en-US" altLang="ko-KR" sz="2800" i="1" dirty="0">
                <a:solidFill>
                  <a:srgbClr val="FF0000"/>
                </a:solidFill>
              </a:rPr>
              <a:t>Y</a:t>
            </a:r>
            <a:r>
              <a:rPr lang="en-US" altLang="ko-KR" sz="2800" dirty="0">
                <a:solidFill>
                  <a:srgbClr val="FF0000"/>
                </a:solidFill>
              </a:rPr>
              <a:t> = </a:t>
            </a:r>
            <a:r>
              <a:rPr lang="en-US" altLang="ko-KR" sz="2800" i="1" dirty="0">
                <a:solidFill>
                  <a:srgbClr val="FF0000"/>
                </a:solidFill>
              </a:rPr>
              <a:t>V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84350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Spanning Trees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ko-KR" dirty="0"/>
              <a:t>Any connected graph with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i="1" dirty="0"/>
              <a:t> </a:t>
            </a:r>
            <a:r>
              <a:rPr lang="en-US" altLang="ko-KR" dirty="0"/>
              <a:t>vertices must have at least </a:t>
            </a:r>
            <a:r>
              <a:rPr lang="en-US" altLang="ko-KR" dirty="0">
                <a:solidFill>
                  <a:srgbClr val="FF0000"/>
                </a:solidFill>
              </a:rPr>
              <a:t>(n – 1) </a:t>
            </a:r>
            <a:r>
              <a:rPr lang="en-US" altLang="ko-KR" dirty="0"/>
              <a:t>edges</a:t>
            </a:r>
          </a:p>
          <a:p>
            <a:pPr>
              <a:spcBef>
                <a:spcPts val="2400"/>
              </a:spcBef>
            </a:pPr>
            <a:r>
              <a:rPr lang="en-US" altLang="ko-KR" dirty="0"/>
              <a:t>All connected graphs with </a:t>
            </a:r>
            <a:r>
              <a:rPr lang="en-US" altLang="ko-KR" dirty="0">
                <a:solidFill>
                  <a:srgbClr val="FF0000"/>
                </a:solidFill>
              </a:rPr>
              <a:t>n – 1</a:t>
            </a:r>
            <a:r>
              <a:rPr lang="en-US" altLang="ko-KR" dirty="0"/>
              <a:t> edges are trees </a:t>
            </a:r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è"/>
            </a:pPr>
            <a:r>
              <a:rPr lang="en-US" altLang="ko-KR" dirty="0"/>
              <a:t>A spanning tree for a graph with </a:t>
            </a:r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dirty="0"/>
              <a:t> vertices          has </a:t>
            </a:r>
            <a:r>
              <a:rPr lang="en-US" altLang="ko-KR" dirty="0">
                <a:solidFill>
                  <a:srgbClr val="FF0000"/>
                </a:solidFill>
              </a:rPr>
              <a:t>n – 1 </a:t>
            </a:r>
            <a:r>
              <a:rPr lang="en-US" altLang="ko-KR" dirty="0"/>
              <a:t>edges</a:t>
            </a:r>
            <a:endParaRPr lang="ko-KR" altLang="en-US" dirty="0"/>
          </a:p>
          <a:p>
            <a:pPr>
              <a:spcBef>
                <a:spcPts val="240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86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pprize.info/science/algorithms/algorithms.files/image474.jpg">
            <a:extLst>
              <a:ext uri="{FF2B5EF4-FFF2-40B4-BE49-F238E27FC236}">
                <a16:creationId xmlns:a16="http://schemas.microsoft.com/office/drawing/2014/main" id="{A27439B0-9C5C-42CF-8ED2-F469FDFF8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5867400" cy="612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1475BC-FAFD-48AC-BDCD-9B55205E66BF}"/>
              </a:ext>
            </a:extLst>
          </p:cNvPr>
          <p:cNvSpPr/>
          <p:nvPr/>
        </p:nvSpPr>
        <p:spPr>
          <a:xfrm>
            <a:off x="5592336" y="1082301"/>
            <a:ext cx="5036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effectLst/>
              </a:rPr>
              <a:t>v</a:t>
            </a:r>
            <a:r>
              <a:rPr lang="en-US" altLang="ko-KR" baseline="-25000" dirty="0">
                <a:solidFill>
                  <a:srgbClr val="FF0000"/>
                </a:solidFill>
                <a:effectLst/>
              </a:rPr>
              <a:t>1</a:t>
            </a:r>
            <a:endParaRPr lang="ko-KR" altLang="en-US" baseline="-25000" dirty="0">
              <a:effectLst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3F969-603F-4E1F-BD20-9EF873F4F7FF}"/>
              </a:ext>
            </a:extLst>
          </p:cNvPr>
          <p:cNvSpPr/>
          <p:nvPr/>
        </p:nvSpPr>
        <p:spPr>
          <a:xfrm>
            <a:off x="6883318" y="1099243"/>
            <a:ext cx="1120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  <a:effectLst/>
              </a:rPr>
              <a:t>vnear</a:t>
            </a:r>
            <a:endParaRPr lang="ko-KR" altLang="en-US" dirty="0"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460A75-C387-478E-B9A5-D768E8561224}"/>
              </a:ext>
            </a:extLst>
          </p:cNvPr>
          <p:cNvSpPr/>
          <p:nvPr/>
        </p:nvSpPr>
        <p:spPr>
          <a:xfrm>
            <a:off x="7618419" y="2197519"/>
            <a:ext cx="611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 err="1">
                <a:effectLst/>
              </a:rPr>
              <a:t>w</a:t>
            </a:r>
            <a:r>
              <a:rPr lang="en-US" altLang="ko-KR" i="1" baseline="-25000" dirty="0" err="1">
                <a:effectLst/>
              </a:rPr>
              <a:t>i</a:t>
            </a:r>
            <a:endParaRPr lang="ko-KR" altLang="en-US" i="1" baseline="-25000" dirty="0">
              <a:effectLst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77D81B-95A8-4B08-9FAB-0A08A0048165}"/>
              </a:ext>
            </a:extLst>
          </p:cNvPr>
          <p:cNvSpPr/>
          <p:nvPr/>
        </p:nvSpPr>
        <p:spPr bwMode="auto">
          <a:xfrm>
            <a:off x="5504656" y="1060171"/>
            <a:ext cx="819944" cy="76862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6E8867-0D6C-435D-A7BA-F44B3077A96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7443728" y="1684018"/>
            <a:ext cx="480282" cy="5135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60B53E-7303-4373-B7AF-9D4E82096185}"/>
              </a:ext>
            </a:extLst>
          </p:cNvPr>
          <p:cNvSpPr/>
          <p:nvPr/>
        </p:nvSpPr>
        <p:spPr>
          <a:xfrm>
            <a:off x="6469660" y="329397"/>
            <a:ext cx="45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effectLst/>
              </a:rPr>
              <a:t>Y</a:t>
            </a:r>
            <a:endParaRPr lang="ko-KR" altLang="en-US" dirty="0">
              <a:effectLst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2A742F-1A94-46A9-A45F-C12D03BFA287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6046359" y="1391631"/>
            <a:ext cx="83695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A789644-4C34-46E5-9A4B-AC58D31E6544}"/>
              </a:ext>
            </a:extLst>
          </p:cNvPr>
          <p:cNvSpPr/>
          <p:nvPr/>
        </p:nvSpPr>
        <p:spPr bwMode="auto">
          <a:xfrm>
            <a:off x="5334000" y="845951"/>
            <a:ext cx="2743200" cy="1219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91B857D-19B2-4216-BECC-DFF2FE15EF2E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6046359" y="1524000"/>
            <a:ext cx="1877651" cy="6735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54F55B-B4B6-402A-AC16-0B1DBA1A85BF}"/>
              </a:ext>
            </a:extLst>
          </p:cNvPr>
          <p:cNvSpPr/>
          <p:nvPr/>
        </p:nvSpPr>
        <p:spPr>
          <a:xfrm>
            <a:off x="6281134" y="900889"/>
            <a:ext cx="367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effectLst/>
              </a:rPr>
              <a:t>e</a:t>
            </a:r>
            <a:endParaRPr lang="ko-KR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059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143000"/>
          </a:xfrm>
          <a:noFill/>
          <a:ln/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Minimum Spanning Tree Methods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noFill/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ko-KR" dirty="0">
                <a:ea typeface="굴림" panose="020B0600000101010101" pitchFamily="50" charset="-127"/>
              </a:rPr>
              <a:t>Can prove that all the three methods result in a minimum-cost spanning tree.</a:t>
            </a:r>
          </a:p>
          <a:p>
            <a:pPr>
              <a:buClr>
                <a:schemeClr val="tx2"/>
              </a:buClr>
            </a:pPr>
            <a:r>
              <a:rPr lang="en-US" altLang="ko-KR" dirty="0">
                <a:ea typeface="굴림" panose="020B0600000101010101" pitchFamily="50" charset="-127"/>
              </a:rPr>
              <a:t>Prim’s method is fastest.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O(n</a:t>
            </a:r>
            <a:r>
              <a:rPr lang="en-US" altLang="ko-KR" baseline="30000" dirty="0">
                <a:solidFill>
                  <a:schemeClr val="hlink"/>
                </a:solidFill>
                <a:ea typeface="굴림" panose="020B0600000101010101" pitchFamily="50" charset="-127"/>
              </a:rPr>
              <a:t>2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)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using an implementation similar to that of Dijkstra’s shortest-path method.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O(e + n log n)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using a Fibonacci heap.</a:t>
            </a:r>
          </a:p>
          <a:p>
            <a:pPr>
              <a:buClr>
                <a:schemeClr val="tx2"/>
              </a:buClr>
            </a:pPr>
            <a:r>
              <a:rPr lang="en-US" altLang="ko-KR" dirty="0">
                <a:ea typeface="굴림" panose="020B0600000101010101" pitchFamily="50" charset="-127"/>
              </a:rPr>
              <a:t>Kruskal’s uses union-find trees to run in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O(n + e log e)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54227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Minimum Spanning Tree (MST)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altLang="ko-KR" dirty="0"/>
              <a:t>The cost of a spanning tree of a weighted, undirected graph = the sum of the costs (weights) of the edges in the spanning tree</a:t>
            </a:r>
          </a:p>
          <a:p>
            <a:endParaRPr lang="en-US" altLang="ko-KR" sz="800" dirty="0"/>
          </a:p>
          <a:p>
            <a:r>
              <a:rPr lang="en-US" altLang="ko-KR" dirty="0"/>
              <a:t>A </a:t>
            </a:r>
            <a:r>
              <a:rPr lang="en-US" altLang="ko-KR" i="1" dirty="0"/>
              <a:t>minimum spanning tree </a:t>
            </a:r>
            <a:r>
              <a:rPr lang="en-US" altLang="ko-KR" dirty="0"/>
              <a:t>(</a:t>
            </a:r>
            <a:r>
              <a:rPr lang="en-US" altLang="ko-KR" i="1" dirty="0"/>
              <a:t>MST</a:t>
            </a:r>
            <a:r>
              <a:rPr lang="en-US" altLang="ko-KR" dirty="0"/>
              <a:t>) is a spanning tree of least cost</a:t>
            </a:r>
          </a:p>
          <a:p>
            <a:endParaRPr lang="en-US" altLang="ko-KR" sz="800" dirty="0"/>
          </a:p>
          <a:p>
            <a:r>
              <a:rPr lang="en-US" altLang="ko-KR" dirty="0"/>
              <a:t>Application: communication network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343400"/>
            <a:ext cx="7772400" cy="1600200"/>
          </a:xfrm>
          <a:noFill/>
          <a:ln/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altLang="ko-KR" dirty="0">
                <a:ea typeface="굴림" panose="020B0600000101010101" pitchFamily="50" charset="-127"/>
              </a:rPr>
              <a:t>Network has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n =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8 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vertices.</a:t>
            </a:r>
          </a:p>
          <a:p>
            <a:pPr>
              <a:buClr>
                <a:schemeClr val="tx2"/>
              </a:buClr>
            </a:pP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Spanning tree has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n – 1 = 7</a:t>
            </a: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 edges.</a:t>
            </a:r>
          </a:p>
          <a:p>
            <a:pPr>
              <a:buClr>
                <a:schemeClr val="tx2"/>
              </a:buClr>
            </a:pPr>
            <a:r>
              <a:rPr lang="en-US" altLang="ko-KR" dirty="0">
                <a:solidFill>
                  <a:schemeClr val="bg2"/>
                </a:solidFill>
                <a:ea typeface="굴림" panose="020B0600000101010101" pitchFamily="50" charset="-127"/>
              </a:rPr>
              <a:t>Find a MST</a:t>
            </a:r>
          </a:p>
        </p:txBody>
      </p:sp>
      <p:grpSp>
        <p:nvGrpSpPr>
          <p:cNvPr id="5160" name="Group 40"/>
          <p:cNvGrpSpPr>
            <a:grpSpLocks/>
          </p:cNvGrpSpPr>
          <p:nvPr/>
        </p:nvGrpSpPr>
        <p:grpSpPr bwMode="auto">
          <a:xfrm>
            <a:off x="1524000" y="1676400"/>
            <a:ext cx="5486400" cy="2271713"/>
            <a:chOff x="480" y="1200"/>
            <a:chExt cx="3456" cy="1431"/>
          </a:xfrm>
        </p:grpSpPr>
        <p:sp>
          <p:nvSpPr>
            <p:cNvPr id="5124" name="Oval 4"/>
            <p:cNvSpPr>
              <a:spLocks noChangeArrowheads="1"/>
            </p:cNvSpPr>
            <p:nvPr/>
          </p:nvSpPr>
          <p:spPr bwMode="auto">
            <a:xfrm>
              <a:off x="580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624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effectLst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1588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1632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effectLst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2596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2640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effectLst/>
                  <a:ea typeface="굴림" panose="020B0600000101010101" pitchFamily="50" charset="-127"/>
                </a:rPr>
                <a:t>5</a:t>
              </a:r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3604" y="134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3648" y="134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effectLst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580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624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1588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1632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effectLst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2596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2640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effectLst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36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3648" y="2160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effectLst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720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1728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2736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3744" y="1632"/>
              <a:ext cx="0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864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1872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2880" y="1488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864" y="2304"/>
              <a:ext cx="72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 flipV="1">
              <a:off x="816" y="1584"/>
              <a:ext cx="816" cy="6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1824" y="1584"/>
              <a:ext cx="816" cy="67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480" y="177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1536" y="1728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2736" y="168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6</a:t>
              </a:r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3744" y="1632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1104" y="120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2112" y="120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auto">
            <a:xfrm>
              <a:off x="3072" y="120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14</a:t>
              </a:r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2208" y="168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12</a:t>
              </a:r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auto">
            <a:xfrm>
              <a:off x="960" y="168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1104" y="230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2800">
                  <a:solidFill>
                    <a:schemeClr val="tx2"/>
                  </a:solidFill>
                  <a:effectLst/>
                  <a:ea typeface="굴림" panose="020B0600000101010101" pitchFamily="50" charset="-127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Methods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en-US" altLang="ko-KR" dirty="0"/>
              <a:t>We construct a solution in stages</a:t>
            </a:r>
          </a:p>
          <a:p>
            <a:r>
              <a:rPr lang="en-US" altLang="ko-KR" dirty="0"/>
              <a:t>At each stage, we make the best decision (using some criterion) possible at the time</a:t>
            </a:r>
          </a:p>
          <a:p>
            <a:pPr lvl="1"/>
            <a:r>
              <a:rPr lang="en-US" altLang="ko-KR" dirty="0"/>
              <a:t>Typically, the decision is based on either a least-cost or a highest profit criterion</a:t>
            </a:r>
          </a:p>
          <a:p>
            <a:r>
              <a:rPr lang="en-US" altLang="ko-KR" dirty="0"/>
              <a:t>In many problems, a greedy method may yield </a:t>
            </a:r>
            <a:r>
              <a:rPr lang="en-US" altLang="ko-KR" i="1" dirty="0"/>
              <a:t>locally</a:t>
            </a:r>
            <a:r>
              <a:rPr lang="en-US" altLang="ko-KR" dirty="0"/>
              <a:t> </a:t>
            </a:r>
            <a:r>
              <a:rPr lang="en-US" altLang="ko-KR" i="1" dirty="0"/>
              <a:t>optimal</a:t>
            </a:r>
            <a:r>
              <a:rPr lang="en-US" altLang="ko-KR" dirty="0"/>
              <a:t> solutions that approximate a </a:t>
            </a:r>
            <a:r>
              <a:rPr lang="en-US" altLang="ko-KR" i="1" dirty="0"/>
              <a:t>global optimal</a:t>
            </a:r>
            <a:r>
              <a:rPr lang="en-US" altLang="ko-KR" dirty="0"/>
              <a:t> solution in a reasonable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21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79682-8F4B-40B9-8771-69919B83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 vs Global</a:t>
            </a:r>
            <a:r>
              <a:rPr lang="ko-KR" altLang="en-US" dirty="0"/>
              <a:t> </a:t>
            </a:r>
            <a:r>
              <a:rPr lang="en-US" altLang="ko-KR" dirty="0"/>
              <a:t>Optimum</a:t>
            </a:r>
            <a:endParaRPr lang="ko-KR" altLang="en-US" dirty="0"/>
          </a:p>
        </p:txBody>
      </p:sp>
      <p:pic>
        <p:nvPicPr>
          <p:cNvPr id="2050" name="Picture 2" descr="Local Optimumì ëí ì´ë¯¸ì§ ê²ìê²°ê³¼">
            <a:extLst>
              <a:ext uri="{FF2B5EF4-FFF2-40B4-BE49-F238E27FC236}">
                <a16:creationId xmlns:a16="http://schemas.microsoft.com/office/drawing/2014/main" id="{871CA0BC-0995-47DE-B5B9-4BDEF5E3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008875" cy="4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78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Methods for MSTs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ko-KR" dirty="0"/>
              <a:t>To construct a MST, we use a least-cost criterion</a:t>
            </a:r>
          </a:p>
          <a:p>
            <a:r>
              <a:rPr lang="en-US" altLang="ko-KR" dirty="0"/>
              <a:t>Our solution must satisfy the following constraints: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We must use only edges within the graph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We must use exactly </a:t>
            </a:r>
            <a:r>
              <a:rPr lang="en-US" altLang="ko-KR" dirty="0">
                <a:solidFill>
                  <a:srgbClr val="FF0000"/>
                </a:solidFill>
              </a:rPr>
              <a:t>n – 1 </a:t>
            </a:r>
            <a:r>
              <a:rPr lang="en-US" altLang="ko-KR" dirty="0"/>
              <a:t>edges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We may not use edges that produce a cycle</a:t>
            </a:r>
          </a:p>
          <a:p>
            <a:r>
              <a:rPr lang="en-US" altLang="ko-KR" dirty="0"/>
              <a:t>Three methods: Kruskal’s, Prim’s, and </a:t>
            </a:r>
            <a:r>
              <a:rPr lang="en-US" altLang="ko-KR" dirty="0" err="1"/>
              <a:t>Sollin’s</a:t>
            </a:r>
            <a:r>
              <a:rPr lang="en-US" altLang="ko-KR" dirty="0"/>
              <a:t> methods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037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Kruskal’s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altLang="ko-KR" dirty="0"/>
              <a:t>Build a minimum-cost spanning tree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r>
              <a:rPr lang="en-US" altLang="ko-KR" dirty="0"/>
              <a:t>by adding edges to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r>
              <a:rPr lang="en-US" altLang="ko-KR" dirty="0"/>
              <a:t>one at a time </a:t>
            </a:r>
          </a:p>
          <a:p>
            <a:endParaRPr lang="en-US" altLang="ko-KR" sz="800" dirty="0"/>
          </a:p>
          <a:p>
            <a:r>
              <a:rPr lang="en-US" altLang="ko-KR" dirty="0"/>
              <a:t>Select the edges for inclusion in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r>
              <a:rPr lang="en-US" altLang="ko-KR" dirty="0"/>
              <a:t>in </a:t>
            </a:r>
            <a:r>
              <a:rPr lang="en-US" altLang="ko-KR" dirty="0">
                <a:ea typeface="굴림" panose="020B0600000101010101" pitchFamily="50" charset="-127"/>
              </a:rPr>
              <a:t>ascending</a:t>
            </a:r>
            <a:r>
              <a:rPr lang="en-US" altLang="ko-KR" dirty="0"/>
              <a:t> order of their cost </a:t>
            </a:r>
          </a:p>
          <a:p>
            <a:endParaRPr lang="en-US" altLang="ko-KR" sz="800" dirty="0"/>
          </a:p>
          <a:p>
            <a:r>
              <a:rPr lang="en-US" altLang="ko-KR" dirty="0"/>
              <a:t>An edge is added to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r>
              <a:rPr lang="en-US" altLang="ko-KR" dirty="0"/>
              <a:t>if it does not form a cycle with the edges that are already in </a:t>
            </a:r>
            <a:r>
              <a:rPr lang="en-US" altLang="ko-KR" i="1" dirty="0">
                <a:solidFill>
                  <a:srgbClr val="FF0000"/>
                </a:solidFill>
              </a:rPr>
              <a:t>T</a:t>
            </a:r>
            <a:r>
              <a:rPr lang="en-US" altLang="ko-KR" i="1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92768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32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7163</TotalTime>
  <Words>2207</Words>
  <Application>Microsoft Office PowerPoint</Application>
  <PresentationFormat>화면 슬라이드 쇼(4:3)</PresentationFormat>
  <Paragraphs>487</Paragraphs>
  <Slides>31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굴림</vt:lpstr>
      <vt:lpstr>맑은 고딕</vt:lpstr>
      <vt:lpstr>Arial</vt:lpstr>
      <vt:lpstr>Cambria Math</vt:lpstr>
      <vt:lpstr>Times New Roman</vt:lpstr>
      <vt:lpstr>Wingdings</vt:lpstr>
      <vt:lpstr>Blank Presentation</vt:lpstr>
      <vt:lpstr>1_Blank Presentation</vt:lpstr>
      <vt:lpstr>프레젠테이션</vt:lpstr>
      <vt:lpstr>Minimum Spanning Trees</vt:lpstr>
      <vt:lpstr>Spanning Trees</vt:lpstr>
      <vt:lpstr>Spanning Trees (cont.)</vt:lpstr>
      <vt:lpstr>Minimum Spanning Tree (MST)</vt:lpstr>
      <vt:lpstr>Example</vt:lpstr>
      <vt:lpstr>Greedy Methods</vt:lpstr>
      <vt:lpstr>Local vs Global Optimum</vt:lpstr>
      <vt:lpstr>Greedy Methods for MSTs</vt:lpstr>
      <vt:lpstr>Kruskal’s Method</vt:lpstr>
      <vt:lpstr>Kruskal’s Method (cont.)</vt:lpstr>
      <vt:lpstr>Kruskal’s Method (cont.)</vt:lpstr>
      <vt:lpstr>Kruskal’s Method (cont.)</vt:lpstr>
      <vt:lpstr>Kruskal’s Method (cont.)</vt:lpstr>
      <vt:lpstr>Kruskal’s Method (cont.)</vt:lpstr>
      <vt:lpstr>Implementation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Data Structures for Kruskal’s Method</vt:lpstr>
      <vt:lpstr>Prim’s Method</vt:lpstr>
      <vt:lpstr>Prim’s Method (cont.)</vt:lpstr>
      <vt:lpstr>Prim’s Method (cont.)</vt:lpstr>
      <vt:lpstr>Prim’s Method (cont.)</vt:lpstr>
      <vt:lpstr>Prim’s Method (cont.)</vt:lpstr>
      <vt:lpstr>Prim’s Method (cont.)</vt:lpstr>
      <vt:lpstr>PowerPoint 프레젠테이션</vt:lpstr>
      <vt:lpstr>Minimum Spanning Tree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Methods</dc:title>
  <dc:creator>Preferred Customer</dc:creator>
  <cp:lastModifiedBy>Lee Ki-Hoon</cp:lastModifiedBy>
  <cp:revision>147</cp:revision>
  <cp:lastPrinted>2017-11-04T04:54:32Z</cp:lastPrinted>
  <dcterms:created xsi:type="dcterms:W3CDTF">1995-06-17T23:31:02Z</dcterms:created>
  <dcterms:modified xsi:type="dcterms:W3CDTF">2018-10-30T22:18:42Z</dcterms:modified>
</cp:coreProperties>
</file>