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306" r:id="rId3"/>
    <p:sldId id="284" r:id="rId4"/>
    <p:sldId id="308" r:id="rId5"/>
    <p:sldId id="286" r:id="rId6"/>
    <p:sldId id="287" r:id="rId7"/>
    <p:sldId id="305" r:id="rId8"/>
    <p:sldId id="288" r:id="rId9"/>
    <p:sldId id="289" r:id="rId10"/>
    <p:sldId id="290" r:id="rId11"/>
    <p:sldId id="291" r:id="rId12"/>
    <p:sldId id="292" r:id="rId13"/>
    <p:sldId id="258" r:id="rId14"/>
    <p:sldId id="293" r:id="rId15"/>
    <p:sldId id="295" r:id="rId16"/>
    <p:sldId id="296" r:id="rId17"/>
    <p:sldId id="307" r:id="rId18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32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32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32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3200" kern="12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2" userDrawn="1">
          <p15:clr>
            <a:srgbClr val="A4A3A4"/>
          </p15:clr>
        </p15:guide>
        <p15:guide id="2" pos="29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0929"/>
  </p:normalViewPr>
  <p:slideViewPr>
    <p:cSldViewPr>
      <p:cViewPr varScale="1">
        <p:scale>
          <a:sx n="100" d="100"/>
          <a:sy n="100" d="100"/>
        </p:scale>
        <p:origin x="11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3"/>
    </p:cViewPr>
  </p:sorterViewPr>
  <p:notesViewPr>
    <p:cSldViewPr>
      <p:cViewPr varScale="1">
        <p:scale>
          <a:sx n="39" d="100"/>
          <a:sy n="39" d="100"/>
        </p:scale>
        <p:origin x="-1206" y="-79"/>
      </p:cViewPr>
      <p:guideLst>
        <p:guide orient="horz" pos="2382"/>
        <p:guide pos="29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-1751"/>
            <a:ext cx="3078966" cy="51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03" tIns="0" rIns="20303" bIns="0" numCol="1" anchor="t" anchorCtr="0" compatLnSpc="1">
            <a:prstTxWarp prst="textNoShape">
              <a:avLst/>
            </a:prstTxWarp>
          </a:bodyPr>
          <a:lstStyle>
            <a:lvl1pPr>
              <a:defRPr sz="1100" i="1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098" y="-1751"/>
            <a:ext cx="3078965" cy="51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03" tIns="0" rIns="20303" bIns="0" numCol="1" anchor="t" anchorCtr="0" compatLnSpc="1">
            <a:prstTxWarp prst="textNoShape">
              <a:avLst/>
            </a:prstTxWarp>
          </a:bodyPr>
          <a:lstStyle>
            <a:lvl1pPr algn="r">
              <a:defRPr sz="1100" i="1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3113"/>
            <a:ext cx="5094287" cy="382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48" y="4860873"/>
            <a:ext cx="5208570" cy="46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134" tIns="49067" rIns="98134" bIns="49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744"/>
            <a:ext cx="3078966" cy="51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03" tIns="0" rIns="20303" bIns="0" numCol="1" anchor="b" anchorCtr="0" compatLnSpc="1">
            <a:prstTxWarp prst="textNoShape">
              <a:avLst/>
            </a:prstTxWarp>
          </a:bodyPr>
          <a:lstStyle>
            <a:lvl1pPr>
              <a:defRPr sz="1100" i="1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098" y="9721744"/>
            <a:ext cx="3078965" cy="51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03" tIns="0" rIns="20303" bIns="0" numCol="1" anchor="b" anchorCtr="0" compatLnSpc="1">
            <a:prstTxWarp prst="textNoShape">
              <a:avLst/>
            </a:prstTxWarp>
          </a:bodyPr>
          <a:lstStyle>
            <a:lvl1pPr algn="r">
              <a:defRPr sz="1100" i="1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fld id="{7D87B6DC-7B94-43C8-B0C8-A480DE03E64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9F33C-AA69-4B8F-8B09-8E7D8B7D364E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73113"/>
            <a:ext cx="5094287" cy="3822700"/>
          </a:xfrm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Note d(v,0) is infinity except when v = s.</a:t>
            </a:r>
          </a:p>
          <a:p>
            <a:r>
              <a:rPr lang="en-US" altLang="ko-KR">
                <a:ea typeface="굴림" panose="020B0600000101010101" pitchFamily="50" charset="-127"/>
              </a:rPr>
              <a:t>Note algorithm in text is slightly different. K=1 case is used to initialize d(v,1); for loop goes from 2 to n-1 then instead of 1 to n-1.</a:t>
            </a:r>
          </a:p>
        </p:txBody>
      </p:sp>
    </p:spTree>
    <p:extLst>
      <p:ext uri="{BB962C8B-B14F-4D97-AF65-F5344CB8AC3E}">
        <p14:creationId xmlns:p14="http://schemas.microsoft.com/office/powerpoint/2010/main" val="310529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E8C76-EA24-4137-AD07-FEE6CE2B70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1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77F06-6DAD-4604-AE6B-6EC8696DD3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02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CAC00-6CD4-42D1-9F62-B678B801C2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547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F64E-18AE-4A25-9767-5B7988EC9AA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59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0D68A-492A-40B7-A0B5-8E08FBDF68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B62A0-AD01-493E-B92E-3BEE332CF9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5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36409-9D85-4AB3-AC55-36D13E7FEB7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1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653F9-AAD3-458C-9C8C-DF77DDBAB92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15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7401-37B4-495C-BF47-20F873D2F3A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0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08BF9-9BFC-414C-B4DC-D1BFBDD1C4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45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68326-8D2B-4956-A417-EE99F7DE0D8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B58C0-D424-49B1-9E40-5E72E1F63E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5545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0D632-D754-4258-8186-A2E6569E1F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73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8DD66-7A3F-4862-8B0E-F0B64B46BB9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08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642E0-7F46-4F60-8613-6BFE5915CF7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76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7EC9A-2F17-4F9E-98CA-BF399AC9584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B72BC-2664-4F36-B429-C97EC37B58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91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901E0-6790-4F52-BFB1-883D42112C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48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A52C3-3661-4F58-8201-3C1A390C2A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41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116E8-40A7-4829-A27F-619ECBC6B5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88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10A08-BA64-4080-A24F-521E9CCEB0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88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92781-4FE9-4E7F-9DBE-62EC30155E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7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6899C-C68D-4CF7-A693-5C6EB4B304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954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fld id="{E3C88807-D074-4FB4-ABD2-5F1541B9BF3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2E345CD-3F64-4C81-939F-FE454DA973A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4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7391400" cy="1697037"/>
          </a:xfrm>
        </p:spPr>
        <p:txBody>
          <a:bodyPr/>
          <a:lstStyle/>
          <a:p>
            <a:r>
              <a:rPr lang="en-US" altLang="ko-KR" sz="5400" dirty="0">
                <a:ea typeface="굴림" panose="020B0600000101010101" pitchFamily="50" charset="-127"/>
              </a:rPr>
              <a:t>Shortest Paths</a:t>
            </a:r>
            <a:br>
              <a:rPr lang="en-US" altLang="ko-KR" sz="5400" dirty="0">
                <a:ea typeface="굴림" panose="020B0600000101010101" pitchFamily="50" charset="-127"/>
              </a:rPr>
            </a:br>
            <a:r>
              <a:rPr lang="en-US" altLang="ko-KR" sz="5400" dirty="0">
                <a:ea typeface="굴림" panose="020B0600000101010101" pitchFamily="50" charset="-127"/>
              </a:rPr>
              <a:t>Part II</a:t>
            </a:r>
            <a:endParaRPr lang="ko-KR" altLang="en-US" sz="3600" dirty="0">
              <a:ea typeface="굴림" panose="020B0600000101010101" pitchFamily="50" charset="-127"/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Prof. Ki-Hoon Lee</a:t>
            </a:r>
          </a:p>
          <a:p>
            <a:r>
              <a:rPr lang="en-US" altLang="ko-KR">
                <a:ea typeface="굴림" panose="020B0600000101010101" pitchFamily="50" charset="-127"/>
              </a:rPr>
              <a:t>Dept. of Computer Engineering</a:t>
            </a:r>
          </a:p>
          <a:p>
            <a:r>
              <a:rPr lang="en-US" altLang="ko-KR">
                <a:ea typeface="굴림" panose="020B0600000101010101" pitchFamily="50" charset="-127"/>
              </a:rPr>
              <a:t>Kwangwoon University</a:t>
            </a:r>
            <a:endParaRPr lang="ko-KR" altLang="en-US">
              <a:ea typeface="굴림" panose="020B0600000101010101" pitchFamily="50" charset="-127"/>
            </a:endParaRP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59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6858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Recurrence for d(*, k), k &gt; 0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8991600" cy="4343400"/>
          </a:xfrm>
          <a:noFill/>
          <a:ln/>
        </p:spPr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We do not know what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w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is.</a:t>
            </a:r>
          </a:p>
          <a:p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We can assert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d(v, k) = min{d(w, k-1) + length of edge (w, v)}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, where the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min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is taken over all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w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such that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(w, v)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is an edge of the digraph.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Combining the two cases considered yields: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d(v, k) = min{d(v, k-1),</a:t>
            </a:r>
          </a:p>
          <a:p>
            <a:pPr lvl="1"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                          min{d(w, k-1) + length of edge (w, v)}}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749550" y="16827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743200" y="15240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883150" y="16827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876800" y="15240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w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5797550" y="16827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791200" y="15240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5257800" y="1905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124200" y="1905000"/>
            <a:ext cx="17526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91440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d(v, k) = d(w, k-1) + length of edge (w, v)</a:t>
            </a:r>
            <a:endParaRPr lang="en-US" altLang="ko-KR" sz="3200" dirty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p(*,*)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4384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Let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p(v, k)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be the vertex just before vertex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v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on the shortest path for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 d(v, k)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  <a:endParaRPr lang="en-US" altLang="ko-KR" dirty="0">
              <a:solidFill>
                <a:schemeClr val="hlink"/>
              </a:solidFill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p(v, 0)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is undefined.</a:t>
            </a:r>
          </a:p>
          <a:p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Used to construct shortest paths.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  <a:noFill/>
          <a:ln/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grpSp>
        <p:nvGrpSpPr>
          <p:cNvPr id="15393" name="Group 33"/>
          <p:cNvGrpSpPr>
            <a:grpSpLocks/>
          </p:cNvGrpSpPr>
          <p:nvPr/>
        </p:nvGrpSpPr>
        <p:grpSpPr bwMode="auto">
          <a:xfrm>
            <a:off x="800100" y="609600"/>
            <a:ext cx="7651750" cy="3109913"/>
            <a:chOff x="504" y="384"/>
            <a:chExt cx="4820" cy="1959"/>
          </a:xfrm>
        </p:grpSpPr>
        <p:sp>
          <p:nvSpPr>
            <p:cNvPr id="15363" name="Oval 3"/>
            <p:cNvSpPr>
              <a:spLocks noChangeArrowheads="1"/>
            </p:cNvSpPr>
            <p:nvPr/>
          </p:nvSpPr>
          <p:spPr bwMode="auto">
            <a:xfrm>
              <a:off x="916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950" y="9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2068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102" y="9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2020" y="19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054" y="19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3028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3062" y="13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4228" y="7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4262" y="7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5044" y="19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5078" y="19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1200" y="105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152" y="1200"/>
              <a:ext cx="96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304" y="1152"/>
              <a:ext cx="76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304" y="2064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3312" y="1536"/>
              <a:ext cx="17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V="1">
              <a:off x="2352" y="864"/>
              <a:ext cx="187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1440" y="76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1344" y="115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024" y="6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-6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88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640" y="100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 flipV="1">
              <a:off x="3264" y="960"/>
              <a:ext cx="105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3936" y="105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208" y="1200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2208" y="13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504" y="557"/>
              <a:ext cx="3839" cy="1556"/>
            </a:xfrm>
            <a:custGeom>
              <a:avLst/>
              <a:gdLst>
                <a:gd name="T0" fmla="*/ 1462 w 3839"/>
                <a:gd name="T1" fmla="*/ 1544 h 1556"/>
                <a:gd name="T2" fmla="*/ 1302 w 3839"/>
                <a:gd name="T3" fmla="*/ 1544 h 1556"/>
                <a:gd name="T4" fmla="*/ 1074 w 3839"/>
                <a:gd name="T5" fmla="*/ 1532 h 1556"/>
                <a:gd name="T6" fmla="*/ 914 w 3839"/>
                <a:gd name="T7" fmla="*/ 1521 h 1556"/>
                <a:gd name="T8" fmla="*/ 754 w 3839"/>
                <a:gd name="T9" fmla="*/ 1521 h 1556"/>
                <a:gd name="T10" fmla="*/ 685 w 3839"/>
                <a:gd name="T11" fmla="*/ 1509 h 1556"/>
                <a:gd name="T12" fmla="*/ 525 w 3839"/>
                <a:gd name="T13" fmla="*/ 1475 h 1556"/>
                <a:gd name="T14" fmla="*/ 365 w 3839"/>
                <a:gd name="T15" fmla="*/ 1452 h 1556"/>
                <a:gd name="T16" fmla="*/ 274 w 3839"/>
                <a:gd name="T17" fmla="*/ 1395 h 1556"/>
                <a:gd name="T18" fmla="*/ 217 w 3839"/>
                <a:gd name="T19" fmla="*/ 1304 h 1556"/>
                <a:gd name="T20" fmla="*/ 34 w 3839"/>
                <a:gd name="T21" fmla="*/ 1075 h 1556"/>
                <a:gd name="T22" fmla="*/ 0 w 3839"/>
                <a:gd name="T23" fmla="*/ 938 h 1556"/>
                <a:gd name="T24" fmla="*/ 0 w 3839"/>
                <a:gd name="T25" fmla="*/ 858 h 1556"/>
                <a:gd name="T26" fmla="*/ 0 w 3839"/>
                <a:gd name="T27" fmla="*/ 778 h 1556"/>
                <a:gd name="T28" fmla="*/ 0 w 3839"/>
                <a:gd name="T29" fmla="*/ 641 h 1556"/>
                <a:gd name="T30" fmla="*/ 0 w 3839"/>
                <a:gd name="T31" fmla="*/ 561 h 1556"/>
                <a:gd name="T32" fmla="*/ 22 w 3839"/>
                <a:gd name="T33" fmla="*/ 458 h 1556"/>
                <a:gd name="T34" fmla="*/ 45 w 3839"/>
                <a:gd name="T35" fmla="*/ 298 h 1556"/>
                <a:gd name="T36" fmla="*/ 102 w 3839"/>
                <a:gd name="T37" fmla="*/ 218 h 1556"/>
                <a:gd name="T38" fmla="*/ 171 w 3839"/>
                <a:gd name="T39" fmla="*/ 195 h 1556"/>
                <a:gd name="T40" fmla="*/ 240 w 3839"/>
                <a:gd name="T41" fmla="*/ 172 h 1556"/>
                <a:gd name="T42" fmla="*/ 400 w 3839"/>
                <a:gd name="T43" fmla="*/ 172 h 1556"/>
                <a:gd name="T44" fmla="*/ 514 w 3839"/>
                <a:gd name="T45" fmla="*/ 160 h 1556"/>
                <a:gd name="T46" fmla="*/ 582 w 3839"/>
                <a:gd name="T47" fmla="*/ 138 h 1556"/>
                <a:gd name="T48" fmla="*/ 651 w 3839"/>
                <a:gd name="T49" fmla="*/ 115 h 1556"/>
                <a:gd name="T50" fmla="*/ 857 w 3839"/>
                <a:gd name="T51" fmla="*/ 103 h 1556"/>
                <a:gd name="T52" fmla="*/ 1085 w 3839"/>
                <a:gd name="T53" fmla="*/ 103 h 1556"/>
                <a:gd name="T54" fmla="*/ 1199 w 3839"/>
                <a:gd name="T55" fmla="*/ 103 h 1556"/>
                <a:gd name="T56" fmla="*/ 1451 w 3839"/>
                <a:gd name="T57" fmla="*/ 115 h 1556"/>
                <a:gd name="T58" fmla="*/ 1519 w 3839"/>
                <a:gd name="T59" fmla="*/ 115 h 1556"/>
                <a:gd name="T60" fmla="*/ 1588 w 3839"/>
                <a:gd name="T61" fmla="*/ 115 h 1556"/>
                <a:gd name="T62" fmla="*/ 1691 w 3839"/>
                <a:gd name="T63" fmla="*/ 92 h 1556"/>
                <a:gd name="T64" fmla="*/ 1850 w 3839"/>
                <a:gd name="T65" fmla="*/ 92 h 1556"/>
                <a:gd name="T66" fmla="*/ 2102 w 3839"/>
                <a:gd name="T67" fmla="*/ 92 h 1556"/>
                <a:gd name="T68" fmla="*/ 2170 w 3839"/>
                <a:gd name="T69" fmla="*/ 92 h 1556"/>
                <a:gd name="T70" fmla="*/ 2319 w 3839"/>
                <a:gd name="T71" fmla="*/ 80 h 1556"/>
                <a:gd name="T72" fmla="*/ 2502 w 3839"/>
                <a:gd name="T73" fmla="*/ 46 h 1556"/>
                <a:gd name="T74" fmla="*/ 2639 w 3839"/>
                <a:gd name="T75" fmla="*/ 23 h 1556"/>
                <a:gd name="T76" fmla="*/ 2730 w 3839"/>
                <a:gd name="T77" fmla="*/ 0 h 1556"/>
                <a:gd name="T78" fmla="*/ 2867 w 3839"/>
                <a:gd name="T79" fmla="*/ 0 h 1556"/>
                <a:gd name="T80" fmla="*/ 2970 w 3839"/>
                <a:gd name="T81" fmla="*/ 0 h 1556"/>
                <a:gd name="T82" fmla="*/ 3061 w 3839"/>
                <a:gd name="T83" fmla="*/ 0 h 1556"/>
                <a:gd name="T84" fmla="*/ 3164 w 3839"/>
                <a:gd name="T85" fmla="*/ 0 h 1556"/>
                <a:gd name="T86" fmla="*/ 3267 w 3839"/>
                <a:gd name="T87" fmla="*/ 0 h 1556"/>
                <a:gd name="T88" fmla="*/ 3336 w 3839"/>
                <a:gd name="T89" fmla="*/ 0 h 1556"/>
                <a:gd name="T90" fmla="*/ 3484 w 3839"/>
                <a:gd name="T91" fmla="*/ 0 h 1556"/>
                <a:gd name="T92" fmla="*/ 3644 w 3839"/>
                <a:gd name="T93" fmla="*/ 12 h 1556"/>
                <a:gd name="T94" fmla="*/ 3770 w 3839"/>
                <a:gd name="T95" fmla="*/ 35 h 1556"/>
                <a:gd name="T96" fmla="*/ 3816 w 3839"/>
                <a:gd name="T97" fmla="*/ 103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39" h="1556">
                  <a:moveTo>
                    <a:pt x="1512" y="1555"/>
                  </a:moveTo>
                  <a:lnTo>
                    <a:pt x="1462" y="1544"/>
                  </a:lnTo>
                  <a:lnTo>
                    <a:pt x="1371" y="1544"/>
                  </a:lnTo>
                  <a:lnTo>
                    <a:pt x="1302" y="1544"/>
                  </a:lnTo>
                  <a:lnTo>
                    <a:pt x="1165" y="1544"/>
                  </a:lnTo>
                  <a:lnTo>
                    <a:pt x="1074" y="1532"/>
                  </a:lnTo>
                  <a:lnTo>
                    <a:pt x="982" y="1521"/>
                  </a:lnTo>
                  <a:lnTo>
                    <a:pt x="914" y="1521"/>
                  </a:lnTo>
                  <a:lnTo>
                    <a:pt x="845" y="1521"/>
                  </a:lnTo>
                  <a:lnTo>
                    <a:pt x="754" y="1521"/>
                  </a:lnTo>
                  <a:lnTo>
                    <a:pt x="719" y="1521"/>
                  </a:lnTo>
                  <a:lnTo>
                    <a:pt x="685" y="1509"/>
                  </a:lnTo>
                  <a:lnTo>
                    <a:pt x="617" y="1486"/>
                  </a:lnTo>
                  <a:lnTo>
                    <a:pt x="525" y="1475"/>
                  </a:lnTo>
                  <a:lnTo>
                    <a:pt x="434" y="1464"/>
                  </a:lnTo>
                  <a:lnTo>
                    <a:pt x="365" y="1452"/>
                  </a:lnTo>
                  <a:lnTo>
                    <a:pt x="320" y="1429"/>
                  </a:lnTo>
                  <a:lnTo>
                    <a:pt x="274" y="1395"/>
                  </a:lnTo>
                  <a:lnTo>
                    <a:pt x="251" y="1326"/>
                  </a:lnTo>
                  <a:lnTo>
                    <a:pt x="217" y="1304"/>
                  </a:lnTo>
                  <a:lnTo>
                    <a:pt x="148" y="1212"/>
                  </a:lnTo>
                  <a:lnTo>
                    <a:pt x="34" y="1075"/>
                  </a:lnTo>
                  <a:lnTo>
                    <a:pt x="22" y="983"/>
                  </a:lnTo>
                  <a:lnTo>
                    <a:pt x="0" y="938"/>
                  </a:lnTo>
                  <a:lnTo>
                    <a:pt x="0" y="892"/>
                  </a:lnTo>
                  <a:lnTo>
                    <a:pt x="0" y="858"/>
                  </a:lnTo>
                  <a:lnTo>
                    <a:pt x="0" y="823"/>
                  </a:lnTo>
                  <a:lnTo>
                    <a:pt x="0" y="778"/>
                  </a:lnTo>
                  <a:lnTo>
                    <a:pt x="0" y="709"/>
                  </a:lnTo>
                  <a:lnTo>
                    <a:pt x="0" y="641"/>
                  </a:lnTo>
                  <a:lnTo>
                    <a:pt x="0" y="595"/>
                  </a:lnTo>
                  <a:lnTo>
                    <a:pt x="0" y="561"/>
                  </a:lnTo>
                  <a:lnTo>
                    <a:pt x="0" y="526"/>
                  </a:lnTo>
                  <a:lnTo>
                    <a:pt x="22" y="458"/>
                  </a:lnTo>
                  <a:lnTo>
                    <a:pt x="34" y="366"/>
                  </a:lnTo>
                  <a:lnTo>
                    <a:pt x="45" y="298"/>
                  </a:lnTo>
                  <a:lnTo>
                    <a:pt x="68" y="252"/>
                  </a:lnTo>
                  <a:lnTo>
                    <a:pt x="102" y="218"/>
                  </a:lnTo>
                  <a:lnTo>
                    <a:pt x="137" y="206"/>
                  </a:lnTo>
                  <a:lnTo>
                    <a:pt x="171" y="195"/>
                  </a:lnTo>
                  <a:lnTo>
                    <a:pt x="205" y="183"/>
                  </a:lnTo>
                  <a:lnTo>
                    <a:pt x="240" y="172"/>
                  </a:lnTo>
                  <a:lnTo>
                    <a:pt x="308" y="172"/>
                  </a:lnTo>
                  <a:lnTo>
                    <a:pt x="400" y="172"/>
                  </a:lnTo>
                  <a:lnTo>
                    <a:pt x="468" y="172"/>
                  </a:lnTo>
                  <a:lnTo>
                    <a:pt x="514" y="160"/>
                  </a:lnTo>
                  <a:lnTo>
                    <a:pt x="548" y="160"/>
                  </a:lnTo>
                  <a:lnTo>
                    <a:pt x="582" y="138"/>
                  </a:lnTo>
                  <a:lnTo>
                    <a:pt x="617" y="115"/>
                  </a:lnTo>
                  <a:lnTo>
                    <a:pt x="651" y="115"/>
                  </a:lnTo>
                  <a:lnTo>
                    <a:pt x="674" y="80"/>
                  </a:lnTo>
                  <a:lnTo>
                    <a:pt x="857" y="103"/>
                  </a:lnTo>
                  <a:lnTo>
                    <a:pt x="994" y="103"/>
                  </a:lnTo>
                  <a:lnTo>
                    <a:pt x="1085" y="103"/>
                  </a:lnTo>
                  <a:lnTo>
                    <a:pt x="1119" y="103"/>
                  </a:lnTo>
                  <a:lnTo>
                    <a:pt x="1199" y="103"/>
                  </a:lnTo>
                  <a:lnTo>
                    <a:pt x="1291" y="103"/>
                  </a:lnTo>
                  <a:lnTo>
                    <a:pt x="1451" y="115"/>
                  </a:lnTo>
                  <a:lnTo>
                    <a:pt x="1485" y="115"/>
                  </a:lnTo>
                  <a:lnTo>
                    <a:pt x="1519" y="115"/>
                  </a:lnTo>
                  <a:lnTo>
                    <a:pt x="1553" y="115"/>
                  </a:lnTo>
                  <a:lnTo>
                    <a:pt x="1588" y="115"/>
                  </a:lnTo>
                  <a:lnTo>
                    <a:pt x="1622" y="115"/>
                  </a:lnTo>
                  <a:lnTo>
                    <a:pt x="1691" y="92"/>
                  </a:lnTo>
                  <a:lnTo>
                    <a:pt x="1759" y="92"/>
                  </a:lnTo>
                  <a:lnTo>
                    <a:pt x="1850" y="92"/>
                  </a:lnTo>
                  <a:lnTo>
                    <a:pt x="1965" y="92"/>
                  </a:lnTo>
                  <a:lnTo>
                    <a:pt x="2102" y="92"/>
                  </a:lnTo>
                  <a:lnTo>
                    <a:pt x="2136" y="92"/>
                  </a:lnTo>
                  <a:lnTo>
                    <a:pt x="2170" y="92"/>
                  </a:lnTo>
                  <a:lnTo>
                    <a:pt x="2205" y="92"/>
                  </a:lnTo>
                  <a:lnTo>
                    <a:pt x="2319" y="80"/>
                  </a:lnTo>
                  <a:lnTo>
                    <a:pt x="2433" y="58"/>
                  </a:lnTo>
                  <a:lnTo>
                    <a:pt x="2502" y="46"/>
                  </a:lnTo>
                  <a:lnTo>
                    <a:pt x="2570" y="35"/>
                  </a:lnTo>
                  <a:lnTo>
                    <a:pt x="2639" y="23"/>
                  </a:lnTo>
                  <a:lnTo>
                    <a:pt x="2684" y="12"/>
                  </a:lnTo>
                  <a:lnTo>
                    <a:pt x="2730" y="0"/>
                  </a:lnTo>
                  <a:lnTo>
                    <a:pt x="2776" y="0"/>
                  </a:lnTo>
                  <a:lnTo>
                    <a:pt x="2867" y="0"/>
                  </a:lnTo>
                  <a:lnTo>
                    <a:pt x="2936" y="0"/>
                  </a:lnTo>
                  <a:lnTo>
                    <a:pt x="2970" y="0"/>
                  </a:lnTo>
                  <a:lnTo>
                    <a:pt x="3016" y="0"/>
                  </a:lnTo>
                  <a:lnTo>
                    <a:pt x="3061" y="0"/>
                  </a:lnTo>
                  <a:lnTo>
                    <a:pt x="3096" y="0"/>
                  </a:lnTo>
                  <a:lnTo>
                    <a:pt x="3164" y="0"/>
                  </a:lnTo>
                  <a:lnTo>
                    <a:pt x="3233" y="0"/>
                  </a:lnTo>
                  <a:lnTo>
                    <a:pt x="3267" y="0"/>
                  </a:lnTo>
                  <a:lnTo>
                    <a:pt x="3301" y="0"/>
                  </a:lnTo>
                  <a:lnTo>
                    <a:pt x="3336" y="0"/>
                  </a:lnTo>
                  <a:lnTo>
                    <a:pt x="3450" y="0"/>
                  </a:lnTo>
                  <a:lnTo>
                    <a:pt x="3484" y="0"/>
                  </a:lnTo>
                  <a:lnTo>
                    <a:pt x="3553" y="12"/>
                  </a:lnTo>
                  <a:lnTo>
                    <a:pt x="3644" y="12"/>
                  </a:lnTo>
                  <a:lnTo>
                    <a:pt x="3736" y="23"/>
                  </a:lnTo>
                  <a:lnTo>
                    <a:pt x="3770" y="35"/>
                  </a:lnTo>
                  <a:lnTo>
                    <a:pt x="3804" y="69"/>
                  </a:lnTo>
                  <a:lnTo>
                    <a:pt x="3816" y="103"/>
                  </a:lnTo>
                  <a:lnTo>
                    <a:pt x="3838" y="13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1488" y="3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5392" name="Rectangle 32"/>
            <p:cNvSpPr>
              <a:spLocks noChangeArrowheads="1"/>
            </p:cNvSpPr>
            <p:nvPr/>
          </p:nvSpPr>
          <p:spPr bwMode="auto">
            <a:xfrm>
              <a:off x="3408" y="201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9</a:t>
              </a:r>
            </a:p>
          </p:txBody>
        </p:sp>
      </p:grpSp>
      <p:sp>
        <p:nvSpPr>
          <p:cNvPr id="15394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304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Source vertex is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1</a:t>
            </a:r>
            <a:r>
              <a:rPr lang="en-US" altLang="ko-KR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15397" name="Group 37"/>
          <p:cNvGrpSpPr>
            <a:grpSpLocks/>
          </p:cNvGrpSpPr>
          <p:nvPr/>
        </p:nvGrpSpPr>
        <p:grpSpPr bwMode="auto">
          <a:xfrm>
            <a:off x="1454150" y="1431925"/>
            <a:ext cx="444500" cy="466725"/>
            <a:chOff x="916" y="902"/>
            <a:chExt cx="280" cy="294"/>
          </a:xfrm>
        </p:grpSpPr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916" y="91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950" y="9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938"/>
            <a:ext cx="2286000" cy="9906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</a:t>
            </a:r>
          </a:p>
        </p:txBody>
      </p:sp>
      <p:grpSp>
        <p:nvGrpSpPr>
          <p:cNvPr id="16417" name="Group 33"/>
          <p:cNvGrpSpPr>
            <a:grpSpLocks/>
          </p:cNvGrpSpPr>
          <p:nvPr/>
        </p:nvGrpSpPr>
        <p:grpSpPr bwMode="auto">
          <a:xfrm>
            <a:off x="120650" y="685800"/>
            <a:ext cx="7651750" cy="3109913"/>
            <a:chOff x="504" y="384"/>
            <a:chExt cx="4820" cy="1959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916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950" y="9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2068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102" y="9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2020" y="19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2054" y="19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3028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3062" y="13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4228" y="7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4262" y="7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5044" y="19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5078" y="19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1200" y="105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1152" y="1200"/>
              <a:ext cx="96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2304" y="1152"/>
              <a:ext cx="76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2304" y="2064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3312" y="1536"/>
              <a:ext cx="17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flipV="1">
              <a:off x="2352" y="864"/>
              <a:ext cx="187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1440" y="76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344" y="115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3024" y="6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-6</a:t>
              </a:r>
            </a:p>
          </p:txBody>
        </p:sp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3888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2640" y="100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3264" y="960"/>
              <a:ext cx="105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3936" y="105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2208" y="1200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2208" y="13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6414" name="Freeform 30"/>
            <p:cNvSpPr>
              <a:spLocks/>
            </p:cNvSpPr>
            <p:nvPr/>
          </p:nvSpPr>
          <p:spPr bwMode="auto">
            <a:xfrm>
              <a:off x="504" y="557"/>
              <a:ext cx="3839" cy="1556"/>
            </a:xfrm>
            <a:custGeom>
              <a:avLst/>
              <a:gdLst>
                <a:gd name="T0" fmla="*/ 1462 w 3839"/>
                <a:gd name="T1" fmla="*/ 1544 h 1556"/>
                <a:gd name="T2" fmla="*/ 1302 w 3839"/>
                <a:gd name="T3" fmla="*/ 1544 h 1556"/>
                <a:gd name="T4" fmla="*/ 1074 w 3839"/>
                <a:gd name="T5" fmla="*/ 1532 h 1556"/>
                <a:gd name="T6" fmla="*/ 914 w 3839"/>
                <a:gd name="T7" fmla="*/ 1521 h 1556"/>
                <a:gd name="T8" fmla="*/ 754 w 3839"/>
                <a:gd name="T9" fmla="*/ 1521 h 1556"/>
                <a:gd name="T10" fmla="*/ 685 w 3839"/>
                <a:gd name="T11" fmla="*/ 1509 h 1556"/>
                <a:gd name="T12" fmla="*/ 525 w 3839"/>
                <a:gd name="T13" fmla="*/ 1475 h 1556"/>
                <a:gd name="T14" fmla="*/ 365 w 3839"/>
                <a:gd name="T15" fmla="*/ 1452 h 1556"/>
                <a:gd name="T16" fmla="*/ 274 w 3839"/>
                <a:gd name="T17" fmla="*/ 1395 h 1556"/>
                <a:gd name="T18" fmla="*/ 217 w 3839"/>
                <a:gd name="T19" fmla="*/ 1304 h 1556"/>
                <a:gd name="T20" fmla="*/ 34 w 3839"/>
                <a:gd name="T21" fmla="*/ 1075 h 1556"/>
                <a:gd name="T22" fmla="*/ 0 w 3839"/>
                <a:gd name="T23" fmla="*/ 938 h 1556"/>
                <a:gd name="T24" fmla="*/ 0 w 3839"/>
                <a:gd name="T25" fmla="*/ 858 h 1556"/>
                <a:gd name="T26" fmla="*/ 0 w 3839"/>
                <a:gd name="T27" fmla="*/ 778 h 1556"/>
                <a:gd name="T28" fmla="*/ 0 w 3839"/>
                <a:gd name="T29" fmla="*/ 641 h 1556"/>
                <a:gd name="T30" fmla="*/ 0 w 3839"/>
                <a:gd name="T31" fmla="*/ 561 h 1556"/>
                <a:gd name="T32" fmla="*/ 22 w 3839"/>
                <a:gd name="T33" fmla="*/ 458 h 1556"/>
                <a:gd name="T34" fmla="*/ 45 w 3839"/>
                <a:gd name="T35" fmla="*/ 298 h 1556"/>
                <a:gd name="T36" fmla="*/ 102 w 3839"/>
                <a:gd name="T37" fmla="*/ 218 h 1556"/>
                <a:gd name="T38" fmla="*/ 171 w 3839"/>
                <a:gd name="T39" fmla="*/ 195 h 1556"/>
                <a:gd name="T40" fmla="*/ 240 w 3839"/>
                <a:gd name="T41" fmla="*/ 172 h 1556"/>
                <a:gd name="T42" fmla="*/ 400 w 3839"/>
                <a:gd name="T43" fmla="*/ 172 h 1556"/>
                <a:gd name="T44" fmla="*/ 514 w 3839"/>
                <a:gd name="T45" fmla="*/ 160 h 1556"/>
                <a:gd name="T46" fmla="*/ 582 w 3839"/>
                <a:gd name="T47" fmla="*/ 138 h 1556"/>
                <a:gd name="T48" fmla="*/ 651 w 3839"/>
                <a:gd name="T49" fmla="*/ 115 h 1556"/>
                <a:gd name="T50" fmla="*/ 857 w 3839"/>
                <a:gd name="T51" fmla="*/ 103 h 1556"/>
                <a:gd name="T52" fmla="*/ 1085 w 3839"/>
                <a:gd name="T53" fmla="*/ 103 h 1556"/>
                <a:gd name="T54" fmla="*/ 1199 w 3839"/>
                <a:gd name="T55" fmla="*/ 103 h 1556"/>
                <a:gd name="T56" fmla="*/ 1451 w 3839"/>
                <a:gd name="T57" fmla="*/ 115 h 1556"/>
                <a:gd name="T58" fmla="*/ 1519 w 3839"/>
                <a:gd name="T59" fmla="*/ 115 h 1556"/>
                <a:gd name="T60" fmla="*/ 1588 w 3839"/>
                <a:gd name="T61" fmla="*/ 115 h 1556"/>
                <a:gd name="T62" fmla="*/ 1691 w 3839"/>
                <a:gd name="T63" fmla="*/ 92 h 1556"/>
                <a:gd name="T64" fmla="*/ 1850 w 3839"/>
                <a:gd name="T65" fmla="*/ 92 h 1556"/>
                <a:gd name="T66" fmla="*/ 2102 w 3839"/>
                <a:gd name="T67" fmla="*/ 92 h 1556"/>
                <a:gd name="T68" fmla="*/ 2170 w 3839"/>
                <a:gd name="T69" fmla="*/ 92 h 1556"/>
                <a:gd name="T70" fmla="*/ 2319 w 3839"/>
                <a:gd name="T71" fmla="*/ 80 h 1556"/>
                <a:gd name="T72" fmla="*/ 2502 w 3839"/>
                <a:gd name="T73" fmla="*/ 46 h 1556"/>
                <a:gd name="T74" fmla="*/ 2639 w 3839"/>
                <a:gd name="T75" fmla="*/ 23 h 1556"/>
                <a:gd name="T76" fmla="*/ 2730 w 3839"/>
                <a:gd name="T77" fmla="*/ 0 h 1556"/>
                <a:gd name="T78" fmla="*/ 2867 w 3839"/>
                <a:gd name="T79" fmla="*/ 0 h 1556"/>
                <a:gd name="T80" fmla="*/ 2970 w 3839"/>
                <a:gd name="T81" fmla="*/ 0 h 1556"/>
                <a:gd name="T82" fmla="*/ 3061 w 3839"/>
                <a:gd name="T83" fmla="*/ 0 h 1556"/>
                <a:gd name="T84" fmla="*/ 3164 w 3839"/>
                <a:gd name="T85" fmla="*/ 0 h 1556"/>
                <a:gd name="T86" fmla="*/ 3267 w 3839"/>
                <a:gd name="T87" fmla="*/ 0 h 1556"/>
                <a:gd name="T88" fmla="*/ 3336 w 3839"/>
                <a:gd name="T89" fmla="*/ 0 h 1556"/>
                <a:gd name="T90" fmla="*/ 3484 w 3839"/>
                <a:gd name="T91" fmla="*/ 0 h 1556"/>
                <a:gd name="T92" fmla="*/ 3644 w 3839"/>
                <a:gd name="T93" fmla="*/ 12 h 1556"/>
                <a:gd name="T94" fmla="*/ 3770 w 3839"/>
                <a:gd name="T95" fmla="*/ 35 h 1556"/>
                <a:gd name="T96" fmla="*/ 3816 w 3839"/>
                <a:gd name="T97" fmla="*/ 103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39" h="1556">
                  <a:moveTo>
                    <a:pt x="1512" y="1555"/>
                  </a:moveTo>
                  <a:lnTo>
                    <a:pt x="1462" y="1544"/>
                  </a:lnTo>
                  <a:lnTo>
                    <a:pt x="1371" y="1544"/>
                  </a:lnTo>
                  <a:lnTo>
                    <a:pt x="1302" y="1544"/>
                  </a:lnTo>
                  <a:lnTo>
                    <a:pt x="1165" y="1544"/>
                  </a:lnTo>
                  <a:lnTo>
                    <a:pt x="1074" y="1532"/>
                  </a:lnTo>
                  <a:lnTo>
                    <a:pt x="982" y="1521"/>
                  </a:lnTo>
                  <a:lnTo>
                    <a:pt x="914" y="1521"/>
                  </a:lnTo>
                  <a:lnTo>
                    <a:pt x="845" y="1521"/>
                  </a:lnTo>
                  <a:lnTo>
                    <a:pt x="754" y="1521"/>
                  </a:lnTo>
                  <a:lnTo>
                    <a:pt x="719" y="1521"/>
                  </a:lnTo>
                  <a:lnTo>
                    <a:pt x="685" y="1509"/>
                  </a:lnTo>
                  <a:lnTo>
                    <a:pt x="617" y="1486"/>
                  </a:lnTo>
                  <a:lnTo>
                    <a:pt x="525" y="1475"/>
                  </a:lnTo>
                  <a:lnTo>
                    <a:pt x="434" y="1464"/>
                  </a:lnTo>
                  <a:lnTo>
                    <a:pt x="365" y="1452"/>
                  </a:lnTo>
                  <a:lnTo>
                    <a:pt x="320" y="1429"/>
                  </a:lnTo>
                  <a:lnTo>
                    <a:pt x="274" y="1395"/>
                  </a:lnTo>
                  <a:lnTo>
                    <a:pt x="251" y="1326"/>
                  </a:lnTo>
                  <a:lnTo>
                    <a:pt x="217" y="1304"/>
                  </a:lnTo>
                  <a:lnTo>
                    <a:pt x="148" y="1212"/>
                  </a:lnTo>
                  <a:lnTo>
                    <a:pt x="34" y="1075"/>
                  </a:lnTo>
                  <a:lnTo>
                    <a:pt x="22" y="983"/>
                  </a:lnTo>
                  <a:lnTo>
                    <a:pt x="0" y="938"/>
                  </a:lnTo>
                  <a:lnTo>
                    <a:pt x="0" y="892"/>
                  </a:lnTo>
                  <a:lnTo>
                    <a:pt x="0" y="858"/>
                  </a:lnTo>
                  <a:lnTo>
                    <a:pt x="0" y="823"/>
                  </a:lnTo>
                  <a:lnTo>
                    <a:pt x="0" y="778"/>
                  </a:lnTo>
                  <a:lnTo>
                    <a:pt x="0" y="709"/>
                  </a:lnTo>
                  <a:lnTo>
                    <a:pt x="0" y="641"/>
                  </a:lnTo>
                  <a:lnTo>
                    <a:pt x="0" y="595"/>
                  </a:lnTo>
                  <a:lnTo>
                    <a:pt x="0" y="561"/>
                  </a:lnTo>
                  <a:lnTo>
                    <a:pt x="0" y="526"/>
                  </a:lnTo>
                  <a:lnTo>
                    <a:pt x="22" y="458"/>
                  </a:lnTo>
                  <a:lnTo>
                    <a:pt x="34" y="366"/>
                  </a:lnTo>
                  <a:lnTo>
                    <a:pt x="45" y="298"/>
                  </a:lnTo>
                  <a:lnTo>
                    <a:pt x="68" y="252"/>
                  </a:lnTo>
                  <a:lnTo>
                    <a:pt x="102" y="218"/>
                  </a:lnTo>
                  <a:lnTo>
                    <a:pt x="137" y="206"/>
                  </a:lnTo>
                  <a:lnTo>
                    <a:pt x="171" y="195"/>
                  </a:lnTo>
                  <a:lnTo>
                    <a:pt x="205" y="183"/>
                  </a:lnTo>
                  <a:lnTo>
                    <a:pt x="240" y="172"/>
                  </a:lnTo>
                  <a:lnTo>
                    <a:pt x="308" y="172"/>
                  </a:lnTo>
                  <a:lnTo>
                    <a:pt x="400" y="172"/>
                  </a:lnTo>
                  <a:lnTo>
                    <a:pt x="468" y="172"/>
                  </a:lnTo>
                  <a:lnTo>
                    <a:pt x="514" y="160"/>
                  </a:lnTo>
                  <a:lnTo>
                    <a:pt x="548" y="160"/>
                  </a:lnTo>
                  <a:lnTo>
                    <a:pt x="582" y="138"/>
                  </a:lnTo>
                  <a:lnTo>
                    <a:pt x="617" y="115"/>
                  </a:lnTo>
                  <a:lnTo>
                    <a:pt x="651" y="115"/>
                  </a:lnTo>
                  <a:lnTo>
                    <a:pt x="674" y="80"/>
                  </a:lnTo>
                  <a:lnTo>
                    <a:pt x="857" y="103"/>
                  </a:lnTo>
                  <a:lnTo>
                    <a:pt x="994" y="103"/>
                  </a:lnTo>
                  <a:lnTo>
                    <a:pt x="1085" y="103"/>
                  </a:lnTo>
                  <a:lnTo>
                    <a:pt x="1119" y="103"/>
                  </a:lnTo>
                  <a:lnTo>
                    <a:pt x="1199" y="103"/>
                  </a:lnTo>
                  <a:lnTo>
                    <a:pt x="1291" y="103"/>
                  </a:lnTo>
                  <a:lnTo>
                    <a:pt x="1451" y="115"/>
                  </a:lnTo>
                  <a:lnTo>
                    <a:pt x="1485" y="115"/>
                  </a:lnTo>
                  <a:lnTo>
                    <a:pt x="1519" y="115"/>
                  </a:lnTo>
                  <a:lnTo>
                    <a:pt x="1553" y="115"/>
                  </a:lnTo>
                  <a:lnTo>
                    <a:pt x="1588" y="115"/>
                  </a:lnTo>
                  <a:lnTo>
                    <a:pt x="1622" y="115"/>
                  </a:lnTo>
                  <a:lnTo>
                    <a:pt x="1691" y="92"/>
                  </a:lnTo>
                  <a:lnTo>
                    <a:pt x="1759" y="92"/>
                  </a:lnTo>
                  <a:lnTo>
                    <a:pt x="1850" y="92"/>
                  </a:lnTo>
                  <a:lnTo>
                    <a:pt x="1965" y="92"/>
                  </a:lnTo>
                  <a:lnTo>
                    <a:pt x="2102" y="92"/>
                  </a:lnTo>
                  <a:lnTo>
                    <a:pt x="2136" y="92"/>
                  </a:lnTo>
                  <a:lnTo>
                    <a:pt x="2170" y="92"/>
                  </a:lnTo>
                  <a:lnTo>
                    <a:pt x="2205" y="92"/>
                  </a:lnTo>
                  <a:lnTo>
                    <a:pt x="2319" y="80"/>
                  </a:lnTo>
                  <a:lnTo>
                    <a:pt x="2433" y="58"/>
                  </a:lnTo>
                  <a:lnTo>
                    <a:pt x="2502" y="46"/>
                  </a:lnTo>
                  <a:lnTo>
                    <a:pt x="2570" y="35"/>
                  </a:lnTo>
                  <a:lnTo>
                    <a:pt x="2639" y="23"/>
                  </a:lnTo>
                  <a:lnTo>
                    <a:pt x="2684" y="12"/>
                  </a:lnTo>
                  <a:lnTo>
                    <a:pt x="2730" y="0"/>
                  </a:lnTo>
                  <a:lnTo>
                    <a:pt x="2776" y="0"/>
                  </a:lnTo>
                  <a:lnTo>
                    <a:pt x="2867" y="0"/>
                  </a:lnTo>
                  <a:lnTo>
                    <a:pt x="2936" y="0"/>
                  </a:lnTo>
                  <a:lnTo>
                    <a:pt x="2970" y="0"/>
                  </a:lnTo>
                  <a:lnTo>
                    <a:pt x="3016" y="0"/>
                  </a:lnTo>
                  <a:lnTo>
                    <a:pt x="3061" y="0"/>
                  </a:lnTo>
                  <a:lnTo>
                    <a:pt x="3096" y="0"/>
                  </a:lnTo>
                  <a:lnTo>
                    <a:pt x="3164" y="0"/>
                  </a:lnTo>
                  <a:lnTo>
                    <a:pt x="3233" y="0"/>
                  </a:lnTo>
                  <a:lnTo>
                    <a:pt x="3267" y="0"/>
                  </a:lnTo>
                  <a:lnTo>
                    <a:pt x="3301" y="0"/>
                  </a:lnTo>
                  <a:lnTo>
                    <a:pt x="3336" y="0"/>
                  </a:lnTo>
                  <a:lnTo>
                    <a:pt x="3450" y="0"/>
                  </a:lnTo>
                  <a:lnTo>
                    <a:pt x="3484" y="0"/>
                  </a:lnTo>
                  <a:lnTo>
                    <a:pt x="3553" y="12"/>
                  </a:lnTo>
                  <a:lnTo>
                    <a:pt x="3644" y="12"/>
                  </a:lnTo>
                  <a:lnTo>
                    <a:pt x="3736" y="23"/>
                  </a:lnTo>
                  <a:lnTo>
                    <a:pt x="3770" y="35"/>
                  </a:lnTo>
                  <a:lnTo>
                    <a:pt x="3804" y="69"/>
                  </a:lnTo>
                  <a:lnTo>
                    <a:pt x="3816" y="103"/>
                  </a:lnTo>
                  <a:lnTo>
                    <a:pt x="3838" y="13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1488" y="3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6416" name="Rectangle 32"/>
            <p:cNvSpPr>
              <a:spLocks noChangeArrowheads="1"/>
            </p:cNvSpPr>
            <p:nvPr/>
          </p:nvSpPr>
          <p:spPr bwMode="auto">
            <a:xfrm>
              <a:off x="3408" y="201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774700" y="1508125"/>
            <a:ext cx="444500" cy="466725"/>
            <a:chOff x="916" y="902"/>
            <a:chExt cx="280" cy="294"/>
          </a:xfrm>
        </p:grpSpPr>
        <p:sp>
          <p:nvSpPr>
            <p:cNvPr id="16418" name="Oval 34"/>
            <p:cNvSpPr>
              <a:spLocks noChangeArrowheads="1"/>
            </p:cNvSpPr>
            <p:nvPr/>
          </p:nvSpPr>
          <p:spPr bwMode="auto">
            <a:xfrm>
              <a:off x="916" y="91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950" y="9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</p:grp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12255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16827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21399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25971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1981200" y="6276975"/>
            <a:ext cx="1600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d(v, k)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5791200" y="6276975"/>
            <a:ext cx="2819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p(v, k)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2192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16764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21336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25908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838200" y="3914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838200" y="439102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838200" y="48672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838200" y="534352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30543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30480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6437" name="Rectangle 53"/>
          <p:cNvSpPr>
            <a:spLocks noChangeArrowheads="1"/>
          </p:cNvSpPr>
          <p:nvPr/>
        </p:nvSpPr>
        <p:spPr bwMode="auto">
          <a:xfrm>
            <a:off x="35115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35052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6439" name="Rectangle 55"/>
          <p:cNvSpPr>
            <a:spLocks noChangeArrowheads="1"/>
          </p:cNvSpPr>
          <p:nvPr/>
        </p:nvSpPr>
        <p:spPr bwMode="auto">
          <a:xfrm>
            <a:off x="12255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16827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21399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25971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3" name="Rectangle 59"/>
          <p:cNvSpPr>
            <a:spLocks noChangeArrowheads="1"/>
          </p:cNvSpPr>
          <p:nvPr/>
        </p:nvSpPr>
        <p:spPr bwMode="auto">
          <a:xfrm>
            <a:off x="30543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35115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5" name="Rectangle 61"/>
          <p:cNvSpPr>
            <a:spLocks noChangeArrowheads="1"/>
          </p:cNvSpPr>
          <p:nvPr/>
        </p:nvSpPr>
        <p:spPr bwMode="auto">
          <a:xfrm>
            <a:off x="12255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6" name="Rectangle 62"/>
          <p:cNvSpPr>
            <a:spLocks noChangeArrowheads="1"/>
          </p:cNvSpPr>
          <p:nvPr/>
        </p:nvSpPr>
        <p:spPr bwMode="auto">
          <a:xfrm>
            <a:off x="16827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7" name="Rectangle 63"/>
          <p:cNvSpPr>
            <a:spLocks noChangeArrowheads="1"/>
          </p:cNvSpPr>
          <p:nvPr/>
        </p:nvSpPr>
        <p:spPr bwMode="auto">
          <a:xfrm>
            <a:off x="21399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25971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49" name="Rectangle 65"/>
          <p:cNvSpPr>
            <a:spLocks noChangeArrowheads="1"/>
          </p:cNvSpPr>
          <p:nvPr/>
        </p:nvSpPr>
        <p:spPr bwMode="auto">
          <a:xfrm>
            <a:off x="30543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50" name="Rectangle 66"/>
          <p:cNvSpPr>
            <a:spLocks noChangeArrowheads="1"/>
          </p:cNvSpPr>
          <p:nvPr/>
        </p:nvSpPr>
        <p:spPr bwMode="auto">
          <a:xfrm>
            <a:off x="35115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51" name="Rectangle 67"/>
          <p:cNvSpPr>
            <a:spLocks noChangeArrowheads="1"/>
          </p:cNvSpPr>
          <p:nvPr/>
        </p:nvSpPr>
        <p:spPr bwMode="auto">
          <a:xfrm>
            <a:off x="12255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52" name="Rectangle 68"/>
          <p:cNvSpPr>
            <a:spLocks noChangeArrowheads="1"/>
          </p:cNvSpPr>
          <p:nvPr/>
        </p:nvSpPr>
        <p:spPr bwMode="auto">
          <a:xfrm>
            <a:off x="16827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53" name="Rectangle 69"/>
          <p:cNvSpPr>
            <a:spLocks noChangeArrowheads="1"/>
          </p:cNvSpPr>
          <p:nvPr/>
        </p:nvSpPr>
        <p:spPr bwMode="auto">
          <a:xfrm>
            <a:off x="21399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25971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30543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56" name="Rectangle 72"/>
          <p:cNvSpPr>
            <a:spLocks noChangeArrowheads="1"/>
          </p:cNvSpPr>
          <p:nvPr/>
        </p:nvSpPr>
        <p:spPr bwMode="auto">
          <a:xfrm>
            <a:off x="35115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57" name="Rectangle 73"/>
          <p:cNvSpPr>
            <a:spLocks noChangeArrowheads="1"/>
          </p:cNvSpPr>
          <p:nvPr/>
        </p:nvSpPr>
        <p:spPr bwMode="auto">
          <a:xfrm>
            <a:off x="50355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54927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59499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64071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61" name="Rectangle 77"/>
          <p:cNvSpPr>
            <a:spLocks noChangeArrowheads="1"/>
          </p:cNvSpPr>
          <p:nvPr/>
        </p:nvSpPr>
        <p:spPr bwMode="auto">
          <a:xfrm>
            <a:off x="68643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62" name="Rectangle 78"/>
          <p:cNvSpPr>
            <a:spLocks noChangeArrowheads="1"/>
          </p:cNvSpPr>
          <p:nvPr/>
        </p:nvSpPr>
        <p:spPr bwMode="auto">
          <a:xfrm>
            <a:off x="7321550" y="39973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63" name="Rectangle 79"/>
          <p:cNvSpPr>
            <a:spLocks noChangeArrowheads="1"/>
          </p:cNvSpPr>
          <p:nvPr/>
        </p:nvSpPr>
        <p:spPr bwMode="auto">
          <a:xfrm>
            <a:off x="50355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54927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59499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64071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67" name="Rectangle 83"/>
          <p:cNvSpPr>
            <a:spLocks noChangeArrowheads="1"/>
          </p:cNvSpPr>
          <p:nvPr/>
        </p:nvSpPr>
        <p:spPr bwMode="auto">
          <a:xfrm>
            <a:off x="68643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68" name="Rectangle 84"/>
          <p:cNvSpPr>
            <a:spLocks noChangeArrowheads="1"/>
          </p:cNvSpPr>
          <p:nvPr/>
        </p:nvSpPr>
        <p:spPr bwMode="auto">
          <a:xfrm>
            <a:off x="73215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69" name="Rectangle 85"/>
          <p:cNvSpPr>
            <a:spLocks noChangeArrowheads="1"/>
          </p:cNvSpPr>
          <p:nvPr/>
        </p:nvSpPr>
        <p:spPr bwMode="auto">
          <a:xfrm>
            <a:off x="50355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70" name="Rectangle 86"/>
          <p:cNvSpPr>
            <a:spLocks noChangeArrowheads="1"/>
          </p:cNvSpPr>
          <p:nvPr/>
        </p:nvSpPr>
        <p:spPr bwMode="auto">
          <a:xfrm>
            <a:off x="54927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71" name="Rectangle 87"/>
          <p:cNvSpPr>
            <a:spLocks noChangeArrowheads="1"/>
          </p:cNvSpPr>
          <p:nvPr/>
        </p:nvSpPr>
        <p:spPr bwMode="auto">
          <a:xfrm>
            <a:off x="59499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72" name="Rectangle 88"/>
          <p:cNvSpPr>
            <a:spLocks noChangeArrowheads="1"/>
          </p:cNvSpPr>
          <p:nvPr/>
        </p:nvSpPr>
        <p:spPr bwMode="auto">
          <a:xfrm>
            <a:off x="64071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73" name="Rectangle 89"/>
          <p:cNvSpPr>
            <a:spLocks noChangeArrowheads="1"/>
          </p:cNvSpPr>
          <p:nvPr/>
        </p:nvSpPr>
        <p:spPr bwMode="auto">
          <a:xfrm>
            <a:off x="68643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74" name="Rectangle 90"/>
          <p:cNvSpPr>
            <a:spLocks noChangeArrowheads="1"/>
          </p:cNvSpPr>
          <p:nvPr/>
        </p:nvSpPr>
        <p:spPr bwMode="auto">
          <a:xfrm>
            <a:off x="73215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75" name="Rectangle 91"/>
          <p:cNvSpPr>
            <a:spLocks noChangeArrowheads="1"/>
          </p:cNvSpPr>
          <p:nvPr/>
        </p:nvSpPr>
        <p:spPr bwMode="auto">
          <a:xfrm>
            <a:off x="50355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76" name="Rectangle 92"/>
          <p:cNvSpPr>
            <a:spLocks noChangeArrowheads="1"/>
          </p:cNvSpPr>
          <p:nvPr/>
        </p:nvSpPr>
        <p:spPr bwMode="auto">
          <a:xfrm>
            <a:off x="54927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77" name="Rectangle 93"/>
          <p:cNvSpPr>
            <a:spLocks noChangeArrowheads="1"/>
          </p:cNvSpPr>
          <p:nvPr/>
        </p:nvSpPr>
        <p:spPr bwMode="auto">
          <a:xfrm>
            <a:off x="59499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78" name="Rectangle 94"/>
          <p:cNvSpPr>
            <a:spLocks noChangeArrowheads="1"/>
          </p:cNvSpPr>
          <p:nvPr/>
        </p:nvSpPr>
        <p:spPr bwMode="auto">
          <a:xfrm>
            <a:off x="64071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79" name="Rectangle 95"/>
          <p:cNvSpPr>
            <a:spLocks noChangeArrowheads="1"/>
          </p:cNvSpPr>
          <p:nvPr/>
        </p:nvSpPr>
        <p:spPr bwMode="auto">
          <a:xfrm>
            <a:off x="68643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80" name="Rectangle 96"/>
          <p:cNvSpPr>
            <a:spLocks noChangeArrowheads="1"/>
          </p:cNvSpPr>
          <p:nvPr/>
        </p:nvSpPr>
        <p:spPr bwMode="auto">
          <a:xfrm>
            <a:off x="7321550" y="53689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81" name="Rectangle 97"/>
          <p:cNvSpPr>
            <a:spLocks noChangeArrowheads="1"/>
          </p:cNvSpPr>
          <p:nvPr/>
        </p:nvSpPr>
        <p:spPr bwMode="auto">
          <a:xfrm>
            <a:off x="5410200" y="3505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16482" name="Line 98"/>
          <p:cNvSpPr>
            <a:spLocks noChangeShapeType="1"/>
          </p:cNvSpPr>
          <p:nvPr/>
        </p:nvSpPr>
        <p:spPr bwMode="auto">
          <a:xfrm>
            <a:off x="5867400" y="3810000"/>
            <a:ext cx="9906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83" name="Rectangle 99"/>
          <p:cNvSpPr>
            <a:spLocks noChangeArrowheads="1"/>
          </p:cNvSpPr>
          <p:nvPr/>
        </p:nvSpPr>
        <p:spPr bwMode="auto">
          <a:xfrm>
            <a:off x="7848600" y="3962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16484" name="Line 100"/>
          <p:cNvSpPr>
            <a:spLocks noChangeShapeType="1"/>
          </p:cNvSpPr>
          <p:nvPr/>
        </p:nvSpPr>
        <p:spPr bwMode="auto">
          <a:xfrm>
            <a:off x="8001000" y="4495800"/>
            <a:ext cx="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6487" name="Group 103"/>
          <p:cNvGrpSpPr>
            <a:grpSpLocks/>
          </p:cNvGrpSpPr>
          <p:nvPr/>
        </p:nvGrpSpPr>
        <p:grpSpPr bwMode="auto">
          <a:xfrm>
            <a:off x="1219200" y="3962400"/>
            <a:ext cx="450850" cy="579438"/>
            <a:chOff x="768" y="2496"/>
            <a:chExt cx="284" cy="365"/>
          </a:xfrm>
        </p:grpSpPr>
        <p:sp>
          <p:nvSpPr>
            <p:cNvPr id="16485" name="Rectangle 101"/>
            <p:cNvSpPr>
              <a:spLocks noChangeArrowheads="1"/>
            </p:cNvSpPr>
            <p:nvPr/>
          </p:nvSpPr>
          <p:spPr bwMode="auto">
            <a:xfrm>
              <a:off x="772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86" name="Rectangle 102"/>
            <p:cNvSpPr>
              <a:spLocks noChangeArrowheads="1"/>
            </p:cNvSpPr>
            <p:nvPr/>
          </p:nvSpPr>
          <p:spPr bwMode="auto">
            <a:xfrm>
              <a:off x="768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0</a:t>
              </a:r>
            </a:p>
          </p:txBody>
        </p:sp>
      </p:grpSp>
      <p:grpSp>
        <p:nvGrpSpPr>
          <p:cNvPr id="16490" name="Group 106"/>
          <p:cNvGrpSpPr>
            <a:grpSpLocks/>
          </p:cNvGrpSpPr>
          <p:nvPr/>
        </p:nvGrpSpPr>
        <p:grpSpPr bwMode="auto">
          <a:xfrm>
            <a:off x="1682750" y="3886200"/>
            <a:ext cx="444500" cy="579438"/>
            <a:chOff x="1060" y="2448"/>
            <a:chExt cx="280" cy="365"/>
          </a:xfrm>
        </p:grpSpPr>
        <p:sp>
          <p:nvSpPr>
            <p:cNvPr id="16488" name="Rectangle 104"/>
            <p:cNvSpPr>
              <a:spLocks noChangeArrowheads="1"/>
            </p:cNvSpPr>
            <p:nvPr/>
          </p:nvSpPr>
          <p:spPr bwMode="auto">
            <a:xfrm>
              <a:off x="1060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89" name="Rectangle 105"/>
            <p:cNvSpPr>
              <a:spLocks noChangeArrowheads="1"/>
            </p:cNvSpPr>
            <p:nvPr/>
          </p:nvSpPr>
          <p:spPr bwMode="auto">
            <a:xfrm>
              <a:off x="1104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493" name="Group 109"/>
          <p:cNvGrpSpPr>
            <a:grpSpLocks/>
          </p:cNvGrpSpPr>
          <p:nvPr/>
        </p:nvGrpSpPr>
        <p:grpSpPr bwMode="auto">
          <a:xfrm>
            <a:off x="2139950" y="3886200"/>
            <a:ext cx="444500" cy="579438"/>
            <a:chOff x="1348" y="2448"/>
            <a:chExt cx="280" cy="365"/>
          </a:xfrm>
        </p:grpSpPr>
        <p:sp>
          <p:nvSpPr>
            <p:cNvPr id="16491" name="Rectangle 107"/>
            <p:cNvSpPr>
              <a:spLocks noChangeArrowheads="1"/>
            </p:cNvSpPr>
            <p:nvPr/>
          </p:nvSpPr>
          <p:spPr bwMode="auto">
            <a:xfrm>
              <a:off x="1348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92" name="Rectangle 108"/>
            <p:cNvSpPr>
              <a:spLocks noChangeArrowheads="1"/>
            </p:cNvSpPr>
            <p:nvPr/>
          </p:nvSpPr>
          <p:spPr bwMode="auto">
            <a:xfrm>
              <a:off x="1392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496" name="Group 112"/>
          <p:cNvGrpSpPr>
            <a:grpSpLocks/>
          </p:cNvGrpSpPr>
          <p:nvPr/>
        </p:nvGrpSpPr>
        <p:grpSpPr bwMode="auto">
          <a:xfrm>
            <a:off x="2597150" y="3886200"/>
            <a:ext cx="444500" cy="579438"/>
            <a:chOff x="1636" y="2448"/>
            <a:chExt cx="280" cy="365"/>
          </a:xfrm>
        </p:grpSpPr>
        <p:sp>
          <p:nvSpPr>
            <p:cNvPr id="16494" name="Rectangle 110"/>
            <p:cNvSpPr>
              <a:spLocks noChangeArrowheads="1"/>
            </p:cNvSpPr>
            <p:nvPr/>
          </p:nvSpPr>
          <p:spPr bwMode="auto">
            <a:xfrm>
              <a:off x="1636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95" name="Rectangle 111"/>
            <p:cNvSpPr>
              <a:spLocks noChangeArrowheads="1"/>
            </p:cNvSpPr>
            <p:nvPr/>
          </p:nvSpPr>
          <p:spPr bwMode="auto">
            <a:xfrm>
              <a:off x="1680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499" name="Group 115"/>
          <p:cNvGrpSpPr>
            <a:grpSpLocks/>
          </p:cNvGrpSpPr>
          <p:nvPr/>
        </p:nvGrpSpPr>
        <p:grpSpPr bwMode="auto">
          <a:xfrm>
            <a:off x="3054350" y="3886200"/>
            <a:ext cx="444500" cy="579438"/>
            <a:chOff x="1924" y="2448"/>
            <a:chExt cx="280" cy="365"/>
          </a:xfrm>
        </p:grpSpPr>
        <p:sp>
          <p:nvSpPr>
            <p:cNvPr id="16497" name="Rectangle 113"/>
            <p:cNvSpPr>
              <a:spLocks noChangeArrowheads="1"/>
            </p:cNvSpPr>
            <p:nvPr/>
          </p:nvSpPr>
          <p:spPr bwMode="auto">
            <a:xfrm>
              <a:off x="1924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98" name="Rectangle 114"/>
            <p:cNvSpPr>
              <a:spLocks noChangeArrowheads="1"/>
            </p:cNvSpPr>
            <p:nvPr/>
          </p:nvSpPr>
          <p:spPr bwMode="auto">
            <a:xfrm>
              <a:off x="1968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02" name="Group 118"/>
          <p:cNvGrpSpPr>
            <a:grpSpLocks/>
          </p:cNvGrpSpPr>
          <p:nvPr/>
        </p:nvGrpSpPr>
        <p:grpSpPr bwMode="auto">
          <a:xfrm>
            <a:off x="3511550" y="3886200"/>
            <a:ext cx="444500" cy="579438"/>
            <a:chOff x="2212" y="2448"/>
            <a:chExt cx="280" cy="365"/>
          </a:xfrm>
        </p:grpSpPr>
        <p:sp>
          <p:nvSpPr>
            <p:cNvPr id="16500" name="Rectangle 116"/>
            <p:cNvSpPr>
              <a:spLocks noChangeArrowheads="1"/>
            </p:cNvSpPr>
            <p:nvPr/>
          </p:nvSpPr>
          <p:spPr bwMode="auto">
            <a:xfrm>
              <a:off x="2212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01" name="Rectangle 117"/>
            <p:cNvSpPr>
              <a:spLocks noChangeArrowheads="1"/>
            </p:cNvSpPr>
            <p:nvPr/>
          </p:nvSpPr>
          <p:spPr bwMode="auto">
            <a:xfrm>
              <a:off x="2256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05" name="Group 121"/>
          <p:cNvGrpSpPr>
            <a:grpSpLocks/>
          </p:cNvGrpSpPr>
          <p:nvPr/>
        </p:nvGrpSpPr>
        <p:grpSpPr bwMode="auto">
          <a:xfrm>
            <a:off x="5035550" y="3886200"/>
            <a:ext cx="444500" cy="579438"/>
            <a:chOff x="3172" y="2448"/>
            <a:chExt cx="280" cy="365"/>
          </a:xfrm>
        </p:grpSpPr>
        <p:sp>
          <p:nvSpPr>
            <p:cNvPr id="16503" name="Rectangle 119"/>
            <p:cNvSpPr>
              <a:spLocks noChangeArrowheads="1"/>
            </p:cNvSpPr>
            <p:nvPr/>
          </p:nvSpPr>
          <p:spPr bwMode="auto">
            <a:xfrm>
              <a:off x="3172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04" name="Rectangle 120"/>
            <p:cNvSpPr>
              <a:spLocks noChangeArrowheads="1"/>
            </p:cNvSpPr>
            <p:nvPr/>
          </p:nvSpPr>
          <p:spPr bwMode="auto">
            <a:xfrm>
              <a:off x="3216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08" name="Group 124"/>
          <p:cNvGrpSpPr>
            <a:grpSpLocks/>
          </p:cNvGrpSpPr>
          <p:nvPr/>
        </p:nvGrpSpPr>
        <p:grpSpPr bwMode="auto">
          <a:xfrm>
            <a:off x="5492750" y="3886200"/>
            <a:ext cx="444500" cy="579438"/>
            <a:chOff x="3460" y="2448"/>
            <a:chExt cx="280" cy="365"/>
          </a:xfrm>
        </p:grpSpPr>
        <p:sp>
          <p:nvSpPr>
            <p:cNvPr id="16506" name="Rectangle 122"/>
            <p:cNvSpPr>
              <a:spLocks noChangeArrowheads="1"/>
            </p:cNvSpPr>
            <p:nvPr/>
          </p:nvSpPr>
          <p:spPr bwMode="auto">
            <a:xfrm>
              <a:off x="3460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07" name="Rectangle 123"/>
            <p:cNvSpPr>
              <a:spLocks noChangeArrowheads="1"/>
            </p:cNvSpPr>
            <p:nvPr/>
          </p:nvSpPr>
          <p:spPr bwMode="auto">
            <a:xfrm>
              <a:off x="3504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11" name="Group 127"/>
          <p:cNvGrpSpPr>
            <a:grpSpLocks/>
          </p:cNvGrpSpPr>
          <p:nvPr/>
        </p:nvGrpSpPr>
        <p:grpSpPr bwMode="auto">
          <a:xfrm>
            <a:off x="5949950" y="3886200"/>
            <a:ext cx="444500" cy="579438"/>
            <a:chOff x="3748" y="2448"/>
            <a:chExt cx="280" cy="365"/>
          </a:xfrm>
        </p:grpSpPr>
        <p:sp>
          <p:nvSpPr>
            <p:cNvPr id="16509" name="Rectangle 125"/>
            <p:cNvSpPr>
              <a:spLocks noChangeArrowheads="1"/>
            </p:cNvSpPr>
            <p:nvPr/>
          </p:nvSpPr>
          <p:spPr bwMode="auto">
            <a:xfrm>
              <a:off x="3748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10" name="Rectangle 126"/>
            <p:cNvSpPr>
              <a:spLocks noChangeArrowheads="1"/>
            </p:cNvSpPr>
            <p:nvPr/>
          </p:nvSpPr>
          <p:spPr bwMode="auto">
            <a:xfrm>
              <a:off x="3792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14" name="Group 130"/>
          <p:cNvGrpSpPr>
            <a:grpSpLocks/>
          </p:cNvGrpSpPr>
          <p:nvPr/>
        </p:nvGrpSpPr>
        <p:grpSpPr bwMode="auto">
          <a:xfrm>
            <a:off x="6407150" y="3886200"/>
            <a:ext cx="444500" cy="579438"/>
            <a:chOff x="4036" y="2448"/>
            <a:chExt cx="280" cy="365"/>
          </a:xfrm>
        </p:grpSpPr>
        <p:sp>
          <p:nvSpPr>
            <p:cNvPr id="16512" name="Rectangle 128"/>
            <p:cNvSpPr>
              <a:spLocks noChangeArrowheads="1"/>
            </p:cNvSpPr>
            <p:nvPr/>
          </p:nvSpPr>
          <p:spPr bwMode="auto">
            <a:xfrm>
              <a:off x="4036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13" name="Rectangle 129"/>
            <p:cNvSpPr>
              <a:spLocks noChangeArrowheads="1"/>
            </p:cNvSpPr>
            <p:nvPr/>
          </p:nvSpPr>
          <p:spPr bwMode="auto">
            <a:xfrm>
              <a:off x="4080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17" name="Group 133"/>
          <p:cNvGrpSpPr>
            <a:grpSpLocks/>
          </p:cNvGrpSpPr>
          <p:nvPr/>
        </p:nvGrpSpPr>
        <p:grpSpPr bwMode="auto">
          <a:xfrm>
            <a:off x="6864350" y="3886200"/>
            <a:ext cx="444500" cy="579438"/>
            <a:chOff x="4324" y="2448"/>
            <a:chExt cx="280" cy="365"/>
          </a:xfrm>
        </p:grpSpPr>
        <p:sp>
          <p:nvSpPr>
            <p:cNvPr id="16515" name="Rectangle 131"/>
            <p:cNvSpPr>
              <a:spLocks noChangeArrowheads="1"/>
            </p:cNvSpPr>
            <p:nvPr/>
          </p:nvSpPr>
          <p:spPr bwMode="auto">
            <a:xfrm>
              <a:off x="4324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16" name="Rectangle 132"/>
            <p:cNvSpPr>
              <a:spLocks noChangeArrowheads="1"/>
            </p:cNvSpPr>
            <p:nvPr/>
          </p:nvSpPr>
          <p:spPr bwMode="auto">
            <a:xfrm>
              <a:off x="4368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20" name="Group 136"/>
          <p:cNvGrpSpPr>
            <a:grpSpLocks/>
          </p:cNvGrpSpPr>
          <p:nvPr/>
        </p:nvGrpSpPr>
        <p:grpSpPr bwMode="auto">
          <a:xfrm>
            <a:off x="7321550" y="3886200"/>
            <a:ext cx="444500" cy="579438"/>
            <a:chOff x="4612" y="2448"/>
            <a:chExt cx="280" cy="365"/>
          </a:xfrm>
        </p:grpSpPr>
        <p:sp>
          <p:nvSpPr>
            <p:cNvPr id="16518" name="Rectangle 134"/>
            <p:cNvSpPr>
              <a:spLocks noChangeArrowheads="1"/>
            </p:cNvSpPr>
            <p:nvPr/>
          </p:nvSpPr>
          <p:spPr bwMode="auto">
            <a:xfrm>
              <a:off x="4612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19" name="Rectangle 135"/>
            <p:cNvSpPr>
              <a:spLocks noChangeArrowheads="1"/>
            </p:cNvSpPr>
            <p:nvPr/>
          </p:nvSpPr>
          <p:spPr bwMode="auto">
            <a:xfrm>
              <a:off x="4656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23" name="Group 139"/>
          <p:cNvGrpSpPr>
            <a:grpSpLocks/>
          </p:cNvGrpSpPr>
          <p:nvPr/>
        </p:nvGrpSpPr>
        <p:grpSpPr bwMode="auto">
          <a:xfrm>
            <a:off x="1219200" y="4419600"/>
            <a:ext cx="450850" cy="579438"/>
            <a:chOff x="768" y="2784"/>
            <a:chExt cx="284" cy="365"/>
          </a:xfrm>
        </p:grpSpPr>
        <p:sp>
          <p:nvSpPr>
            <p:cNvPr id="16521" name="Rectangle 137"/>
            <p:cNvSpPr>
              <a:spLocks noChangeArrowheads="1"/>
            </p:cNvSpPr>
            <p:nvPr/>
          </p:nvSpPr>
          <p:spPr bwMode="auto">
            <a:xfrm>
              <a:off x="772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22" name="Rectangle 138"/>
            <p:cNvSpPr>
              <a:spLocks noChangeArrowheads="1"/>
            </p:cNvSpPr>
            <p:nvPr/>
          </p:nvSpPr>
          <p:spPr bwMode="auto">
            <a:xfrm>
              <a:off x="768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0</a:t>
              </a:r>
            </a:p>
          </p:txBody>
        </p:sp>
      </p:grpSp>
      <p:grpSp>
        <p:nvGrpSpPr>
          <p:cNvPr id="16526" name="Group 142"/>
          <p:cNvGrpSpPr>
            <a:grpSpLocks/>
          </p:cNvGrpSpPr>
          <p:nvPr/>
        </p:nvGrpSpPr>
        <p:grpSpPr bwMode="auto">
          <a:xfrm>
            <a:off x="5035550" y="4343400"/>
            <a:ext cx="444500" cy="579438"/>
            <a:chOff x="3172" y="2736"/>
            <a:chExt cx="280" cy="365"/>
          </a:xfrm>
        </p:grpSpPr>
        <p:sp>
          <p:nvSpPr>
            <p:cNvPr id="16524" name="Rectangle 140"/>
            <p:cNvSpPr>
              <a:spLocks noChangeArrowheads="1"/>
            </p:cNvSpPr>
            <p:nvPr/>
          </p:nvSpPr>
          <p:spPr bwMode="auto">
            <a:xfrm>
              <a:off x="3172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25" name="Rectangle 141"/>
            <p:cNvSpPr>
              <a:spLocks noChangeArrowheads="1"/>
            </p:cNvSpPr>
            <p:nvPr/>
          </p:nvSpPr>
          <p:spPr bwMode="auto">
            <a:xfrm>
              <a:off x="3216" y="273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29" name="Group 145"/>
          <p:cNvGrpSpPr>
            <a:grpSpLocks/>
          </p:cNvGrpSpPr>
          <p:nvPr/>
        </p:nvGrpSpPr>
        <p:grpSpPr bwMode="auto">
          <a:xfrm>
            <a:off x="1676400" y="4419600"/>
            <a:ext cx="450850" cy="579438"/>
            <a:chOff x="1056" y="2784"/>
            <a:chExt cx="284" cy="365"/>
          </a:xfrm>
        </p:grpSpPr>
        <p:sp>
          <p:nvSpPr>
            <p:cNvPr id="16527" name="Rectangle 143"/>
            <p:cNvSpPr>
              <a:spLocks noChangeArrowheads="1"/>
            </p:cNvSpPr>
            <p:nvPr/>
          </p:nvSpPr>
          <p:spPr bwMode="auto">
            <a:xfrm>
              <a:off x="1060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28" name="Rectangle 144"/>
            <p:cNvSpPr>
              <a:spLocks noChangeArrowheads="1"/>
            </p:cNvSpPr>
            <p:nvPr/>
          </p:nvSpPr>
          <p:spPr bwMode="auto">
            <a:xfrm>
              <a:off x="1056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16532" name="Group 148"/>
          <p:cNvGrpSpPr>
            <a:grpSpLocks/>
          </p:cNvGrpSpPr>
          <p:nvPr/>
        </p:nvGrpSpPr>
        <p:grpSpPr bwMode="auto">
          <a:xfrm>
            <a:off x="5486400" y="4419600"/>
            <a:ext cx="450850" cy="579438"/>
            <a:chOff x="3456" y="2784"/>
            <a:chExt cx="284" cy="365"/>
          </a:xfrm>
        </p:grpSpPr>
        <p:sp>
          <p:nvSpPr>
            <p:cNvPr id="16530" name="Rectangle 146"/>
            <p:cNvSpPr>
              <a:spLocks noChangeArrowheads="1"/>
            </p:cNvSpPr>
            <p:nvPr/>
          </p:nvSpPr>
          <p:spPr bwMode="auto">
            <a:xfrm>
              <a:off x="3460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31" name="Rectangle 147"/>
            <p:cNvSpPr>
              <a:spLocks noChangeArrowheads="1"/>
            </p:cNvSpPr>
            <p:nvPr/>
          </p:nvSpPr>
          <p:spPr bwMode="auto">
            <a:xfrm>
              <a:off x="3456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</a:t>
              </a:r>
            </a:p>
          </p:txBody>
        </p:sp>
      </p:grpSp>
      <p:grpSp>
        <p:nvGrpSpPr>
          <p:cNvPr id="16535" name="Group 151"/>
          <p:cNvGrpSpPr>
            <a:grpSpLocks/>
          </p:cNvGrpSpPr>
          <p:nvPr/>
        </p:nvGrpSpPr>
        <p:grpSpPr bwMode="auto">
          <a:xfrm>
            <a:off x="2139950" y="4343400"/>
            <a:ext cx="444500" cy="579438"/>
            <a:chOff x="1348" y="2736"/>
            <a:chExt cx="280" cy="365"/>
          </a:xfrm>
        </p:grpSpPr>
        <p:sp>
          <p:nvSpPr>
            <p:cNvPr id="16533" name="Rectangle 149"/>
            <p:cNvSpPr>
              <a:spLocks noChangeArrowheads="1"/>
            </p:cNvSpPr>
            <p:nvPr/>
          </p:nvSpPr>
          <p:spPr bwMode="auto">
            <a:xfrm>
              <a:off x="1348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34" name="Rectangle 150"/>
            <p:cNvSpPr>
              <a:spLocks noChangeArrowheads="1"/>
            </p:cNvSpPr>
            <p:nvPr/>
          </p:nvSpPr>
          <p:spPr bwMode="auto">
            <a:xfrm>
              <a:off x="1392" y="273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38" name="Group 154"/>
          <p:cNvGrpSpPr>
            <a:grpSpLocks/>
          </p:cNvGrpSpPr>
          <p:nvPr/>
        </p:nvGrpSpPr>
        <p:grpSpPr bwMode="auto">
          <a:xfrm>
            <a:off x="5949950" y="4343400"/>
            <a:ext cx="444500" cy="579438"/>
            <a:chOff x="3748" y="2736"/>
            <a:chExt cx="280" cy="365"/>
          </a:xfrm>
        </p:grpSpPr>
        <p:sp>
          <p:nvSpPr>
            <p:cNvPr id="16536" name="Rectangle 152"/>
            <p:cNvSpPr>
              <a:spLocks noChangeArrowheads="1"/>
            </p:cNvSpPr>
            <p:nvPr/>
          </p:nvSpPr>
          <p:spPr bwMode="auto">
            <a:xfrm>
              <a:off x="3748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37" name="Rectangle 153"/>
            <p:cNvSpPr>
              <a:spLocks noChangeArrowheads="1"/>
            </p:cNvSpPr>
            <p:nvPr/>
          </p:nvSpPr>
          <p:spPr bwMode="auto">
            <a:xfrm>
              <a:off x="3792" y="273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41" name="Group 157"/>
          <p:cNvGrpSpPr>
            <a:grpSpLocks/>
          </p:cNvGrpSpPr>
          <p:nvPr/>
        </p:nvGrpSpPr>
        <p:grpSpPr bwMode="auto">
          <a:xfrm>
            <a:off x="2590800" y="4419600"/>
            <a:ext cx="450850" cy="579438"/>
            <a:chOff x="1632" y="2784"/>
            <a:chExt cx="284" cy="365"/>
          </a:xfrm>
        </p:grpSpPr>
        <p:sp>
          <p:nvSpPr>
            <p:cNvPr id="16539" name="Rectangle 155"/>
            <p:cNvSpPr>
              <a:spLocks noChangeArrowheads="1"/>
            </p:cNvSpPr>
            <p:nvPr/>
          </p:nvSpPr>
          <p:spPr bwMode="auto">
            <a:xfrm>
              <a:off x="1636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40" name="Rectangle 156"/>
            <p:cNvSpPr>
              <a:spLocks noChangeArrowheads="1"/>
            </p:cNvSpPr>
            <p:nvPr/>
          </p:nvSpPr>
          <p:spPr bwMode="auto">
            <a:xfrm>
              <a:off x="1632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6544" name="Group 160"/>
          <p:cNvGrpSpPr>
            <a:grpSpLocks/>
          </p:cNvGrpSpPr>
          <p:nvPr/>
        </p:nvGrpSpPr>
        <p:grpSpPr bwMode="auto">
          <a:xfrm>
            <a:off x="6400800" y="4419600"/>
            <a:ext cx="450850" cy="579438"/>
            <a:chOff x="4032" y="2784"/>
            <a:chExt cx="284" cy="365"/>
          </a:xfrm>
        </p:grpSpPr>
        <p:sp>
          <p:nvSpPr>
            <p:cNvPr id="16542" name="Rectangle 158"/>
            <p:cNvSpPr>
              <a:spLocks noChangeArrowheads="1"/>
            </p:cNvSpPr>
            <p:nvPr/>
          </p:nvSpPr>
          <p:spPr bwMode="auto">
            <a:xfrm>
              <a:off x="4036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43" name="Rectangle 159"/>
            <p:cNvSpPr>
              <a:spLocks noChangeArrowheads="1"/>
            </p:cNvSpPr>
            <p:nvPr/>
          </p:nvSpPr>
          <p:spPr bwMode="auto">
            <a:xfrm>
              <a:off x="4032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</a:t>
              </a:r>
            </a:p>
          </p:txBody>
        </p:sp>
      </p:grpSp>
      <p:grpSp>
        <p:nvGrpSpPr>
          <p:cNvPr id="16547" name="Group 163"/>
          <p:cNvGrpSpPr>
            <a:grpSpLocks/>
          </p:cNvGrpSpPr>
          <p:nvPr/>
        </p:nvGrpSpPr>
        <p:grpSpPr bwMode="auto">
          <a:xfrm>
            <a:off x="3054350" y="4343400"/>
            <a:ext cx="444500" cy="579438"/>
            <a:chOff x="1924" y="2736"/>
            <a:chExt cx="280" cy="365"/>
          </a:xfrm>
        </p:grpSpPr>
        <p:sp>
          <p:nvSpPr>
            <p:cNvPr id="16545" name="Rectangle 161"/>
            <p:cNvSpPr>
              <a:spLocks noChangeArrowheads="1"/>
            </p:cNvSpPr>
            <p:nvPr/>
          </p:nvSpPr>
          <p:spPr bwMode="auto">
            <a:xfrm>
              <a:off x="1924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46" name="Rectangle 162"/>
            <p:cNvSpPr>
              <a:spLocks noChangeArrowheads="1"/>
            </p:cNvSpPr>
            <p:nvPr/>
          </p:nvSpPr>
          <p:spPr bwMode="auto">
            <a:xfrm>
              <a:off x="1968" y="273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50" name="Group 166"/>
          <p:cNvGrpSpPr>
            <a:grpSpLocks/>
          </p:cNvGrpSpPr>
          <p:nvPr/>
        </p:nvGrpSpPr>
        <p:grpSpPr bwMode="auto">
          <a:xfrm>
            <a:off x="6864350" y="4343400"/>
            <a:ext cx="444500" cy="579438"/>
            <a:chOff x="4324" y="2736"/>
            <a:chExt cx="280" cy="365"/>
          </a:xfrm>
        </p:grpSpPr>
        <p:sp>
          <p:nvSpPr>
            <p:cNvPr id="16548" name="Rectangle 164"/>
            <p:cNvSpPr>
              <a:spLocks noChangeArrowheads="1"/>
            </p:cNvSpPr>
            <p:nvPr/>
          </p:nvSpPr>
          <p:spPr bwMode="auto">
            <a:xfrm>
              <a:off x="4324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49" name="Rectangle 165"/>
            <p:cNvSpPr>
              <a:spLocks noChangeArrowheads="1"/>
            </p:cNvSpPr>
            <p:nvPr/>
          </p:nvSpPr>
          <p:spPr bwMode="auto">
            <a:xfrm>
              <a:off x="4368" y="273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53" name="Group 169"/>
          <p:cNvGrpSpPr>
            <a:grpSpLocks/>
          </p:cNvGrpSpPr>
          <p:nvPr/>
        </p:nvGrpSpPr>
        <p:grpSpPr bwMode="auto">
          <a:xfrm>
            <a:off x="3511550" y="4343400"/>
            <a:ext cx="444500" cy="579438"/>
            <a:chOff x="2212" y="2736"/>
            <a:chExt cx="280" cy="365"/>
          </a:xfrm>
        </p:grpSpPr>
        <p:sp>
          <p:nvSpPr>
            <p:cNvPr id="16551" name="Rectangle 167"/>
            <p:cNvSpPr>
              <a:spLocks noChangeArrowheads="1"/>
            </p:cNvSpPr>
            <p:nvPr/>
          </p:nvSpPr>
          <p:spPr bwMode="auto">
            <a:xfrm>
              <a:off x="2212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52" name="Rectangle 168"/>
            <p:cNvSpPr>
              <a:spLocks noChangeArrowheads="1"/>
            </p:cNvSpPr>
            <p:nvPr/>
          </p:nvSpPr>
          <p:spPr bwMode="auto">
            <a:xfrm>
              <a:off x="2256" y="273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56" name="Group 172"/>
          <p:cNvGrpSpPr>
            <a:grpSpLocks/>
          </p:cNvGrpSpPr>
          <p:nvPr/>
        </p:nvGrpSpPr>
        <p:grpSpPr bwMode="auto">
          <a:xfrm>
            <a:off x="7321550" y="4343400"/>
            <a:ext cx="444500" cy="579438"/>
            <a:chOff x="4612" y="2736"/>
            <a:chExt cx="280" cy="365"/>
          </a:xfrm>
        </p:grpSpPr>
        <p:sp>
          <p:nvSpPr>
            <p:cNvPr id="16554" name="Rectangle 170"/>
            <p:cNvSpPr>
              <a:spLocks noChangeArrowheads="1"/>
            </p:cNvSpPr>
            <p:nvPr/>
          </p:nvSpPr>
          <p:spPr bwMode="auto">
            <a:xfrm>
              <a:off x="4612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55" name="Rectangle 171"/>
            <p:cNvSpPr>
              <a:spLocks noChangeArrowheads="1"/>
            </p:cNvSpPr>
            <p:nvPr/>
          </p:nvSpPr>
          <p:spPr bwMode="auto">
            <a:xfrm>
              <a:off x="4656" y="273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sp>
        <p:nvSpPr>
          <p:cNvPr id="16557" name="Rectangle 173"/>
          <p:cNvSpPr>
            <a:spLocks noChangeArrowheads="1"/>
          </p:cNvSpPr>
          <p:nvPr/>
        </p:nvSpPr>
        <p:spPr bwMode="auto">
          <a:xfrm>
            <a:off x="838200" y="5819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6558" name="Rectangle 174"/>
          <p:cNvSpPr>
            <a:spLocks noChangeArrowheads="1"/>
          </p:cNvSpPr>
          <p:nvPr/>
        </p:nvSpPr>
        <p:spPr bwMode="auto">
          <a:xfrm>
            <a:off x="12255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59" name="Rectangle 175"/>
          <p:cNvSpPr>
            <a:spLocks noChangeArrowheads="1"/>
          </p:cNvSpPr>
          <p:nvPr/>
        </p:nvSpPr>
        <p:spPr bwMode="auto">
          <a:xfrm>
            <a:off x="16827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60" name="Rectangle 176"/>
          <p:cNvSpPr>
            <a:spLocks noChangeArrowheads="1"/>
          </p:cNvSpPr>
          <p:nvPr/>
        </p:nvSpPr>
        <p:spPr bwMode="auto">
          <a:xfrm>
            <a:off x="21399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61" name="Rectangle 177"/>
          <p:cNvSpPr>
            <a:spLocks noChangeArrowheads="1"/>
          </p:cNvSpPr>
          <p:nvPr/>
        </p:nvSpPr>
        <p:spPr bwMode="auto">
          <a:xfrm>
            <a:off x="25971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62" name="Rectangle 178"/>
          <p:cNvSpPr>
            <a:spLocks noChangeArrowheads="1"/>
          </p:cNvSpPr>
          <p:nvPr/>
        </p:nvSpPr>
        <p:spPr bwMode="auto">
          <a:xfrm>
            <a:off x="30543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63" name="Rectangle 179"/>
          <p:cNvSpPr>
            <a:spLocks noChangeArrowheads="1"/>
          </p:cNvSpPr>
          <p:nvPr/>
        </p:nvSpPr>
        <p:spPr bwMode="auto">
          <a:xfrm>
            <a:off x="35115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64" name="Rectangle 180"/>
          <p:cNvSpPr>
            <a:spLocks noChangeArrowheads="1"/>
          </p:cNvSpPr>
          <p:nvPr/>
        </p:nvSpPr>
        <p:spPr bwMode="auto">
          <a:xfrm>
            <a:off x="50355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65" name="Rectangle 181"/>
          <p:cNvSpPr>
            <a:spLocks noChangeArrowheads="1"/>
          </p:cNvSpPr>
          <p:nvPr/>
        </p:nvSpPr>
        <p:spPr bwMode="auto">
          <a:xfrm>
            <a:off x="54927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66" name="Rectangle 182"/>
          <p:cNvSpPr>
            <a:spLocks noChangeArrowheads="1"/>
          </p:cNvSpPr>
          <p:nvPr/>
        </p:nvSpPr>
        <p:spPr bwMode="auto">
          <a:xfrm>
            <a:off x="59499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67" name="Rectangle 183"/>
          <p:cNvSpPr>
            <a:spLocks noChangeArrowheads="1"/>
          </p:cNvSpPr>
          <p:nvPr/>
        </p:nvSpPr>
        <p:spPr bwMode="auto">
          <a:xfrm>
            <a:off x="64071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68" name="Rectangle 184"/>
          <p:cNvSpPr>
            <a:spLocks noChangeArrowheads="1"/>
          </p:cNvSpPr>
          <p:nvPr/>
        </p:nvSpPr>
        <p:spPr bwMode="auto">
          <a:xfrm>
            <a:off x="68643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569" name="Rectangle 185"/>
          <p:cNvSpPr>
            <a:spLocks noChangeArrowheads="1"/>
          </p:cNvSpPr>
          <p:nvPr/>
        </p:nvSpPr>
        <p:spPr bwMode="auto">
          <a:xfrm>
            <a:off x="7321550" y="58261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6572" name="Group 188"/>
          <p:cNvGrpSpPr>
            <a:grpSpLocks/>
          </p:cNvGrpSpPr>
          <p:nvPr/>
        </p:nvGrpSpPr>
        <p:grpSpPr bwMode="auto">
          <a:xfrm>
            <a:off x="1219200" y="4876800"/>
            <a:ext cx="450850" cy="579438"/>
            <a:chOff x="768" y="3072"/>
            <a:chExt cx="284" cy="365"/>
          </a:xfrm>
        </p:grpSpPr>
        <p:sp>
          <p:nvSpPr>
            <p:cNvPr id="16570" name="Rectangle 186"/>
            <p:cNvSpPr>
              <a:spLocks noChangeArrowheads="1"/>
            </p:cNvSpPr>
            <p:nvPr/>
          </p:nvSpPr>
          <p:spPr bwMode="auto">
            <a:xfrm>
              <a:off x="772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71" name="Rectangle 187"/>
            <p:cNvSpPr>
              <a:spLocks noChangeArrowheads="1"/>
            </p:cNvSpPr>
            <p:nvPr/>
          </p:nvSpPr>
          <p:spPr bwMode="auto">
            <a:xfrm>
              <a:off x="768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0</a:t>
              </a:r>
            </a:p>
          </p:txBody>
        </p:sp>
      </p:grpSp>
      <p:grpSp>
        <p:nvGrpSpPr>
          <p:cNvPr id="16575" name="Group 191"/>
          <p:cNvGrpSpPr>
            <a:grpSpLocks/>
          </p:cNvGrpSpPr>
          <p:nvPr/>
        </p:nvGrpSpPr>
        <p:grpSpPr bwMode="auto">
          <a:xfrm>
            <a:off x="5035550" y="4800600"/>
            <a:ext cx="444500" cy="579438"/>
            <a:chOff x="3172" y="3024"/>
            <a:chExt cx="280" cy="365"/>
          </a:xfrm>
        </p:grpSpPr>
        <p:sp>
          <p:nvSpPr>
            <p:cNvPr id="16573" name="Rectangle 189"/>
            <p:cNvSpPr>
              <a:spLocks noChangeArrowheads="1"/>
            </p:cNvSpPr>
            <p:nvPr/>
          </p:nvSpPr>
          <p:spPr bwMode="auto">
            <a:xfrm>
              <a:off x="3172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74" name="Rectangle 190"/>
            <p:cNvSpPr>
              <a:spLocks noChangeArrowheads="1"/>
            </p:cNvSpPr>
            <p:nvPr/>
          </p:nvSpPr>
          <p:spPr bwMode="auto">
            <a:xfrm>
              <a:off x="3216" y="3024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578" name="Group 194"/>
          <p:cNvGrpSpPr>
            <a:grpSpLocks/>
          </p:cNvGrpSpPr>
          <p:nvPr/>
        </p:nvGrpSpPr>
        <p:grpSpPr bwMode="auto">
          <a:xfrm>
            <a:off x="1676400" y="4876800"/>
            <a:ext cx="450850" cy="579438"/>
            <a:chOff x="1056" y="3072"/>
            <a:chExt cx="284" cy="365"/>
          </a:xfrm>
        </p:grpSpPr>
        <p:sp>
          <p:nvSpPr>
            <p:cNvPr id="16576" name="Rectangle 192"/>
            <p:cNvSpPr>
              <a:spLocks noChangeArrowheads="1"/>
            </p:cNvSpPr>
            <p:nvPr/>
          </p:nvSpPr>
          <p:spPr bwMode="auto">
            <a:xfrm>
              <a:off x="1060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77" name="Rectangle 193"/>
            <p:cNvSpPr>
              <a:spLocks noChangeArrowheads="1"/>
            </p:cNvSpPr>
            <p:nvPr/>
          </p:nvSpPr>
          <p:spPr bwMode="auto">
            <a:xfrm>
              <a:off x="1056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16581" name="Group 197"/>
          <p:cNvGrpSpPr>
            <a:grpSpLocks/>
          </p:cNvGrpSpPr>
          <p:nvPr/>
        </p:nvGrpSpPr>
        <p:grpSpPr bwMode="auto">
          <a:xfrm>
            <a:off x="5486400" y="4876800"/>
            <a:ext cx="450850" cy="579438"/>
            <a:chOff x="3456" y="3072"/>
            <a:chExt cx="284" cy="365"/>
          </a:xfrm>
        </p:grpSpPr>
        <p:sp>
          <p:nvSpPr>
            <p:cNvPr id="16579" name="Rectangle 195"/>
            <p:cNvSpPr>
              <a:spLocks noChangeArrowheads="1"/>
            </p:cNvSpPr>
            <p:nvPr/>
          </p:nvSpPr>
          <p:spPr bwMode="auto">
            <a:xfrm>
              <a:off x="3460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0" name="Rectangle 196"/>
            <p:cNvSpPr>
              <a:spLocks noChangeArrowheads="1"/>
            </p:cNvSpPr>
            <p:nvPr/>
          </p:nvSpPr>
          <p:spPr bwMode="auto">
            <a:xfrm>
              <a:off x="3456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</a:t>
              </a:r>
            </a:p>
          </p:txBody>
        </p:sp>
      </p:grpSp>
      <p:grpSp>
        <p:nvGrpSpPr>
          <p:cNvPr id="16584" name="Group 200"/>
          <p:cNvGrpSpPr>
            <a:grpSpLocks/>
          </p:cNvGrpSpPr>
          <p:nvPr/>
        </p:nvGrpSpPr>
        <p:grpSpPr bwMode="auto">
          <a:xfrm>
            <a:off x="2133600" y="4876800"/>
            <a:ext cx="450850" cy="579438"/>
            <a:chOff x="1344" y="3072"/>
            <a:chExt cx="284" cy="365"/>
          </a:xfrm>
        </p:grpSpPr>
        <p:sp>
          <p:nvSpPr>
            <p:cNvPr id="16582" name="Rectangle 198"/>
            <p:cNvSpPr>
              <a:spLocks noChangeArrowheads="1"/>
            </p:cNvSpPr>
            <p:nvPr/>
          </p:nvSpPr>
          <p:spPr bwMode="auto">
            <a:xfrm>
              <a:off x="1348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3" name="Rectangle 199"/>
            <p:cNvSpPr>
              <a:spLocks noChangeArrowheads="1"/>
            </p:cNvSpPr>
            <p:nvPr/>
          </p:nvSpPr>
          <p:spPr bwMode="auto">
            <a:xfrm>
              <a:off x="1344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6587" name="Group 203"/>
          <p:cNvGrpSpPr>
            <a:grpSpLocks/>
          </p:cNvGrpSpPr>
          <p:nvPr/>
        </p:nvGrpSpPr>
        <p:grpSpPr bwMode="auto">
          <a:xfrm>
            <a:off x="5943600" y="4876800"/>
            <a:ext cx="450850" cy="579438"/>
            <a:chOff x="3744" y="3072"/>
            <a:chExt cx="284" cy="365"/>
          </a:xfrm>
        </p:grpSpPr>
        <p:sp>
          <p:nvSpPr>
            <p:cNvPr id="16585" name="Rectangle 201"/>
            <p:cNvSpPr>
              <a:spLocks noChangeArrowheads="1"/>
            </p:cNvSpPr>
            <p:nvPr/>
          </p:nvSpPr>
          <p:spPr bwMode="auto">
            <a:xfrm>
              <a:off x="3748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6" name="Rectangle 202"/>
            <p:cNvSpPr>
              <a:spLocks noChangeArrowheads="1"/>
            </p:cNvSpPr>
            <p:nvPr/>
          </p:nvSpPr>
          <p:spPr bwMode="auto">
            <a:xfrm>
              <a:off x="3744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6590" name="Group 206"/>
          <p:cNvGrpSpPr>
            <a:grpSpLocks/>
          </p:cNvGrpSpPr>
          <p:nvPr/>
        </p:nvGrpSpPr>
        <p:grpSpPr bwMode="auto">
          <a:xfrm>
            <a:off x="2590800" y="4876800"/>
            <a:ext cx="450850" cy="579438"/>
            <a:chOff x="1632" y="3072"/>
            <a:chExt cx="284" cy="365"/>
          </a:xfrm>
        </p:grpSpPr>
        <p:sp>
          <p:nvSpPr>
            <p:cNvPr id="16588" name="Rectangle 204"/>
            <p:cNvSpPr>
              <a:spLocks noChangeArrowheads="1"/>
            </p:cNvSpPr>
            <p:nvPr/>
          </p:nvSpPr>
          <p:spPr bwMode="auto">
            <a:xfrm>
              <a:off x="1636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89" name="Rectangle 205"/>
            <p:cNvSpPr>
              <a:spLocks noChangeArrowheads="1"/>
            </p:cNvSpPr>
            <p:nvPr/>
          </p:nvSpPr>
          <p:spPr bwMode="auto">
            <a:xfrm>
              <a:off x="1632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6593" name="Group 209"/>
          <p:cNvGrpSpPr>
            <a:grpSpLocks/>
          </p:cNvGrpSpPr>
          <p:nvPr/>
        </p:nvGrpSpPr>
        <p:grpSpPr bwMode="auto">
          <a:xfrm>
            <a:off x="6400800" y="4876800"/>
            <a:ext cx="450850" cy="579438"/>
            <a:chOff x="4032" y="3072"/>
            <a:chExt cx="284" cy="365"/>
          </a:xfrm>
        </p:grpSpPr>
        <p:sp>
          <p:nvSpPr>
            <p:cNvPr id="16591" name="Rectangle 207"/>
            <p:cNvSpPr>
              <a:spLocks noChangeArrowheads="1"/>
            </p:cNvSpPr>
            <p:nvPr/>
          </p:nvSpPr>
          <p:spPr bwMode="auto">
            <a:xfrm>
              <a:off x="4036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2" name="Rectangle 208"/>
            <p:cNvSpPr>
              <a:spLocks noChangeArrowheads="1"/>
            </p:cNvSpPr>
            <p:nvPr/>
          </p:nvSpPr>
          <p:spPr bwMode="auto">
            <a:xfrm>
              <a:off x="4032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</a:t>
              </a:r>
            </a:p>
          </p:txBody>
        </p:sp>
      </p:grpSp>
      <p:grpSp>
        <p:nvGrpSpPr>
          <p:cNvPr id="16596" name="Group 212"/>
          <p:cNvGrpSpPr>
            <a:grpSpLocks/>
          </p:cNvGrpSpPr>
          <p:nvPr/>
        </p:nvGrpSpPr>
        <p:grpSpPr bwMode="auto">
          <a:xfrm>
            <a:off x="2971800" y="4876800"/>
            <a:ext cx="685800" cy="579438"/>
            <a:chOff x="1872" y="3072"/>
            <a:chExt cx="432" cy="365"/>
          </a:xfrm>
        </p:grpSpPr>
        <p:sp>
          <p:nvSpPr>
            <p:cNvPr id="16594" name="Rectangle 210"/>
            <p:cNvSpPr>
              <a:spLocks noChangeArrowheads="1"/>
            </p:cNvSpPr>
            <p:nvPr/>
          </p:nvSpPr>
          <p:spPr bwMode="auto">
            <a:xfrm>
              <a:off x="1923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5" name="Rectangle 211"/>
            <p:cNvSpPr>
              <a:spLocks noChangeArrowheads="1"/>
            </p:cNvSpPr>
            <p:nvPr/>
          </p:nvSpPr>
          <p:spPr bwMode="auto">
            <a:xfrm>
              <a:off x="1872" y="3072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16</a:t>
              </a:r>
            </a:p>
          </p:txBody>
        </p:sp>
      </p:grpSp>
      <p:grpSp>
        <p:nvGrpSpPr>
          <p:cNvPr id="16599" name="Group 215"/>
          <p:cNvGrpSpPr>
            <a:grpSpLocks/>
          </p:cNvGrpSpPr>
          <p:nvPr/>
        </p:nvGrpSpPr>
        <p:grpSpPr bwMode="auto">
          <a:xfrm>
            <a:off x="6858000" y="4876800"/>
            <a:ext cx="450850" cy="579438"/>
            <a:chOff x="4320" y="3072"/>
            <a:chExt cx="284" cy="365"/>
          </a:xfrm>
        </p:grpSpPr>
        <p:sp>
          <p:nvSpPr>
            <p:cNvPr id="16597" name="Rectangle 213"/>
            <p:cNvSpPr>
              <a:spLocks noChangeArrowheads="1"/>
            </p:cNvSpPr>
            <p:nvPr/>
          </p:nvSpPr>
          <p:spPr bwMode="auto">
            <a:xfrm>
              <a:off x="4324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98" name="Rectangle 214"/>
            <p:cNvSpPr>
              <a:spLocks noChangeArrowheads="1"/>
            </p:cNvSpPr>
            <p:nvPr/>
          </p:nvSpPr>
          <p:spPr bwMode="auto">
            <a:xfrm>
              <a:off x="4320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16602" name="Group 218"/>
          <p:cNvGrpSpPr>
            <a:grpSpLocks/>
          </p:cNvGrpSpPr>
          <p:nvPr/>
        </p:nvGrpSpPr>
        <p:grpSpPr bwMode="auto">
          <a:xfrm>
            <a:off x="3505200" y="4876800"/>
            <a:ext cx="450850" cy="579438"/>
            <a:chOff x="2208" y="3072"/>
            <a:chExt cx="284" cy="365"/>
          </a:xfrm>
        </p:grpSpPr>
        <p:sp>
          <p:nvSpPr>
            <p:cNvPr id="16600" name="Rectangle 216"/>
            <p:cNvSpPr>
              <a:spLocks noChangeArrowheads="1"/>
            </p:cNvSpPr>
            <p:nvPr/>
          </p:nvSpPr>
          <p:spPr bwMode="auto">
            <a:xfrm>
              <a:off x="2212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01" name="Rectangle 217"/>
            <p:cNvSpPr>
              <a:spLocks noChangeArrowheads="1"/>
            </p:cNvSpPr>
            <p:nvPr/>
          </p:nvSpPr>
          <p:spPr bwMode="auto">
            <a:xfrm>
              <a:off x="2208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8</a:t>
              </a:r>
            </a:p>
          </p:txBody>
        </p:sp>
      </p:grpSp>
      <p:grpSp>
        <p:nvGrpSpPr>
          <p:cNvPr id="16605" name="Group 221"/>
          <p:cNvGrpSpPr>
            <a:grpSpLocks/>
          </p:cNvGrpSpPr>
          <p:nvPr/>
        </p:nvGrpSpPr>
        <p:grpSpPr bwMode="auto">
          <a:xfrm>
            <a:off x="7315200" y="4876800"/>
            <a:ext cx="450850" cy="579438"/>
            <a:chOff x="4608" y="3072"/>
            <a:chExt cx="284" cy="365"/>
          </a:xfrm>
        </p:grpSpPr>
        <p:sp>
          <p:nvSpPr>
            <p:cNvPr id="16603" name="Rectangle 219"/>
            <p:cNvSpPr>
              <a:spLocks noChangeArrowheads="1"/>
            </p:cNvSpPr>
            <p:nvPr/>
          </p:nvSpPr>
          <p:spPr bwMode="auto">
            <a:xfrm>
              <a:off x="4612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04" name="Rectangle 220"/>
            <p:cNvSpPr>
              <a:spLocks noChangeArrowheads="1"/>
            </p:cNvSpPr>
            <p:nvPr/>
          </p:nvSpPr>
          <p:spPr bwMode="auto">
            <a:xfrm>
              <a:off x="4608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16608" name="Group 224"/>
          <p:cNvGrpSpPr>
            <a:grpSpLocks/>
          </p:cNvGrpSpPr>
          <p:nvPr/>
        </p:nvGrpSpPr>
        <p:grpSpPr bwMode="auto">
          <a:xfrm>
            <a:off x="1219200" y="5334000"/>
            <a:ext cx="450850" cy="579438"/>
            <a:chOff x="768" y="3360"/>
            <a:chExt cx="284" cy="365"/>
          </a:xfrm>
        </p:grpSpPr>
        <p:sp>
          <p:nvSpPr>
            <p:cNvPr id="16606" name="Rectangle 222"/>
            <p:cNvSpPr>
              <a:spLocks noChangeArrowheads="1"/>
            </p:cNvSpPr>
            <p:nvPr/>
          </p:nvSpPr>
          <p:spPr bwMode="auto">
            <a:xfrm>
              <a:off x="772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07" name="Rectangle 223"/>
            <p:cNvSpPr>
              <a:spLocks noChangeArrowheads="1"/>
            </p:cNvSpPr>
            <p:nvPr/>
          </p:nvSpPr>
          <p:spPr bwMode="auto">
            <a:xfrm>
              <a:off x="768" y="3360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0</a:t>
              </a:r>
            </a:p>
          </p:txBody>
        </p:sp>
      </p:grpSp>
      <p:grpSp>
        <p:nvGrpSpPr>
          <p:cNvPr id="16611" name="Group 227"/>
          <p:cNvGrpSpPr>
            <a:grpSpLocks/>
          </p:cNvGrpSpPr>
          <p:nvPr/>
        </p:nvGrpSpPr>
        <p:grpSpPr bwMode="auto">
          <a:xfrm>
            <a:off x="5035550" y="5257800"/>
            <a:ext cx="444500" cy="579438"/>
            <a:chOff x="3172" y="3312"/>
            <a:chExt cx="280" cy="365"/>
          </a:xfrm>
        </p:grpSpPr>
        <p:sp>
          <p:nvSpPr>
            <p:cNvPr id="16609" name="Rectangle 225"/>
            <p:cNvSpPr>
              <a:spLocks noChangeArrowheads="1"/>
            </p:cNvSpPr>
            <p:nvPr/>
          </p:nvSpPr>
          <p:spPr bwMode="auto">
            <a:xfrm>
              <a:off x="3172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10" name="Rectangle 226"/>
            <p:cNvSpPr>
              <a:spLocks noChangeArrowheads="1"/>
            </p:cNvSpPr>
            <p:nvPr/>
          </p:nvSpPr>
          <p:spPr bwMode="auto">
            <a:xfrm>
              <a:off x="3216" y="3312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614" name="Group 230"/>
          <p:cNvGrpSpPr>
            <a:grpSpLocks/>
          </p:cNvGrpSpPr>
          <p:nvPr/>
        </p:nvGrpSpPr>
        <p:grpSpPr bwMode="auto">
          <a:xfrm>
            <a:off x="1676400" y="5334000"/>
            <a:ext cx="450850" cy="579438"/>
            <a:chOff x="1056" y="3360"/>
            <a:chExt cx="284" cy="365"/>
          </a:xfrm>
        </p:grpSpPr>
        <p:sp>
          <p:nvSpPr>
            <p:cNvPr id="16612" name="Rectangle 228"/>
            <p:cNvSpPr>
              <a:spLocks noChangeArrowheads="1"/>
            </p:cNvSpPr>
            <p:nvPr/>
          </p:nvSpPr>
          <p:spPr bwMode="auto">
            <a:xfrm>
              <a:off x="1060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13" name="Rectangle 229"/>
            <p:cNvSpPr>
              <a:spLocks noChangeArrowheads="1"/>
            </p:cNvSpPr>
            <p:nvPr/>
          </p:nvSpPr>
          <p:spPr bwMode="auto">
            <a:xfrm>
              <a:off x="1056" y="3360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6617" name="Group 233"/>
          <p:cNvGrpSpPr>
            <a:grpSpLocks/>
          </p:cNvGrpSpPr>
          <p:nvPr/>
        </p:nvGrpSpPr>
        <p:grpSpPr bwMode="auto">
          <a:xfrm>
            <a:off x="5486400" y="5334000"/>
            <a:ext cx="450850" cy="579438"/>
            <a:chOff x="3456" y="3360"/>
            <a:chExt cx="284" cy="365"/>
          </a:xfrm>
        </p:grpSpPr>
        <p:sp>
          <p:nvSpPr>
            <p:cNvPr id="16615" name="Rectangle 231"/>
            <p:cNvSpPr>
              <a:spLocks noChangeArrowheads="1"/>
            </p:cNvSpPr>
            <p:nvPr/>
          </p:nvSpPr>
          <p:spPr bwMode="auto">
            <a:xfrm>
              <a:off x="3460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16" name="Rectangle 232"/>
            <p:cNvSpPr>
              <a:spLocks noChangeArrowheads="1"/>
            </p:cNvSpPr>
            <p:nvPr/>
          </p:nvSpPr>
          <p:spPr bwMode="auto">
            <a:xfrm>
              <a:off x="3456" y="3360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6620" name="Group 236"/>
          <p:cNvGrpSpPr>
            <a:grpSpLocks/>
          </p:cNvGrpSpPr>
          <p:nvPr/>
        </p:nvGrpSpPr>
        <p:grpSpPr bwMode="auto">
          <a:xfrm>
            <a:off x="2133600" y="5334000"/>
            <a:ext cx="450850" cy="579438"/>
            <a:chOff x="1344" y="3360"/>
            <a:chExt cx="284" cy="365"/>
          </a:xfrm>
        </p:grpSpPr>
        <p:sp>
          <p:nvSpPr>
            <p:cNvPr id="16618" name="Rectangle 234"/>
            <p:cNvSpPr>
              <a:spLocks noChangeArrowheads="1"/>
            </p:cNvSpPr>
            <p:nvPr/>
          </p:nvSpPr>
          <p:spPr bwMode="auto">
            <a:xfrm>
              <a:off x="1348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19" name="Rectangle 235"/>
            <p:cNvSpPr>
              <a:spLocks noChangeArrowheads="1"/>
            </p:cNvSpPr>
            <p:nvPr/>
          </p:nvSpPr>
          <p:spPr bwMode="auto">
            <a:xfrm>
              <a:off x="1344" y="3360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6623" name="Group 239"/>
          <p:cNvGrpSpPr>
            <a:grpSpLocks/>
          </p:cNvGrpSpPr>
          <p:nvPr/>
        </p:nvGrpSpPr>
        <p:grpSpPr bwMode="auto">
          <a:xfrm>
            <a:off x="5943600" y="5334000"/>
            <a:ext cx="450850" cy="579438"/>
            <a:chOff x="3744" y="3360"/>
            <a:chExt cx="284" cy="365"/>
          </a:xfrm>
        </p:grpSpPr>
        <p:sp>
          <p:nvSpPr>
            <p:cNvPr id="16621" name="Rectangle 237"/>
            <p:cNvSpPr>
              <a:spLocks noChangeArrowheads="1"/>
            </p:cNvSpPr>
            <p:nvPr/>
          </p:nvSpPr>
          <p:spPr bwMode="auto">
            <a:xfrm>
              <a:off x="3748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22" name="Rectangle 238"/>
            <p:cNvSpPr>
              <a:spLocks noChangeArrowheads="1"/>
            </p:cNvSpPr>
            <p:nvPr/>
          </p:nvSpPr>
          <p:spPr bwMode="auto">
            <a:xfrm>
              <a:off x="3744" y="3360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6626" name="Group 242"/>
          <p:cNvGrpSpPr>
            <a:grpSpLocks/>
          </p:cNvGrpSpPr>
          <p:nvPr/>
        </p:nvGrpSpPr>
        <p:grpSpPr bwMode="auto">
          <a:xfrm>
            <a:off x="2590800" y="5334000"/>
            <a:ext cx="450850" cy="579438"/>
            <a:chOff x="1632" y="3360"/>
            <a:chExt cx="284" cy="365"/>
          </a:xfrm>
        </p:grpSpPr>
        <p:sp>
          <p:nvSpPr>
            <p:cNvPr id="16624" name="Rectangle 240"/>
            <p:cNvSpPr>
              <a:spLocks noChangeArrowheads="1"/>
            </p:cNvSpPr>
            <p:nvPr/>
          </p:nvSpPr>
          <p:spPr bwMode="auto">
            <a:xfrm>
              <a:off x="1636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25" name="Rectangle 241"/>
            <p:cNvSpPr>
              <a:spLocks noChangeArrowheads="1"/>
            </p:cNvSpPr>
            <p:nvPr/>
          </p:nvSpPr>
          <p:spPr bwMode="auto">
            <a:xfrm>
              <a:off x="1632" y="3360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6629" name="Group 245"/>
          <p:cNvGrpSpPr>
            <a:grpSpLocks/>
          </p:cNvGrpSpPr>
          <p:nvPr/>
        </p:nvGrpSpPr>
        <p:grpSpPr bwMode="auto">
          <a:xfrm>
            <a:off x="6400800" y="5334000"/>
            <a:ext cx="450850" cy="579438"/>
            <a:chOff x="4032" y="3360"/>
            <a:chExt cx="284" cy="365"/>
          </a:xfrm>
        </p:grpSpPr>
        <p:sp>
          <p:nvSpPr>
            <p:cNvPr id="16627" name="Rectangle 243"/>
            <p:cNvSpPr>
              <a:spLocks noChangeArrowheads="1"/>
            </p:cNvSpPr>
            <p:nvPr/>
          </p:nvSpPr>
          <p:spPr bwMode="auto">
            <a:xfrm>
              <a:off x="4036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28" name="Rectangle 244"/>
            <p:cNvSpPr>
              <a:spLocks noChangeArrowheads="1"/>
            </p:cNvSpPr>
            <p:nvPr/>
          </p:nvSpPr>
          <p:spPr bwMode="auto">
            <a:xfrm>
              <a:off x="4032" y="3360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</a:t>
              </a:r>
            </a:p>
          </p:txBody>
        </p:sp>
      </p:grpSp>
      <p:grpSp>
        <p:nvGrpSpPr>
          <p:cNvPr id="16632" name="Group 248"/>
          <p:cNvGrpSpPr>
            <a:grpSpLocks/>
          </p:cNvGrpSpPr>
          <p:nvPr/>
        </p:nvGrpSpPr>
        <p:grpSpPr bwMode="auto">
          <a:xfrm>
            <a:off x="2971800" y="5334000"/>
            <a:ext cx="685800" cy="579438"/>
            <a:chOff x="1872" y="3360"/>
            <a:chExt cx="432" cy="365"/>
          </a:xfrm>
        </p:grpSpPr>
        <p:sp>
          <p:nvSpPr>
            <p:cNvPr id="16630" name="Rectangle 246"/>
            <p:cNvSpPr>
              <a:spLocks noChangeArrowheads="1"/>
            </p:cNvSpPr>
            <p:nvPr/>
          </p:nvSpPr>
          <p:spPr bwMode="auto">
            <a:xfrm>
              <a:off x="1923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31" name="Rectangle 247"/>
            <p:cNvSpPr>
              <a:spLocks noChangeArrowheads="1"/>
            </p:cNvSpPr>
            <p:nvPr/>
          </p:nvSpPr>
          <p:spPr bwMode="auto">
            <a:xfrm>
              <a:off x="1872" y="3360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10</a:t>
              </a:r>
            </a:p>
          </p:txBody>
        </p:sp>
      </p:grpSp>
      <p:grpSp>
        <p:nvGrpSpPr>
          <p:cNvPr id="16635" name="Group 251"/>
          <p:cNvGrpSpPr>
            <a:grpSpLocks/>
          </p:cNvGrpSpPr>
          <p:nvPr/>
        </p:nvGrpSpPr>
        <p:grpSpPr bwMode="auto">
          <a:xfrm>
            <a:off x="6858000" y="5334000"/>
            <a:ext cx="450850" cy="579438"/>
            <a:chOff x="4320" y="3360"/>
            <a:chExt cx="284" cy="365"/>
          </a:xfrm>
        </p:grpSpPr>
        <p:sp>
          <p:nvSpPr>
            <p:cNvPr id="16633" name="Rectangle 249"/>
            <p:cNvSpPr>
              <a:spLocks noChangeArrowheads="1"/>
            </p:cNvSpPr>
            <p:nvPr/>
          </p:nvSpPr>
          <p:spPr bwMode="auto">
            <a:xfrm>
              <a:off x="4324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34" name="Rectangle 250"/>
            <p:cNvSpPr>
              <a:spLocks noChangeArrowheads="1"/>
            </p:cNvSpPr>
            <p:nvPr/>
          </p:nvSpPr>
          <p:spPr bwMode="auto">
            <a:xfrm>
              <a:off x="4320" y="3360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16638" name="Group 254"/>
          <p:cNvGrpSpPr>
            <a:grpSpLocks/>
          </p:cNvGrpSpPr>
          <p:nvPr/>
        </p:nvGrpSpPr>
        <p:grpSpPr bwMode="auto">
          <a:xfrm>
            <a:off x="3505200" y="5334000"/>
            <a:ext cx="450850" cy="579438"/>
            <a:chOff x="2208" y="3360"/>
            <a:chExt cx="284" cy="365"/>
          </a:xfrm>
        </p:grpSpPr>
        <p:sp>
          <p:nvSpPr>
            <p:cNvPr id="16636" name="Rectangle 252"/>
            <p:cNvSpPr>
              <a:spLocks noChangeArrowheads="1"/>
            </p:cNvSpPr>
            <p:nvPr/>
          </p:nvSpPr>
          <p:spPr bwMode="auto">
            <a:xfrm>
              <a:off x="2212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37" name="Rectangle 253"/>
            <p:cNvSpPr>
              <a:spLocks noChangeArrowheads="1"/>
            </p:cNvSpPr>
            <p:nvPr/>
          </p:nvSpPr>
          <p:spPr bwMode="auto">
            <a:xfrm>
              <a:off x="2208" y="3360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8</a:t>
              </a:r>
            </a:p>
          </p:txBody>
        </p:sp>
      </p:grpSp>
      <p:grpSp>
        <p:nvGrpSpPr>
          <p:cNvPr id="16641" name="Group 257"/>
          <p:cNvGrpSpPr>
            <a:grpSpLocks/>
          </p:cNvGrpSpPr>
          <p:nvPr/>
        </p:nvGrpSpPr>
        <p:grpSpPr bwMode="auto">
          <a:xfrm>
            <a:off x="7315200" y="5334000"/>
            <a:ext cx="450850" cy="579438"/>
            <a:chOff x="4608" y="3360"/>
            <a:chExt cx="284" cy="365"/>
          </a:xfrm>
        </p:grpSpPr>
        <p:sp>
          <p:nvSpPr>
            <p:cNvPr id="16639" name="Rectangle 255"/>
            <p:cNvSpPr>
              <a:spLocks noChangeArrowheads="1"/>
            </p:cNvSpPr>
            <p:nvPr/>
          </p:nvSpPr>
          <p:spPr bwMode="auto">
            <a:xfrm>
              <a:off x="4612" y="3382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40" name="Rectangle 256"/>
            <p:cNvSpPr>
              <a:spLocks noChangeArrowheads="1"/>
            </p:cNvSpPr>
            <p:nvPr/>
          </p:nvSpPr>
          <p:spPr bwMode="auto">
            <a:xfrm>
              <a:off x="4608" y="3360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16644" name="Group 260"/>
          <p:cNvGrpSpPr>
            <a:grpSpLocks/>
          </p:cNvGrpSpPr>
          <p:nvPr/>
        </p:nvGrpSpPr>
        <p:grpSpPr bwMode="auto">
          <a:xfrm>
            <a:off x="1219200" y="5791200"/>
            <a:ext cx="450850" cy="579438"/>
            <a:chOff x="768" y="3648"/>
            <a:chExt cx="284" cy="365"/>
          </a:xfrm>
        </p:grpSpPr>
        <p:sp>
          <p:nvSpPr>
            <p:cNvPr id="16642" name="Rectangle 258"/>
            <p:cNvSpPr>
              <a:spLocks noChangeArrowheads="1"/>
            </p:cNvSpPr>
            <p:nvPr/>
          </p:nvSpPr>
          <p:spPr bwMode="auto">
            <a:xfrm>
              <a:off x="772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43" name="Rectangle 259"/>
            <p:cNvSpPr>
              <a:spLocks noChangeArrowheads="1"/>
            </p:cNvSpPr>
            <p:nvPr/>
          </p:nvSpPr>
          <p:spPr bwMode="auto">
            <a:xfrm>
              <a:off x="768" y="3648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0</a:t>
              </a:r>
            </a:p>
          </p:txBody>
        </p:sp>
      </p:grpSp>
      <p:grpSp>
        <p:nvGrpSpPr>
          <p:cNvPr id="16647" name="Group 263"/>
          <p:cNvGrpSpPr>
            <a:grpSpLocks/>
          </p:cNvGrpSpPr>
          <p:nvPr/>
        </p:nvGrpSpPr>
        <p:grpSpPr bwMode="auto">
          <a:xfrm>
            <a:off x="5035550" y="5715000"/>
            <a:ext cx="444500" cy="579438"/>
            <a:chOff x="3172" y="3600"/>
            <a:chExt cx="280" cy="365"/>
          </a:xfrm>
        </p:grpSpPr>
        <p:sp>
          <p:nvSpPr>
            <p:cNvPr id="16645" name="Rectangle 261"/>
            <p:cNvSpPr>
              <a:spLocks noChangeArrowheads="1"/>
            </p:cNvSpPr>
            <p:nvPr/>
          </p:nvSpPr>
          <p:spPr bwMode="auto">
            <a:xfrm>
              <a:off x="3172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46" name="Rectangle 262"/>
            <p:cNvSpPr>
              <a:spLocks noChangeArrowheads="1"/>
            </p:cNvSpPr>
            <p:nvPr/>
          </p:nvSpPr>
          <p:spPr bwMode="auto">
            <a:xfrm>
              <a:off x="3216" y="3600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6650" name="Group 266"/>
          <p:cNvGrpSpPr>
            <a:grpSpLocks/>
          </p:cNvGrpSpPr>
          <p:nvPr/>
        </p:nvGrpSpPr>
        <p:grpSpPr bwMode="auto">
          <a:xfrm>
            <a:off x="1676400" y="5791200"/>
            <a:ext cx="450850" cy="579438"/>
            <a:chOff x="1056" y="3648"/>
            <a:chExt cx="284" cy="365"/>
          </a:xfrm>
        </p:grpSpPr>
        <p:sp>
          <p:nvSpPr>
            <p:cNvPr id="16648" name="Rectangle 264"/>
            <p:cNvSpPr>
              <a:spLocks noChangeArrowheads="1"/>
            </p:cNvSpPr>
            <p:nvPr/>
          </p:nvSpPr>
          <p:spPr bwMode="auto">
            <a:xfrm>
              <a:off x="1060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49" name="Rectangle 265"/>
            <p:cNvSpPr>
              <a:spLocks noChangeArrowheads="1"/>
            </p:cNvSpPr>
            <p:nvPr/>
          </p:nvSpPr>
          <p:spPr bwMode="auto">
            <a:xfrm>
              <a:off x="1056" y="3648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6653" name="Group 269"/>
          <p:cNvGrpSpPr>
            <a:grpSpLocks/>
          </p:cNvGrpSpPr>
          <p:nvPr/>
        </p:nvGrpSpPr>
        <p:grpSpPr bwMode="auto">
          <a:xfrm>
            <a:off x="5486400" y="5791200"/>
            <a:ext cx="450850" cy="579438"/>
            <a:chOff x="3456" y="3648"/>
            <a:chExt cx="284" cy="365"/>
          </a:xfrm>
        </p:grpSpPr>
        <p:sp>
          <p:nvSpPr>
            <p:cNvPr id="16651" name="Rectangle 267"/>
            <p:cNvSpPr>
              <a:spLocks noChangeArrowheads="1"/>
            </p:cNvSpPr>
            <p:nvPr/>
          </p:nvSpPr>
          <p:spPr bwMode="auto">
            <a:xfrm>
              <a:off x="3460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52" name="Rectangle 268"/>
            <p:cNvSpPr>
              <a:spLocks noChangeArrowheads="1"/>
            </p:cNvSpPr>
            <p:nvPr/>
          </p:nvSpPr>
          <p:spPr bwMode="auto">
            <a:xfrm>
              <a:off x="3456" y="3648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6656" name="Group 272"/>
          <p:cNvGrpSpPr>
            <a:grpSpLocks/>
          </p:cNvGrpSpPr>
          <p:nvPr/>
        </p:nvGrpSpPr>
        <p:grpSpPr bwMode="auto">
          <a:xfrm>
            <a:off x="2133600" y="5791200"/>
            <a:ext cx="450850" cy="579438"/>
            <a:chOff x="1344" y="3648"/>
            <a:chExt cx="284" cy="365"/>
          </a:xfrm>
        </p:grpSpPr>
        <p:sp>
          <p:nvSpPr>
            <p:cNvPr id="16654" name="Rectangle 270"/>
            <p:cNvSpPr>
              <a:spLocks noChangeArrowheads="1"/>
            </p:cNvSpPr>
            <p:nvPr/>
          </p:nvSpPr>
          <p:spPr bwMode="auto">
            <a:xfrm>
              <a:off x="1348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55" name="Rectangle 271"/>
            <p:cNvSpPr>
              <a:spLocks noChangeArrowheads="1"/>
            </p:cNvSpPr>
            <p:nvPr/>
          </p:nvSpPr>
          <p:spPr bwMode="auto">
            <a:xfrm>
              <a:off x="1344" y="3648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6659" name="Group 275"/>
          <p:cNvGrpSpPr>
            <a:grpSpLocks/>
          </p:cNvGrpSpPr>
          <p:nvPr/>
        </p:nvGrpSpPr>
        <p:grpSpPr bwMode="auto">
          <a:xfrm>
            <a:off x="5943600" y="5791200"/>
            <a:ext cx="450850" cy="579438"/>
            <a:chOff x="3744" y="3648"/>
            <a:chExt cx="284" cy="365"/>
          </a:xfrm>
        </p:grpSpPr>
        <p:sp>
          <p:nvSpPr>
            <p:cNvPr id="16657" name="Rectangle 273"/>
            <p:cNvSpPr>
              <a:spLocks noChangeArrowheads="1"/>
            </p:cNvSpPr>
            <p:nvPr/>
          </p:nvSpPr>
          <p:spPr bwMode="auto">
            <a:xfrm>
              <a:off x="3748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58" name="Rectangle 274"/>
            <p:cNvSpPr>
              <a:spLocks noChangeArrowheads="1"/>
            </p:cNvSpPr>
            <p:nvPr/>
          </p:nvSpPr>
          <p:spPr bwMode="auto">
            <a:xfrm>
              <a:off x="3744" y="3648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6662" name="Group 278"/>
          <p:cNvGrpSpPr>
            <a:grpSpLocks/>
          </p:cNvGrpSpPr>
          <p:nvPr/>
        </p:nvGrpSpPr>
        <p:grpSpPr bwMode="auto">
          <a:xfrm>
            <a:off x="2590800" y="5791200"/>
            <a:ext cx="450850" cy="579438"/>
            <a:chOff x="1632" y="3648"/>
            <a:chExt cx="284" cy="365"/>
          </a:xfrm>
        </p:grpSpPr>
        <p:sp>
          <p:nvSpPr>
            <p:cNvPr id="16660" name="Rectangle 276"/>
            <p:cNvSpPr>
              <a:spLocks noChangeArrowheads="1"/>
            </p:cNvSpPr>
            <p:nvPr/>
          </p:nvSpPr>
          <p:spPr bwMode="auto">
            <a:xfrm>
              <a:off x="1636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61" name="Rectangle 277"/>
            <p:cNvSpPr>
              <a:spLocks noChangeArrowheads="1"/>
            </p:cNvSpPr>
            <p:nvPr/>
          </p:nvSpPr>
          <p:spPr bwMode="auto">
            <a:xfrm>
              <a:off x="1632" y="3648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6665" name="Group 281"/>
          <p:cNvGrpSpPr>
            <a:grpSpLocks/>
          </p:cNvGrpSpPr>
          <p:nvPr/>
        </p:nvGrpSpPr>
        <p:grpSpPr bwMode="auto">
          <a:xfrm>
            <a:off x="6400800" y="5791200"/>
            <a:ext cx="450850" cy="579438"/>
            <a:chOff x="4032" y="3648"/>
            <a:chExt cx="284" cy="365"/>
          </a:xfrm>
        </p:grpSpPr>
        <p:sp>
          <p:nvSpPr>
            <p:cNvPr id="16663" name="Rectangle 279"/>
            <p:cNvSpPr>
              <a:spLocks noChangeArrowheads="1"/>
            </p:cNvSpPr>
            <p:nvPr/>
          </p:nvSpPr>
          <p:spPr bwMode="auto">
            <a:xfrm>
              <a:off x="4036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64" name="Rectangle 280"/>
            <p:cNvSpPr>
              <a:spLocks noChangeArrowheads="1"/>
            </p:cNvSpPr>
            <p:nvPr/>
          </p:nvSpPr>
          <p:spPr bwMode="auto">
            <a:xfrm>
              <a:off x="4032" y="3648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</a:t>
              </a:r>
            </a:p>
          </p:txBody>
        </p:sp>
      </p:grpSp>
      <p:grpSp>
        <p:nvGrpSpPr>
          <p:cNvPr id="16668" name="Group 284"/>
          <p:cNvGrpSpPr>
            <a:grpSpLocks/>
          </p:cNvGrpSpPr>
          <p:nvPr/>
        </p:nvGrpSpPr>
        <p:grpSpPr bwMode="auto">
          <a:xfrm>
            <a:off x="2971800" y="5791200"/>
            <a:ext cx="685800" cy="579438"/>
            <a:chOff x="1872" y="3648"/>
            <a:chExt cx="432" cy="365"/>
          </a:xfrm>
        </p:grpSpPr>
        <p:sp>
          <p:nvSpPr>
            <p:cNvPr id="16666" name="Rectangle 282"/>
            <p:cNvSpPr>
              <a:spLocks noChangeArrowheads="1"/>
            </p:cNvSpPr>
            <p:nvPr/>
          </p:nvSpPr>
          <p:spPr bwMode="auto">
            <a:xfrm>
              <a:off x="1923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67" name="Rectangle 283"/>
            <p:cNvSpPr>
              <a:spLocks noChangeArrowheads="1"/>
            </p:cNvSpPr>
            <p:nvPr/>
          </p:nvSpPr>
          <p:spPr bwMode="auto">
            <a:xfrm>
              <a:off x="1872" y="3648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10</a:t>
              </a:r>
            </a:p>
          </p:txBody>
        </p:sp>
      </p:grpSp>
      <p:grpSp>
        <p:nvGrpSpPr>
          <p:cNvPr id="16671" name="Group 287"/>
          <p:cNvGrpSpPr>
            <a:grpSpLocks/>
          </p:cNvGrpSpPr>
          <p:nvPr/>
        </p:nvGrpSpPr>
        <p:grpSpPr bwMode="auto">
          <a:xfrm>
            <a:off x="6858000" y="5791200"/>
            <a:ext cx="450850" cy="579438"/>
            <a:chOff x="4320" y="3648"/>
            <a:chExt cx="284" cy="365"/>
          </a:xfrm>
        </p:grpSpPr>
        <p:sp>
          <p:nvSpPr>
            <p:cNvPr id="16669" name="Rectangle 285"/>
            <p:cNvSpPr>
              <a:spLocks noChangeArrowheads="1"/>
            </p:cNvSpPr>
            <p:nvPr/>
          </p:nvSpPr>
          <p:spPr bwMode="auto">
            <a:xfrm>
              <a:off x="4324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70" name="Rectangle 286"/>
            <p:cNvSpPr>
              <a:spLocks noChangeArrowheads="1"/>
            </p:cNvSpPr>
            <p:nvPr/>
          </p:nvSpPr>
          <p:spPr bwMode="auto">
            <a:xfrm>
              <a:off x="4320" y="3648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16674" name="Group 290"/>
          <p:cNvGrpSpPr>
            <a:grpSpLocks/>
          </p:cNvGrpSpPr>
          <p:nvPr/>
        </p:nvGrpSpPr>
        <p:grpSpPr bwMode="auto">
          <a:xfrm>
            <a:off x="3505200" y="5791200"/>
            <a:ext cx="450850" cy="579438"/>
            <a:chOff x="2208" y="3648"/>
            <a:chExt cx="284" cy="365"/>
          </a:xfrm>
        </p:grpSpPr>
        <p:sp>
          <p:nvSpPr>
            <p:cNvPr id="16672" name="Rectangle 288"/>
            <p:cNvSpPr>
              <a:spLocks noChangeArrowheads="1"/>
            </p:cNvSpPr>
            <p:nvPr/>
          </p:nvSpPr>
          <p:spPr bwMode="auto">
            <a:xfrm>
              <a:off x="2212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73" name="Rectangle 289"/>
            <p:cNvSpPr>
              <a:spLocks noChangeArrowheads="1"/>
            </p:cNvSpPr>
            <p:nvPr/>
          </p:nvSpPr>
          <p:spPr bwMode="auto">
            <a:xfrm>
              <a:off x="2208" y="3648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8</a:t>
              </a:r>
            </a:p>
          </p:txBody>
        </p:sp>
      </p:grpSp>
      <p:grpSp>
        <p:nvGrpSpPr>
          <p:cNvPr id="16677" name="Group 293"/>
          <p:cNvGrpSpPr>
            <a:grpSpLocks/>
          </p:cNvGrpSpPr>
          <p:nvPr/>
        </p:nvGrpSpPr>
        <p:grpSpPr bwMode="auto">
          <a:xfrm>
            <a:off x="7315200" y="5791200"/>
            <a:ext cx="450850" cy="579438"/>
            <a:chOff x="4608" y="3648"/>
            <a:chExt cx="284" cy="365"/>
          </a:xfrm>
        </p:grpSpPr>
        <p:sp>
          <p:nvSpPr>
            <p:cNvPr id="16675" name="Rectangle 291"/>
            <p:cNvSpPr>
              <a:spLocks noChangeArrowheads="1"/>
            </p:cNvSpPr>
            <p:nvPr/>
          </p:nvSpPr>
          <p:spPr bwMode="auto">
            <a:xfrm>
              <a:off x="4612" y="3670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76" name="Rectangle 292"/>
            <p:cNvSpPr>
              <a:spLocks noChangeArrowheads="1"/>
            </p:cNvSpPr>
            <p:nvPr/>
          </p:nvSpPr>
          <p:spPr bwMode="auto">
            <a:xfrm>
              <a:off x="4608" y="3648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4</a:t>
              </a:r>
            </a:p>
          </p:txBody>
        </p:sp>
      </p:grpSp>
      <p:sp>
        <p:nvSpPr>
          <p:cNvPr id="294" name="Rectangle 3">
            <a:extLst>
              <a:ext uri="{FF2B5EF4-FFF2-40B4-BE49-F238E27FC236}">
                <a16:creationId xmlns:a16="http://schemas.microsoft.com/office/drawing/2014/main" id="{4B2AADCB-6A44-4BD5-AFA6-AF15F02DF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76200"/>
            <a:ext cx="723265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50" charset="-127"/>
              </a:rPr>
              <a:t>d(v, k) = min{d(v, k-1),</a:t>
            </a:r>
          </a:p>
          <a:p>
            <a:pPr lvl="1">
              <a:buFontTx/>
              <a:buNone/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50" charset="-127"/>
              </a:rPr>
              <a:t>                     min{d(w, k-1) + length of edge (w, v)}}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  <a:noFill/>
          <a:ln/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800100" y="609600"/>
            <a:ext cx="7651750" cy="3109913"/>
            <a:chOff x="504" y="384"/>
            <a:chExt cx="4820" cy="1959"/>
          </a:xfrm>
        </p:grpSpPr>
        <p:sp>
          <p:nvSpPr>
            <p:cNvPr id="17411" name="Oval 3"/>
            <p:cNvSpPr>
              <a:spLocks noChangeArrowheads="1"/>
            </p:cNvSpPr>
            <p:nvPr/>
          </p:nvSpPr>
          <p:spPr bwMode="auto">
            <a:xfrm>
              <a:off x="916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950" y="9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auto">
            <a:xfrm>
              <a:off x="2068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102" y="9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2020" y="19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054" y="19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3028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062" y="13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4228" y="7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4262" y="7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044" y="19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5078" y="19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1200" y="105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152" y="1200"/>
              <a:ext cx="96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304" y="1152"/>
              <a:ext cx="76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2304" y="2064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3312" y="1536"/>
              <a:ext cx="17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V="1">
              <a:off x="2352" y="864"/>
              <a:ext cx="187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1440" y="76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1344" y="115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3024" y="6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-6</a:t>
              </a: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3888" y="1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2640" y="100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V="1">
              <a:off x="3264" y="960"/>
              <a:ext cx="105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936" y="105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2208" y="1200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2208" y="13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17438" name="Freeform 30"/>
            <p:cNvSpPr>
              <a:spLocks/>
            </p:cNvSpPr>
            <p:nvPr/>
          </p:nvSpPr>
          <p:spPr bwMode="auto">
            <a:xfrm>
              <a:off x="504" y="557"/>
              <a:ext cx="3839" cy="1556"/>
            </a:xfrm>
            <a:custGeom>
              <a:avLst/>
              <a:gdLst>
                <a:gd name="T0" fmla="*/ 1462 w 3839"/>
                <a:gd name="T1" fmla="*/ 1544 h 1556"/>
                <a:gd name="T2" fmla="*/ 1302 w 3839"/>
                <a:gd name="T3" fmla="*/ 1544 h 1556"/>
                <a:gd name="T4" fmla="*/ 1074 w 3839"/>
                <a:gd name="T5" fmla="*/ 1532 h 1556"/>
                <a:gd name="T6" fmla="*/ 914 w 3839"/>
                <a:gd name="T7" fmla="*/ 1521 h 1556"/>
                <a:gd name="T8" fmla="*/ 754 w 3839"/>
                <a:gd name="T9" fmla="*/ 1521 h 1556"/>
                <a:gd name="T10" fmla="*/ 685 w 3839"/>
                <a:gd name="T11" fmla="*/ 1509 h 1556"/>
                <a:gd name="T12" fmla="*/ 525 w 3839"/>
                <a:gd name="T13" fmla="*/ 1475 h 1556"/>
                <a:gd name="T14" fmla="*/ 365 w 3839"/>
                <a:gd name="T15" fmla="*/ 1452 h 1556"/>
                <a:gd name="T16" fmla="*/ 274 w 3839"/>
                <a:gd name="T17" fmla="*/ 1395 h 1556"/>
                <a:gd name="T18" fmla="*/ 217 w 3839"/>
                <a:gd name="T19" fmla="*/ 1304 h 1556"/>
                <a:gd name="T20" fmla="*/ 34 w 3839"/>
                <a:gd name="T21" fmla="*/ 1075 h 1556"/>
                <a:gd name="T22" fmla="*/ 0 w 3839"/>
                <a:gd name="T23" fmla="*/ 938 h 1556"/>
                <a:gd name="T24" fmla="*/ 0 w 3839"/>
                <a:gd name="T25" fmla="*/ 858 h 1556"/>
                <a:gd name="T26" fmla="*/ 0 w 3839"/>
                <a:gd name="T27" fmla="*/ 778 h 1556"/>
                <a:gd name="T28" fmla="*/ 0 w 3839"/>
                <a:gd name="T29" fmla="*/ 641 h 1556"/>
                <a:gd name="T30" fmla="*/ 0 w 3839"/>
                <a:gd name="T31" fmla="*/ 561 h 1556"/>
                <a:gd name="T32" fmla="*/ 22 w 3839"/>
                <a:gd name="T33" fmla="*/ 458 h 1556"/>
                <a:gd name="T34" fmla="*/ 45 w 3839"/>
                <a:gd name="T35" fmla="*/ 298 h 1556"/>
                <a:gd name="T36" fmla="*/ 102 w 3839"/>
                <a:gd name="T37" fmla="*/ 218 h 1556"/>
                <a:gd name="T38" fmla="*/ 171 w 3839"/>
                <a:gd name="T39" fmla="*/ 195 h 1556"/>
                <a:gd name="T40" fmla="*/ 240 w 3839"/>
                <a:gd name="T41" fmla="*/ 172 h 1556"/>
                <a:gd name="T42" fmla="*/ 400 w 3839"/>
                <a:gd name="T43" fmla="*/ 172 h 1556"/>
                <a:gd name="T44" fmla="*/ 514 w 3839"/>
                <a:gd name="T45" fmla="*/ 160 h 1556"/>
                <a:gd name="T46" fmla="*/ 582 w 3839"/>
                <a:gd name="T47" fmla="*/ 138 h 1556"/>
                <a:gd name="T48" fmla="*/ 651 w 3839"/>
                <a:gd name="T49" fmla="*/ 115 h 1556"/>
                <a:gd name="T50" fmla="*/ 857 w 3839"/>
                <a:gd name="T51" fmla="*/ 103 h 1556"/>
                <a:gd name="T52" fmla="*/ 1085 w 3839"/>
                <a:gd name="T53" fmla="*/ 103 h 1556"/>
                <a:gd name="T54" fmla="*/ 1199 w 3839"/>
                <a:gd name="T55" fmla="*/ 103 h 1556"/>
                <a:gd name="T56" fmla="*/ 1451 w 3839"/>
                <a:gd name="T57" fmla="*/ 115 h 1556"/>
                <a:gd name="T58" fmla="*/ 1519 w 3839"/>
                <a:gd name="T59" fmla="*/ 115 h 1556"/>
                <a:gd name="T60" fmla="*/ 1588 w 3839"/>
                <a:gd name="T61" fmla="*/ 115 h 1556"/>
                <a:gd name="T62" fmla="*/ 1691 w 3839"/>
                <a:gd name="T63" fmla="*/ 92 h 1556"/>
                <a:gd name="T64" fmla="*/ 1850 w 3839"/>
                <a:gd name="T65" fmla="*/ 92 h 1556"/>
                <a:gd name="T66" fmla="*/ 2102 w 3839"/>
                <a:gd name="T67" fmla="*/ 92 h 1556"/>
                <a:gd name="T68" fmla="*/ 2170 w 3839"/>
                <a:gd name="T69" fmla="*/ 92 h 1556"/>
                <a:gd name="T70" fmla="*/ 2319 w 3839"/>
                <a:gd name="T71" fmla="*/ 80 h 1556"/>
                <a:gd name="T72" fmla="*/ 2502 w 3839"/>
                <a:gd name="T73" fmla="*/ 46 h 1556"/>
                <a:gd name="T74" fmla="*/ 2639 w 3839"/>
                <a:gd name="T75" fmla="*/ 23 h 1556"/>
                <a:gd name="T76" fmla="*/ 2730 w 3839"/>
                <a:gd name="T77" fmla="*/ 0 h 1556"/>
                <a:gd name="T78" fmla="*/ 2867 w 3839"/>
                <a:gd name="T79" fmla="*/ 0 h 1556"/>
                <a:gd name="T80" fmla="*/ 2970 w 3839"/>
                <a:gd name="T81" fmla="*/ 0 h 1556"/>
                <a:gd name="T82" fmla="*/ 3061 w 3839"/>
                <a:gd name="T83" fmla="*/ 0 h 1556"/>
                <a:gd name="T84" fmla="*/ 3164 w 3839"/>
                <a:gd name="T85" fmla="*/ 0 h 1556"/>
                <a:gd name="T86" fmla="*/ 3267 w 3839"/>
                <a:gd name="T87" fmla="*/ 0 h 1556"/>
                <a:gd name="T88" fmla="*/ 3336 w 3839"/>
                <a:gd name="T89" fmla="*/ 0 h 1556"/>
                <a:gd name="T90" fmla="*/ 3484 w 3839"/>
                <a:gd name="T91" fmla="*/ 0 h 1556"/>
                <a:gd name="T92" fmla="*/ 3644 w 3839"/>
                <a:gd name="T93" fmla="*/ 12 h 1556"/>
                <a:gd name="T94" fmla="*/ 3770 w 3839"/>
                <a:gd name="T95" fmla="*/ 35 h 1556"/>
                <a:gd name="T96" fmla="*/ 3816 w 3839"/>
                <a:gd name="T97" fmla="*/ 103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39" h="1556">
                  <a:moveTo>
                    <a:pt x="1512" y="1555"/>
                  </a:moveTo>
                  <a:lnTo>
                    <a:pt x="1462" y="1544"/>
                  </a:lnTo>
                  <a:lnTo>
                    <a:pt x="1371" y="1544"/>
                  </a:lnTo>
                  <a:lnTo>
                    <a:pt x="1302" y="1544"/>
                  </a:lnTo>
                  <a:lnTo>
                    <a:pt x="1165" y="1544"/>
                  </a:lnTo>
                  <a:lnTo>
                    <a:pt x="1074" y="1532"/>
                  </a:lnTo>
                  <a:lnTo>
                    <a:pt x="982" y="1521"/>
                  </a:lnTo>
                  <a:lnTo>
                    <a:pt x="914" y="1521"/>
                  </a:lnTo>
                  <a:lnTo>
                    <a:pt x="845" y="1521"/>
                  </a:lnTo>
                  <a:lnTo>
                    <a:pt x="754" y="1521"/>
                  </a:lnTo>
                  <a:lnTo>
                    <a:pt x="719" y="1521"/>
                  </a:lnTo>
                  <a:lnTo>
                    <a:pt x="685" y="1509"/>
                  </a:lnTo>
                  <a:lnTo>
                    <a:pt x="617" y="1486"/>
                  </a:lnTo>
                  <a:lnTo>
                    <a:pt x="525" y="1475"/>
                  </a:lnTo>
                  <a:lnTo>
                    <a:pt x="434" y="1464"/>
                  </a:lnTo>
                  <a:lnTo>
                    <a:pt x="365" y="1452"/>
                  </a:lnTo>
                  <a:lnTo>
                    <a:pt x="320" y="1429"/>
                  </a:lnTo>
                  <a:lnTo>
                    <a:pt x="274" y="1395"/>
                  </a:lnTo>
                  <a:lnTo>
                    <a:pt x="251" y="1326"/>
                  </a:lnTo>
                  <a:lnTo>
                    <a:pt x="217" y="1304"/>
                  </a:lnTo>
                  <a:lnTo>
                    <a:pt x="148" y="1212"/>
                  </a:lnTo>
                  <a:lnTo>
                    <a:pt x="34" y="1075"/>
                  </a:lnTo>
                  <a:lnTo>
                    <a:pt x="22" y="983"/>
                  </a:lnTo>
                  <a:lnTo>
                    <a:pt x="0" y="938"/>
                  </a:lnTo>
                  <a:lnTo>
                    <a:pt x="0" y="892"/>
                  </a:lnTo>
                  <a:lnTo>
                    <a:pt x="0" y="858"/>
                  </a:lnTo>
                  <a:lnTo>
                    <a:pt x="0" y="823"/>
                  </a:lnTo>
                  <a:lnTo>
                    <a:pt x="0" y="778"/>
                  </a:lnTo>
                  <a:lnTo>
                    <a:pt x="0" y="709"/>
                  </a:lnTo>
                  <a:lnTo>
                    <a:pt x="0" y="641"/>
                  </a:lnTo>
                  <a:lnTo>
                    <a:pt x="0" y="595"/>
                  </a:lnTo>
                  <a:lnTo>
                    <a:pt x="0" y="561"/>
                  </a:lnTo>
                  <a:lnTo>
                    <a:pt x="0" y="526"/>
                  </a:lnTo>
                  <a:lnTo>
                    <a:pt x="22" y="458"/>
                  </a:lnTo>
                  <a:lnTo>
                    <a:pt x="34" y="366"/>
                  </a:lnTo>
                  <a:lnTo>
                    <a:pt x="45" y="298"/>
                  </a:lnTo>
                  <a:lnTo>
                    <a:pt x="68" y="252"/>
                  </a:lnTo>
                  <a:lnTo>
                    <a:pt x="102" y="218"/>
                  </a:lnTo>
                  <a:lnTo>
                    <a:pt x="137" y="206"/>
                  </a:lnTo>
                  <a:lnTo>
                    <a:pt x="171" y="195"/>
                  </a:lnTo>
                  <a:lnTo>
                    <a:pt x="205" y="183"/>
                  </a:lnTo>
                  <a:lnTo>
                    <a:pt x="240" y="172"/>
                  </a:lnTo>
                  <a:lnTo>
                    <a:pt x="308" y="172"/>
                  </a:lnTo>
                  <a:lnTo>
                    <a:pt x="400" y="172"/>
                  </a:lnTo>
                  <a:lnTo>
                    <a:pt x="468" y="172"/>
                  </a:lnTo>
                  <a:lnTo>
                    <a:pt x="514" y="160"/>
                  </a:lnTo>
                  <a:lnTo>
                    <a:pt x="548" y="160"/>
                  </a:lnTo>
                  <a:lnTo>
                    <a:pt x="582" y="138"/>
                  </a:lnTo>
                  <a:lnTo>
                    <a:pt x="617" y="115"/>
                  </a:lnTo>
                  <a:lnTo>
                    <a:pt x="651" y="115"/>
                  </a:lnTo>
                  <a:lnTo>
                    <a:pt x="674" y="80"/>
                  </a:lnTo>
                  <a:lnTo>
                    <a:pt x="857" y="103"/>
                  </a:lnTo>
                  <a:lnTo>
                    <a:pt x="994" y="103"/>
                  </a:lnTo>
                  <a:lnTo>
                    <a:pt x="1085" y="103"/>
                  </a:lnTo>
                  <a:lnTo>
                    <a:pt x="1119" y="103"/>
                  </a:lnTo>
                  <a:lnTo>
                    <a:pt x="1199" y="103"/>
                  </a:lnTo>
                  <a:lnTo>
                    <a:pt x="1291" y="103"/>
                  </a:lnTo>
                  <a:lnTo>
                    <a:pt x="1451" y="115"/>
                  </a:lnTo>
                  <a:lnTo>
                    <a:pt x="1485" y="115"/>
                  </a:lnTo>
                  <a:lnTo>
                    <a:pt x="1519" y="115"/>
                  </a:lnTo>
                  <a:lnTo>
                    <a:pt x="1553" y="115"/>
                  </a:lnTo>
                  <a:lnTo>
                    <a:pt x="1588" y="115"/>
                  </a:lnTo>
                  <a:lnTo>
                    <a:pt x="1622" y="115"/>
                  </a:lnTo>
                  <a:lnTo>
                    <a:pt x="1691" y="92"/>
                  </a:lnTo>
                  <a:lnTo>
                    <a:pt x="1759" y="92"/>
                  </a:lnTo>
                  <a:lnTo>
                    <a:pt x="1850" y="92"/>
                  </a:lnTo>
                  <a:lnTo>
                    <a:pt x="1965" y="92"/>
                  </a:lnTo>
                  <a:lnTo>
                    <a:pt x="2102" y="92"/>
                  </a:lnTo>
                  <a:lnTo>
                    <a:pt x="2136" y="92"/>
                  </a:lnTo>
                  <a:lnTo>
                    <a:pt x="2170" y="92"/>
                  </a:lnTo>
                  <a:lnTo>
                    <a:pt x="2205" y="92"/>
                  </a:lnTo>
                  <a:lnTo>
                    <a:pt x="2319" y="80"/>
                  </a:lnTo>
                  <a:lnTo>
                    <a:pt x="2433" y="58"/>
                  </a:lnTo>
                  <a:lnTo>
                    <a:pt x="2502" y="46"/>
                  </a:lnTo>
                  <a:lnTo>
                    <a:pt x="2570" y="35"/>
                  </a:lnTo>
                  <a:lnTo>
                    <a:pt x="2639" y="23"/>
                  </a:lnTo>
                  <a:lnTo>
                    <a:pt x="2684" y="12"/>
                  </a:lnTo>
                  <a:lnTo>
                    <a:pt x="2730" y="0"/>
                  </a:lnTo>
                  <a:lnTo>
                    <a:pt x="2776" y="0"/>
                  </a:lnTo>
                  <a:lnTo>
                    <a:pt x="2867" y="0"/>
                  </a:lnTo>
                  <a:lnTo>
                    <a:pt x="2936" y="0"/>
                  </a:lnTo>
                  <a:lnTo>
                    <a:pt x="2970" y="0"/>
                  </a:lnTo>
                  <a:lnTo>
                    <a:pt x="3016" y="0"/>
                  </a:lnTo>
                  <a:lnTo>
                    <a:pt x="3061" y="0"/>
                  </a:lnTo>
                  <a:lnTo>
                    <a:pt x="3096" y="0"/>
                  </a:lnTo>
                  <a:lnTo>
                    <a:pt x="3164" y="0"/>
                  </a:lnTo>
                  <a:lnTo>
                    <a:pt x="3233" y="0"/>
                  </a:lnTo>
                  <a:lnTo>
                    <a:pt x="3267" y="0"/>
                  </a:lnTo>
                  <a:lnTo>
                    <a:pt x="3301" y="0"/>
                  </a:lnTo>
                  <a:lnTo>
                    <a:pt x="3336" y="0"/>
                  </a:lnTo>
                  <a:lnTo>
                    <a:pt x="3450" y="0"/>
                  </a:lnTo>
                  <a:lnTo>
                    <a:pt x="3484" y="0"/>
                  </a:lnTo>
                  <a:lnTo>
                    <a:pt x="3553" y="12"/>
                  </a:lnTo>
                  <a:lnTo>
                    <a:pt x="3644" y="12"/>
                  </a:lnTo>
                  <a:lnTo>
                    <a:pt x="3736" y="23"/>
                  </a:lnTo>
                  <a:lnTo>
                    <a:pt x="3770" y="35"/>
                  </a:lnTo>
                  <a:lnTo>
                    <a:pt x="3804" y="69"/>
                  </a:lnTo>
                  <a:lnTo>
                    <a:pt x="3816" y="103"/>
                  </a:lnTo>
                  <a:lnTo>
                    <a:pt x="3838" y="13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9" name="Rectangle 31"/>
            <p:cNvSpPr>
              <a:spLocks noChangeArrowheads="1"/>
            </p:cNvSpPr>
            <p:nvPr/>
          </p:nvSpPr>
          <p:spPr bwMode="auto">
            <a:xfrm>
              <a:off x="1488" y="3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3408" y="201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17444" name="Group 36"/>
          <p:cNvGrpSpPr>
            <a:grpSpLocks/>
          </p:cNvGrpSpPr>
          <p:nvPr/>
        </p:nvGrpSpPr>
        <p:grpSpPr bwMode="auto">
          <a:xfrm>
            <a:off x="1454150" y="1431925"/>
            <a:ext cx="444500" cy="466725"/>
            <a:chOff x="916" y="902"/>
            <a:chExt cx="280" cy="294"/>
          </a:xfrm>
        </p:grpSpPr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916" y="91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43" name="Rectangle 35"/>
            <p:cNvSpPr>
              <a:spLocks noChangeArrowheads="1"/>
            </p:cNvSpPr>
            <p:nvPr/>
          </p:nvSpPr>
          <p:spPr bwMode="auto">
            <a:xfrm>
              <a:off x="950" y="9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</p:grp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1981200" y="6276975"/>
            <a:ext cx="1600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d(v, k)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5791200" y="6276975"/>
            <a:ext cx="2819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p(v, k)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12954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17526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22098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26670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838200" y="3914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838200" y="44481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31242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3581400" y="35337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12255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16827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21399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25971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30543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35115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50355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54927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59499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64071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68643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7321550" y="44545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10200" y="3505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>
            <a:off x="5867400" y="3810000"/>
            <a:ext cx="9906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7848600" y="3962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8001000" y="4495800"/>
            <a:ext cx="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473" name="Group 65"/>
          <p:cNvGrpSpPr>
            <a:grpSpLocks/>
          </p:cNvGrpSpPr>
          <p:nvPr/>
        </p:nvGrpSpPr>
        <p:grpSpPr bwMode="auto">
          <a:xfrm>
            <a:off x="1219200" y="3962400"/>
            <a:ext cx="450850" cy="579438"/>
            <a:chOff x="768" y="2496"/>
            <a:chExt cx="284" cy="365"/>
          </a:xfrm>
        </p:grpSpPr>
        <p:sp>
          <p:nvSpPr>
            <p:cNvPr id="17471" name="Rectangle 63"/>
            <p:cNvSpPr>
              <a:spLocks noChangeArrowheads="1"/>
            </p:cNvSpPr>
            <p:nvPr/>
          </p:nvSpPr>
          <p:spPr bwMode="auto">
            <a:xfrm>
              <a:off x="772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2" name="Rectangle 64"/>
            <p:cNvSpPr>
              <a:spLocks noChangeArrowheads="1"/>
            </p:cNvSpPr>
            <p:nvPr/>
          </p:nvSpPr>
          <p:spPr bwMode="auto">
            <a:xfrm>
              <a:off x="768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0</a:t>
              </a:r>
            </a:p>
          </p:txBody>
        </p:sp>
      </p:grpSp>
      <p:grpSp>
        <p:nvGrpSpPr>
          <p:cNvPr id="17476" name="Group 68"/>
          <p:cNvGrpSpPr>
            <a:grpSpLocks/>
          </p:cNvGrpSpPr>
          <p:nvPr/>
        </p:nvGrpSpPr>
        <p:grpSpPr bwMode="auto">
          <a:xfrm>
            <a:off x="5035550" y="3886200"/>
            <a:ext cx="444500" cy="579438"/>
            <a:chOff x="3172" y="2448"/>
            <a:chExt cx="280" cy="365"/>
          </a:xfrm>
        </p:grpSpPr>
        <p:sp>
          <p:nvSpPr>
            <p:cNvPr id="17474" name="Rectangle 66"/>
            <p:cNvSpPr>
              <a:spLocks noChangeArrowheads="1"/>
            </p:cNvSpPr>
            <p:nvPr/>
          </p:nvSpPr>
          <p:spPr bwMode="auto">
            <a:xfrm>
              <a:off x="3172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5" name="Rectangle 67"/>
            <p:cNvSpPr>
              <a:spLocks noChangeArrowheads="1"/>
            </p:cNvSpPr>
            <p:nvPr/>
          </p:nvSpPr>
          <p:spPr bwMode="auto">
            <a:xfrm>
              <a:off x="3216" y="2448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1676400" y="3962400"/>
            <a:ext cx="450850" cy="579438"/>
            <a:chOff x="1056" y="2496"/>
            <a:chExt cx="284" cy="365"/>
          </a:xfrm>
        </p:grpSpPr>
        <p:sp>
          <p:nvSpPr>
            <p:cNvPr id="17477" name="Rectangle 69"/>
            <p:cNvSpPr>
              <a:spLocks noChangeArrowheads="1"/>
            </p:cNvSpPr>
            <p:nvPr/>
          </p:nvSpPr>
          <p:spPr bwMode="auto">
            <a:xfrm>
              <a:off x="1060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78" name="Rectangle 70"/>
            <p:cNvSpPr>
              <a:spLocks noChangeArrowheads="1"/>
            </p:cNvSpPr>
            <p:nvPr/>
          </p:nvSpPr>
          <p:spPr bwMode="auto">
            <a:xfrm>
              <a:off x="1056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486400" y="3962400"/>
            <a:ext cx="450850" cy="579438"/>
            <a:chOff x="3456" y="2496"/>
            <a:chExt cx="284" cy="365"/>
          </a:xfrm>
        </p:grpSpPr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3460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3456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7485" name="Group 77"/>
          <p:cNvGrpSpPr>
            <a:grpSpLocks/>
          </p:cNvGrpSpPr>
          <p:nvPr/>
        </p:nvGrpSpPr>
        <p:grpSpPr bwMode="auto">
          <a:xfrm>
            <a:off x="2133600" y="3962400"/>
            <a:ext cx="450850" cy="579438"/>
            <a:chOff x="1344" y="2496"/>
            <a:chExt cx="284" cy="365"/>
          </a:xfrm>
        </p:grpSpPr>
        <p:sp>
          <p:nvSpPr>
            <p:cNvPr id="17483" name="Rectangle 75"/>
            <p:cNvSpPr>
              <a:spLocks noChangeArrowheads="1"/>
            </p:cNvSpPr>
            <p:nvPr/>
          </p:nvSpPr>
          <p:spPr bwMode="auto">
            <a:xfrm>
              <a:off x="1348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1344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7488" name="Group 80"/>
          <p:cNvGrpSpPr>
            <a:grpSpLocks/>
          </p:cNvGrpSpPr>
          <p:nvPr/>
        </p:nvGrpSpPr>
        <p:grpSpPr bwMode="auto">
          <a:xfrm>
            <a:off x="5943600" y="3962400"/>
            <a:ext cx="450850" cy="579438"/>
            <a:chOff x="3744" y="2496"/>
            <a:chExt cx="284" cy="365"/>
          </a:xfrm>
        </p:grpSpPr>
        <p:sp>
          <p:nvSpPr>
            <p:cNvPr id="17486" name="Rectangle 78"/>
            <p:cNvSpPr>
              <a:spLocks noChangeArrowheads="1"/>
            </p:cNvSpPr>
            <p:nvPr/>
          </p:nvSpPr>
          <p:spPr bwMode="auto">
            <a:xfrm>
              <a:off x="3748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87" name="Rectangle 79"/>
            <p:cNvSpPr>
              <a:spLocks noChangeArrowheads="1"/>
            </p:cNvSpPr>
            <p:nvPr/>
          </p:nvSpPr>
          <p:spPr bwMode="auto">
            <a:xfrm>
              <a:off x="3744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7491" name="Group 83"/>
          <p:cNvGrpSpPr>
            <a:grpSpLocks/>
          </p:cNvGrpSpPr>
          <p:nvPr/>
        </p:nvGrpSpPr>
        <p:grpSpPr bwMode="auto">
          <a:xfrm>
            <a:off x="2590800" y="3962400"/>
            <a:ext cx="450850" cy="579438"/>
            <a:chOff x="1632" y="2496"/>
            <a:chExt cx="284" cy="365"/>
          </a:xfrm>
        </p:grpSpPr>
        <p:sp>
          <p:nvSpPr>
            <p:cNvPr id="17489" name="Rectangle 81"/>
            <p:cNvSpPr>
              <a:spLocks noChangeArrowheads="1"/>
            </p:cNvSpPr>
            <p:nvPr/>
          </p:nvSpPr>
          <p:spPr bwMode="auto">
            <a:xfrm>
              <a:off x="1636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90" name="Rectangle 82"/>
            <p:cNvSpPr>
              <a:spLocks noChangeArrowheads="1"/>
            </p:cNvSpPr>
            <p:nvPr/>
          </p:nvSpPr>
          <p:spPr bwMode="auto">
            <a:xfrm>
              <a:off x="1632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7494" name="Group 86"/>
          <p:cNvGrpSpPr>
            <a:grpSpLocks/>
          </p:cNvGrpSpPr>
          <p:nvPr/>
        </p:nvGrpSpPr>
        <p:grpSpPr bwMode="auto">
          <a:xfrm>
            <a:off x="6400800" y="3962400"/>
            <a:ext cx="450850" cy="579438"/>
            <a:chOff x="4032" y="2496"/>
            <a:chExt cx="284" cy="365"/>
          </a:xfrm>
        </p:grpSpPr>
        <p:sp>
          <p:nvSpPr>
            <p:cNvPr id="17492" name="Rectangle 84"/>
            <p:cNvSpPr>
              <a:spLocks noChangeArrowheads="1"/>
            </p:cNvSpPr>
            <p:nvPr/>
          </p:nvSpPr>
          <p:spPr bwMode="auto">
            <a:xfrm>
              <a:off x="4036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93" name="Rectangle 85"/>
            <p:cNvSpPr>
              <a:spLocks noChangeArrowheads="1"/>
            </p:cNvSpPr>
            <p:nvPr/>
          </p:nvSpPr>
          <p:spPr bwMode="auto">
            <a:xfrm>
              <a:off x="4032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</a:t>
              </a:r>
            </a:p>
          </p:txBody>
        </p:sp>
      </p:grpSp>
      <p:sp>
        <p:nvSpPr>
          <p:cNvPr id="17495" name="Rectangle 87"/>
          <p:cNvSpPr>
            <a:spLocks noChangeArrowheads="1"/>
          </p:cNvSpPr>
          <p:nvPr/>
        </p:nvSpPr>
        <p:spPr bwMode="auto">
          <a:xfrm>
            <a:off x="3052763" y="3997325"/>
            <a:ext cx="44450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96" name="Rectangle 88"/>
          <p:cNvSpPr>
            <a:spLocks noChangeArrowheads="1"/>
          </p:cNvSpPr>
          <p:nvPr/>
        </p:nvSpPr>
        <p:spPr bwMode="auto">
          <a:xfrm>
            <a:off x="2971800" y="39624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anose="020B0600000101010101" pitchFamily="50" charset="-127"/>
              </a:rPr>
              <a:t>10</a:t>
            </a:r>
          </a:p>
        </p:txBody>
      </p:sp>
      <p:grpSp>
        <p:nvGrpSpPr>
          <p:cNvPr id="17499" name="Group 91"/>
          <p:cNvGrpSpPr>
            <a:grpSpLocks/>
          </p:cNvGrpSpPr>
          <p:nvPr/>
        </p:nvGrpSpPr>
        <p:grpSpPr bwMode="auto">
          <a:xfrm>
            <a:off x="6858000" y="3962400"/>
            <a:ext cx="450850" cy="579438"/>
            <a:chOff x="4320" y="2496"/>
            <a:chExt cx="284" cy="365"/>
          </a:xfrm>
        </p:grpSpPr>
        <p:sp>
          <p:nvSpPr>
            <p:cNvPr id="17497" name="Rectangle 89"/>
            <p:cNvSpPr>
              <a:spLocks noChangeArrowheads="1"/>
            </p:cNvSpPr>
            <p:nvPr/>
          </p:nvSpPr>
          <p:spPr bwMode="auto">
            <a:xfrm>
              <a:off x="4324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98" name="Rectangle 90"/>
            <p:cNvSpPr>
              <a:spLocks noChangeArrowheads="1"/>
            </p:cNvSpPr>
            <p:nvPr/>
          </p:nvSpPr>
          <p:spPr bwMode="auto">
            <a:xfrm>
              <a:off x="4320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17502" name="Group 94"/>
          <p:cNvGrpSpPr>
            <a:grpSpLocks/>
          </p:cNvGrpSpPr>
          <p:nvPr/>
        </p:nvGrpSpPr>
        <p:grpSpPr bwMode="auto">
          <a:xfrm>
            <a:off x="3505200" y="3962400"/>
            <a:ext cx="450850" cy="579438"/>
            <a:chOff x="2208" y="2496"/>
            <a:chExt cx="284" cy="365"/>
          </a:xfrm>
        </p:grpSpPr>
        <p:sp>
          <p:nvSpPr>
            <p:cNvPr id="17500" name="Rectangle 92"/>
            <p:cNvSpPr>
              <a:spLocks noChangeArrowheads="1"/>
            </p:cNvSpPr>
            <p:nvPr/>
          </p:nvSpPr>
          <p:spPr bwMode="auto">
            <a:xfrm>
              <a:off x="2212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01" name="Rectangle 93"/>
            <p:cNvSpPr>
              <a:spLocks noChangeArrowheads="1"/>
            </p:cNvSpPr>
            <p:nvPr/>
          </p:nvSpPr>
          <p:spPr bwMode="auto">
            <a:xfrm>
              <a:off x="2208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8</a:t>
              </a:r>
            </a:p>
          </p:txBody>
        </p:sp>
      </p:grpSp>
      <p:grpSp>
        <p:nvGrpSpPr>
          <p:cNvPr id="17505" name="Group 97"/>
          <p:cNvGrpSpPr>
            <a:grpSpLocks/>
          </p:cNvGrpSpPr>
          <p:nvPr/>
        </p:nvGrpSpPr>
        <p:grpSpPr bwMode="auto">
          <a:xfrm>
            <a:off x="7315200" y="3962400"/>
            <a:ext cx="450850" cy="579438"/>
            <a:chOff x="4608" y="2496"/>
            <a:chExt cx="284" cy="365"/>
          </a:xfrm>
        </p:grpSpPr>
        <p:sp>
          <p:nvSpPr>
            <p:cNvPr id="17503" name="Rectangle 95"/>
            <p:cNvSpPr>
              <a:spLocks noChangeArrowheads="1"/>
            </p:cNvSpPr>
            <p:nvPr/>
          </p:nvSpPr>
          <p:spPr bwMode="auto">
            <a:xfrm>
              <a:off x="4612" y="2518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04" name="Rectangle 96"/>
            <p:cNvSpPr>
              <a:spLocks noChangeArrowheads="1"/>
            </p:cNvSpPr>
            <p:nvPr/>
          </p:nvSpPr>
          <p:spPr bwMode="auto">
            <a:xfrm>
              <a:off x="4608" y="2496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17508" name="Group 100"/>
          <p:cNvGrpSpPr>
            <a:grpSpLocks/>
          </p:cNvGrpSpPr>
          <p:nvPr/>
        </p:nvGrpSpPr>
        <p:grpSpPr bwMode="auto">
          <a:xfrm>
            <a:off x="1219200" y="4419600"/>
            <a:ext cx="450850" cy="579438"/>
            <a:chOff x="768" y="2784"/>
            <a:chExt cx="284" cy="365"/>
          </a:xfrm>
        </p:grpSpPr>
        <p:sp>
          <p:nvSpPr>
            <p:cNvPr id="17506" name="Rectangle 98"/>
            <p:cNvSpPr>
              <a:spLocks noChangeArrowheads="1"/>
            </p:cNvSpPr>
            <p:nvPr/>
          </p:nvSpPr>
          <p:spPr bwMode="auto">
            <a:xfrm>
              <a:off x="772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07" name="Rectangle 99"/>
            <p:cNvSpPr>
              <a:spLocks noChangeArrowheads="1"/>
            </p:cNvSpPr>
            <p:nvPr/>
          </p:nvSpPr>
          <p:spPr bwMode="auto">
            <a:xfrm>
              <a:off x="768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0</a:t>
              </a:r>
            </a:p>
          </p:txBody>
        </p:sp>
      </p:grpSp>
      <p:grpSp>
        <p:nvGrpSpPr>
          <p:cNvPr id="17511" name="Group 103"/>
          <p:cNvGrpSpPr>
            <a:grpSpLocks/>
          </p:cNvGrpSpPr>
          <p:nvPr/>
        </p:nvGrpSpPr>
        <p:grpSpPr bwMode="auto">
          <a:xfrm>
            <a:off x="5035550" y="4343400"/>
            <a:ext cx="444500" cy="579438"/>
            <a:chOff x="3172" y="2736"/>
            <a:chExt cx="280" cy="365"/>
          </a:xfrm>
        </p:grpSpPr>
        <p:sp>
          <p:nvSpPr>
            <p:cNvPr id="17509" name="Rectangle 101"/>
            <p:cNvSpPr>
              <a:spLocks noChangeArrowheads="1"/>
            </p:cNvSpPr>
            <p:nvPr/>
          </p:nvSpPr>
          <p:spPr bwMode="auto">
            <a:xfrm>
              <a:off x="3172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0" name="Rectangle 102"/>
            <p:cNvSpPr>
              <a:spLocks noChangeArrowheads="1"/>
            </p:cNvSpPr>
            <p:nvPr/>
          </p:nvSpPr>
          <p:spPr bwMode="auto">
            <a:xfrm>
              <a:off x="3216" y="2736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7514" name="Group 106"/>
          <p:cNvGrpSpPr>
            <a:grpSpLocks/>
          </p:cNvGrpSpPr>
          <p:nvPr/>
        </p:nvGrpSpPr>
        <p:grpSpPr bwMode="auto">
          <a:xfrm>
            <a:off x="1676400" y="4419600"/>
            <a:ext cx="450850" cy="579438"/>
            <a:chOff x="1056" y="2784"/>
            <a:chExt cx="284" cy="365"/>
          </a:xfrm>
        </p:grpSpPr>
        <p:sp>
          <p:nvSpPr>
            <p:cNvPr id="17512" name="Rectangle 104"/>
            <p:cNvSpPr>
              <a:spLocks noChangeArrowheads="1"/>
            </p:cNvSpPr>
            <p:nvPr/>
          </p:nvSpPr>
          <p:spPr bwMode="auto">
            <a:xfrm>
              <a:off x="1060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3" name="Rectangle 105"/>
            <p:cNvSpPr>
              <a:spLocks noChangeArrowheads="1"/>
            </p:cNvSpPr>
            <p:nvPr/>
          </p:nvSpPr>
          <p:spPr bwMode="auto">
            <a:xfrm>
              <a:off x="1056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7517" name="Group 109"/>
          <p:cNvGrpSpPr>
            <a:grpSpLocks/>
          </p:cNvGrpSpPr>
          <p:nvPr/>
        </p:nvGrpSpPr>
        <p:grpSpPr bwMode="auto">
          <a:xfrm>
            <a:off x="5486400" y="4419600"/>
            <a:ext cx="450850" cy="579438"/>
            <a:chOff x="3456" y="2784"/>
            <a:chExt cx="284" cy="365"/>
          </a:xfrm>
        </p:grpSpPr>
        <p:sp>
          <p:nvSpPr>
            <p:cNvPr id="17515" name="Rectangle 107"/>
            <p:cNvSpPr>
              <a:spLocks noChangeArrowheads="1"/>
            </p:cNvSpPr>
            <p:nvPr/>
          </p:nvSpPr>
          <p:spPr bwMode="auto">
            <a:xfrm>
              <a:off x="3460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6" name="Rectangle 108"/>
            <p:cNvSpPr>
              <a:spLocks noChangeArrowheads="1"/>
            </p:cNvSpPr>
            <p:nvPr/>
          </p:nvSpPr>
          <p:spPr bwMode="auto">
            <a:xfrm>
              <a:off x="3456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7520" name="Group 112"/>
          <p:cNvGrpSpPr>
            <a:grpSpLocks/>
          </p:cNvGrpSpPr>
          <p:nvPr/>
        </p:nvGrpSpPr>
        <p:grpSpPr bwMode="auto">
          <a:xfrm>
            <a:off x="2133600" y="4419600"/>
            <a:ext cx="450850" cy="579438"/>
            <a:chOff x="1344" y="2784"/>
            <a:chExt cx="284" cy="365"/>
          </a:xfrm>
        </p:grpSpPr>
        <p:sp>
          <p:nvSpPr>
            <p:cNvPr id="17518" name="Rectangle 110"/>
            <p:cNvSpPr>
              <a:spLocks noChangeArrowheads="1"/>
            </p:cNvSpPr>
            <p:nvPr/>
          </p:nvSpPr>
          <p:spPr bwMode="auto">
            <a:xfrm>
              <a:off x="1348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19" name="Rectangle 111"/>
            <p:cNvSpPr>
              <a:spLocks noChangeArrowheads="1"/>
            </p:cNvSpPr>
            <p:nvPr/>
          </p:nvSpPr>
          <p:spPr bwMode="auto">
            <a:xfrm>
              <a:off x="1344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7523" name="Group 115"/>
          <p:cNvGrpSpPr>
            <a:grpSpLocks/>
          </p:cNvGrpSpPr>
          <p:nvPr/>
        </p:nvGrpSpPr>
        <p:grpSpPr bwMode="auto">
          <a:xfrm>
            <a:off x="5943600" y="4419600"/>
            <a:ext cx="450850" cy="579438"/>
            <a:chOff x="3744" y="2784"/>
            <a:chExt cx="284" cy="365"/>
          </a:xfrm>
        </p:grpSpPr>
        <p:sp>
          <p:nvSpPr>
            <p:cNvPr id="17521" name="Rectangle 113"/>
            <p:cNvSpPr>
              <a:spLocks noChangeArrowheads="1"/>
            </p:cNvSpPr>
            <p:nvPr/>
          </p:nvSpPr>
          <p:spPr bwMode="auto">
            <a:xfrm>
              <a:off x="3748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2" name="Rectangle 114"/>
            <p:cNvSpPr>
              <a:spLocks noChangeArrowheads="1"/>
            </p:cNvSpPr>
            <p:nvPr/>
          </p:nvSpPr>
          <p:spPr bwMode="auto">
            <a:xfrm>
              <a:off x="3744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7526" name="Group 118"/>
          <p:cNvGrpSpPr>
            <a:grpSpLocks/>
          </p:cNvGrpSpPr>
          <p:nvPr/>
        </p:nvGrpSpPr>
        <p:grpSpPr bwMode="auto">
          <a:xfrm>
            <a:off x="2590800" y="4419600"/>
            <a:ext cx="450850" cy="579438"/>
            <a:chOff x="1632" y="2784"/>
            <a:chExt cx="284" cy="365"/>
          </a:xfrm>
        </p:grpSpPr>
        <p:sp>
          <p:nvSpPr>
            <p:cNvPr id="17524" name="Rectangle 116"/>
            <p:cNvSpPr>
              <a:spLocks noChangeArrowheads="1"/>
            </p:cNvSpPr>
            <p:nvPr/>
          </p:nvSpPr>
          <p:spPr bwMode="auto">
            <a:xfrm>
              <a:off x="1636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5" name="Rectangle 117"/>
            <p:cNvSpPr>
              <a:spLocks noChangeArrowheads="1"/>
            </p:cNvSpPr>
            <p:nvPr/>
          </p:nvSpPr>
          <p:spPr bwMode="auto">
            <a:xfrm>
              <a:off x="1632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7529" name="Group 121"/>
          <p:cNvGrpSpPr>
            <a:grpSpLocks/>
          </p:cNvGrpSpPr>
          <p:nvPr/>
        </p:nvGrpSpPr>
        <p:grpSpPr bwMode="auto">
          <a:xfrm>
            <a:off x="6400800" y="4419600"/>
            <a:ext cx="450850" cy="579438"/>
            <a:chOff x="4032" y="2784"/>
            <a:chExt cx="284" cy="365"/>
          </a:xfrm>
        </p:grpSpPr>
        <p:sp>
          <p:nvSpPr>
            <p:cNvPr id="17527" name="Rectangle 119"/>
            <p:cNvSpPr>
              <a:spLocks noChangeArrowheads="1"/>
            </p:cNvSpPr>
            <p:nvPr/>
          </p:nvSpPr>
          <p:spPr bwMode="auto">
            <a:xfrm>
              <a:off x="4036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28" name="Rectangle 120"/>
            <p:cNvSpPr>
              <a:spLocks noChangeArrowheads="1"/>
            </p:cNvSpPr>
            <p:nvPr/>
          </p:nvSpPr>
          <p:spPr bwMode="auto">
            <a:xfrm>
              <a:off x="4032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</a:t>
              </a:r>
            </a:p>
          </p:txBody>
        </p:sp>
      </p:grpSp>
      <p:grpSp>
        <p:nvGrpSpPr>
          <p:cNvPr id="17532" name="Group 124"/>
          <p:cNvGrpSpPr>
            <a:grpSpLocks/>
          </p:cNvGrpSpPr>
          <p:nvPr/>
        </p:nvGrpSpPr>
        <p:grpSpPr bwMode="auto">
          <a:xfrm>
            <a:off x="3048000" y="4419600"/>
            <a:ext cx="450850" cy="579438"/>
            <a:chOff x="1920" y="2784"/>
            <a:chExt cx="284" cy="365"/>
          </a:xfrm>
        </p:grpSpPr>
        <p:sp>
          <p:nvSpPr>
            <p:cNvPr id="17530" name="Rectangle 122"/>
            <p:cNvSpPr>
              <a:spLocks noChangeArrowheads="1"/>
            </p:cNvSpPr>
            <p:nvPr/>
          </p:nvSpPr>
          <p:spPr bwMode="auto">
            <a:xfrm>
              <a:off x="1924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1" name="Rectangle 123"/>
            <p:cNvSpPr>
              <a:spLocks noChangeArrowheads="1"/>
            </p:cNvSpPr>
            <p:nvPr/>
          </p:nvSpPr>
          <p:spPr bwMode="auto">
            <a:xfrm>
              <a:off x="1920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17535" name="Group 127"/>
          <p:cNvGrpSpPr>
            <a:grpSpLocks/>
          </p:cNvGrpSpPr>
          <p:nvPr/>
        </p:nvGrpSpPr>
        <p:grpSpPr bwMode="auto">
          <a:xfrm>
            <a:off x="6858000" y="4419600"/>
            <a:ext cx="450850" cy="579438"/>
            <a:chOff x="4320" y="2784"/>
            <a:chExt cx="284" cy="365"/>
          </a:xfrm>
        </p:grpSpPr>
        <p:sp>
          <p:nvSpPr>
            <p:cNvPr id="17533" name="Rectangle 125"/>
            <p:cNvSpPr>
              <a:spLocks noChangeArrowheads="1"/>
            </p:cNvSpPr>
            <p:nvPr/>
          </p:nvSpPr>
          <p:spPr bwMode="auto">
            <a:xfrm>
              <a:off x="4324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4" name="Rectangle 126"/>
            <p:cNvSpPr>
              <a:spLocks noChangeArrowheads="1"/>
            </p:cNvSpPr>
            <p:nvPr/>
          </p:nvSpPr>
          <p:spPr bwMode="auto">
            <a:xfrm>
              <a:off x="4320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17538" name="Group 130"/>
          <p:cNvGrpSpPr>
            <a:grpSpLocks/>
          </p:cNvGrpSpPr>
          <p:nvPr/>
        </p:nvGrpSpPr>
        <p:grpSpPr bwMode="auto">
          <a:xfrm>
            <a:off x="3505200" y="4419600"/>
            <a:ext cx="450850" cy="579438"/>
            <a:chOff x="2208" y="2784"/>
            <a:chExt cx="284" cy="365"/>
          </a:xfrm>
        </p:grpSpPr>
        <p:sp>
          <p:nvSpPr>
            <p:cNvPr id="17536" name="Rectangle 128"/>
            <p:cNvSpPr>
              <a:spLocks noChangeArrowheads="1"/>
            </p:cNvSpPr>
            <p:nvPr/>
          </p:nvSpPr>
          <p:spPr bwMode="auto">
            <a:xfrm>
              <a:off x="2212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37" name="Rectangle 129"/>
            <p:cNvSpPr>
              <a:spLocks noChangeArrowheads="1"/>
            </p:cNvSpPr>
            <p:nvPr/>
          </p:nvSpPr>
          <p:spPr bwMode="auto">
            <a:xfrm>
              <a:off x="2208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8</a:t>
              </a:r>
            </a:p>
          </p:txBody>
        </p:sp>
      </p:grpSp>
      <p:grpSp>
        <p:nvGrpSpPr>
          <p:cNvPr id="17541" name="Group 133"/>
          <p:cNvGrpSpPr>
            <a:grpSpLocks/>
          </p:cNvGrpSpPr>
          <p:nvPr/>
        </p:nvGrpSpPr>
        <p:grpSpPr bwMode="auto">
          <a:xfrm>
            <a:off x="7315200" y="4419600"/>
            <a:ext cx="450850" cy="579438"/>
            <a:chOff x="4608" y="2784"/>
            <a:chExt cx="284" cy="365"/>
          </a:xfrm>
        </p:grpSpPr>
        <p:sp>
          <p:nvSpPr>
            <p:cNvPr id="17539" name="Rectangle 131"/>
            <p:cNvSpPr>
              <a:spLocks noChangeArrowheads="1"/>
            </p:cNvSpPr>
            <p:nvPr/>
          </p:nvSpPr>
          <p:spPr bwMode="auto">
            <a:xfrm>
              <a:off x="4612" y="280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40" name="Rectangle 132"/>
            <p:cNvSpPr>
              <a:spLocks noChangeArrowheads="1"/>
            </p:cNvSpPr>
            <p:nvPr/>
          </p:nvSpPr>
          <p:spPr bwMode="auto">
            <a:xfrm>
              <a:off x="4608" y="2784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Shortest Path from 1 to 5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541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08125" y="1431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2829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336925" y="1431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2067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260725" y="3032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806950" y="2139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860925" y="2117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6711950" y="114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765925" y="1127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8007350" y="3054350"/>
            <a:ext cx="444500" cy="444500"/>
          </a:xfrm>
          <a:prstGeom prst="ellipse">
            <a:avLst/>
          </a:prstGeom>
          <a:solidFill>
            <a:srgbClr val="FF993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8061325" y="3032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1905000" y="167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1828800" y="1905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3657600" y="18288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3657600" y="3276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5257800" y="24384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3733800" y="13716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2286000" y="1219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2133600" y="1828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800600" y="990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-6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6172200" y="2286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4191000" y="1600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V="1">
            <a:off x="5181600" y="1524000"/>
            <a:ext cx="1676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6248400" y="1676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3505200" y="1905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3505200" y="21336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>
            <a:off x="800100" y="884238"/>
            <a:ext cx="6094413" cy="2470150"/>
          </a:xfrm>
          <a:custGeom>
            <a:avLst/>
            <a:gdLst>
              <a:gd name="T0" fmla="*/ 1462 w 3839"/>
              <a:gd name="T1" fmla="*/ 1544 h 1556"/>
              <a:gd name="T2" fmla="*/ 1302 w 3839"/>
              <a:gd name="T3" fmla="*/ 1544 h 1556"/>
              <a:gd name="T4" fmla="*/ 1074 w 3839"/>
              <a:gd name="T5" fmla="*/ 1532 h 1556"/>
              <a:gd name="T6" fmla="*/ 914 w 3839"/>
              <a:gd name="T7" fmla="*/ 1521 h 1556"/>
              <a:gd name="T8" fmla="*/ 754 w 3839"/>
              <a:gd name="T9" fmla="*/ 1521 h 1556"/>
              <a:gd name="T10" fmla="*/ 685 w 3839"/>
              <a:gd name="T11" fmla="*/ 1509 h 1556"/>
              <a:gd name="T12" fmla="*/ 525 w 3839"/>
              <a:gd name="T13" fmla="*/ 1475 h 1556"/>
              <a:gd name="T14" fmla="*/ 365 w 3839"/>
              <a:gd name="T15" fmla="*/ 1452 h 1556"/>
              <a:gd name="T16" fmla="*/ 274 w 3839"/>
              <a:gd name="T17" fmla="*/ 1395 h 1556"/>
              <a:gd name="T18" fmla="*/ 217 w 3839"/>
              <a:gd name="T19" fmla="*/ 1304 h 1556"/>
              <a:gd name="T20" fmla="*/ 34 w 3839"/>
              <a:gd name="T21" fmla="*/ 1075 h 1556"/>
              <a:gd name="T22" fmla="*/ 0 w 3839"/>
              <a:gd name="T23" fmla="*/ 938 h 1556"/>
              <a:gd name="T24" fmla="*/ 0 w 3839"/>
              <a:gd name="T25" fmla="*/ 858 h 1556"/>
              <a:gd name="T26" fmla="*/ 0 w 3839"/>
              <a:gd name="T27" fmla="*/ 778 h 1556"/>
              <a:gd name="T28" fmla="*/ 0 w 3839"/>
              <a:gd name="T29" fmla="*/ 641 h 1556"/>
              <a:gd name="T30" fmla="*/ 0 w 3839"/>
              <a:gd name="T31" fmla="*/ 561 h 1556"/>
              <a:gd name="T32" fmla="*/ 22 w 3839"/>
              <a:gd name="T33" fmla="*/ 458 h 1556"/>
              <a:gd name="T34" fmla="*/ 45 w 3839"/>
              <a:gd name="T35" fmla="*/ 298 h 1556"/>
              <a:gd name="T36" fmla="*/ 102 w 3839"/>
              <a:gd name="T37" fmla="*/ 218 h 1556"/>
              <a:gd name="T38" fmla="*/ 171 w 3839"/>
              <a:gd name="T39" fmla="*/ 195 h 1556"/>
              <a:gd name="T40" fmla="*/ 240 w 3839"/>
              <a:gd name="T41" fmla="*/ 172 h 1556"/>
              <a:gd name="T42" fmla="*/ 400 w 3839"/>
              <a:gd name="T43" fmla="*/ 172 h 1556"/>
              <a:gd name="T44" fmla="*/ 514 w 3839"/>
              <a:gd name="T45" fmla="*/ 160 h 1556"/>
              <a:gd name="T46" fmla="*/ 582 w 3839"/>
              <a:gd name="T47" fmla="*/ 138 h 1556"/>
              <a:gd name="T48" fmla="*/ 651 w 3839"/>
              <a:gd name="T49" fmla="*/ 115 h 1556"/>
              <a:gd name="T50" fmla="*/ 857 w 3839"/>
              <a:gd name="T51" fmla="*/ 103 h 1556"/>
              <a:gd name="T52" fmla="*/ 1085 w 3839"/>
              <a:gd name="T53" fmla="*/ 103 h 1556"/>
              <a:gd name="T54" fmla="*/ 1199 w 3839"/>
              <a:gd name="T55" fmla="*/ 103 h 1556"/>
              <a:gd name="T56" fmla="*/ 1451 w 3839"/>
              <a:gd name="T57" fmla="*/ 115 h 1556"/>
              <a:gd name="T58" fmla="*/ 1519 w 3839"/>
              <a:gd name="T59" fmla="*/ 115 h 1556"/>
              <a:gd name="T60" fmla="*/ 1588 w 3839"/>
              <a:gd name="T61" fmla="*/ 115 h 1556"/>
              <a:gd name="T62" fmla="*/ 1691 w 3839"/>
              <a:gd name="T63" fmla="*/ 92 h 1556"/>
              <a:gd name="T64" fmla="*/ 1850 w 3839"/>
              <a:gd name="T65" fmla="*/ 92 h 1556"/>
              <a:gd name="T66" fmla="*/ 2102 w 3839"/>
              <a:gd name="T67" fmla="*/ 92 h 1556"/>
              <a:gd name="T68" fmla="*/ 2170 w 3839"/>
              <a:gd name="T69" fmla="*/ 92 h 1556"/>
              <a:gd name="T70" fmla="*/ 2319 w 3839"/>
              <a:gd name="T71" fmla="*/ 80 h 1556"/>
              <a:gd name="T72" fmla="*/ 2502 w 3839"/>
              <a:gd name="T73" fmla="*/ 46 h 1556"/>
              <a:gd name="T74" fmla="*/ 2639 w 3839"/>
              <a:gd name="T75" fmla="*/ 23 h 1556"/>
              <a:gd name="T76" fmla="*/ 2730 w 3839"/>
              <a:gd name="T77" fmla="*/ 0 h 1556"/>
              <a:gd name="T78" fmla="*/ 2867 w 3839"/>
              <a:gd name="T79" fmla="*/ 0 h 1556"/>
              <a:gd name="T80" fmla="*/ 2970 w 3839"/>
              <a:gd name="T81" fmla="*/ 0 h 1556"/>
              <a:gd name="T82" fmla="*/ 3061 w 3839"/>
              <a:gd name="T83" fmla="*/ 0 h 1556"/>
              <a:gd name="T84" fmla="*/ 3164 w 3839"/>
              <a:gd name="T85" fmla="*/ 0 h 1556"/>
              <a:gd name="T86" fmla="*/ 3267 w 3839"/>
              <a:gd name="T87" fmla="*/ 0 h 1556"/>
              <a:gd name="T88" fmla="*/ 3336 w 3839"/>
              <a:gd name="T89" fmla="*/ 0 h 1556"/>
              <a:gd name="T90" fmla="*/ 3484 w 3839"/>
              <a:gd name="T91" fmla="*/ 0 h 1556"/>
              <a:gd name="T92" fmla="*/ 3644 w 3839"/>
              <a:gd name="T93" fmla="*/ 12 h 1556"/>
              <a:gd name="T94" fmla="*/ 3770 w 3839"/>
              <a:gd name="T95" fmla="*/ 35 h 1556"/>
              <a:gd name="T96" fmla="*/ 3816 w 3839"/>
              <a:gd name="T97" fmla="*/ 103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39" h="1556">
                <a:moveTo>
                  <a:pt x="1512" y="1555"/>
                </a:moveTo>
                <a:lnTo>
                  <a:pt x="1462" y="1544"/>
                </a:lnTo>
                <a:lnTo>
                  <a:pt x="1371" y="1544"/>
                </a:lnTo>
                <a:lnTo>
                  <a:pt x="1302" y="1544"/>
                </a:lnTo>
                <a:lnTo>
                  <a:pt x="1165" y="1544"/>
                </a:lnTo>
                <a:lnTo>
                  <a:pt x="1074" y="1532"/>
                </a:lnTo>
                <a:lnTo>
                  <a:pt x="982" y="1521"/>
                </a:lnTo>
                <a:lnTo>
                  <a:pt x="914" y="1521"/>
                </a:lnTo>
                <a:lnTo>
                  <a:pt x="845" y="1521"/>
                </a:lnTo>
                <a:lnTo>
                  <a:pt x="754" y="1521"/>
                </a:lnTo>
                <a:lnTo>
                  <a:pt x="719" y="1521"/>
                </a:lnTo>
                <a:lnTo>
                  <a:pt x="685" y="1509"/>
                </a:lnTo>
                <a:lnTo>
                  <a:pt x="617" y="1486"/>
                </a:lnTo>
                <a:lnTo>
                  <a:pt x="525" y="1475"/>
                </a:lnTo>
                <a:lnTo>
                  <a:pt x="434" y="1464"/>
                </a:lnTo>
                <a:lnTo>
                  <a:pt x="365" y="1452"/>
                </a:lnTo>
                <a:lnTo>
                  <a:pt x="320" y="1429"/>
                </a:lnTo>
                <a:lnTo>
                  <a:pt x="274" y="1395"/>
                </a:lnTo>
                <a:lnTo>
                  <a:pt x="251" y="1326"/>
                </a:lnTo>
                <a:lnTo>
                  <a:pt x="217" y="1304"/>
                </a:lnTo>
                <a:lnTo>
                  <a:pt x="148" y="1212"/>
                </a:lnTo>
                <a:lnTo>
                  <a:pt x="34" y="1075"/>
                </a:lnTo>
                <a:lnTo>
                  <a:pt x="22" y="983"/>
                </a:lnTo>
                <a:lnTo>
                  <a:pt x="0" y="938"/>
                </a:lnTo>
                <a:lnTo>
                  <a:pt x="0" y="892"/>
                </a:lnTo>
                <a:lnTo>
                  <a:pt x="0" y="858"/>
                </a:lnTo>
                <a:lnTo>
                  <a:pt x="0" y="823"/>
                </a:lnTo>
                <a:lnTo>
                  <a:pt x="0" y="778"/>
                </a:lnTo>
                <a:lnTo>
                  <a:pt x="0" y="709"/>
                </a:lnTo>
                <a:lnTo>
                  <a:pt x="0" y="641"/>
                </a:lnTo>
                <a:lnTo>
                  <a:pt x="0" y="595"/>
                </a:lnTo>
                <a:lnTo>
                  <a:pt x="0" y="561"/>
                </a:lnTo>
                <a:lnTo>
                  <a:pt x="0" y="526"/>
                </a:lnTo>
                <a:lnTo>
                  <a:pt x="22" y="458"/>
                </a:lnTo>
                <a:lnTo>
                  <a:pt x="34" y="366"/>
                </a:lnTo>
                <a:lnTo>
                  <a:pt x="45" y="298"/>
                </a:lnTo>
                <a:lnTo>
                  <a:pt x="68" y="252"/>
                </a:lnTo>
                <a:lnTo>
                  <a:pt x="102" y="218"/>
                </a:lnTo>
                <a:lnTo>
                  <a:pt x="137" y="206"/>
                </a:lnTo>
                <a:lnTo>
                  <a:pt x="171" y="195"/>
                </a:lnTo>
                <a:lnTo>
                  <a:pt x="205" y="183"/>
                </a:lnTo>
                <a:lnTo>
                  <a:pt x="240" y="172"/>
                </a:lnTo>
                <a:lnTo>
                  <a:pt x="308" y="172"/>
                </a:lnTo>
                <a:lnTo>
                  <a:pt x="400" y="172"/>
                </a:lnTo>
                <a:lnTo>
                  <a:pt x="468" y="172"/>
                </a:lnTo>
                <a:lnTo>
                  <a:pt x="514" y="160"/>
                </a:lnTo>
                <a:lnTo>
                  <a:pt x="548" y="160"/>
                </a:lnTo>
                <a:lnTo>
                  <a:pt x="582" y="138"/>
                </a:lnTo>
                <a:lnTo>
                  <a:pt x="617" y="115"/>
                </a:lnTo>
                <a:lnTo>
                  <a:pt x="651" y="115"/>
                </a:lnTo>
                <a:lnTo>
                  <a:pt x="674" y="80"/>
                </a:lnTo>
                <a:lnTo>
                  <a:pt x="857" y="103"/>
                </a:lnTo>
                <a:lnTo>
                  <a:pt x="994" y="103"/>
                </a:lnTo>
                <a:lnTo>
                  <a:pt x="1085" y="103"/>
                </a:lnTo>
                <a:lnTo>
                  <a:pt x="1119" y="103"/>
                </a:lnTo>
                <a:lnTo>
                  <a:pt x="1199" y="103"/>
                </a:lnTo>
                <a:lnTo>
                  <a:pt x="1291" y="103"/>
                </a:lnTo>
                <a:lnTo>
                  <a:pt x="1451" y="115"/>
                </a:lnTo>
                <a:lnTo>
                  <a:pt x="1485" y="115"/>
                </a:lnTo>
                <a:lnTo>
                  <a:pt x="1519" y="115"/>
                </a:lnTo>
                <a:lnTo>
                  <a:pt x="1553" y="115"/>
                </a:lnTo>
                <a:lnTo>
                  <a:pt x="1588" y="115"/>
                </a:lnTo>
                <a:lnTo>
                  <a:pt x="1622" y="115"/>
                </a:lnTo>
                <a:lnTo>
                  <a:pt x="1691" y="92"/>
                </a:lnTo>
                <a:lnTo>
                  <a:pt x="1759" y="92"/>
                </a:lnTo>
                <a:lnTo>
                  <a:pt x="1850" y="92"/>
                </a:lnTo>
                <a:lnTo>
                  <a:pt x="1965" y="92"/>
                </a:lnTo>
                <a:lnTo>
                  <a:pt x="2102" y="92"/>
                </a:lnTo>
                <a:lnTo>
                  <a:pt x="2136" y="92"/>
                </a:lnTo>
                <a:lnTo>
                  <a:pt x="2170" y="92"/>
                </a:lnTo>
                <a:lnTo>
                  <a:pt x="2205" y="92"/>
                </a:lnTo>
                <a:lnTo>
                  <a:pt x="2319" y="80"/>
                </a:lnTo>
                <a:lnTo>
                  <a:pt x="2433" y="58"/>
                </a:lnTo>
                <a:lnTo>
                  <a:pt x="2502" y="46"/>
                </a:lnTo>
                <a:lnTo>
                  <a:pt x="2570" y="35"/>
                </a:lnTo>
                <a:lnTo>
                  <a:pt x="2639" y="23"/>
                </a:lnTo>
                <a:lnTo>
                  <a:pt x="2684" y="12"/>
                </a:lnTo>
                <a:lnTo>
                  <a:pt x="2730" y="0"/>
                </a:lnTo>
                <a:lnTo>
                  <a:pt x="2776" y="0"/>
                </a:lnTo>
                <a:lnTo>
                  <a:pt x="2867" y="0"/>
                </a:lnTo>
                <a:lnTo>
                  <a:pt x="2936" y="0"/>
                </a:lnTo>
                <a:lnTo>
                  <a:pt x="2970" y="0"/>
                </a:lnTo>
                <a:lnTo>
                  <a:pt x="3016" y="0"/>
                </a:lnTo>
                <a:lnTo>
                  <a:pt x="3061" y="0"/>
                </a:lnTo>
                <a:lnTo>
                  <a:pt x="3096" y="0"/>
                </a:lnTo>
                <a:lnTo>
                  <a:pt x="3164" y="0"/>
                </a:lnTo>
                <a:lnTo>
                  <a:pt x="3233" y="0"/>
                </a:lnTo>
                <a:lnTo>
                  <a:pt x="3267" y="0"/>
                </a:lnTo>
                <a:lnTo>
                  <a:pt x="3301" y="0"/>
                </a:lnTo>
                <a:lnTo>
                  <a:pt x="3336" y="0"/>
                </a:lnTo>
                <a:lnTo>
                  <a:pt x="3450" y="0"/>
                </a:lnTo>
                <a:lnTo>
                  <a:pt x="3484" y="0"/>
                </a:lnTo>
                <a:lnTo>
                  <a:pt x="3553" y="12"/>
                </a:lnTo>
                <a:lnTo>
                  <a:pt x="3644" y="12"/>
                </a:lnTo>
                <a:lnTo>
                  <a:pt x="3736" y="23"/>
                </a:lnTo>
                <a:lnTo>
                  <a:pt x="3770" y="35"/>
                </a:lnTo>
                <a:lnTo>
                  <a:pt x="3804" y="69"/>
                </a:lnTo>
                <a:lnTo>
                  <a:pt x="3816" y="103"/>
                </a:lnTo>
                <a:lnTo>
                  <a:pt x="3838" y="13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2362200" y="609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5410200" y="32004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solidFill>
                  <a:schemeClr val="tx2"/>
                </a:solidFill>
                <a:ea typeface="굴림" panose="020B0600000101010101" pitchFamily="50" charset="-127"/>
              </a:rPr>
              <a:t>9</a:t>
            </a:r>
          </a:p>
        </p:txBody>
      </p:sp>
      <p:grpSp>
        <p:nvGrpSpPr>
          <p:cNvPr id="18467" name="Group 35"/>
          <p:cNvGrpSpPr>
            <a:grpSpLocks/>
          </p:cNvGrpSpPr>
          <p:nvPr/>
        </p:nvGrpSpPr>
        <p:grpSpPr bwMode="auto">
          <a:xfrm>
            <a:off x="1454150" y="1431925"/>
            <a:ext cx="444500" cy="466725"/>
            <a:chOff x="916" y="902"/>
            <a:chExt cx="280" cy="294"/>
          </a:xfrm>
        </p:grpSpPr>
        <p:sp>
          <p:nvSpPr>
            <p:cNvPr id="18465" name="Oval 33"/>
            <p:cNvSpPr>
              <a:spLocks noChangeArrowheads="1"/>
            </p:cNvSpPr>
            <p:nvPr/>
          </p:nvSpPr>
          <p:spPr bwMode="auto">
            <a:xfrm>
              <a:off x="916" y="91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950" y="9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>
                  <a:ea typeface="굴림" panose="020B0600000101010101" pitchFamily="50" charset="-127"/>
                </a:rPr>
                <a:t>1</a:t>
              </a:r>
            </a:p>
          </p:txBody>
        </p:sp>
      </p:grp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1981200" y="5514975"/>
            <a:ext cx="1600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d(v, 5)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5562600" y="5438775"/>
            <a:ext cx="1828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p(v, 5)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1295400" y="44481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1752600" y="44481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209800" y="44481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2667000" y="44481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914400" y="49053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3124200" y="44481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581400" y="44481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13017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17589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22161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26733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31305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3587750" y="4911725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85" name="Group 53"/>
          <p:cNvGrpSpPr>
            <a:grpSpLocks/>
          </p:cNvGrpSpPr>
          <p:nvPr/>
        </p:nvGrpSpPr>
        <p:grpSpPr bwMode="auto">
          <a:xfrm>
            <a:off x="5035550" y="4800600"/>
            <a:ext cx="444500" cy="579438"/>
            <a:chOff x="3172" y="3024"/>
            <a:chExt cx="280" cy="365"/>
          </a:xfrm>
        </p:grpSpPr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3172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3216" y="3024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-</a:t>
              </a:r>
            </a:p>
          </p:txBody>
        </p:sp>
      </p:grpSp>
      <p:grpSp>
        <p:nvGrpSpPr>
          <p:cNvPr id="18488" name="Group 56"/>
          <p:cNvGrpSpPr>
            <a:grpSpLocks/>
          </p:cNvGrpSpPr>
          <p:nvPr/>
        </p:nvGrpSpPr>
        <p:grpSpPr bwMode="auto">
          <a:xfrm>
            <a:off x="5486400" y="4876800"/>
            <a:ext cx="450850" cy="579438"/>
            <a:chOff x="3456" y="3072"/>
            <a:chExt cx="284" cy="365"/>
          </a:xfrm>
        </p:grpSpPr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3460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3456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8491" name="Group 59"/>
          <p:cNvGrpSpPr>
            <a:grpSpLocks/>
          </p:cNvGrpSpPr>
          <p:nvPr/>
        </p:nvGrpSpPr>
        <p:grpSpPr bwMode="auto">
          <a:xfrm>
            <a:off x="5943600" y="4876800"/>
            <a:ext cx="450850" cy="579438"/>
            <a:chOff x="3744" y="3072"/>
            <a:chExt cx="284" cy="365"/>
          </a:xfrm>
        </p:grpSpPr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3748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0" name="Rectangle 58"/>
            <p:cNvSpPr>
              <a:spLocks noChangeArrowheads="1"/>
            </p:cNvSpPr>
            <p:nvPr/>
          </p:nvSpPr>
          <p:spPr bwMode="auto">
            <a:xfrm>
              <a:off x="3744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8494" name="Group 62"/>
          <p:cNvGrpSpPr>
            <a:grpSpLocks/>
          </p:cNvGrpSpPr>
          <p:nvPr/>
        </p:nvGrpSpPr>
        <p:grpSpPr bwMode="auto">
          <a:xfrm>
            <a:off x="6400800" y="4876800"/>
            <a:ext cx="450850" cy="579438"/>
            <a:chOff x="4032" y="3072"/>
            <a:chExt cx="284" cy="365"/>
          </a:xfrm>
        </p:grpSpPr>
        <p:sp>
          <p:nvSpPr>
            <p:cNvPr id="18492" name="Rectangle 60"/>
            <p:cNvSpPr>
              <a:spLocks noChangeArrowheads="1"/>
            </p:cNvSpPr>
            <p:nvPr/>
          </p:nvSpPr>
          <p:spPr bwMode="auto">
            <a:xfrm>
              <a:off x="4036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3" name="Rectangle 61"/>
            <p:cNvSpPr>
              <a:spLocks noChangeArrowheads="1"/>
            </p:cNvSpPr>
            <p:nvPr/>
          </p:nvSpPr>
          <p:spPr bwMode="auto">
            <a:xfrm>
              <a:off x="4032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1</a:t>
              </a:r>
            </a:p>
          </p:txBody>
        </p:sp>
      </p:grpSp>
      <p:grpSp>
        <p:nvGrpSpPr>
          <p:cNvPr id="18497" name="Group 65"/>
          <p:cNvGrpSpPr>
            <a:grpSpLocks/>
          </p:cNvGrpSpPr>
          <p:nvPr/>
        </p:nvGrpSpPr>
        <p:grpSpPr bwMode="auto">
          <a:xfrm>
            <a:off x="6858000" y="4876800"/>
            <a:ext cx="450850" cy="579438"/>
            <a:chOff x="4320" y="3072"/>
            <a:chExt cx="284" cy="365"/>
          </a:xfrm>
        </p:grpSpPr>
        <p:sp>
          <p:nvSpPr>
            <p:cNvPr id="18495" name="Rectangle 63"/>
            <p:cNvSpPr>
              <a:spLocks noChangeArrowheads="1"/>
            </p:cNvSpPr>
            <p:nvPr/>
          </p:nvSpPr>
          <p:spPr bwMode="auto">
            <a:xfrm>
              <a:off x="4324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6" name="Rectangle 64"/>
            <p:cNvSpPr>
              <a:spLocks noChangeArrowheads="1"/>
            </p:cNvSpPr>
            <p:nvPr/>
          </p:nvSpPr>
          <p:spPr bwMode="auto">
            <a:xfrm>
              <a:off x="4320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18500" name="Group 68"/>
          <p:cNvGrpSpPr>
            <a:grpSpLocks/>
          </p:cNvGrpSpPr>
          <p:nvPr/>
        </p:nvGrpSpPr>
        <p:grpSpPr bwMode="auto">
          <a:xfrm>
            <a:off x="7315200" y="4876800"/>
            <a:ext cx="450850" cy="579438"/>
            <a:chOff x="4608" y="3072"/>
            <a:chExt cx="284" cy="365"/>
          </a:xfrm>
        </p:grpSpPr>
        <p:sp>
          <p:nvSpPr>
            <p:cNvPr id="18498" name="Rectangle 66"/>
            <p:cNvSpPr>
              <a:spLocks noChangeArrowheads="1"/>
            </p:cNvSpPr>
            <p:nvPr/>
          </p:nvSpPr>
          <p:spPr bwMode="auto">
            <a:xfrm>
              <a:off x="4612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9" name="Rectangle 67"/>
            <p:cNvSpPr>
              <a:spLocks noChangeArrowheads="1"/>
            </p:cNvSpPr>
            <p:nvPr/>
          </p:nvSpPr>
          <p:spPr bwMode="auto">
            <a:xfrm>
              <a:off x="4608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18503" name="Group 71"/>
          <p:cNvGrpSpPr>
            <a:grpSpLocks/>
          </p:cNvGrpSpPr>
          <p:nvPr/>
        </p:nvGrpSpPr>
        <p:grpSpPr bwMode="auto">
          <a:xfrm>
            <a:off x="1295400" y="4876800"/>
            <a:ext cx="450850" cy="579438"/>
            <a:chOff x="816" y="3072"/>
            <a:chExt cx="284" cy="365"/>
          </a:xfrm>
        </p:grpSpPr>
        <p:sp>
          <p:nvSpPr>
            <p:cNvPr id="18501" name="Rectangle 69"/>
            <p:cNvSpPr>
              <a:spLocks noChangeArrowheads="1"/>
            </p:cNvSpPr>
            <p:nvPr/>
          </p:nvSpPr>
          <p:spPr bwMode="auto">
            <a:xfrm>
              <a:off x="820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2" name="Rectangle 70"/>
            <p:cNvSpPr>
              <a:spLocks noChangeArrowheads="1"/>
            </p:cNvSpPr>
            <p:nvPr/>
          </p:nvSpPr>
          <p:spPr bwMode="auto">
            <a:xfrm>
              <a:off x="816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0</a:t>
              </a:r>
            </a:p>
          </p:txBody>
        </p:sp>
      </p:grpSp>
      <p:grpSp>
        <p:nvGrpSpPr>
          <p:cNvPr id="18506" name="Group 74"/>
          <p:cNvGrpSpPr>
            <a:grpSpLocks/>
          </p:cNvGrpSpPr>
          <p:nvPr/>
        </p:nvGrpSpPr>
        <p:grpSpPr bwMode="auto">
          <a:xfrm>
            <a:off x="1752600" y="4876800"/>
            <a:ext cx="450850" cy="579438"/>
            <a:chOff x="1104" y="3072"/>
            <a:chExt cx="284" cy="365"/>
          </a:xfrm>
        </p:grpSpPr>
        <p:sp>
          <p:nvSpPr>
            <p:cNvPr id="18504" name="Rectangle 72"/>
            <p:cNvSpPr>
              <a:spLocks noChangeArrowheads="1"/>
            </p:cNvSpPr>
            <p:nvPr/>
          </p:nvSpPr>
          <p:spPr bwMode="auto">
            <a:xfrm>
              <a:off x="1108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5" name="Rectangle 73"/>
            <p:cNvSpPr>
              <a:spLocks noChangeArrowheads="1"/>
            </p:cNvSpPr>
            <p:nvPr/>
          </p:nvSpPr>
          <p:spPr bwMode="auto">
            <a:xfrm>
              <a:off x="1104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8509" name="Group 77"/>
          <p:cNvGrpSpPr>
            <a:grpSpLocks/>
          </p:cNvGrpSpPr>
          <p:nvPr/>
        </p:nvGrpSpPr>
        <p:grpSpPr bwMode="auto">
          <a:xfrm>
            <a:off x="2209800" y="4876800"/>
            <a:ext cx="450850" cy="579438"/>
            <a:chOff x="1392" y="3072"/>
            <a:chExt cx="284" cy="365"/>
          </a:xfrm>
        </p:grpSpPr>
        <p:sp>
          <p:nvSpPr>
            <p:cNvPr id="18507" name="Rectangle 75"/>
            <p:cNvSpPr>
              <a:spLocks noChangeArrowheads="1"/>
            </p:cNvSpPr>
            <p:nvPr/>
          </p:nvSpPr>
          <p:spPr bwMode="auto">
            <a:xfrm>
              <a:off x="1396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08" name="Rectangle 76"/>
            <p:cNvSpPr>
              <a:spLocks noChangeArrowheads="1"/>
            </p:cNvSpPr>
            <p:nvPr/>
          </p:nvSpPr>
          <p:spPr bwMode="auto">
            <a:xfrm>
              <a:off x="1392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8512" name="Group 80"/>
          <p:cNvGrpSpPr>
            <a:grpSpLocks/>
          </p:cNvGrpSpPr>
          <p:nvPr/>
        </p:nvGrpSpPr>
        <p:grpSpPr bwMode="auto">
          <a:xfrm>
            <a:off x="2667000" y="4876800"/>
            <a:ext cx="450850" cy="579438"/>
            <a:chOff x="1680" y="3072"/>
            <a:chExt cx="284" cy="365"/>
          </a:xfrm>
        </p:grpSpPr>
        <p:sp>
          <p:nvSpPr>
            <p:cNvPr id="18510" name="Rectangle 78"/>
            <p:cNvSpPr>
              <a:spLocks noChangeArrowheads="1"/>
            </p:cNvSpPr>
            <p:nvPr/>
          </p:nvSpPr>
          <p:spPr bwMode="auto">
            <a:xfrm>
              <a:off x="1684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11" name="Rectangle 79"/>
            <p:cNvSpPr>
              <a:spLocks noChangeArrowheads="1"/>
            </p:cNvSpPr>
            <p:nvPr/>
          </p:nvSpPr>
          <p:spPr bwMode="auto">
            <a:xfrm>
              <a:off x="1680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8515" name="Group 83"/>
          <p:cNvGrpSpPr>
            <a:grpSpLocks/>
          </p:cNvGrpSpPr>
          <p:nvPr/>
        </p:nvGrpSpPr>
        <p:grpSpPr bwMode="auto">
          <a:xfrm>
            <a:off x="3124200" y="4876800"/>
            <a:ext cx="450850" cy="579438"/>
            <a:chOff x="1968" y="3072"/>
            <a:chExt cx="284" cy="365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1972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14" name="Rectangle 82"/>
            <p:cNvSpPr>
              <a:spLocks noChangeArrowheads="1"/>
            </p:cNvSpPr>
            <p:nvPr/>
          </p:nvSpPr>
          <p:spPr bwMode="auto">
            <a:xfrm>
              <a:off x="1968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18518" name="Group 86"/>
          <p:cNvGrpSpPr>
            <a:grpSpLocks/>
          </p:cNvGrpSpPr>
          <p:nvPr/>
        </p:nvGrpSpPr>
        <p:grpSpPr bwMode="auto">
          <a:xfrm>
            <a:off x="3581400" y="4876800"/>
            <a:ext cx="450850" cy="579438"/>
            <a:chOff x="2256" y="3072"/>
            <a:chExt cx="284" cy="365"/>
          </a:xfrm>
        </p:grpSpPr>
        <p:sp>
          <p:nvSpPr>
            <p:cNvPr id="18516" name="Rectangle 84"/>
            <p:cNvSpPr>
              <a:spLocks noChangeArrowheads="1"/>
            </p:cNvSpPr>
            <p:nvPr/>
          </p:nvSpPr>
          <p:spPr bwMode="auto">
            <a:xfrm>
              <a:off x="2260" y="3094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17" name="Rectangle 85"/>
            <p:cNvSpPr>
              <a:spLocks noChangeArrowheads="1"/>
            </p:cNvSpPr>
            <p:nvPr/>
          </p:nvSpPr>
          <p:spPr bwMode="auto">
            <a:xfrm>
              <a:off x="2256" y="3072"/>
              <a:ext cx="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8</a:t>
              </a:r>
            </a:p>
          </p:txBody>
        </p:sp>
      </p:grpSp>
      <p:sp>
        <p:nvSpPr>
          <p:cNvPr id="18519" name="Rectangle 87"/>
          <p:cNvSpPr>
            <a:spLocks noChangeArrowheads="1"/>
          </p:cNvSpPr>
          <p:nvPr/>
        </p:nvSpPr>
        <p:spPr bwMode="auto">
          <a:xfrm>
            <a:off x="5105400" y="43719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8520" name="Rectangle 88"/>
          <p:cNvSpPr>
            <a:spLocks noChangeArrowheads="1"/>
          </p:cNvSpPr>
          <p:nvPr/>
        </p:nvSpPr>
        <p:spPr bwMode="auto">
          <a:xfrm>
            <a:off x="5562600" y="43719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8521" name="Rectangle 89"/>
          <p:cNvSpPr>
            <a:spLocks noChangeArrowheads="1"/>
          </p:cNvSpPr>
          <p:nvPr/>
        </p:nvSpPr>
        <p:spPr bwMode="auto">
          <a:xfrm>
            <a:off x="6019800" y="43719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522" name="Rectangle 90"/>
          <p:cNvSpPr>
            <a:spLocks noChangeArrowheads="1"/>
          </p:cNvSpPr>
          <p:nvPr/>
        </p:nvSpPr>
        <p:spPr bwMode="auto">
          <a:xfrm>
            <a:off x="6477000" y="43719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8523" name="Rectangle 91"/>
          <p:cNvSpPr>
            <a:spLocks noChangeArrowheads="1"/>
          </p:cNvSpPr>
          <p:nvPr/>
        </p:nvSpPr>
        <p:spPr bwMode="auto">
          <a:xfrm>
            <a:off x="6934200" y="43719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8524" name="Rectangle 92"/>
          <p:cNvSpPr>
            <a:spLocks noChangeArrowheads="1"/>
          </p:cNvSpPr>
          <p:nvPr/>
        </p:nvSpPr>
        <p:spPr bwMode="auto">
          <a:xfrm>
            <a:off x="7391400" y="4371975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8525" name="Line 93"/>
          <p:cNvSpPr>
            <a:spLocks noChangeShapeType="1"/>
          </p:cNvSpPr>
          <p:nvPr/>
        </p:nvSpPr>
        <p:spPr bwMode="auto">
          <a:xfrm>
            <a:off x="5257800" y="2438400"/>
            <a:ext cx="2819400" cy="685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526" name="Line 94"/>
          <p:cNvSpPr>
            <a:spLocks noChangeShapeType="1"/>
          </p:cNvSpPr>
          <p:nvPr/>
        </p:nvSpPr>
        <p:spPr bwMode="auto">
          <a:xfrm>
            <a:off x="3657600" y="1828800"/>
            <a:ext cx="1219200" cy="381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527" name="Line 95"/>
          <p:cNvSpPr>
            <a:spLocks noChangeShapeType="1"/>
          </p:cNvSpPr>
          <p:nvPr/>
        </p:nvSpPr>
        <p:spPr bwMode="auto">
          <a:xfrm flipV="1">
            <a:off x="3733800" y="1371600"/>
            <a:ext cx="2971800" cy="228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528" name="Freeform 96"/>
          <p:cNvSpPr>
            <a:spLocks/>
          </p:cNvSpPr>
          <p:nvPr/>
        </p:nvSpPr>
        <p:spPr bwMode="auto">
          <a:xfrm>
            <a:off x="800100" y="884238"/>
            <a:ext cx="6094413" cy="2470150"/>
          </a:xfrm>
          <a:custGeom>
            <a:avLst/>
            <a:gdLst>
              <a:gd name="T0" fmla="*/ 1462 w 3839"/>
              <a:gd name="T1" fmla="*/ 1544 h 1556"/>
              <a:gd name="T2" fmla="*/ 1302 w 3839"/>
              <a:gd name="T3" fmla="*/ 1544 h 1556"/>
              <a:gd name="T4" fmla="*/ 1074 w 3839"/>
              <a:gd name="T5" fmla="*/ 1532 h 1556"/>
              <a:gd name="T6" fmla="*/ 914 w 3839"/>
              <a:gd name="T7" fmla="*/ 1521 h 1556"/>
              <a:gd name="T8" fmla="*/ 754 w 3839"/>
              <a:gd name="T9" fmla="*/ 1521 h 1556"/>
              <a:gd name="T10" fmla="*/ 685 w 3839"/>
              <a:gd name="T11" fmla="*/ 1509 h 1556"/>
              <a:gd name="T12" fmla="*/ 525 w 3839"/>
              <a:gd name="T13" fmla="*/ 1475 h 1556"/>
              <a:gd name="T14" fmla="*/ 365 w 3839"/>
              <a:gd name="T15" fmla="*/ 1452 h 1556"/>
              <a:gd name="T16" fmla="*/ 274 w 3839"/>
              <a:gd name="T17" fmla="*/ 1395 h 1556"/>
              <a:gd name="T18" fmla="*/ 217 w 3839"/>
              <a:gd name="T19" fmla="*/ 1304 h 1556"/>
              <a:gd name="T20" fmla="*/ 34 w 3839"/>
              <a:gd name="T21" fmla="*/ 1075 h 1556"/>
              <a:gd name="T22" fmla="*/ 0 w 3839"/>
              <a:gd name="T23" fmla="*/ 938 h 1556"/>
              <a:gd name="T24" fmla="*/ 0 w 3839"/>
              <a:gd name="T25" fmla="*/ 858 h 1556"/>
              <a:gd name="T26" fmla="*/ 0 w 3839"/>
              <a:gd name="T27" fmla="*/ 778 h 1556"/>
              <a:gd name="T28" fmla="*/ 0 w 3839"/>
              <a:gd name="T29" fmla="*/ 641 h 1556"/>
              <a:gd name="T30" fmla="*/ 0 w 3839"/>
              <a:gd name="T31" fmla="*/ 561 h 1556"/>
              <a:gd name="T32" fmla="*/ 22 w 3839"/>
              <a:gd name="T33" fmla="*/ 458 h 1556"/>
              <a:gd name="T34" fmla="*/ 45 w 3839"/>
              <a:gd name="T35" fmla="*/ 298 h 1556"/>
              <a:gd name="T36" fmla="*/ 102 w 3839"/>
              <a:gd name="T37" fmla="*/ 218 h 1556"/>
              <a:gd name="T38" fmla="*/ 171 w 3839"/>
              <a:gd name="T39" fmla="*/ 195 h 1556"/>
              <a:gd name="T40" fmla="*/ 240 w 3839"/>
              <a:gd name="T41" fmla="*/ 172 h 1556"/>
              <a:gd name="T42" fmla="*/ 400 w 3839"/>
              <a:gd name="T43" fmla="*/ 172 h 1556"/>
              <a:gd name="T44" fmla="*/ 514 w 3839"/>
              <a:gd name="T45" fmla="*/ 160 h 1556"/>
              <a:gd name="T46" fmla="*/ 582 w 3839"/>
              <a:gd name="T47" fmla="*/ 138 h 1556"/>
              <a:gd name="T48" fmla="*/ 651 w 3839"/>
              <a:gd name="T49" fmla="*/ 115 h 1556"/>
              <a:gd name="T50" fmla="*/ 857 w 3839"/>
              <a:gd name="T51" fmla="*/ 103 h 1556"/>
              <a:gd name="T52" fmla="*/ 1085 w 3839"/>
              <a:gd name="T53" fmla="*/ 103 h 1556"/>
              <a:gd name="T54" fmla="*/ 1199 w 3839"/>
              <a:gd name="T55" fmla="*/ 103 h 1556"/>
              <a:gd name="T56" fmla="*/ 1451 w 3839"/>
              <a:gd name="T57" fmla="*/ 115 h 1556"/>
              <a:gd name="T58" fmla="*/ 1519 w 3839"/>
              <a:gd name="T59" fmla="*/ 115 h 1556"/>
              <a:gd name="T60" fmla="*/ 1588 w 3839"/>
              <a:gd name="T61" fmla="*/ 115 h 1556"/>
              <a:gd name="T62" fmla="*/ 1691 w 3839"/>
              <a:gd name="T63" fmla="*/ 92 h 1556"/>
              <a:gd name="T64" fmla="*/ 1850 w 3839"/>
              <a:gd name="T65" fmla="*/ 92 h 1556"/>
              <a:gd name="T66" fmla="*/ 2102 w 3839"/>
              <a:gd name="T67" fmla="*/ 92 h 1556"/>
              <a:gd name="T68" fmla="*/ 2170 w 3839"/>
              <a:gd name="T69" fmla="*/ 92 h 1556"/>
              <a:gd name="T70" fmla="*/ 2319 w 3839"/>
              <a:gd name="T71" fmla="*/ 80 h 1556"/>
              <a:gd name="T72" fmla="*/ 2502 w 3839"/>
              <a:gd name="T73" fmla="*/ 46 h 1556"/>
              <a:gd name="T74" fmla="*/ 2639 w 3839"/>
              <a:gd name="T75" fmla="*/ 23 h 1556"/>
              <a:gd name="T76" fmla="*/ 2730 w 3839"/>
              <a:gd name="T77" fmla="*/ 0 h 1556"/>
              <a:gd name="T78" fmla="*/ 2867 w 3839"/>
              <a:gd name="T79" fmla="*/ 0 h 1556"/>
              <a:gd name="T80" fmla="*/ 2970 w 3839"/>
              <a:gd name="T81" fmla="*/ 0 h 1556"/>
              <a:gd name="T82" fmla="*/ 3061 w 3839"/>
              <a:gd name="T83" fmla="*/ 0 h 1556"/>
              <a:gd name="T84" fmla="*/ 3164 w 3839"/>
              <a:gd name="T85" fmla="*/ 0 h 1556"/>
              <a:gd name="T86" fmla="*/ 3267 w 3839"/>
              <a:gd name="T87" fmla="*/ 0 h 1556"/>
              <a:gd name="T88" fmla="*/ 3336 w 3839"/>
              <a:gd name="T89" fmla="*/ 0 h 1556"/>
              <a:gd name="T90" fmla="*/ 3484 w 3839"/>
              <a:gd name="T91" fmla="*/ 0 h 1556"/>
              <a:gd name="T92" fmla="*/ 3644 w 3839"/>
              <a:gd name="T93" fmla="*/ 12 h 1556"/>
              <a:gd name="T94" fmla="*/ 3770 w 3839"/>
              <a:gd name="T95" fmla="*/ 35 h 1556"/>
              <a:gd name="T96" fmla="*/ 3816 w 3839"/>
              <a:gd name="T97" fmla="*/ 103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39" h="1556">
                <a:moveTo>
                  <a:pt x="1512" y="1555"/>
                </a:moveTo>
                <a:lnTo>
                  <a:pt x="1462" y="1544"/>
                </a:lnTo>
                <a:lnTo>
                  <a:pt x="1371" y="1544"/>
                </a:lnTo>
                <a:lnTo>
                  <a:pt x="1302" y="1544"/>
                </a:lnTo>
                <a:lnTo>
                  <a:pt x="1165" y="1544"/>
                </a:lnTo>
                <a:lnTo>
                  <a:pt x="1074" y="1532"/>
                </a:lnTo>
                <a:lnTo>
                  <a:pt x="982" y="1521"/>
                </a:lnTo>
                <a:lnTo>
                  <a:pt x="914" y="1521"/>
                </a:lnTo>
                <a:lnTo>
                  <a:pt x="845" y="1521"/>
                </a:lnTo>
                <a:lnTo>
                  <a:pt x="754" y="1521"/>
                </a:lnTo>
                <a:lnTo>
                  <a:pt x="719" y="1521"/>
                </a:lnTo>
                <a:lnTo>
                  <a:pt x="685" y="1509"/>
                </a:lnTo>
                <a:lnTo>
                  <a:pt x="617" y="1486"/>
                </a:lnTo>
                <a:lnTo>
                  <a:pt x="525" y="1475"/>
                </a:lnTo>
                <a:lnTo>
                  <a:pt x="434" y="1464"/>
                </a:lnTo>
                <a:lnTo>
                  <a:pt x="365" y="1452"/>
                </a:lnTo>
                <a:lnTo>
                  <a:pt x="320" y="1429"/>
                </a:lnTo>
                <a:lnTo>
                  <a:pt x="274" y="1395"/>
                </a:lnTo>
                <a:lnTo>
                  <a:pt x="251" y="1326"/>
                </a:lnTo>
                <a:lnTo>
                  <a:pt x="217" y="1304"/>
                </a:lnTo>
                <a:lnTo>
                  <a:pt x="148" y="1212"/>
                </a:lnTo>
                <a:lnTo>
                  <a:pt x="34" y="1075"/>
                </a:lnTo>
                <a:lnTo>
                  <a:pt x="22" y="983"/>
                </a:lnTo>
                <a:lnTo>
                  <a:pt x="0" y="938"/>
                </a:lnTo>
                <a:lnTo>
                  <a:pt x="0" y="892"/>
                </a:lnTo>
                <a:lnTo>
                  <a:pt x="0" y="858"/>
                </a:lnTo>
                <a:lnTo>
                  <a:pt x="0" y="823"/>
                </a:lnTo>
                <a:lnTo>
                  <a:pt x="0" y="778"/>
                </a:lnTo>
                <a:lnTo>
                  <a:pt x="0" y="709"/>
                </a:lnTo>
                <a:lnTo>
                  <a:pt x="0" y="641"/>
                </a:lnTo>
                <a:lnTo>
                  <a:pt x="0" y="595"/>
                </a:lnTo>
                <a:lnTo>
                  <a:pt x="0" y="561"/>
                </a:lnTo>
                <a:lnTo>
                  <a:pt x="0" y="526"/>
                </a:lnTo>
                <a:lnTo>
                  <a:pt x="22" y="458"/>
                </a:lnTo>
                <a:lnTo>
                  <a:pt x="34" y="366"/>
                </a:lnTo>
                <a:lnTo>
                  <a:pt x="45" y="298"/>
                </a:lnTo>
                <a:lnTo>
                  <a:pt x="68" y="252"/>
                </a:lnTo>
                <a:lnTo>
                  <a:pt x="102" y="218"/>
                </a:lnTo>
                <a:lnTo>
                  <a:pt x="137" y="206"/>
                </a:lnTo>
                <a:lnTo>
                  <a:pt x="171" y="195"/>
                </a:lnTo>
                <a:lnTo>
                  <a:pt x="205" y="183"/>
                </a:lnTo>
                <a:lnTo>
                  <a:pt x="240" y="172"/>
                </a:lnTo>
                <a:lnTo>
                  <a:pt x="308" y="172"/>
                </a:lnTo>
                <a:lnTo>
                  <a:pt x="400" y="172"/>
                </a:lnTo>
                <a:lnTo>
                  <a:pt x="468" y="172"/>
                </a:lnTo>
                <a:lnTo>
                  <a:pt x="514" y="160"/>
                </a:lnTo>
                <a:lnTo>
                  <a:pt x="548" y="160"/>
                </a:lnTo>
                <a:lnTo>
                  <a:pt x="582" y="138"/>
                </a:lnTo>
                <a:lnTo>
                  <a:pt x="617" y="115"/>
                </a:lnTo>
                <a:lnTo>
                  <a:pt x="651" y="115"/>
                </a:lnTo>
                <a:lnTo>
                  <a:pt x="674" y="80"/>
                </a:lnTo>
                <a:lnTo>
                  <a:pt x="857" y="103"/>
                </a:lnTo>
                <a:lnTo>
                  <a:pt x="994" y="103"/>
                </a:lnTo>
                <a:lnTo>
                  <a:pt x="1085" y="103"/>
                </a:lnTo>
                <a:lnTo>
                  <a:pt x="1119" y="103"/>
                </a:lnTo>
                <a:lnTo>
                  <a:pt x="1199" y="103"/>
                </a:lnTo>
                <a:lnTo>
                  <a:pt x="1291" y="103"/>
                </a:lnTo>
                <a:lnTo>
                  <a:pt x="1451" y="115"/>
                </a:lnTo>
                <a:lnTo>
                  <a:pt x="1485" y="115"/>
                </a:lnTo>
                <a:lnTo>
                  <a:pt x="1519" y="115"/>
                </a:lnTo>
                <a:lnTo>
                  <a:pt x="1553" y="115"/>
                </a:lnTo>
                <a:lnTo>
                  <a:pt x="1588" y="115"/>
                </a:lnTo>
                <a:lnTo>
                  <a:pt x="1622" y="115"/>
                </a:lnTo>
                <a:lnTo>
                  <a:pt x="1691" y="92"/>
                </a:lnTo>
                <a:lnTo>
                  <a:pt x="1759" y="92"/>
                </a:lnTo>
                <a:lnTo>
                  <a:pt x="1850" y="92"/>
                </a:lnTo>
                <a:lnTo>
                  <a:pt x="1965" y="92"/>
                </a:lnTo>
                <a:lnTo>
                  <a:pt x="2102" y="92"/>
                </a:lnTo>
                <a:lnTo>
                  <a:pt x="2136" y="92"/>
                </a:lnTo>
                <a:lnTo>
                  <a:pt x="2170" y="92"/>
                </a:lnTo>
                <a:lnTo>
                  <a:pt x="2205" y="92"/>
                </a:lnTo>
                <a:lnTo>
                  <a:pt x="2319" y="80"/>
                </a:lnTo>
                <a:lnTo>
                  <a:pt x="2433" y="58"/>
                </a:lnTo>
                <a:lnTo>
                  <a:pt x="2502" y="46"/>
                </a:lnTo>
                <a:lnTo>
                  <a:pt x="2570" y="35"/>
                </a:lnTo>
                <a:lnTo>
                  <a:pt x="2639" y="23"/>
                </a:lnTo>
                <a:lnTo>
                  <a:pt x="2684" y="12"/>
                </a:lnTo>
                <a:lnTo>
                  <a:pt x="2730" y="0"/>
                </a:lnTo>
                <a:lnTo>
                  <a:pt x="2776" y="0"/>
                </a:lnTo>
                <a:lnTo>
                  <a:pt x="2867" y="0"/>
                </a:lnTo>
                <a:lnTo>
                  <a:pt x="2936" y="0"/>
                </a:lnTo>
                <a:lnTo>
                  <a:pt x="2970" y="0"/>
                </a:lnTo>
                <a:lnTo>
                  <a:pt x="3016" y="0"/>
                </a:lnTo>
                <a:lnTo>
                  <a:pt x="3061" y="0"/>
                </a:lnTo>
                <a:lnTo>
                  <a:pt x="3096" y="0"/>
                </a:lnTo>
                <a:lnTo>
                  <a:pt x="3164" y="0"/>
                </a:lnTo>
                <a:lnTo>
                  <a:pt x="3233" y="0"/>
                </a:lnTo>
                <a:lnTo>
                  <a:pt x="3267" y="0"/>
                </a:lnTo>
                <a:lnTo>
                  <a:pt x="3301" y="0"/>
                </a:lnTo>
                <a:lnTo>
                  <a:pt x="3336" y="0"/>
                </a:lnTo>
                <a:lnTo>
                  <a:pt x="3450" y="0"/>
                </a:lnTo>
                <a:lnTo>
                  <a:pt x="3484" y="0"/>
                </a:lnTo>
                <a:lnTo>
                  <a:pt x="3553" y="12"/>
                </a:lnTo>
                <a:lnTo>
                  <a:pt x="3644" y="12"/>
                </a:lnTo>
                <a:lnTo>
                  <a:pt x="3736" y="23"/>
                </a:lnTo>
                <a:lnTo>
                  <a:pt x="3770" y="35"/>
                </a:lnTo>
                <a:lnTo>
                  <a:pt x="3804" y="69"/>
                </a:lnTo>
                <a:lnTo>
                  <a:pt x="3816" y="103"/>
                </a:lnTo>
                <a:lnTo>
                  <a:pt x="3838" y="138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529" name="Line 97"/>
          <p:cNvSpPr>
            <a:spLocks noChangeShapeType="1"/>
          </p:cNvSpPr>
          <p:nvPr/>
        </p:nvSpPr>
        <p:spPr bwMode="auto">
          <a:xfrm>
            <a:off x="1828800" y="1905000"/>
            <a:ext cx="1524000" cy="1143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685800"/>
          </a:xfrm>
          <a:noFill/>
          <a:ln/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Bellman and Ford Algorithm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56409"/>
            <a:ext cx="8614103" cy="26670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" y="3886200"/>
            <a:ext cx="8991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bg2"/>
                </a:solidFill>
                <a:ea typeface="굴림" panose="020B0600000101010101" pitchFamily="50" charset="-127"/>
              </a:rPr>
              <a:t>The computation can be done in-place.</a:t>
            </a:r>
          </a:p>
          <a:p>
            <a:pPr lvl="1" algn="l"/>
            <a:r>
              <a:rPr lang="en-US" altLang="ko-KR" sz="2200" dirty="0">
                <a:solidFill>
                  <a:schemeClr val="hlink"/>
                </a:solidFill>
                <a:ea typeface="굴림" panose="020B0600000101010101" pitchFamily="50" charset="-127"/>
              </a:rPr>
              <a:t>                 d(v) = min{d(v), min{d(w) + length of edge (w, v)}}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pPr lvl="1" algn="l"/>
            <a:r>
              <a:rPr lang="en-US" altLang="ko-KR" sz="2200" dirty="0">
                <a:ea typeface="굴림" panose="020B0600000101010101" pitchFamily="50" charset="-127"/>
              </a:rPr>
              <a:t>instead of</a:t>
            </a:r>
            <a:r>
              <a:rPr lang="en-US" altLang="ko-KR" sz="2200" dirty="0">
                <a:solidFill>
                  <a:schemeClr val="hlink"/>
                </a:solidFill>
                <a:ea typeface="굴림" panose="020B0600000101010101" pitchFamily="50" charset="-127"/>
              </a:rPr>
              <a:t> d(v, k) = min{d(v, k-1), min{d(w, k-1) + length of edge (w, v)}}</a:t>
            </a:r>
            <a:r>
              <a:rPr lang="en-US" altLang="ko-KR" sz="2200" dirty="0">
                <a:solidFill>
                  <a:schemeClr val="hlink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hlink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O</a:t>
            </a:r>
            <a:r>
              <a:rPr lang="en-US" altLang="ko-KR" sz="2200" dirty="0">
                <a:solidFill>
                  <a:schemeClr val="hlink"/>
                </a:solidFill>
                <a:ea typeface="굴림" panose="020B0600000101010101" pitchFamily="50" charset="-127"/>
              </a:rPr>
              <a:t>(n</a:t>
            </a:r>
            <a:r>
              <a:rPr lang="en-US" altLang="ko-KR" sz="2200" baseline="30000" dirty="0">
                <a:solidFill>
                  <a:schemeClr val="hlink"/>
                </a:solidFill>
                <a:ea typeface="굴림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hlink"/>
                </a:solidFill>
                <a:ea typeface="굴림" panose="020B0600000101010101" pitchFamily="50" charset="-127"/>
              </a:rPr>
              <a:t>) </a:t>
            </a:r>
            <a:r>
              <a:rPr lang="en-US" altLang="ko-KR" sz="2200" dirty="0">
                <a:ea typeface="굴림" panose="020B0600000101010101" pitchFamily="50" charset="-127"/>
              </a:rPr>
              <a:t>time for </a:t>
            </a:r>
            <a:r>
              <a:rPr lang="en-US" altLang="ko-KR" sz="2200" dirty="0">
                <a:solidFill>
                  <a:schemeClr val="bg2"/>
                </a:solidFill>
                <a:ea typeface="굴림" panose="020B0600000101010101" pitchFamily="50" charset="-127"/>
              </a:rPr>
              <a:t>adjacency matrix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hlink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O</a:t>
            </a:r>
            <a:r>
              <a:rPr lang="en-US" altLang="ko-KR" sz="2200" dirty="0">
                <a:solidFill>
                  <a:schemeClr val="hlink"/>
                </a:solidFill>
                <a:ea typeface="굴림" panose="020B0600000101010101" pitchFamily="50" charset="-127"/>
              </a:rPr>
              <a:t>(ne) </a:t>
            </a:r>
            <a:r>
              <a:rPr lang="en-US" altLang="ko-KR" sz="2200" dirty="0">
                <a:ea typeface="굴림" panose="020B0600000101010101" pitchFamily="50" charset="-127"/>
              </a:rPr>
              <a:t>time for </a:t>
            </a:r>
            <a:r>
              <a:rPr lang="en-US" altLang="ko-KR" sz="2200" dirty="0">
                <a:solidFill>
                  <a:schemeClr val="bg2"/>
                </a:solidFill>
                <a:ea typeface="굴림" panose="020B0600000101010101" pitchFamily="50" charset="-127"/>
              </a:rPr>
              <a:t>adjacency lists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hlink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O</a:t>
            </a:r>
            <a:r>
              <a:rPr lang="en-US" altLang="ko-KR" sz="2200" dirty="0">
                <a:solidFill>
                  <a:schemeClr val="hlink"/>
                </a:solidFill>
                <a:ea typeface="굴림" panose="020B0600000101010101" pitchFamily="50" charset="-127"/>
              </a:rPr>
              <a:t>(n) </a:t>
            </a:r>
            <a:r>
              <a:rPr lang="en-US" altLang="ko-KR" sz="2200" dirty="0">
                <a:ea typeface="굴림" panose="020B0600000101010101" pitchFamily="50" charset="-127"/>
              </a:rPr>
              <a:t>space complexity</a:t>
            </a:r>
            <a:endParaRPr lang="en-US" altLang="ko-KR" sz="2200" dirty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76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14478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Single-Source/All-Destinations Shortest Paths with General Weights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382000" cy="35814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Directed weighted graph.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Edges may have negative cost.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No cycle whose cost is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&lt; 0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Find a shortest path from a given source vertex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 s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 to each of the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n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vertices of the digraph.</a:t>
            </a:r>
          </a:p>
          <a:p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Dijkstra’s algorithm doesn’t work when there are negative-cost edges.</a:t>
            </a:r>
          </a:p>
          <a:p>
            <a:endParaRPr lang="en-US" altLang="ko-KR" dirty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Cycle of Negative Length</a:t>
            </a:r>
            <a:endParaRPr lang="ko-KR" alt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3238500" y="3124200"/>
            <a:ext cx="1981200" cy="798512"/>
            <a:chOff x="2040" y="1224"/>
            <a:chExt cx="1033" cy="396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2040" y="1452"/>
              <a:ext cx="168" cy="1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106" y="1494"/>
              <a:ext cx="5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0</a:t>
              </a:r>
              <a:endParaRPr lang="en-US" altLang="ko-KR" sz="160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2472" y="1452"/>
              <a:ext cx="168" cy="1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538" y="1494"/>
              <a:ext cx="5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1</a:t>
              </a:r>
              <a:endParaRPr lang="en-US" altLang="ko-KR" sz="1600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904" y="1452"/>
              <a:ext cx="169" cy="1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971" y="1494"/>
              <a:ext cx="5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2</a:t>
              </a:r>
              <a:endParaRPr lang="en-US" altLang="ko-KR" sz="1600"/>
            </a:p>
          </p:txBody>
        </p: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2208" y="1518"/>
              <a:ext cx="264" cy="30"/>
              <a:chOff x="2304" y="1566"/>
              <a:chExt cx="264" cy="30"/>
            </a:xfrm>
          </p:grpSpPr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2304" y="1578"/>
                <a:ext cx="2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2538" y="1566"/>
                <a:ext cx="30" cy="30"/>
              </a:xfrm>
              <a:custGeom>
                <a:avLst/>
                <a:gdLst>
                  <a:gd name="T0" fmla="*/ 0 w 30"/>
                  <a:gd name="T1" fmla="*/ 30 h 30"/>
                  <a:gd name="T2" fmla="*/ 30 w 30"/>
                  <a:gd name="T3" fmla="*/ 12 h 30"/>
                  <a:gd name="T4" fmla="*/ 0 w 30"/>
                  <a:gd name="T5" fmla="*/ 0 h 30"/>
                  <a:gd name="T6" fmla="*/ 12 w 30"/>
                  <a:gd name="T7" fmla="*/ 12 h 30"/>
                  <a:gd name="T8" fmla="*/ 0 w 30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0"/>
                  <a:gd name="T17" fmla="*/ 30 w 3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0">
                    <a:moveTo>
                      <a:pt x="0" y="30"/>
                    </a:moveTo>
                    <a:lnTo>
                      <a:pt x="30" y="12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640" y="1518"/>
              <a:ext cx="264" cy="30"/>
              <a:chOff x="2736" y="1566"/>
              <a:chExt cx="264" cy="30"/>
            </a:xfrm>
          </p:grpSpPr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2736" y="1578"/>
                <a:ext cx="2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2970" y="1566"/>
                <a:ext cx="30" cy="30"/>
              </a:xfrm>
              <a:custGeom>
                <a:avLst/>
                <a:gdLst>
                  <a:gd name="T0" fmla="*/ 0 w 30"/>
                  <a:gd name="T1" fmla="*/ 30 h 30"/>
                  <a:gd name="T2" fmla="*/ 30 w 30"/>
                  <a:gd name="T3" fmla="*/ 12 h 30"/>
                  <a:gd name="T4" fmla="*/ 0 w 30"/>
                  <a:gd name="T5" fmla="*/ 0 h 30"/>
                  <a:gd name="T6" fmla="*/ 12 w 30"/>
                  <a:gd name="T7" fmla="*/ 12 h 30"/>
                  <a:gd name="T8" fmla="*/ 0 w 30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0"/>
                  <a:gd name="T17" fmla="*/ 30 w 3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0">
                    <a:moveTo>
                      <a:pt x="0" y="30"/>
                    </a:moveTo>
                    <a:lnTo>
                      <a:pt x="30" y="12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2178" y="1356"/>
              <a:ext cx="750" cy="114"/>
              <a:chOff x="2274" y="1404"/>
              <a:chExt cx="750" cy="114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274" y="1404"/>
                <a:ext cx="726" cy="108"/>
              </a:xfrm>
              <a:custGeom>
                <a:avLst/>
                <a:gdLst>
                  <a:gd name="T0" fmla="*/ 0 w 121"/>
                  <a:gd name="T1" fmla="*/ 108 h 18"/>
                  <a:gd name="T2" fmla="*/ 378 w 121"/>
                  <a:gd name="T3" fmla="*/ 0 h 18"/>
                  <a:gd name="T4" fmla="*/ 726 w 121"/>
                  <a:gd name="T5" fmla="*/ 90 h 18"/>
                  <a:gd name="T6" fmla="*/ 0 60000 65536"/>
                  <a:gd name="T7" fmla="*/ 0 60000 65536"/>
                  <a:gd name="T8" fmla="*/ 0 60000 65536"/>
                  <a:gd name="T9" fmla="*/ 0 w 121"/>
                  <a:gd name="T10" fmla="*/ 0 h 18"/>
                  <a:gd name="T11" fmla="*/ 121 w 121"/>
                  <a:gd name="T12" fmla="*/ 18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1" h="18">
                    <a:moveTo>
                      <a:pt x="0" y="18"/>
                    </a:moveTo>
                    <a:cubicBezTo>
                      <a:pt x="7" y="8"/>
                      <a:pt x="33" y="0"/>
                      <a:pt x="63" y="0"/>
                    </a:cubicBezTo>
                    <a:cubicBezTo>
                      <a:pt x="89" y="0"/>
                      <a:pt x="111" y="6"/>
                      <a:pt x="121" y="15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2994" y="1488"/>
                <a:ext cx="30" cy="30"/>
              </a:xfrm>
              <a:custGeom>
                <a:avLst/>
                <a:gdLst>
                  <a:gd name="T0" fmla="*/ 0 w 30"/>
                  <a:gd name="T1" fmla="*/ 18 h 30"/>
                  <a:gd name="T2" fmla="*/ 30 w 30"/>
                  <a:gd name="T3" fmla="*/ 30 h 30"/>
                  <a:gd name="T4" fmla="*/ 24 w 30"/>
                  <a:gd name="T5" fmla="*/ 0 h 30"/>
                  <a:gd name="T6" fmla="*/ 18 w 30"/>
                  <a:gd name="T7" fmla="*/ 18 h 30"/>
                  <a:gd name="T8" fmla="*/ 0 w 30"/>
                  <a:gd name="T9" fmla="*/ 1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0"/>
                  <a:gd name="T17" fmla="*/ 30 w 3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0">
                    <a:moveTo>
                      <a:pt x="0" y="18"/>
                    </a:moveTo>
                    <a:lnTo>
                      <a:pt x="30" y="30"/>
                    </a:lnTo>
                    <a:lnTo>
                      <a:pt x="24" y="0"/>
                    </a:lnTo>
                    <a:lnTo>
                      <a:pt x="18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514" y="1224"/>
              <a:ext cx="10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44" y="1242"/>
              <a:ext cx="5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5</a:t>
              </a:r>
              <a:endParaRPr lang="en-US" altLang="ko-KR" sz="1600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2274" y="1416"/>
              <a:ext cx="10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2304" y="1434"/>
              <a:ext cx="5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7</a:t>
              </a:r>
              <a:endParaRPr lang="en-US" altLang="ko-KR" sz="1600"/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2682" y="1416"/>
              <a:ext cx="126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2712" y="1434"/>
              <a:ext cx="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-5</a:t>
              </a:r>
              <a:endParaRPr lang="en-US" altLang="ko-KR" sz="1600"/>
            </a:p>
          </p:txBody>
        </p:sp>
      </p:grp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2057400" y="4116387"/>
            <a:ext cx="49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Directed graph with a negative-length edge</a:t>
            </a:r>
            <a:endParaRPr lang="ko-KR" altLang="en-US" sz="1800" dirty="0"/>
          </a:p>
        </p:txBody>
      </p:sp>
      <p:grpSp>
        <p:nvGrpSpPr>
          <p:cNvPr id="27" name="Group 54"/>
          <p:cNvGrpSpPr>
            <a:grpSpLocks/>
          </p:cNvGrpSpPr>
          <p:nvPr/>
        </p:nvGrpSpPr>
        <p:grpSpPr bwMode="auto">
          <a:xfrm>
            <a:off x="3238500" y="4760912"/>
            <a:ext cx="2054225" cy="850900"/>
            <a:chOff x="2040" y="2448"/>
            <a:chExt cx="1033" cy="396"/>
          </a:xfrm>
        </p:grpSpPr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2040" y="2604"/>
              <a:ext cx="168" cy="1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2106" y="2646"/>
              <a:ext cx="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0</a:t>
              </a:r>
              <a:endParaRPr lang="en-US" altLang="ko-KR" sz="1600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2472" y="2604"/>
              <a:ext cx="168" cy="1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2538" y="2646"/>
              <a:ext cx="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1</a:t>
              </a:r>
              <a:endParaRPr lang="en-US" altLang="ko-KR" sz="1600"/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2904" y="2604"/>
              <a:ext cx="169" cy="1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2971" y="2646"/>
              <a:ext cx="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2</a:t>
              </a:r>
              <a:endParaRPr lang="en-US" altLang="ko-KR" sz="1600"/>
            </a:p>
          </p:txBody>
        </p:sp>
        <p:grpSp>
          <p:nvGrpSpPr>
            <p:cNvPr id="34" name="Group 40"/>
            <p:cNvGrpSpPr>
              <a:grpSpLocks/>
            </p:cNvGrpSpPr>
            <p:nvPr/>
          </p:nvGrpSpPr>
          <p:grpSpPr bwMode="auto">
            <a:xfrm>
              <a:off x="2208" y="2670"/>
              <a:ext cx="264" cy="30"/>
              <a:chOff x="2208" y="2670"/>
              <a:chExt cx="264" cy="30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2208" y="2682"/>
                <a:ext cx="2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2442" y="2670"/>
                <a:ext cx="30" cy="30"/>
              </a:xfrm>
              <a:custGeom>
                <a:avLst/>
                <a:gdLst>
                  <a:gd name="T0" fmla="*/ 0 w 30"/>
                  <a:gd name="T1" fmla="*/ 30 h 30"/>
                  <a:gd name="T2" fmla="*/ 30 w 30"/>
                  <a:gd name="T3" fmla="*/ 12 h 30"/>
                  <a:gd name="T4" fmla="*/ 0 w 30"/>
                  <a:gd name="T5" fmla="*/ 0 h 30"/>
                  <a:gd name="T6" fmla="*/ 12 w 30"/>
                  <a:gd name="T7" fmla="*/ 12 h 30"/>
                  <a:gd name="T8" fmla="*/ 0 w 30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0"/>
                  <a:gd name="T17" fmla="*/ 30 w 3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0">
                    <a:moveTo>
                      <a:pt x="0" y="30"/>
                    </a:moveTo>
                    <a:lnTo>
                      <a:pt x="30" y="12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5" name="Group 43"/>
            <p:cNvGrpSpPr>
              <a:grpSpLocks/>
            </p:cNvGrpSpPr>
            <p:nvPr/>
          </p:nvGrpSpPr>
          <p:grpSpPr bwMode="auto">
            <a:xfrm>
              <a:off x="2640" y="2670"/>
              <a:ext cx="264" cy="30"/>
              <a:chOff x="2640" y="2670"/>
              <a:chExt cx="264" cy="30"/>
            </a:xfrm>
          </p:grpSpPr>
          <p:sp>
            <p:nvSpPr>
              <p:cNvPr id="45" name="Line 41"/>
              <p:cNvSpPr>
                <a:spLocks noChangeShapeType="1"/>
              </p:cNvSpPr>
              <p:nvPr/>
            </p:nvSpPr>
            <p:spPr bwMode="auto">
              <a:xfrm>
                <a:off x="2640" y="2682"/>
                <a:ext cx="2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auto">
              <a:xfrm>
                <a:off x="2874" y="2670"/>
                <a:ext cx="30" cy="30"/>
              </a:xfrm>
              <a:custGeom>
                <a:avLst/>
                <a:gdLst>
                  <a:gd name="T0" fmla="*/ 0 w 30"/>
                  <a:gd name="T1" fmla="*/ 30 h 30"/>
                  <a:gd name="T2" fmla="*/ 30 w 30"/>
                  <a:gd name="T3" fmla="*/ 12 h 30"/>
                  <a:gd name="T4" fmla="*/ 0 w 30"/>
                  <a:gd name="T5" fmla="*/ 0 h 30"/>
                  <a:gd name="T6" fmla="*/ 12 w 30"/>
                  <a:gd name="T7" fmla="*/ 12 h 30"/>
                  <a:gd name="T8" fmla="*/ 0 w 30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0"/>
                  <a:gd name="T17" fmla="*/ 30 w 3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0">
                    <a:moveTo>
                      <a:pt x="0" y="30"/>
                    </a:moveTo>
                    <a:lnTo>
                      <a:pt x="30" y="12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2274" y="2712"/>
              <a:ext cx="10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7" name="Rectangle 45"/>
            <p:cNvSpPr>
              <a:spLocks noChangeArrowheads="1"/>
            </p:cNvSpPr>
            <p:nvPr/>
          </p:nvSpPr>
          <p:spPr bwMode="auto">
            <a:xfrm>
              <a:off x="2304" y="2730"/>
              <a:ext cx="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1</a:t>
              </a:r>
              <a:endParaRPr lang="en-US" altLang="ko-KR" sz="160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706" y="2712"/>
              <a:ext cx="10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2736" y="2730"/>
              <a:ext cx="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1</a:t>
              </a:r>
              <a:endParaRPr lang="en-US" altLang="ko-KR" sz="1600"/>
            </a:p>
          </p:txBody>
        </p:sp>
        <p:grpSp>
          <p:nvGrpSpPr>
            <p:cNvPr id="40" name="Group 50"/>
            <p:cNvGrpSpPr>
              <a:grpSpLocks/>
            </p:cNvGrpSpPr>
            <p:nvPr/>
          </p:nvGrpSpPr>
          <p:grpSpPr bwMode="auto">
            <a:xfrm>
              <a:off x="2160" y="2568"/>
              <a:ext cx="354" cy="36"/>
              <a:chOff x="2160" y="2568"/>
              <a:chExt cx="354" cy="36"/>
            </a:xfrm>
          </p:grpSpPr>
          <p:sp>
            <p:nvSpPr>
              <p:cNvPr id="43" name="Freeform 48"/>
              <p:cNvSpPr>
                <a:spLocks/>
              </p:cNvSpPr>
              <p:nvPr/>
            </p:nvSpPr>
            <p:spPr bwMode="auto">
              <a:xfrm>
                <a:off x="2178" y="2568"/>
                <a:ext cx="336" cy="36"/>
              </a:xfrm>
              <a:custGeom>
                <a:avLst/>
                <a:gdLst>
                  <a:gd name="T0" fmla="*/ 0 w 56"/>
                  <a:gd name="T1" fmla="*/ 18 h 6"/>
                  <a:gd name="T2" fmla="*/ 162 w 56"/>
                  <a:gd name="T3" fmla="*/ 0 h 6"/>
                  <a:gd name="T4" fmla="*/ 336 w 56"/>
                  <a:gd name="T5" fmla="*/ 36 h 6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6"/>
                  <a:gd name="T11" fmla="*/ 56 w 56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6">
                    <a:moveTo>
                      <a:pt x="0" y="3"/>
                    </a:moveTo>
                    <a:cubicBezTo>
                      <a:pt x="6" y="1"/>
                      <a:pt x="16" y="0"/>
                      <a:pt x="27" y="0"/>
                    </a:cubicBezTo>
                    <a:cubicBezTo>
                      <a:pt x="41" y="0"/>
                      <a:pt x="53" y="3"/>
                      <a:pt x="56" y="6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" name="Freeform 49"/>
              <p:cNvSpPr>
                <a:spLocks/>
              </p:cNvSpPr>
              <p:nvPr/>
            </p:nvSpPr>
            <p:spPr bwMode="auto">
              <a:xfrm>
                <a:off x="2160" y="2574"/>
                <a:ext cx="30" cy="30"/>
              </a:xfrm>
              <a:custGeom>
                <a:avLst/>
                <a:gdLst>
                  <a:gd name="T0" fmla="*/ 18 w 30"/>
                  <a:gd name="T1" fmla="*/ 0 h 30"/>
                  <a:gd name="T2" fmla="*/ 0 w 30"/>
                  <a:gd name="T3" fmla="*/ 30 h 30"/>
                  <a:gd name="T4" fmla="*/ 30 w 30"/>
                  <a:gd name="T5" fmla="*/ 30 h 30"/>
                  <a:gd name="T6" fmla="*/ 18 w 30"/>
                  <a:gd name="T7" fmla="*/ 24 h 30"/>
                  <a:gd name="T8" fmla="*/ 18 w 30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0"/>
                  <a:gd name="T17" fmla="*/ 30 w 3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0">
                    <a:moveTo>
                      <a:pt x="18" y="0"/>
                    </a:moveTo>
                    <a:lnTo>
                      <a:pt x="0" y="30"/>
                    </a:lnTo>
                    <a:lnTo>
                      <a:pt x="30" y="30"/>
                    </a:lnTo>
                    <a:lnTo>
                      <a:pt x="18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Times New Roman" panose="02020603050405020304" pitchFamily="18" charset="0"/>
                  <a:buChar char="•"/>
                  <a:defRPr kumimoji="1" sz="1400">
                    <a:solidFill>
                      <a:srgbClr val="00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41" name="Rectangle 51"/>
            <p:cNvSpPr>
              <a:spLocks noChangeArrowheads="1"/>
            </p:cNvSpPr>
            <p:nvPr/>
          </p:nvSpPr>
          <p:spPr bwMode="auto">
            <a:xfrm>
              <a:off x="2250" y="2448"/>
              <a:ext cx="126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2280" y="2466"/>
              <a:ext cx="86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Times New Roman" panose="02020603050405020304" pitchFamily="18" charset="0"/>
                <a:buChar char="•"/>
                <a:defRPr kumimoji="1" sz="140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-2</a:t>
              </a:r>
              <a:endParaRPr lang="en-US" altLang="ko-KR" sz="1600"/>
            </a:p>
          </p:txBody>
        </p:sp>
      </p:grp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1981200" y="5726668"/>
            <a:ext cx="51619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Directed graph with a cycle of negative length</a:t>
            </a:r>
            <a:endParaRPr lang="ko-KR" altLang="en-US" sz="1800" dirty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38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굴림" panose="020B0600000101010101" pitchFamily="50" charset="-127"/>
              </a:rPr>
              <a:t>If a graph has a negative length cycle, shortest paths are not defined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Shortest distance approaches -∞</a:t>
            </a:r>
          </a:p>
          <a:p>
            <a:endParaRPr lang="en-US" altLang="ko-KR" dirty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0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1828800"/>
          </a:xfrm>
          <a:noFill/>
          <a:ln/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Bellman-Ford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743200"/>
          </a:xfrm>
          <a:noFill/>
          <a:ln/>
        </p:spPr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Single-source/all-destinations shortest paths in digraphs with negative-cost edges.</a:t>
            </a:r>
          </a:p>
          <a:p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Uses dynamic programming.</a:t>
            </a:r>
          </a:p>
          <a:p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Runs in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O(n</a:t>
            </a:r>
            <a:r>
              <a:rPr lang="en-US" altLang="ko-KR" baseline="30000" dirty="0">
                <a:solidFill>
                  <a:schemeClr val="hlink"/>
                </a:solidFill>
                <a:ea typeface="굴림" panose="020B0600000101010101" pitchFamily="50" charset="-127"/>
              </a:rPr>
              <a:t>3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)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 time when adjacency matrices are used.</a:t>
            </a:r>
          </a:p>
          <a:p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Runs in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O(ne)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 time when adjacency lists are used.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  <a:noFill/>
          <a:ln/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Strategy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2590800"/>
            <a:ext cx="8991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Since the digraph has no cycle whose length is 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&lt; 0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, we may limit ourselves to the discovery of cycle-free (acyclic) shortest paths.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altLang="ko-KR" sz="3200" dirty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A path that has no cycle has at most 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n-1 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edges.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2743200" y="1143000"/>
            <a:ext cx="3657600" cy="579438"/>
            <a:chOff x="1728" y="720"/>
            <a:chExt cx="2304" cy="365"/>
          </a:xfrm>
        </p:grpSpPr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1732" y="820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1728" y="72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3076" y="820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3072" y="72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w</a:t>
              </a:r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3652" y="820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3648" y="72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v</a:t>
              </a: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3312" y="9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1968" y="960"/>
              <a:ext cx="1104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Cost Function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991600" cy="3505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Let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d(v, k)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 (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50" charset="-127"/>
              </a:rPr>
              <a:t>dist</a:t>
            </a:r>
            <a:r>
              <a:rPr lang="en-US" altLang="ko-KR" baseline="30000" dirty="0" err="1">
                <a:solidFill>
                  <a:schemeClr val="hlink"/>
                </a:solidFill>
                <a:ea typeface="굴림" panose="020B0600000101010101" pitchFamily="50" charset="-127"/>
              </a:rPr>
              <a:t>k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[v]</a:t>
            </a:r>
            <a:r>
              <a:rPr lang="en-US" altLang="ko-KR" dirty="0">
                <a:ea typeface="굴림" panose="020B0600000101010101" pitchFamily="50" charset="-127"/>
              </a:rPr>
              <a:t>)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be the length of a shortest path from the source vertex to vertex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v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under the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constraint that the path has at most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 k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edges.</a:t>
            </a:r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d(v, n-1)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 is the length of a shortest unconstrained path from the source vertex to vertex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v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800" dirty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We want to determine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d(v, n-1)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 for every vertex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v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901950" y="11493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895600" y="9906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5035550" y="11493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029200" y="9906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w</a:t>
            </a: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5949950" y="1149350"/>
            <a:ext cx="368300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943600" y="9906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5410200" y="1371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3276600" y="1371600"/>
            <a:ext cx="17526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Value of d(*, 0)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91600" cy="1752600"/>
          </a:xfrm>
          <a:noFill/>
          <a:ln/>
        </p:spPr>
        <p:txBody>
          <a:bodyPr/>
          <a:lstStyle/>
          <a:p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d(v, 0)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 is the length of a shortest path from the source vertex to vertex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v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under the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constraint that the path has at most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 0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edges.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3048000" y="3505200"/>
            <a:ext cx="609600" cy="579438"/>
            <a:chOff x="1920" y="2208"/>
            <a:chExt cx="384" cy="365"/>
          </a:xfrm>
        </p:grpSpPr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1924" y="2304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920" y="2208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s</a:t>
              </a:r>
            </a:p>
          </p:txBody>
        </p:sp>
      </p:grp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0813" y="4799013"/>
            <a:ext cx="89916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d(s, 0) = 0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  <a:endParaRPr lang="en-US" altLang="ko-KR" sz="3200" dirty="0">
              <a:solidFill>
                <a:schemeClr val="hlink"/>
              </a:solidFill>
              <a:ea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d(v, 0) = infinity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 for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 v != s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Recurrence for d(*, k), k &gt; 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1524000"/>
            <a:ext cx="8991600" cy="3276600"/>
          </a:xfrm>
          <a:noFill/>
          <a:ln/>
        </p:spPr>
        <p:txBody>
          <a:bodyPr/>
          <a:lstStyle/>
          <a:p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d(v, k)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 is the length of a shortest path from the source vertex to vertex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v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under the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constraint that the path has at most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 k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edges.</a:t>
            </a:r>
          </a:p>
          <a:p>
            <a:endParaRPr lang="en-US" altLang="ko-KR" dirty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If this constrained shortest path goes through no more than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k-1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 edges, then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d(v, k) = d(v, k-1)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Recurrence for d(*, k), k &gt; 0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371600"/>
            <a:ext cx="8991600" cy="152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bg2"/>
                </a:solidFill>
                <a:ea typeface="굴림" panose="020B0600000101010101" pitchFamily="50" charset="-127"/>
              </a:rPr>
              <a:t>If this constrained shortest path goes through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k</a:t>
            </a:r>
            <a:r>
              <a:rPr lang="en-US" altLang="ko-KR">
                <a:solidFill>
                  <a:schemeClr val="bg2"/>
                </a:solidFill>
                <a:ea typeface="굴림" panose="020B0600000101010101" pitchFamily="50" charset="-127"/>
              </a:rPr>
              <a:t> edges, then let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w </a:t>
            </a:r>
            <a:r>
              <a:rPr lang="en-US" altLang="ko-KR">
                <a:solidFill>
                  <a:schemeClr val="bg2"/>
                </a:solidFill>
                <a:ea typeface="굴림" panose="020B0600000101010101" pitchFamily="50" charset="-127"/>
              </a:rPr>
              <a:t>be the vertex just before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v </a:t>
            </a:r>
            <a:r>
              <a:rPr lang="en-US" altLang="ko-KR">
                <a:solidFill>
                  <a:schemeClr val="bg2"/>
                </a:solidFill>
                <a:ea typeface="굴림" panose="020B0600000101010101" pitchFamily="50" charset="-127"/>
              </a:rPr>
              <a:t>on this shortest path (note that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w</a:t>
            </a:r>
            <a:r>
              <a:rPr lang="en-US" altLang="ko-KR">
                <a:solidFill>
                  <a:schemeClr val="bg2"/>
                </a:solidFill>
                <a:ea typeface="굴림" panose="020B0600000101010101" pitchFamily="50" charset="-127"/>
              </a:rPr>
              <a:t> may be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s</a:t>
            </a:r>
            <a:r>
              <a:rPr lang="en-US" altLang="ko-KR">
                <a:solidFill>
                  <a:schemeClr val="bg2"/>
                </a:solidFill>
                <a:ea typeface="굴림" panose="020B0600000101010101" pitchFamily="50" charset="-127"/>
              </a:rPr>
              <a:t>).</a:t>
            </a:r>
          </a:p>
        </p:txBody>
      </p:sp>
      <p:grpSp>
        <p:nvGrpSpPr>
          <p:cNvPr id="10258" name="Group 18"/>
          <p:cNvGrpSpPr>
            <a:grpSpLocks/>
          </p:cNvGrpSpPr>
          <p:nvPr/>
        </p:nvGrpSpPr>
        <p:grpSpPr bwMode="auto">
          <a:xfrm>
            <a:off x="1905000" y="3048000"/>
            <a:ext cx="3657600" cy="579438"/>
            <a:chOff x="1200" y="1920"/>
            <a:chExt cx="2304" cy="365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1204" y="2020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1200" y="192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2548" y="2020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544" y="192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w</a:t>
              </a:r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3124" y="2020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120" y="192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v</a:t>
              </a: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784" y="21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1440" y="2160"/>
              <a:ext cx="1104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52400" y="3962400"/>
            <a:ext cx="8686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The path from the source to 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w 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must be a shortest path from the source vertex to vertex 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w 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under the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constraint that this path has at most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 k-1 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edges.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d(v, k) = d(w, k-1) + length of edge (w, v)</a:t>
            </a:r>
            <a:endParaRPr lang="en-US" altLang="ko-KR" sz="3200" dirty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7435</TotalTime>
  <Words>1115</Words>
  <Application>Microsoft Office PowerPoint</Application>
  <PresentationFormat>화면 슬라이드 쇼(4:3)</PresentationFormat>
  <Paragraphs>298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맑은 고딕</vt:lpstr>
      <vt:lpstr>Arial</vt:lpstr>
      <vt:lpstr>Symbol</vt:lpstr>
      <vt:lpstr>Times New Roman</vt:lpstr>
      <vt:lpstr>Wingdings</vt:lpstr>
      <vt:lpstr>Blank Presentation</vt:lpstr>
      <vt:lpstr>1_Blank Presentation</vt:lpstr>
      <vt:lpstr>Shortest Paths Part II</vt:lpstr>
      <vt:lpstr>Single-Source/All-Destinations Shortest Paths with General Weights</vt:lpstr>
      <vt:lpstr>A Cycle of Negative Length</vt:lpstr>
      <vt:lpstr>Bellman-Ford Algorithm</vt:lpstr>
      <vt:lpstr>Strategy</vt:lpstr>
      <vt:lpstr>Cost Function d</vt:lpstr>
      <vt:lpstr>Value of d(*, 0)</vt:lpstr>
      <vt:lpstr>Recurrence for d(*, k), k &gt; 0</vt:lpstr>
      <vt:lpstr>Recurrence for d(*, k), k &gt; 0</vt:lpstr>
      <vt:lpstr>Recurrence for d(*, k), k &gt; 0</vt:lpstr>
      <vt:lpstr>p(*,*)</vt:lpstr>
      <vt:lpstr>Example</vt:lpstr>
      <vt:lpstr>Example</vt:lpstr>
      <vt:lpstr>Example</vt:lpstr>
      <vt:lpstr>Shortest Path from 1 to 5</vt:lpstr>
      <vt:lpstr>Bellman and Ford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Lee Ki-Hoon</cp:lastModifiedBy>
  <cp:revision>241</cp:revision>
  <cp:lastPrinted>2017-11-19T05:21:44Z</cp:lastPrinted>
  <dcterms:created xsi:type="dcterms:W3CDTF">1995-06-17T23:31:02Z</dcterms:created>
  <dcterms:modified xsi:type="dcterms:W3CDTF">2018-11-06T04:58:35Z</dcterms:modified>
</cp:coreProperties>
</file>