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9" r:id="rId3"/>
    <p:sldId id="276" r:id="rId4"/>
    <p:sldId id="268" r:id="rId5"/>
    <p:sldId id="277" r:id="rId6"/>
    <p:sldId id="267" r:id="rId7"/>
    <p:sldId id="266" r:id="rId8"/>
    <p:sldId id="265" r:id="rId9"/>
    <p:sldId id="264" r:id="rId10"/>
    <p:sldId id="286" r:id="rId11"/>
    <p:sldId id="283" r:id="rId12"/>
    <p:sldId id="284" r:id="rId13"/>
    <p:sldId id="285" r:id="rId14"/>
    <p:sldId id="278" r:id="rId15"/>
    <p:sldId id="273" r:id="rId16"/>
    <p:sldId id="275" r:id="rId17"/>
    <p:sldId id="274" r:id="rId18"/>
    <p:sldId id="279" r:id="rId19"/>
    <p:sldId id="263" r:id="rId20"/>
    <p:sldId id="280" r:id="rId21"/>
    <p:sldId id="282" r:id="rId22"/>
    <p:sldId id="281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young" initials="D" lastIdx="1" clrIdx="0">
    <p:extLst>
      <p:ext uri="{19B8F6BF-5375-455C-9EA6-DF929625EA0E}">
        <p15:presenceInfo xmlns:p15="http://schemas.microsoft.com/office/powerpoint/2012/main" userId="S::ppudp89@gc.gachon.ac.kr::f09d52b3-fec3-442d-9075-e5d7b11c534b" providerId="AD"/>
      </p:ext>
    </p:extLst>
  </p:cmAuthor>
  <p:cmAuthor id="2" name="백 형학" initials="백형" lastIdx="1" clrIdx="1">
    <p:extLst>
      <p:ext uri="{19B8F6BF-5375-455C-9EA6-DF929625EA0E}">
        <p15:presenceInfo xmlns:p15="http://schemas.microsoft.com/office/powerpoint/2012/main" userId="3c8a6664a026a3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2084F-E495-4CFC-9DE0-BED69F6925E4}" v="667" dt="2021-04-21T15:41:17.594"/>
    <p1510:client id="{826E4539-F320-4E63-BBA2-ACC2DA4EF213}" v="18" dt="2021-04-21T14:08:59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2317" autoAdjust="0"/>
  </p:normalViewPr>
  <p:slideViewPr>
    <p:cSldViewPr snapToGrid="0">
      <p:cViewPr varScale="1">
        <p:scale>
          <a:sx n="79" d="100"/>
          <a:sy n="79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94CC0-676B-4E20-90EC-D9A63BE9DB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1C803E-F01F-49AE-970E-B85283E0633F}">
      <dgm:prSet phldrT="[텍스트]" phldr="0"/>
      <dgm:spPr>
        <a:solidFill>
          <a:srgbClr val="646D78"/>
        </a:solidFill>
      </dgm:spPr>
      <dgm:t>
        <a:bodyPr/>
        <a:lstStyle/>
        <a:p>
          <a:pPr rtl="0" latinLnBrk="1">
            <a:buAutoNum type="arabicPeriod"/>
          </a:pPr>
          <a:r>
            <a:rPr lang="ko-KR" altLang="en-US" dirty="0">
              <a:latin typeface="맑은 고딕" panose="020F0302020204030204"/>
            </a:rPr>
            <a:t>택배 수령 로봇&amp; 주차 출입 시스템</a:t>
          </a:r>
          <a:endParaRPr lang="ko-KR" altLang="en-US" dirty="0"/>
        </a:p>
      </dgm:t>
    </dgm:pt>
    <dgm:pt modelId="{E6DF22ED-81C9-4D2B-BEF9-D7F5617B2B5A}" type="sibTrans" cxnId="{E465880A-AF14-4B1B-A125-9C70F30AE748}">
      <dgm:prSet/>
      <dgm:spPr/>
      <dgm:t>
        <a:bodyPr/>
        <a:lstStyle/>
        <a:p>
          <a:pPr latinLnBrk="1"/>
          <a:endParaRPr lang="ko-KR" altLang="en-US"/>
        </a:p>
      </dgm:t>
    </dgm:pt>
    <dgm:pt modelId="{0BA6686A-CD00-4CCD-81AB-05AD2B0C14AC}" type="parTrans" cxnId="{E465880A-AF14-4B1B-A125-9C70F30AE748}">
      <dgm:prSet/>
      <dgm:spPr/>
      <dgm:t>
        <a:bodyPr/>
        <a:lstStyle/>
        <a:p>
          <a:pPr latinLnBrk="1"/>
          <a:endParaRPr lang="ko-KR" altLang="en-US"/>
        </a:p>
      </dgm:t>
    </dgm:pt>
    <dgm:pt modelId="{F683E492-D604-48E1-993E-0A3C3E25F0AC}">
      <dgm:prSet phldrT="[텍스트]"/>
      <dgm:spPr>
        <a:solidFill>
          <a:srgbClr val="646D78"/>
        </a:solidFill>
      </dgm:spPr>
      <dgm:t>
        <a:bodyPr/>
        <a:lstStyle/>
        <a:p>
          <a:pPr latinLnBrk="1"/>
          <a:r>
            <a:rPr lang="ko-KR" altLang="en-US" dirty="0"/>
            <a:t>스마트 창문 </a:t>
          </a:r>
          <a:r>
            <a:rPr lang="en-US" altLang="ko-KR" dirty="0"/>
            <a:t>&amp; </a:t>
          </a:r>
          <a:r>
            <a:rPr lang="ko-KR" altLang="en-US" dirty="0"/>
            <a:t>조명</a:t>
          </a:r>
        </a:p>
      </dgm:t>
    </dgm:pt>
    <dgm:pt modelId="{48670B03-5AD3-4772-9894-C2EF3A90C753}" type="sibTrans" cxnId="{A42FE54E-AA32-4869-96EC-392ADF318128}">
      <dgm:prSet/>
      <dgm:spPr/>
      <dgm:t>
        <a:bodyPr/>
        <a:lstStyle/>
        <a:p>
          <a:pPr latinLnBrk="1"/>
          <a:endParaRPr lang="ko-KR" altLang="en-US"/>
        </a:p>
      </dgm:t>
    </dgm:pt>
    <dgm:pt modelId="{4BF7DBD6-A40A-4EEB-A153-0275F45EC49B}" type="parTrans" cxnId="{A42FE54E-AA32-4869-96EC-392ADF318128}">
      <dgm:prSet/>
      <dgm:spPr/>
      <dgm:t>
        <a:bodyPr/>
        <a:lstStyle/>
        <a:p>
          <a:pPr latinLnBrk="1"/>
          <a:endParaRPr lang="ko-KR" altLang="en-US"/>
        </a:p>
      </dgm:t>
    </dgm:pt>
    <dgm:pt modelId="{C9E2B2CA-6AC2-4009-BEE0-5820FD09914A}">
      <dgm:prSet phldrT="[텍스트]"/>
      <dgm:spPr>
        <a:solidFill>
          <a:srgbClr val="646D78"/>
        </a:solidFill>
      </dgm:spPr>
      <dgm:t>
        <a:bodyPr/>
        <a:lstStyle/>
        <a:p>
          <a:pPr latinLnBrk="1">
            <a:buAutoNum type="arabicPeriod"/>
          </a:pPr>
          <a:r>
            <a:rPr lang="ko-KR" altLang="en-US" dirty="0"/>
            <a:t>스마트 </a:t>
          </a:r>
          <a:br>
            <a:rPr lang="en-US" altLang="ko-KR" dirty="0"/>
          </a:br>
          <a:r>
            <a:rPr lang="ko-KR" altLang="en-US" dirty="0" err="1"/>
            <a:t>도어락</a:t>
          </a:r>
          <a:endParaRPr lang="ko-KR" altLang="en-US" dirty="0"/>
        </a:p>
      </dgm:t>
    </dgm:pt>
    <dgm:pt modelId="{D7DC45C8-B473-4833-9E8F-1E6E7870E276}" type="sibTrans" cxnId="{B325DA5D-2086-478E-8107-4A87E075F971}">
      <dgm:prSet/>
      <dgm:spPr/>
      <dgm:t>
        <a:bodyPr/>
        <a:lstStyle/>
        <a:p>
          <a:pPr latinLnBrk="1"/>
          <a:endParaRPr lang="ko-KR" altLang="en-US"/>
        </a:p>
      </dgm:t>
    </dgm:pt>
    <dgm:pt modelId="{3FC46DFB-599D-4994-8622-AD32CE40E971}" type="parTrans" cxnId="{B325DA5D-2086-478E-8107-4A87E075F971}">
      <dgm:prSet/>
      <dgm:spPr/>
      <dgm:t>
        <a:bodyPr/>
        <a:lstStyle/>
        <a:p>
          <a:pPr latinLnBrk="1"/>
          <a:endParaRPr lang="ko-KR" altLang="en-US"/>
        </a:p>
      </dgm:t>
    </dgm:pt>
    <dgm:pt modelId="{FBD48072-F92A-422C-99C5-EFED5C0E44FA}" type="pres">
      <dgm:prSet presAssocID="{56694CC0-676B-4E20-90EC-D9A63BE9DB94}" presName="diagram" presStyleCnt="0">
        <dgm:presLayoutVars>
          <dgm:dir/>
          <dgm:resizeHandles val="exact"/>
        </dgm:presLayoutVars>
      </dgm:prSet>
      <dgm:spPr/>
    </dgm:pt>
    <dgm:pt modelId="{4EE0C697-D2B9-48DF-BEB4-AE647B8F696D}" type="pres">
      <dgm:prSet presAssocID="{C9E2B2CA-6AC2-4009-BEE0-5820FD09914A}" presName="node" presStyleLbl="node1" presStyleIdx="0" presStyleCnt="3">
        <dgm:presLayoutVars>
          <dgm:bulletEnabled val="1"/>
        </dgm:presLayoutVars>
      </dgm:prSet>
      <dgm:spPr/>
    </dgm:pt>
    <dgm:pt modelId="{90A8040A-A6AB-4290-B0AF-AE2301057663}" type="pres">
      <dgm:prSet presAssocID="{D7DC45C8-B473-4833-9E8F-1E6E7870E276}" presName="sibTrans" presStyleCnt="0"/>
      <dgm:spPr/>
    </dgm:pt>
    <dgm:pt modelId="{039D5193-2949-4D89-9C57-1AD1B77F47C6}" type="pres">
      <dgm:prSet presAssocID="{B11C803E-F01F-49AE-970E-B85283E0633F}" presName="node" presStyleLbl="node1" presStyleIdx="1" presStyleCnt="3">
        <dgm:presLayoutVars>
          <dgm:bulletEnabled val="1"/>
        </dgm:presLayoutVars>
      </dgm:prSet>
      <dgm:spPr/>
    </dgm:pt>
    <dgm:pt modelId="{9A7F8347-44F9-45D5-B7D7-4165D95D96B4}" type="pres">
      <dgm:prSet presAssocID="{E6DF22ED-81C9-4D2B-BEF9-D7F5617B2B5A}" presName="sibTrans" presStyleCnt="0"/>
      <dgm:spPr/>
    </dgm:pt>
    <dgm:pt modelId="{E3723EB8-11B2-4EF3-806E-D547A826429E}" type="pres">
      <dgm:prSet presAssocID="{F683E492-D604-48E1-993E-0A3C3E25F0AC}" presName="node" presStyleLbl="node1" presStyleIdx="2" presStyleCnt="3">
        <dgm:presLayoutVars>
          <dgm:bulletEnabled val="1"/>
        </dgm:presLayoutVars>
      </dgm:prSet>
      <dgm:spPr/>
    </dgm:pt>
  </dgm:ptLst>
  <dgm:cxnLst>
    <dgm:cxn modelId="{E465880A-AF14-4B1B-A125-9C70F30AE748}" srcId="{56694CC0-676B-4E20-90EC-D9A63BE9DB94}" destId="{B11C803E-F01F-49AE-970E-B85283E0633F}" srcOrd="1" destOrd="0" parTransId="{0BA6686A-CD00-4CCD-81AB-05AD2B0C14AC}" sibTransId="{E6DF22ED-81C9-4D2B-BEF9-D7F5617B2B5A}"/>
    <dgm:cxn modelId="{B325DA5D-2086-478E-8107-4A87E075F971}" srcId="{56694CC0-676B-4E20-90EC-D9A63BE9DB94}" destId="{C9E2B2CA-6AC2-4009-BEE0-5820FD09914A}" srcOrd="0" destOrd="0" parTransId="{3FC46DFB-599D-4994-8622-AD32CE40E971}" sibTransId="{D7DC45C8-B473-4833-9E8F-1E6E7870E276}"/>
    <dgm:cxn modelId="{A42FE54E-AA32-4869-96EC-392ADF318128}" srcId="{56694CC0-676B-4E20-90EC-D9A63BE9DB94}" destId="{F683E492-D604-48E1-993E-0A3C3E25F0AC}" srcOrd="2" destOrd="0" parTransId="{4BF7DBD6-A40A-4EEB-A153-0275F45EC49B}" sibTransId="{48670B03-5AD3-4772-9894-C2EF3A90C753}"/>
    <dgm:cxn modelId="{29A6FE98-1CD6-440A-ACC0-315BADD74063}" type="presOf" srcId="{B11C803E-F01F-49AE-970E-B85283E0633F}" destId="{039D5193-2949-4D89-9C57-1AD1B77F47C6}" srcOrd="0" destOrd="0" presId="urn:microsoft.com/office/officeart/2005/8/layout/default"/>
    <dgm:cxn modelId="{5F231FA1-434C-4792-9F21-E09F4DC27DB8}" type="presOf" srcId="{C9E2B2CA-6AC2-4009-BEE0-5820FD09914A}" destId="{4EE0C697-D2B9-48DF-BEB4-AE647B8F696D}" srcOrd="0" destOrd="0" presId="urn:microsoft.com/office/officeart/2005/8/layout/default"/>
    <dgm:cxn modelId="{11D476A1-5221-42F5-B1D0-9E7A0253D69D}" type="presOf" srcId="{F683E492-D604-48E1-993E-0A3C3E25F0AC}" destId="{E3723EB8-11B2-4EF3-806E-D547A826429E}" srcOrd="0" destOrd="0" presId="urn:microsoft.com/office/officeart/2005/8/layout/default"/>
    <dgm:cxn modelId="{4B1ACDC8-7ECC-4667-B6BA-4D57A01D36D3}" type="presOf" srcId="{56694CC0-676B-4E20-90EC-D9A63BE9DB94}" destId="{FBD48072-F92A-422C-99C5-EFED5C0E44FA}" srcOrd="0" destOrd="0" presId="urn:microsoft.com/office/officeart/2005/8/layout/default"/>
    <dgm:cxn modelId="{FFE217D2-A0B8-4297-B314-BD232DDF3854}" type="presParOf" srcId="{FBD48072-F92A-422C-99C5-EFED5C0E44FA}" destId="{4EE0C697-D2B9-48DF-BEB4-AE647B8F696D}" srcOrd="0" destOrd="0" presId="urn:microsoft.com/office/officeart/2005/8/layout/default"/>
    <dgm:cxn modelId="{ED6B26AA-99E0-4866-B549-7E5DF9FF8EB1}" type="presParOf" srcId="{FBD48072-F92A-422C-99C5-EFED5C0E44FA}" destId="{90A8040A-A6AB-4290-B0AF-AE2301057663}" srcOrd="1" destOrd="0" presId="urn:microsoft.com/office/officeart/2005/8/layout/default"/>
    <dgm:cxn modelId="{486EA558-F8F7-49BF-9E03-BA5D84ED413D}" type="presParOf" srcId="{FBD48072-F92A-422C-99C5-EFED5C0E44FA}" destId="{039D5193-2949-4D89-9C57-1AD1B77F47C6}" srcOrd="2" destOrd="0" presId="urn:microsoft.com/office/officeart/2005/8/layout/default"/>
    <dgm:cxn modelId="{DBFAD200-5265-4198-93F1-4F3282EEE6F0}" type="presParOf" srcId="{FBD48072-F92A-422C-99C5-EFED5C0E44FA}" destId="{9A7F8347-44F9-45D5-B7D7-4165D95D96B4}" srcOrd="3" destOrd="0" presId="urn:microsoft.com/office/officeart/2005/8/layout/default"/>
    <dgm:cxn modelId="{76F4AD3E-920B-4B64-996F-53570C345CB9}" type="presParOf" srcId="{FBD48072-F92A-422C-99C5-EFED5C0E44FA}" destId="{E3723EB8-11B2-4EF3-806E-D547A826429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0C697-D2B9-48DF-BEB4-AE647B8F696D}">
      <dsp:nvSpPr>
        <dsp:cNvPr id="0" name=""/>
        <dsp:cNvSpPr/>
      </dsp:nvSpPr>
      <dsp:spPr>
        <a:xfrm>
          <a:off x="476073" y="1369"/>
          <a:ext cx="2128827" cy="1277296"/>
        </a:xfrm>
        <a:prstGeom prst="rect">
          <a:avLst/>
        </a:prstGeom>
        <a:solidFill>
          <a:srgbClr val="646D7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스마트 </a:t>
          </a:r>
          <a:br>
            <a:rPr lang="en-US" altLang="ko-KR" sz="2000" kern="1200" dirty="0"/>
          </a:br>
          <a:r>
            <a:rPr lang="ko-KR" altLang="en-US" sz="2000" kern="1200" dirty="0" err="1"/>
            <a:t>도어락</a:t>
          </a:r>
          <a:endParaRPr lang="ko-KR" altLang="en-US" sz="2000" kern="1200" dirty="0"/>
        </a:p>
      </dsp:txBody>
      <dsp:txXfrm>
        <a:off x="476073" y="1369"/>
        <a:ext cx="2128827" cy="1277296"/>
      </dsp:txXfrm>
    </dsp:sp>
    <dsp:sp modelId="{039D5193-2949-4D89-9C57-1AD1B77F47C6}">
      <dsp:nvSpPr>
        <dsp:cNvPr id="0" name=""/>
        <dsp:cNvSpPr/>
      </dsp:nvSpPr>
      <dsp:spPr>
        <a:xfrm>
          <a:off x="2817783" y="1369"/>
          <a:ext cx="2128827" cy="1277296"/>
        </a:xfrm>
        <a:prstGeom prst="rect">
          <a:avLst/>
        </a:prstGeom>
        <a:solidFill>
          <a:srgbClr val="646D7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맑은 고딕" panose="020F0302020204030204"/>
            </a:rPr>
            <a:t>택배 수령 로봇&amp; 주차 출입 시스템</a:t>
          </a:r>
          <a:endParaRPr lang="ko-KR" altLang="en-US" sz="2000" kern="1200" dirty="0"/>
        </a:p>
      </dsp:txBody>
      <dsp:txXfrm>
        <a:off x="2817783" y="1369"/>
        <a:ext cx="2128827" cy="1277296"/>
      </dsp:txXfrm>
    </dsp:sp>
    <dsp:sp modelId="{E3723EB8-11B2-4EF3-806E-D547A826429E}">
      <dsp:nvSpPr>
        <dsp:cNvPr id="0" name=""/>
        <dsp:cNvSpPr/>
      </dsp:nvSpPr>
      <dsp:spPr>
        <a:xfrm>
          <a:off x="1646928" y="1491548"/>
          <a:ext cx="2128827" cy="1277296"/>
        </a:xfrm>
        <a:prstGeom prst="rect">
          <a:avLst/>
        </a:prstGeom>
        <a:solidFill>
          <a:srgbClr val="646D7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스마트 창문 </a:t>
          </a:r>
          <a:r>
            <a:rPr lang="en-US" altLang="ko-KR" sz="2000" kern="1200" dirty="0"/>
            <a:t>&amp; </a:t>
          </a:r>
          <a:r>
            <a:rPr lang="ko-KR" altLang="en-US" sz="2000" kern="1200" dirty="0"/>
            <a:t>조명</a:t>
          </a:r>
        </a:p>
      </dsp:txBody>
      <dsp:txXfrm>
        <a:off x="1646928" y="1491548"/>
        <a:ext cx="2128827" cy="1277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BBAA-94AA-4968-8EBB-ECD3ECDB6F4E}" type="datetimeFigureOut">
              <a:rPr lang="en-US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955F-E6EC-4ED1-AC48-74CD2024E9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1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54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4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0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2015</a:t>
            </a:r>
            <a:r>
              <a:rPr lang="ko-KR" altLang="en-US" dirty="0">
                <a:ea typeface="맑은 고딕"/>
                <a:cs typeface="Calibri"/>
              </a:rPr>
              <a:t>년</a:t>
            </a:r>
            <a:r>
              <a:rPr lang="en-US" dirty="0"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통신사의 iot서비스와 인공지능 스피커를</a:t>
            </a:r>
            <a:r>
              <a:rPr lang="en-US" dirty="0"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시작으로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en-US" altLang="ko-KR" dirty="0" err="1">
                <a:ea typeface="맑은 고딕"/>
                <a:cs typeface="Calibri"/>
              </a:rPr>
              <a:t>가전제품</a:t>
            </a:r>
            <a:r>
              <a:rPr lang="en-US" altLang="ko-KR" dirty="0">
                <a:ea typeface="맑은 고딕"/>
                <a:cs typeface="Calibri"/>
              </a:rPr>
              <a:t> 및 </a:t>
            </a:r>
            <a:r>
              <a:rPr lang="en-US" altLang="ko-KR" dirty="0" err="1">
                <a:ea typeface="맑은 고딕"/>
                <a:cs typeface="Calibri"/>
              </a:rPr>
              <a:t>에너지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관리</a:t>
            </a:r>
            <a:r>
              <a:rPr lang="en-US" altLang="ko-KR" dirty="0">
                <a:ea typeface="맑은 고딕"/>
                <a:cs typeface="Calibri"/>
              </a:rPr>
              <a:t>, </a:t>
            </a:r>
            <a:r>
              <a:rPr lang="en-US" altLang="ko-KR" dirty="0" err="1">
                <a:ea typeface="맑은 고딕"/>
                <a:cs typeface="Calibri"/>
              </a:rPr>
              <a:t>건설</a:t>
            </a:r>
            <a:r>
              <a:rPr lang="en-US" altLang="ko-KR" dirty="0">
                <a:ea typeface="맑은 고딕"/>
                <a:cs typeface="Calibri"/>
              </a:rPr>
              <a:t> 및 </a:t>
            </a:r>
            <a:r>
              <a:rPr lang="en-US" altLang="ko-KR" dirty="0" err="1">
                <a:ea typeface="맑은 고딕"/>
                <a:cs typeface="Calibri"/>
              </a:rPr>
              <a:t>주거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공간에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적용되며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여러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분야에서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사용량이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증가하였고</a:t>
            </a:r>
            <a:r>
              <a:rPr lang="en-US" altLang="ko-KR" dirty="0">
                <a:ea typeface="맑은 고딕"/>
                <a:cs typeface="Calibri"/>
              </a:rPr>
              <a:t>, </a:t>
            </a:r>
            <a:r>
              <a:rPr lang="en-US" altLang="ko-KR" dirty="0" err="1">
                <a:ea typeface="맑은 고딕"/>
                <a:cs typeface="Calibri"/>
              </a:rPr>
              <a:t>제품의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매출과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글로벌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시장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매출이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증가하고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있으며</a:t>
            </a:r>
            <a:r>
              <a:rPr lang="en-US" altLang="ko-KR" dirty="0">
                <a:ea typeface="맑은 고딕"/>
                <a:cs typeface="Calibri"/>
              </a:rPr>
              <a:t>, </a:t>
            </a:r>
            <a:r>
              <a:rPr lang="en-US" altLang="ko-KR" dirty="0" err="1">
                <a:ea typeface="맑은 고딕"/>
                <a:cs typeface="Calibri"/>
              </a:rPr>
              <a:t>시장의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흐름에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맞춰</a:t>
            </a:r>
            <a:r>
              <a:rPr lang="en-US" altLang="ko-KR" dirty="0">
                <a:ea typeface="맑은 고딕"/>
                <a:cs typeface="Calibri"/>
              </a:rPr>
              <a:t> 홈 </a:t>
            </a:r>
            <a:r>
              <a:rPr lang="en-US" altLang="ko-KR" dirty="0" err="1">
                <a:ea typeface="맑은 고딕"/>
                <a:cs typeface="Calibri"/>
              </a:rPr>
              <a:t>서비스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로봇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판매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증가와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사용자가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개별적으로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스마트홈을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추진하는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사례도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증가하고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있습니다</a:t>
            </a:r>
            <a:r>
              <a:rPr lang="en-US" altLang="ko-KR" dirty="0">
                <a:ea typeface="맑은 고딕"/>
                <a:cs typeface="Calibri"/>
              </a:rPr>
              <a:t>. </a:t>
            </a:r>
            <a:r>
              <a:rPr lang="en-US" altLang="ko-KR" dirty="0" err="1">
                <a:ea typeface="맑은 고딕"/>
                <a:cs typeface="Calibri"/>
              </a:rPr>
              <a:t>이러한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흐름에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낯선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사람들도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참고하며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쉽게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접근할</a:t>
            </a:r>
            <a:r>
              <a:rPr lang="en-US" altLang="ko-KR" dirty="0">
                <a:ea typeface="맑은 고딕"/>
                <a:cs typeface="Calibri"/>
              </a:rPr>
              <a:t> 수 </a:t>
            </a:r>
            <a:r>
              <a:rPr lang="en-US" altLang="ko-KR" dirty="0" err="1">
                <a:ea typeface="맑은 고딕"/>
                <a:cs typeface="Calibri"/>
              </a:rPr>
              <a:t>있는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스마트홈의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가이드라인을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제시하고자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합니다</a:t>
            </a:r>
            <a:r>
              <a:rPr lang="en-US" altLang="ko-KR" dirty="0">
                <a:ea typeface="맑은 고딕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3955F-E6EC-4ED1-AC48-74CD2024E9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8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9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7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4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3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A2871-033F-4553-9ADB-188740C25C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8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08E29-90D3-4727-A6CE-3014204C5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A59A6-938A-403F-BEAA-8842230C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EEA6F-2FC4-4EBD-B299-0A84B638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24A16-8814-4779-BC98-61CBD537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F4A82-F451-4C23-B00F-F0DBD1A4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9769-6545-486D-AD57-FBC2E20E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FFA2C-E8EC-4331-BE81-A11D8A9E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A4DEC-86A3-4A73-8B46-261B66C4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CE3B7-B323-48D6-9643-4F129ECA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7DBC1-0388-4341-8192-887313A3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1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A8D8F1-DE5C-4588-A774-6F2D6341F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5333B-EDEA-451E-96E1-BF3F2F80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0A572-31BA-4A36-99D8-F23A05EB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9030B-C6FF-4322-AAE4-38321D77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8C4A0-DF4A-4692-9577-0DDEA26E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3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"/>
            <a:ext cx="12192000" cy="6857295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"/>
            <a:ext cx="12192000" cy="685678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80043" y="2372883"/>
            <a:ext cx="5131055" cy="1143000"/>
          </a:xfrm>
        </p:spPr>
        <p:txBody>
          <a:bodyPr>
            <a:noAutofit/>
          </a:bodyPr>
          <a:lstStyle>
            <a:lvl1pPr algn="l">
              <a:defRPr sz="5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noProof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698827" y="3236980"/>
            <a:ext cx="4896544" cy="6032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9277381" y="3956098"/>
            <a:ext cx="1077387" cy="1077396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7956577" y="3956098"/>
            <a:ext cx="1077387" cy="1077396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6637889" y="3956098"/>
            <a:ext cx="1077387" cy="1077396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96651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2190468" y="2190470"/>
            <a:ext cx="6858000" cy="2477061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7064" y="1220755"/>
            <a:ext cx="9105336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Insert your title here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4234" y="6407151"/>
            <a:ext cx="6351" cy="450851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2477064" y="2742936"/>
            <a:ext cx="9091544" cy="3264363"/>
          </a:xfrm>
        </p:spPr>
        <p:txBody>
          <a:bodyPr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Ut enim ad minim veniam, quis nostrud exercitation ullamco laboris nisi ut aliquip ex ea commodo consequat.</a:t>
            </a:r>
          </a:p>
          <a:p>
            <a:endParaRPr lang="en-US"/>
          </a:p>
          <a:p>
            <a:r>
              <a:rPr lang="en-US"/>
              <a:t>Lorem ipsum dolor sit amet, consectetur adipisicing elit, sed do eiusmod tempor incididunt ut labore et dolore magna aliqua.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2053-C5E8-40C4-9ABF-56C03487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79AB4-6699-4B44-B435-B2FD36AE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FD605-27D5-4290-B53A-6CA53C0C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36A0A-3FC7-40FF-8832-BD81D07C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EBFF3-380C-4B00-8CA9-0F11B6EA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4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78960-F883-4938-AF02-8C6A1D5F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4B7D5-CA08-4A82-A534-44DE2B0D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0C602-D026-4C82-B228-92F73541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5EA48-82BF-4775-A6C4-AFF2E5E2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B4443-9695-4A38-8DBE-C821AE06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91F5B-5350-445B-AB78-D426F58A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73FB8-FD1A-47E7-ACD5-30F7588CF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12FE8-60EE-416B-A4C8-E938BCA2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DDB5D-4AA1-45E2-B408-C717726D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3F6F1-527A-42C3-8D8F-7BF9A49C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CFC45-558C-4F60-937A-68BF59C0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5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130F-20E3-4071-A694-1F9CDB18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4C7DB-5C1B-4256-9211-15D668CE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9654D-8489-44EA-8410-8D7501C0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42D3A2-596B-41D7-A906-46CEF3277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B2DA7C-CA8E-41E2-9E25-FE2BEFD1D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F8AF8-46C6-4EF4-BE70-785FE52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766516-D325-48E5-98A5-C01F6E9E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0CD03-C083-4278-8EB9-0593EBC0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082EA-ADBE-454E-8E5B-5361AEB3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9946C7-8D01-4A81-9EBB-ED5E9854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050FF-A741-4FBD-AA81-8235C73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D26B5-8EFB-40F5-9C8E-D46AC956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8D854-3CCA-477C-9B1E-DEC641CF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B7E46-71C0-4856-94DB-49FE1052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E53D0-6330-4F7E-8753-A38041FB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7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2FA7-B3C5-4207-9539-A51AF36F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8174B-E7AF-4D3A-B340-CBC2ADE1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BE860-21BF-4D8B-894F-396E216C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581C2-A94B-4EE3-992A-A44CA532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F455F-6CBD-4B65-9F3B-652C680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EE194-BD8E-4DC6-AC8F-61540598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29925-0158-4024-A9E0-A7799399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56C85D-3714-41D3-B198-630AD70C6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5F63E0-D9DC-4B1E-A8DE-D6A159373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8AC2B-DC00-4AC5-AC4B-57A3455F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8336D-9D80-43C9-BE25-7C6B65B6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9673D-C742-496D-92BB-4B158AD2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2C32AD-C0FF-493B-B844-4A71FD62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EF6F-97F5-4A16-9DD5-2335BCE3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5F133-ED79-4295-897E-645D96B4A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D9D9-469C-4427-A196-E9AF0C59336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943B4-3BF3-45EA-8D0F-7108AB12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A9D4-5224-4F57-9B95-D5EF358C0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4A55-95E8-498B-8441-D71E269C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1.jpeg"/><Relationship Id="rId10" Type="http://schemas.openxmlformats.org/officeDocument/2006/relationships/image" Target="../media/image7.jpeg"/><Relationship Id="rId4" Type="http://schemas.openxmlformats.org/officeDocument/2006/relationships/image" Target="../media/image13.jpeg"/><Relationship Id="rId9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44D49F-26F5-4FD1-891A-9951464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30202"/>
            <a:ext cx="5222317" cy="1143000"/>
          </a:xfrm>
        </p:spPr>
        <p:txBody>
          <a:bodyPr/>
          <a:lstStyle/>
          <a:p>
            <a:pPr algn="ctr"/>
            <a:r>
              <a:rPr lang="en-US" altLang="ko-KR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IoT</a:t>
            </a:r>
            <a:r>
              <a:rPr lang="ko-KR" altLang="en-US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최종발표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65DA91F-0000-4E14-BD73-6CCDAE4EBED5}"/>
              </a:ext>
            </a:extLst>
          </p:cNvPr>
          <p:cNvSpPr txBox="1">
            <a:spLocks/>
          </p:cNvSpPr>
          <p:nvPr/>
        </p:nvSpPr>
        <p:spPr>
          <a:xfrm>
            <a:off x="10928408" y="5350527"/>
            <a:ext cx="930513" cy="50097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DFD16-1ED2-477D-BE75-B760DCE8FF80}"/>
              </a:ext>
            </a:extLst>
          </p:cNvPr>
          <p:cNvSpPr txBox="1"/>
          <p:nvPr/>
        </p:nvSpPr>
        <p:spPr>
          <a:xfrm>
            <a:off x="6096000" y="2746612"/>
            <a:ext cx="55836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2B61F-33C8-4449-9612-2FFFFF708907}"/>
              </a:ext>
            </a:extLst>
          </p:cNvPr>
          <p:cNvSpPr txBox="1"/>
          <p:nvPr/>
        </p:nvSpPr>
        <p:spPr>
          <a:xfrm>
            <a:off x="9243902" y="5956515"/>
            <a:ext cx="2615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도시영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박민조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백형학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44D49F-26F5-4FD1-891A-9951464294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16275"/>
            <a:ext cx="6276975" cy="1143000"/>
          </a:xfrm>
        </p:spPr>
        <p:txBody>
          <a:bodyPr/>
          <a:lstStyle/>
          <a:p>
            <a:r>
              <a:rPr lang="en-US" altLang="ko-KR" sz="4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4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파트 별 원리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6D9FC571-AAE8-4F57-AF25-10408456AE42}"/>
              </a:ext>
            </a:extLst>
          </p:cNvPr>
          <p:cNvSpPr/>
          <p:nvPr/>
        </p:nvSpPr>
        <p:spPr>
          <a:xfrm rot="10577268">
            <a:off x="165675" y="5119950"/>
            <a:ext cx="12288442" cy="414331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19E992-5F5A-40D2-8755-CD0B7EEB7CAA}"/>
              </a:ext>
            </a:extLst>
          </p:cNvPr>
          <p:cNvGrpSpPr/>
          <p:nvPr/>
        </p:nvGrpSpPr>
        <p:grpSpPr>
          <a:xfrm rot="198083">
            <a:off x="-124125" y="5111599"/>
            <a:ext cx="12578483" cy="4143315"/>
            <a:chOff x="-87549" y="4645255"/>
            <a:chExt cx="12578483" cy="4143315"/>
          </a:xfrm>
        </p:grpSpPr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id="{7494A50D-A6CB-433B-8A5E-ECAD5667A628}"/>
                </a:ext>
              </a:extLst>
            </p:cNvPr>
            <p:cNvSpPr/>
            <p:nvPr/>
          </p:nvSpPr>
          <p:spPr>
            <a:xfrm>
              <a:off x="-87549" y="5029200"/>
              <a:ext cx="12279549" cy="1828800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924D82B7-15AA-45C2-9E77-977B0244F19D}"/>
                </a:ext>
              </a:extLst>
            </p:cNvPr>
            <p:cNvSpPr/>
            <p:nvPr/>
          </p:nvSpPr>
          <p:spPr>
            <a:xfrm rot="10379185">
              <a:off x="202492" y="4645255"/>
              <a:ext cx="12288442" cy="4143315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61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6225F1-DC59-46DF-B849-60AC918A3C57}"/>
              </a:ext>
            </a:extLst>
          </p:cNvPr>
          <p:cNvSpPr/>
          <p:nvPr/>
        </p:nvSpPr>
        <p:spPr>
          <a:xfrm>
            <a:off x="0" y="1106751"/>
            <a:ext cx="12192000" cy="5919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도어록 - 무료 가구 및 가정개 아이콘">
            <a:extLst>
              <a:ext uri="{FF2B5EF4-FFF2-40B4-BE49-F238E27FC236}">
                <a16:creationId xmlns:a16="http://schemas.microsoft.com/office/drawing/2014/main" id="{83D90819-04F1-42C3-842C-C59F51CFE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926" y="139543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아두이노 - 위키백과, 우리 모두의 백과사전">
            <a:extLst>
              <a:ext uri="{FF2B5EF4-FFF2-40B4-BE49-F238E27FC236}">
                <a16:creationId xmlns:a16="http://schemas.microsoft.com/office/drawing/2014/main" id="{067F000E-9367-4054-9117-423F0CDF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55" y="1710497"/>
            <a:ext cx="2306545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라즈베리파이(Raspberry Pi) OpenCV 4.1.2 설치">
            <a:extLst>
              <a:ext uri="{FF2B5EF4-FFF2-40B4-BE49-F238E27FC236}">
                <a16:creationId xmlns:a16="http://schemas.microsoft.com/office/drawing/2014/main" id="{D31CFEFB-58B6-490E-AFDA-DB58005E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05" y="1355760"/>
            <a:ext cx="2146300" cy="222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02F952-2E7E-4C2A-B587-595A3C9A8648}"/>
              </a:ext>
            </a:extLst>
          </p:cNvPr>
          <p:cNvCxnSpPr>
            <a:stCxn id="3080" idx="3"/>
            <a:endCxn id="3078" idx="1"/>
          </p:cNvCxnSpPr>
          <p:nvPr/>
        </p:nvCxnSpPr>
        <p:spPr>
          <a:xfrm>
            <a:off x="3020205" y="2468580"/>
            <a:ext cx="2178950" cy="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2B15B0-C3BA-40E6-8636-1D893F6E7E86}"/>
              </a:ext>
            </a:extLst>
          </p:cNvPr>
          <p:cNvSpPr txBox="1"/>
          <p:nvPr/>
        </p:nvSpPr>
        <p:spPr>
          <a:xfrm>
            <a:off x="2851355" y="1710497"/>
            <a:ext cx="206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 주인이면 </a:t>
            </a:r>
            <a:r>
              <a:rPr lang="en-US" altLang="ko-KR" dirty="0"/>
              <a:t>-&gt;1</a:t>
            </a:r>
          </a:p>
          <a:p>
            <a:r>
              <a:rPr lang="ko-KR" altLang="en-US" dirty="0"/>
              <a:t>외부인이면  </a:t>
            </a:r>
            <a:r>
              <a:rPr lang="en-US" altLang="ko-KR" dirty="0"/>
              <a:t>-&gt;0</a:t>
            </a:r>
            <a:endParaRPr lang="ko-KR" altLang="en-US" dirty="0"/>
          </a:p>
        </p:txBody>
      </p:sp>
      <p:pic>
        <p:nvPicPr>
          <p:cNvPr id="3082" name="Picture 10" descr="어플리케이션 이란?">
            <a:extLst>
              <a:ext uri="{FF2B5EF4-FFF2-40B4-BE49-F238E27FC236}">
                <a16:creationId xmlns:a16="http://schemas.microsoft.com/office/drawing/2014/main" id="{D4EEAAA5-2090-44F5-AFB0-F2D250B5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55" y="4867641"/>
            <a:ext cx="2429336" cy="14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270EB6C-D918-478F-93A8-01098F152BB4}"/>
              </a:ext>
            </a:extLst>
          </p:cNvPr>
          <p:cNvCxnSpPr/>
          <p:nvPr/>
        </p:nvCxnSpPr>
        <p:spPr>
          <a:xfrm>
            <a:off x="4070555" y="2481651"/>
            <a:ext cx="0" cy="311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B3AB40-9CFE-4F00-A43A-2A1D076D95BB}"/>
              </a:ext>
            </a:extLst>
          </p:cNvPr>
          <p:cNvCxnSpPr>
            <a:endCxn id="3082" idx="1"/>
          </p:cNvCxnSpPr>
          <p:nvPr/>
        </p:nvCxnSpPr>
        <p:spPr>
          <a:xfrm>
            <a:off x="4070555" y="5591713"/>
            <a:ext cx="11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A7AB00-2128-4A62-A959-88717690315E}"/>
              </a:ext>
            </a:extLst>
          </p:cNvPr>
          <p:cNvSpPr txBox="1"/>
          <p:nvPr/>
        </p:nvSpPr>
        <p:spPr>
          <a:xfrm>
            <a:off x="3274142" y="5771535"/>
            <a:ext cx="16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택배기사이면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349ADA-B968-4A50-B2CA-6FE28E802FC2}"/>
              </a:ext>
            </a:extLst>
          </p:cNvPr>
          <p:cNvCxnSpPr>
            <a:endCxn id="3076" idx="1"/>
          </p:cNvCxnSpPr>
          <p:nvPr/>
        </p:nvCxnSpPr>
        <p:spPr>
          <a:xfrm flipV="1">
            <a:off x="7628491" y="2468580"/>
            <a:ext cx="1379435" cy="1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55E70F-94B6-4AE9-A4BE-6C37AB1F2807}"/>
              </a:ext>
            </a:extLst>
          </p:cNvPr>
          <p:cNvSpPr txBox="1"/>
          <p:nvPr/>
        </p:nvSpPr>
        <p:spPr>
          <a:xfrm>
            <a:off x="7490599" y="1828784"/>
            <a:ext cx="177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저장된 지문의 </a:t>
            </a:r>
            <a:r>
              <a:rPr lang="en-US" altLang="ko-KR" dirty="0"/>
              <a:t>Id </a:t>
            </a:r>
            <a:r>
              <a:rPr lang="ko-KR" altLang="en-US" dirty="0"/>
              <a:t>값을 반환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F9E92-14E7-4B69-A2DB-4DBEC9150649}"/>
              </a:ext>
            </a:extLst>
          </p:cNvPr>
          <p:cNvSpPr txBox="1"/>
          <p:nvPr/>
        </p:nvSpPr>
        <p:spPr>
          <a:xfrm>
            <a:off x="9007926" y="3830409"/>
            <a:ext cx="194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동시에 </a:t>
            </a:r>
            <a:r>
              <a:rPr lang="ko-KR" altLang="en-US" dirty="0" err="1"/>
              <a:t>일치시</a:t>
            </a:r>
            <a:endParaRPr lang="en-US" altLang="ko-KR" dirty="0"/>
          </a:p>
          <a:p>
            <a:r>
              <a:rPr lang="ko-KR" altLang="en-US" dirty="0" err="1"/>
              <a:t>도어락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FDC831A-4151-456F-B58F-8339DEC0355B}"/>
              </a:ext>
            </a:extLst>
          </p:cNvPr>
          <p:cNvSpPr txBox="1">
            <a:spLocks/>
          </p:cNvSpPr>
          <p:nvPr/>
        </p:nvSpPr>
        <p:spPr>
          <a:xfrm>
            <a:off x="70338" y="-160780"/>
            <a:ext cx="12192000" cy="838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chemeClr val="bg1"/>
                </a:solidFill>
                <a:ea typeface="맑은 고딕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각 </a:t>
            </a:r>
            <a:r>
              <a:rPr lang="ko-KR" altLang="en-US" sz="3200" b="1" dirty="0" err="1">
                <a:solidFill>
                  <a:schemeClr val="bg1"/>
                </a:solidFill>
                <a:ea typeface="맑은 고딕"/>
              </a:rPr>
              <a:t>파트별</a:t>
            </a:r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 원리</a:t>
            </a:r>
            <a:endParaRPr lang="ko-KR" sz="3200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4D7CA2-0634-412B-BC83-E6E2DD8694AB}"/>
              </a:ext>
            </a:extLst>
          </p:cNvPr>
          <p:cNvSpPr txBox="1"/>
          <p:nvPr/>
        </p:nvSpPr>
        <p:spPr>
          <a:xfrm>
            <a:off x="412441" y="668078"/>
            <a:ext cx="58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스마트 홈 </a:t>
            </a:r>
            <a:r>
              <a:rPr lang="ko-KR" altLang="en-US" b="1" dirty="0" err="1">
                <a:solidFill>
                  <a:schemeClr val="bg1"/>
                </a:solidFill>
                <a:latin typeface="+mj-lt"/>
              </a:rPr>
              <a:t>도어락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91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6225F1-DC59-46DF-B849-60AC918A3C57}"/>
              </a:ext>
            </a:extLst>
          </p:cNvPr>
          <p:cNvSpPr/>
          <p:nvPr/>
        </p:nvSpPr>
        <p:spPr>
          <a:xfrm>
            <a:off x="0" y="1032387"/>
            <a:ext cx="12192000" cy="5919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라즈베리파이(Raspberry Pi) OpenCV 4.1.2 설치">
            <a:extLst>
              <a:ext uri="{FF2B5EF4-FFF2-40B4-BE49-F238E27FC236}">
                <a16:creationId xmlns:a16="http://schemas.microsoft.com/office/drawing/2014/main" id="{D31CFEFB-58B6-490E-AFDA-DB58005E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45" y="1254812"/>
            <a:ext cx="2146300" cy="222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jango] 02. Django 시작, Hello World 출력">
            <a:extLst>
              <a:ext uri="{FF2B5EF4-FFF2-40B4-BE49-F238E27FC236}">
                <a16:creationId xmlns:a16="http://schemas.microsoft.com/office/drawing/2014/main" id="{A91F543B-D9FC-4031-9EF4-3466AEC1E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20418" r="5150" b="20311"/>
          <a:stretch/>
        </p:blipFill>
        <p:spPr bwMode="auto">
          <a:xfrm>
            <a:off x="2345534" y="1668820"/>
            <a:ext cx="2820156" cy="1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eather forecast for today">
            <a:extLst>
              <a:ext uri="{FF2B5EF4-FFF2-40B4-BE49-F238E27FC236}">
                <a16:creationId xmlns:a16="http://schemas.microsoft.com/office/drawing/2014/main" id="{7D3F18AB-ACB9-4CF3-84CF-80FCDD03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1" y="1717788"/>
            <a:ext cx="1778147" cy="12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어플리케이션 이란?">
            <a:extLst>
              <a:ext uri="{FF2B5EF4-FFF2-40B4-BE49-F238E27FC236}">
                <a16:creationId xmlns:a16="http://schemas.microsoft.com/office/drawing/2014/main" id="{BCEB3294-BC9D-4301-9FD2-613EF235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384" y="1640755"/>
            <a:ext cx="2429336" cy="14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불꽃감지센서-화재 경보기">
            <a:extLst>
              <a:ext uri="{FF2B5EF4-FFF2-40B4-BE49-F238E27FC236}">
                <a16:creationId xmlns:a16="http://schemas.microsoft.com/office/drawing/2014/main" id="{453A4F03-4D89-4DB7-9FA4-FD53EEBB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86" y="4116120"/>
            <a:ext cx="1229241" cy="12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dS Cell (GL5537) / 디바이스마트">
            <a:extLst>
              <a:ext uri="{FF2B5EF4-FFF2-40B4-BE49-F238E27FC236}">
                <a16:creationId xmlns:a16="http://schemas.microsoft.com/office/drawing/2014/main" id="{D972F826-D816-4DB0-BC2E-9918AD00A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52" y="5525842"/>
            <a:ext cx="1418476" cy="10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5파이 빨간색Red (일반) : 5파이 &gt; 일반 LED(원형,사각 등) &gt; 디스플레이 LED/LCD">
            <a:extLst>
              <a:ext uri="{FF2B5EF4-FFF2-40B4-BE49-F238E27FC236}">
                <a16:creationId xmlns:a16="http://schemas.microsoft.com/office/drawing/2014/main" id="{C78DE716-CE87-4DA4-9653-1B76E3BA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74" y="418391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LED - Infrared 950nm">
            <a:extLst>
              <a:ext uri="{FF2B5EF4-FFF2-40B4-BE49-F238E27FC236}">
                <a16:creationId xmlns:a16="http://schemas.microsoft.com/office/drawing/2014/main" id="{DB27DFD6-3F1D-44D6-845A-515794B6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74" y="5512510"/>
            <a:ext cx="1257671" cy="125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전원주택을 짓다">
            <a:extLst>
              <a:ext uri="{FF2B5EF4-FFF2-40B4-BE49-F238E27FC236}">
                <a16:creationId xmlns:a16="http://schemas.microsoft.com/office/drawing/2014/main" id="{B2176F6B-65F3-4C7F-B6A7-6681AA22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0" y="4116119"/>
            <a:ext cx="2498863" cy="230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9D2D7E-9E0C-4FD5-B6D4-B1049E0BA6B5}"/>
              </a:ext>
            </a:extLst>
          </p:cNvPr>
          <p:cNvCxnSpPr>
            <a:endCxn id="4102" idx="1"/>
          </p:cNvCxnSpPr>
          <p:nvPr/>
        </p:nvCxnSpPr>
        <p:spPr>
          <a:xfrm>
            <a:off x="3235569" y="4719691"/>
            <a:ext cx="1825917" cy="1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2D1AB8-5D57-4ACB-B421-08714A8FBE9E}"/>
              </a:ext>
            </a:extLst>
          </p:cNvPr>
          <p:cNvCxnSpPr/>
          <p:nvPr/>
        </p:nvCxnSpPr>
        <p:spPr>
          <a:xfrm>
            <a:off x="3235569" y="6126990"/>
            <a:ext cx="1825917" cy="1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2AFF7FB-2838-428A-9A2A-AFA21E8240A6}"/>
              </a:ext>
            </a:extLst>
          </p:cNvPr>
          <p:cNvCxnSpPr>
            <a:cxnSpLocks/>
            <a:endCxn id="4106" idx="1"/>
          </p:cNvCxnSpPr>
          <p:nvPr/>
        </p:nvCxnSpPr>
        <p:spPr>
          <a:xfrm flipV="1">
            <a:off x="6290727" y="4719691"/>
            <a:ext cx="3402447" cy="1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6DDD93-3995-4DA1-8DD9-AE708E615151}"/>
              </a:ext>
            </a:extLst>
          </p:cNvPr>
          <p:cNvCxnSpPr>
            <a:cxnSpLocks/>
            <a:endCxn id="4108" idx="1"/>
          </p:cNvCxnSpPr>
          <p:nvPr/>
        </p:nvCxnSpPr>
        <p:spPr>
          <a:xfrm flipV="1">
            <a:off x="6419528" y="6141346"/>
            <a:ext cx="3273646" cy="3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25B207-C753-4649-9FB8-CC6CEB357842}"/>
              </a:ext>
            </a:extLst>
          </p:cNvPr>
          <p:cNvCxnSpPr>
            <a:stCxn id="4100" idx="3"/>
            <a:endCxn id="4098" idx="1"/>
          </p:cNvCxnSpPr>
          <p:nvPr/>
        </p:nvCxnSpPr>
        <p:spPr>
          <a:xfrm flipV="1">
            <a:off x="1967948" y="2367633"/>
            <a:ext cx="377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78CECD-CF7A-4699-938D-BA877EEBC6E1}"/>
              </a:ext>
            </a:extLst>
          </p:cNvPr>
          <p:cNvCxnSpPr>
            <a:stCxn id="4098" idx="3"/>
            <a:endCxn id="3080" idx="1"/>
          </p:cNvCxnSpPr>
          <p:nvPr/>
        </p:nvCxnSpPr>
        <p:spPr>
          <a:xfrm flipV="1">
            <a:off x="5165690" y="2367632"/>
            <a:ext cx="7130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19C4895-30B1-410C-B9EE-42000C19D72E}"/>
              </a:ext>
            </a:extLst>
          </p:cNvPr>
          <p:cNvCxnSpPr>
            <a:endCxn id="19" idx="1"/>
          </p:cNvCxnSpPr>
          <p:nvPr/>
        </p:nvCxnSpPr>
        <p:spPr>
          <a:xfrm flipV="1">
            <a:off x="8025045" y="2364827"/>
            <a:ext cx="984339" cy="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DBA8D8-BC94-4F74-931A-F4FF9C462C20}"/>
              </a:ext>
            </a:extLst>
          </p:cNvPr>
          <p:cNvSpPr txBox="1"/>
          <p:nvPr/>
        </p:nvSpPr>
        <p:spPr>
          <a:xfrm>
            <a:off x="3466681" y="4275352"/>
            <a:ext cx="15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화재 발생시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029B41-AF03-45F7-A76E-5E441B0557D4}"/>
              </a:ext>
            </a:extLst>
          </p:cNvPr>
          <p:cNvSpPr txBox="1"/>
          <p:nvPr/>
        </p:nvSpPr>
        <p:spPr>
          <a:xfrm>
            <a:off x="3495933" y="5688439"/>
            <a:ext cx="15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밤이 되면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A72868-10AA-4ECD-864F-608D2CCE2672}"/>
              </a:ext>
            </a:extLst>
          </p:cNvPr>
          <p:cNvSpPr txBox="1"/>
          <p:nvPr/>
        </p:nvSpPr>
        <p:spPr>
          <a:xfrm>
            <a:off x="6983201" y="4287149"/>
            <a:ext cx="21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 </a:t>
            </a:r>
            <a:r>
              <a:rPr lang="en-US" altLang="ko-KR" dirty="0"/>
              <a:t>LED ON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F9C69A-557F-4C09-9176-8EB984477CC1}"/>
              </a:ext>
            </a:extLst>
          </p:cNvPr>
          <p:cNvSpPr txBox="1"/>
          <p:nvPr/>
        </p:nvSpPr>
        <p:spPr>
          <a:xfrm>
            <a:off x="7474296" y="5711054"/>
            <a:ext cx="103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 ON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C6EF9E8-E03F-4C9E-A3C3-805D6F1FEB50}"/>
              </a:ext>
            </a:extLst>
          </p:cNvPr>
          <p:cNvCxnSpPr>
            <a:cxnSpLocks/>
          </p:cNvCxnSpPr>
          <p:nvPr/>
        </p:nvCxnSpPr>
        <p:spPr>
          <a:xfrm>
            <a:off x="6951895" y="3480251"/>
            <a:ext cx="0" cy="217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60553F-D8B1-432E-8AE1-61A7786EE45C}"/>
              </a:ext>
            </a:extLst>
          </p:cNvPr>
          <p:cNvCxnSpPr>
            <a:cxnSpLocks/>
          </p:cNvCxnSpPr>
          <p:nvPr/>
        </p:nvCxnSpPr>
        <p:spPr>
          <a:xfrm flipV="1">
            <a:off x="2156741" y="3680775"/>
            <a:ext cx="4795154" cy="17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A76758-268D-4D7E-AF4D-729ECBDB5E43}"/>
              </a:ext>
            </a:extLst>
          </p:cNvPr>
          <p:cNvCxnSpPr/>
          <p:nvPr/>
        </p:nvCxnSpPr>
        <p:spPr>
          <a:xfrm>
            <a:off x="2156741" y="3697793"/>
            <a:ext cx="0" cy="41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384D36C-6439-464C-BE1D-FA72904227BF}"/>
              </a:ext>
            </a:extLst>
          </p:cNvPr>
          <p:cNvSpPr txBox="1"/>
          <p:nvPr/>
        </p:nvSpPr>
        <p:spPr>
          <a:xfrm>
            <a:off x="1434253" y="1183152"/>
            <a:ext cx="15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OpenApi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719087-391E-4C64-A6AF-C13AD702F7FF}"/>
              </a:ext>
            </a:extLst>
          </p:cNvPr>
          <p:cNvSpPr txBox="1"/>
          <p:nvPr/>
        </p:nvSpPr>
        <p:spPr>
          <a:xfrm>
            <a:off x="9248859" y="125481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정보 확인 </a:t>
            </a:r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911182BC-3667-46A1-A07C-D29891F592AF}"/>
              </a:ext>
            </a:extLst>
          </p:cNvPr>
          <p:cNvSpPr txBox="1">
            <a:spLocks/>
          </p:cNvSpPr>
          <p:nvPr/>
        </p:nvSpPr>
        <p:spPr>
          <a:xfrm>
            <a:off x="70338" y="-160780"/>
            <a:ext cx="12192000" cy="838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chemeClr val="bg1"/>
                </a:solidFill>
                <a:ea typeface="맑은 고딕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각 </a:t>
            </a:r>
            <a:r>
              <a:rPr lang="ko-KR" altLang="en-US" sz="3200" b="1" dirty="0" err="1">
                <a:solidFill>
                  <a:schemeClr val="bg1"/>
                </a:solidFill>
                <a:ea typeface="맑은 고딕"/>
              </a:rPr>
              <a:t>파트별</a:t>
            </a:r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 원리</a:t>
            </a:r>
            <a:endParaRPr lang="ko-KR" sz="3200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689D81-2558-44E6-A57B-A95E12656C94}"/>
              </a:ext>
            </a:extLst>
          </p:cNvPr>
          <p:cNvSpPr txBox="1"/>
          <p:nvPr/>
        </p:nvSpPr>
        <p:spPr>
          <a:xfrm>
            <a:off x="412441" y="668078"/>
            <a:ext cx="58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스마트 홈 내부</a:t>
            </a:r>
          </a:p>
        </p:txBody>
      </p:sp>
    </p:spTree>
    <p:extLst>
      <p:ext uri="{BB962C8B-B14F-4D97-AF65-F5344CB8AC3E}">
        <p14:creationId xmlns:p14="http://schemas.microsoft.com/office/powerpoint/2010/main" val="142899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C6E63BC-80A3-43CC-9F7C-C447EE839F50}"/>
              </a:ext>
            </a:extLst>
          </p:cNvPr>
          <p:cNvSpPr/>
          <p:nvPr/>
        </p:nvSpPr>
        <p:spPr>
          <a:xfrm>
            <a:off x="0" y="1165609"/>
            <a:ext cx="12192000" cy="5692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2064113-F349-4EAB-82D4-9AE2D22401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chemeClr val="bg1"/>
                </a:solidFill>
                <a:ea typeface="맑은 고딕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각 </a:t>
            </a:r>
            <a:r>
              <a:rPr lang="ko-KR" altLang="en-US" sz="3200" b="1" dirty="0" err="1">
                <a:solidFill>
                  <a:schemeClr val="bg1"/>
                </a:solidFill>
                <a:ea typeface="맑은 고딕"/>
              </a:rPr>
              <a:t>파트별</a:t>
            </a:r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 원리</a:t>
            </a:r>
            <a:endParaRPr lang="ko-KR" sz="3200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5122" name="Picture 2" descr="라인트레이서 (대여) - 우수강사마켓">
            <a:extLst>
              <a:ext uri="{FF2B5EF4-FFF2-40B4-BE49-F238E27FC236}">
                <a16:creationId xmlns:a16="http://schemas.microsoft.com/office/drawing/2014/main" id="{185FC345-6C82-49D4-B157-87ABBBD2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75" y="2198183"/>
            <a:ext cx="1600095" cy="160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아두이노 압력 센서 FSR402 종합정보 행복쇼핑의 시작 ! 다나와 (가격비교) - Danawa.com">
            <a:extLst>
              <a:ext uri="{FF2B5EF4-FFF2-40B4-BE49-F238E27FC236}">
                <a16:creationId xmlns:a16="http://schemas.microsoft.com/office/drawing/2014/main" id="{63EECBA8-2243-4FE7-8114-551021069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26" y="2198183"/>
            <a:ext cx="1588065" cy="160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택배 아이콘, 배달, 택배원, 배달 PNG 및 벡터 에 대한 무료 다운로드">
            <a:extLst>
              <a:ext uri="{FF2B5EF4-FFF2-40B4-BE49-F238E27FC236}">
                <a16:creationId xmlns:a16="http://schemas.microsoft.com/office/drawing/2014/main" id="{52DFC9A6-9BC1-414B-AA05-51C6D743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14" y="1875679"/>
            <a:ext cx="1985387" cy="19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80CA89-5204-4EA6-BB9C-B4A6FF1534DD}"/>
              </a:ext>
            </a:extLst>
          </p:cNvPr>
          <p:cNvCxnSpPr>
            <a:cxnSpLocks/>
            <a:endCxn id="5124" idx="1"/>
          </p:cNvCxnSpPr>
          <p:nvPr/>
        </p:nvCxnSpPr>
        <p:spPr>
          <a:xfrm>
            <a:off x="2713055" y="2998231"/>
            <a:ext cx="222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59806F5-020D-43E7-8938-9673810B233C}"/>
              </a:ext>
            </a:extLst>
          </p:cNvPr>
          <p:cNvCxnSpPr>
            <a:cxnSpLocks/>
          </p:cNvCxnSpPr>
          <p:nvPr/>
        </p:nvCxnSpPr>
        <p:spPr>
          <a:xfrm>
            <a:off x="6540021" y="2983630"/>
            <a:ext cx="2375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8" name="Picture 8" descr="태극문양·KOR' 들어간 새 자동차 번호판, 다음달 도입 - 아시아경제">
            <a:extLst>
              <a:ext uri="{FF2B5EF4-FFF2-40B4-BE49-F238E27FC236}">
                <a16:creationId xmlns:a16="http://schemas.microsoft.com/office/drawing/2014/main" id="{EDBBBC84-6613-4F30-B778-16B244FE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99" y="4700995"/>
            <a:ext cx="2589335" cy="12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아파트주차관제/주차관리 시스템 + RF관련 주차관제시스템 | 위너기술- 인력 및 차량통제시스템, 소프트웨어 개발, 산업용품, 안전용품,  생활용품기전자 시스템 개발 공급">
            <a:extLst>
              <a:ext uri="{FF2B5EF4-FFF2-40B4-BE49-F238E27FC236}">
                <a16:creationId xmlns:a16="http://schemas.microsoft.com/office/drawing/2014/main" id="{E97F1B0F-E509-4797-8B2E-7B0E1592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43" y="4764537"/>
            <a:ext cx="2372188" cy="12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D61E7D6-1218-481B-825A-6DF20421C87F}"/>
              </a:ext>
            </a:extLst>
          </p:cNvPr>
          <p:cNvSpPr txBox="1"/>
          <p:nvPr/>
        </p:nvSpPr>
        <p:spPr>
          <a:xfrm>
            <a:off x="2713055" y="2397569"/>
            <a:ext cx="221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택배가 도착했을 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15E0FC-4DFF-49D2-9C70-13F4E21539D9}"/>
              </a:ext>
            </a:extLst>
          </p:cNvPr>
          <p:cNvSpPr txBox="1"/>
          <p:nvPr/>
        </p:nvSpPr>
        <p:spPr>
          <a:xfrm>
            <a:off x="6429013" y="2483433"/>
            <a:ext cx="25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지정된 위치까지 배달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B25605-69B7-46A8-AD68-CAA7503BF936}"/>
              </a:ext>
            </a:extLst>
          </p:cNvPr>
          <p:cNvCxnSpPr>
            <a:cxnSpLocks/>
          </p:cNvCxnSpPr>
          <p:nvPr/>
        </p:nvCxnSpPr>
        <p:spPr>
          <a:xfrm>
            <a:off x="3653834" y="5323653"/>
            <a:ext cx="3174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642C0E-E06B-40A5-8DB0-E7F165BAD22D}"/>
              </a:ext>
            </a:extLst>
          </p:cNvPr>
          <p:cNvSpPr txBox="1"/>
          <p:nvPr/>
        </p:nvSpPr>
        <p:spPr>
          <a:xfrm>
            <a:off x="3767496" y="4827658"/>
            <a:ext cx="306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등록된 차량이 도착했을 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9F0D9-032D-4E58-9728-A8DA6F0941C7}"/>
              </a:ext>
            </a:extLst>
          </p:cNvPr>
          <p:cNvSpPr txBox="1"/>
          <p:nvPr/>
        </p:nvSpPr>
        <p:spPr>
          <a:xfrm>
            <a:off x="80387" y="838034"/>
            <a:ext cx="58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- RC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카 주차관리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8737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44D49F-26F5-4FD1-891A-9951464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75" y="3148515"/>
            <a:ext cx="7620001" cy="1143000"/>
          </a:xfrm>
        </p:spPr>
        <p:txBody>
          <a:bodyPr/>
          <a:lstStyle/>
          <a:p>
            <a:r>
              <a:rPr lang="en-US" altLang="ko-KR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소프트웨어 구성</a:t>
            </a: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635A3AAD-3713-4828-AC4F-5424BD353A48}"/>
              </a:ext>
            </a:extLst>
          </p:cNvPr>
          <p:cNvSpPr/>
          <p:nvPr/>
        </p:nvSpPr>
        <p:spPr>
          <a:xfrm rot="10577268">
            <a:off x="165675" y="5119950"/>
            <a:ext cx="12288442" cy="414331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362224-B3B2-4FE4-87C3-18D24291F0F8}"/>
              </a:ext>
            </a:extLst>
          </p:cNvPr>
          <p:cNvGrpSpPr/>
          <p:nvPr/>
        </p:nvGrpSpPr>
        <p:grpSpPr>
          <a:xfrm rot="198083">
            <a:off x="-124125" y="5111599"/>
            <a:ext cx="12578483" cy="4143315"/>
            <a:chOff x="-87549" y="4645255"/>
            <a:chExt cx="12578483" cy="4143315"/>
          </a:xfrm>
        </p:grpSpPr>
        <p:sp>
          <p:nvSpPr>
            <p:cNvPr id="15" name="순서도: 수동 입력 14">
              <a:extLst>
                <a:ext uri="{FF2B5EF4-FFF2-40B4-BE49-F238E27FC236}">
                  <a16:creationId xmlns:a16="http://schemas.microsoft.com/office/drawing/2014/main" id="{0694BC4C-29C4-4BA2-91F8-F8744BA9BF99}"/>
                </a:ext>
              </a:extLst>
            </p:cNvPr>
            <p:cNvSpPr/>
            <p:nvPr/>
          </p:nvSpPr>
          <p:spPr>
            <a:xfrm>
              <a:off x="-87549" y="5029200"/>
              <a:ext cx="12279549" cy="1828800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BA31891-CFC6-47FA-AD15-0FF30B085A4E}"/>
                </a:ext>
              </a:extLst>
            </p:cNvPr>
            <p:cNvSpPr/>
            <p:nvPr/>
          </p:nvSpPr>
          <p:spPr>
            <a:xfrm rot="10379185">
              <a:off x="202492" y="4645255"/>
              <a:ext cx="12288442" cy="4143315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67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8BAB05-65C8-4EE5-B8F5-D026698E851D}"/>
              </a:ext>
            </a:extLst>
          </p:cNvPr>
          <p:cNvSpPr/>
          <p:nvPr/>
        </p:nvSpPr>
        <p:spPr>
          <a:xfrm>
            <a:off x="0" y="934279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F84DBD-2C89-4CA8-BB28-43C99D3E242B}"/>
              </a:ext>
            </a:extLst>
          </p:cNvPr>
          <p:cNvSpPr/>
          <p:nvPr/>
        </p:nvSpPr>
        <p:spPr>
          <a:xfrm>
            <a:off x="114299" y="1248531"/>
            <a:ext cx="11953875" cy="54856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B954F1-A135-4DA9-A42D-8AD740452345}"/>
              </a:ext>
            </a:extLst>
          </p:cNvPr>
          <p:cNvSpPr/>
          <p:nvPr/>
        </p:nvSpPr>
        <p:spPr>
          <a:xfrm>
            <a:off x="583301" y="2578695"/>
            <a:ext cx="3507440" cy="296143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Notification</a:t>
            </a:r>
            <a:endParaRPr lang="ko-KR" altLang="en-US" sz="2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B6FFD7-9928-4D08-861B-7EA040599618}"/>
              </a:ext>
            </a:extLst>
          </p:cNvPr>
          <p:cNvSpPr/>
          <p:nvPr/>
        </p:nvSpPr>
        <p:spPr>
          <a:xfrm>
            <a:off x="583301" y="5683315"/>
            <a:ext cx="5213677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Mqtt</a:t>
            </a:r>
            <a:endParaRPr lang="ko-KR" altLang="en-US" sz="2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FFCD15-EA8C-489C-9BD6-CFC61C02FA9A}"/>
              </a:ext>
            </a:extLst>
          </p:cNvPr>
          <p:cNvSpPr/>
          <p:nvPr/>
        </p:nvSpPr>
        <p:spPr>
          <a:xfrm>
            <a:off x="5911277" y="5683315"/>
            <a:ext cx="5751625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BlueTooth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965DC3-4EF8-4116-A06D-6E4449C7D05E}"/>
              </a:ext>
            </a:extLst>
          </p:cNvPr>
          <p:cNvSpPr/>
          <p:nvPr/>
        </p:nvSpPr>
        <p:spPr>
          <a:xfrm>
            <a:off x="4269033" y="4650504"/>
            <a:ext cx="350744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MachineLearning</a:t>
            </a:r>
            <a:endParaRPr lang="ko-KR" altLang="en-US" sz="2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54CB5-36C0-498B-B739-5700940B37AC}"/>
              </a:ext>
            </a:extLst>
          </p:cNvPr>
          <p:cNvSpPr/>
          <p:nvPr/>
        </p:nvSpPr>
        <p:spPr>
          <a:xfrm>
            <a:off x="4278623" y="3636760"/>
            <a:ext cx="350744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Face Detection</a:t>
            </a:r>
            <a:endParaRPr lang="ko-KR" altLang="en-US" sz="2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CD79AC-B2A0-470E-A5BE-299CBF0D4307}"/>
              </a:ext>
            </a:extLst>
          </p:cNvPr>
          <p:cNvSpPr/>
          <p:nvPr/>
        </p:nvSpPr>
        <p:spPr>
          <a:xfrm>
            <a:off x="4278623" y="2623016"/>
            <a:ext cx="350744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OpenCV</a:t>
            </a:r>
            <a:endParaRPr lang="ko-KR" altLang="en-US" sz="2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7AAF6BE-BE13-47E2-B453-874E4A2C7B63}"/>
              </a:ext>
            </a:extLst>
          </p:cNvPr>
          <p:cNvSpPr/>
          <p:nvPr/>
        </p:nvSpPr>
        <p:spPr>
          <a:xfrm>
            <a:off x="7954765" y="2471359"/>
            <a:ext cx="3692200" cy="3075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/>
              <a:t>멀티 시리얼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654EE7B-D251-471E-ADE0-0A0682DB9C42}"/>
              </a:ext>
            </a:extLst>
          </p:cNvPr>
          <p:cNvSpPr/>
          <p:nvPr/>
        </p:nvSpPr>
        <p:spPr>
          <a:xfrm>
            <a:off x="8117953" y="3080216"/>
            <a:ext cx="3365825" cy="10447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지문인식 시리얼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817BA0-487F-4FFD-8D54-AD0A719DC9A0}"/>
              </a:ext>
            </a:extLst>
          </p:cNvPr>
          <p:cNvSpPr/>
          <p:nvPr/>
        </p:nvSpPr>
        <p:spPr>
          <a:xfrm>
            <a:off x="8117953" y="4243330"/>
            <a:ext cx="3385543" cy="112356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소프트웨어 시리얼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914DBA-6E80-4BE8-B9D8-4E0CAD3D34F6}"/>
              </a:ext>
            </a:extLst>
          </p:cNvPr>
          <p:cNvSpPr/>
          <p:nvPr/>
        </p:nvSpPr>
        <p:spPr>
          <a:xfrm>
            <a:off x="583301" y="1447453"/>
            <a:ext cx="350744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홈 어플리케이션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924CE6-E9BE-456F-952F-C59746C87D36}"/>
              </a:ext>
            </a:extLst>
          </p:cNvPr>
          <p:cNvSpPr/>
          <p:nvPr/>
        </p:nvSpPr>
        <p:spPr>
          <a:xfrm>
            <a:off x="4234771" y="1460470"/>
            <a:ext cx="3541702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라즈베리파이</a:t>
            </a:r>
            <a:endParaRPr lang="ko-KR" altLang="en-US" sz="20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FF992B-964E-4F6C-83E4-4C8841F1DA55}"/>
              </a:ext>
            </a:extLst>
          </p:cNvPr>
          <p:cNvSpPr/>
          <p:nvPr/>
        </p:nvSpPr>
        <p:spPr>
          <a:xfrm>
            <a:off x="7954765" y="1431343"/>
            <a:ext cx="36922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아두이노</a:t>
            </a:r>
            <a:endParaRPr lang="ko-KR" altLang="en-US" sz="2000" b="1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1CB68AB3-84C7-492D-8FC3-8E28C79FC45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맑은 고딕"/>
                <a:ea typeface="맑은 고딕"/>
              </a:rPr>
              <a:t>소프트웨어 구성</a:t>
            </a:r>
            <a:endParaRPr lang="ko-KR" sz="3200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928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8BAB05-65C8-4EE5-B8F5-D026698E851D}"/>
              </a:ext>
            </a:extLst>
          </p:cNvPr>
          <p:cNvSpPr/>
          <p:nvPr/>
        </p:nvSpPr>
        <p:spPr>
          <a:xfrm>
            <a:off x="0" y="934279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9BD5663A-017B-40E6-822B-8F16C70532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chemeClr val="bg1"/>
                </a:solidFill>
                <a:latin typeface="맑은 고딕"/>
                <a:ea typeface="맑은 고딕"/>
              </a:rPr>
              <a:t> 4. </a:t>
            </a:r>
            <a:r>
              <a:rPr lang="ko-KR" altLang="en-US" sz="3200" b="1" dirty="0">
                <a:solidFill>
                  <a:schemeClr val="bg1"/>
                </a:solidFill>
                <a:latin typeface="맑은 고딕"/>
                <a:ea typeface="맑은 고딕"/>
              </a:rPr>
              <a:t>소프트웨어 구성</a:t>
            </a:r>
            <a:endParaRPr lang="ko-KR" altLang="ko-KR" sz="3200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943C59-1148-437A-B9ED-DD34CAA61143}"/>
              </a:ext>
            </a:extLst>
          </p:cNvPr>
          <p:cNvGrpSpPr/>
          <p:nvPr/>
        </p:nvGrpSpPr>
        <p:grpSpPr>
          <a:xfrm>
            <a:off x="114299" y="1248531"/>
            <a:ext cx="11953875" cy="5485643"/>
            <a:chOff x="114299" y="1248531"/>
            <a:chExt cx="11953875" cy="548564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D2557B1-EA5E-4804-8C85-F63876224990}"/>
                </a:ext>
              </a:extLst>
            </p:cNvPr>
            <p:cNvSpPr/>
            <p:nvPr/>
          </p:nvSpPr>
          <p:spPr>
            <a:xfrm>
              <a:off x="114299" y="1248531"/>
              <a:ext cx="11953875" cy="54856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E5B7782-436A-4F3A-95FB-4AB7DFAFF45D}"/>
                </a:ext>
              </a:extLst>
            </p:cNvPr>
            <p:cNvSpPr/>
            <p:nvPr/>
          </p:nvSpPr>
          <p:spPr>
            <a:xfrm>
              <a:off x="699414" y="2589497"/>
              <a:ext cx="4627328" cy="380759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API</a:t>
              </a:r>
              <a:r>
                <a:rPr lang="ko-KR" altLang="en-US" sz="2000" dirty="0"/>
                <a:t>를 이용한</a:t>
              </a:r>
              <a:endParaRPr lang="en-US" altLang="ko-KR" sz="2000" dirty="0"/>
            </a:p>
            <a:p>
              <a:pPr algn="ctr"/>
              <a:r>
                <a:rPr lang="ko-KR" altLang="en-US" sz="2000" dirty="0"/>
                <a:t>센서 상태 조회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B0CC003-05B0-464C-B43A-55319D91D594}"/>
                </a:ext>
              </a:extLst>
            </p:cNvPr>
            <p:cNvSpPr/>
            <p:nvPr/>
          </p:nvSpPr>
          <p:spPr>
            <a:xfrm>
              <a:off x="6289610" y="5154399"/>
              <a:ext cx="5147648" cy="11697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Weather </a:t>
              </a:r>
              <a:r>
                <a:rPr lang="en-US" altLang="ko-KR" sz="2000" dirty="0" err="1"/>
                <a:t>api</a:t>
              </a:r>
              <a:r>
                <a:rPr lang="en-US" altLang="ko-KR" sz="2000" dirty="0"/>
                <a:t> (</a:t>
              </a:r>
              <a:r>
                <a:rPr lang="ko-KR" altLang="en-US" sz="2000" dirty="0"/>
                <a:t>공공데이터</a:t>
              </a:r>
              <a:r>
                <a:rPr lang="en-US" altLang="ko-KR" sz="2000" dirty="0"/>
                <a:t>API)</a:t>
              </a:r>
              <a:endParaRPr lang="ko-KR" altLang="en-US" sz="20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2C157D2-BE36-41D5-A3E3-4DA7CE6C878F}"/>
                </a:ext>
              </a:extLst>
            </p:cNvPr>
            <p:cNvSpPr/>
            <p:nvPr/>
          </p:nvSpPr>
          <p:spPr>
            <a:xfrm>
              <a:off x="6299200" y="3908431"/>
              <a:ext cx="5147648" cy="11697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YS – 17, </a:t>
              </a:r>
              <a:r>
                <a:rPr lang="en-US" altLang="ko-KR" sz="2000" dirty="0" err="1"/>
                <a:t>cds</a:t>
              </a:r>
              <a:r>
                <a:rPr lang="en-US" altLang="ko-KR" sz="2000" dirty="0"/>
                <a:t>, </a:t>
              </a:r>
              <a:r>
                <a:rPr lang="en-US" altLang="ko-KR" sz="2000" dirty="0" err="1"/>
                <a:t>mcp</a:t>
              </a:r>
              <a:r>
                <a:rPr lang="en-US" altLang="ko-KR" sz="2000" dirty="0"/>
                <a:t> 3008</a:t>
              </a:r>
              <a:endParaRPr lang="ko-KR" altLang="en-US" sz="20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707CE29-EF2C-46AD-9F7D-D3CBAD5510DE}"/>
                </a:ext>
              </a:extLst>
            </p:cNvPr>
            <p:cNvSpPr/>
            <p:nvPr/>
          </p:nvSpPr>
          <p:spPr>
            <a:xfrm>
              <a:off x="6299200" y="2633424"/>
              <a:ext cx="5147648" cy="11697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Django </a:t>
              </a:r>
              <a:r>
                <a:rPr lang="en-US" altLang="ko-KR" sz="2000" dirty="0" err="1"/>
                <a:t>api</a:t>
              </a:r>
              <a:r>
                <a:rPr lang="en-US" altLang="ko-KR" sz="2000" dirty="0"/>
                <a:t> server</a:t>
              </a:r>
              <a:endParaRPr lang="ko-KR" altLang="en-US" sz="20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B58B79F-0588-44E7-97FC-11A56449C3BF}"/>
                </a:ext>
              </a:extLst>
            </p:cNvPr>
            <p:cNvSpPr/>
            <p:nvPr/>
          </p:nvSpPr>
          <p:spPr>
            <a:xfrm>
              <a:off x="627714" y="1461814"/>
              <a:ext cx="4859557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홈 어플리케이션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BCA1C0B-F9B2-4B48-B55E-C118F85C7A51}"/>
                </a:ext>
              </a:extLst>
            </p:cNvPr>
            <p:cNvSpPr/>
            <p:nvPr/>
          </p:nvSpPr>
          <p:spPr>
            <a:xfrm>
              <a:off x="6096001" y="1447453"/>
              <a:ext cx="5468286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라즈베리파이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27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8BAB05-65C8-4EE5-B8F5-D026698E851D}"/>
              </a:ext>
            </a:extLst>
          </p:cNvPr>
          <p:cNvSpPr/>
          <p:nvPr/>
        </p:nvSpPr>
        <p:spPr>
          <a:xfrm>
            <a:off x="0" y="934279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zzzz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F84DBD-2C89-4CA8-BB28-43C99D3E242B}"/>
              </a:ext>
            </a:extLst>
          </p:cNvPr>
          <p:cNvSpPr/>
          <p:nvPr/>
        </p:nvSpPr>
        <p:spPr>
          <a:xfrm>
            <a:off x="114299" y="1248531"/>
            <a:ext cx="11953875" cy="54856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B6FFD7-9928-4D08-861B-7EA040599618}"/>
              </a:ext>
            </a:extLst>
          </p:cNvPr>
          <p:cNvSpPr/>
          <p:nvPr/>
        </p:nvSpPr>
        <p:spPr>
          <a:xfrm>
            <a:off x="583301" y="5683315"/>
            <a:ext cx="5742098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Mqtt</a:t>
            </a:r>
            <a:endParaRPr lang="ko-KR" altLang="en-US" sz="2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FFCD15-EA8C-489C-9BD6-CFC61C02FA9A}"/>
              </a:ext>
            </a:extLst>
          </p:cNvPr>
          <p:cNvSpPr/>
          <p:nvPr/>
        </p:nvSpPr>
        <p:spPr>
          <a:xfrm>
            <a:off x="6449225" y="5683315"/>
            <a:ext cx="5213677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BlueTooth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965DC3-4EF8-4116-A06D-6E4449C7D05E}"/>
              </a:ext>
            </a:extLst>
          </p:cNvPr>
          <p:cNvSpPr/>
          <p:nvPr/>
        </p:nvSpPr>
        <p:spPr>
          <a:xfrm>
            <a:off x="573711" y="4650504"/>
            <a:ext cx="7202762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Tesseract</a:t>
            </a:r>
            <a:endParaRPr lang="ko-KR" altLang="en-US" sz="2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54CB5-36C0-498B-B739-5700940B37AC}"/>
              </a:ext>
            </a:extLst>
          </p:cNvPr>
          <p:cNvSpPr/>
          <p:nvPr/>
        </p:nvSpPr>
        <p:spPr>
          <a:xfrm>
            <a:off x="583301" y="3636760"/>
            <a:ext cx="7202762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Object Detection</a:t>
            </a:r>
            <a:endParaRPr lang="ko-KR" altLang="en-US" sz="2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CD79AC-B2A0-470E-A5BE-299CBF0D4307}"/>
              </a:ext>
            </a:extLst>
          </p:cNvPr>
          <p:cNvSpPr/>
          <p:nvPr/>
        </p:nvSpPr>
        <p:spPr>
          <a:xfrm>
            <a:off x="592891" y="2623016"/>
            <a:ext cx="7193172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OpenCV</a:t>
            </a:r>
            <a:endParaRPr lang="ko-KR" altLang="en-US" sz="2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7AAF6BE-BE13-47E2-B453-874E4A2C7B63}"/>
              </a:ext>
            </a:extLst>
          </p:cNvPr>
          <p:cNvSpPr/>
          <p:nvPr/>
        </p:nvSpPr>
        <p:spPr>
          <a:xfrm>
            <a:off x="7954765" y="2623017"/>
            <a:ext cx="3692200" cy="292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LineTrace</a:t>
            </a:r>
            <a:endParaRPr lang="ko-KR" altLang="en-US" sz="2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924CE6-E9BE-456F-952F-C59746C87D36}"/>
              </a:ext>
            </a:extLst>
          </p:cNvPr>
          <p:cNvSpPr/>
          <p:nvPr/>
        </p:nvSpPr>
        <p:spPr>
          <a:xfrm>
            <a:off x="583301" y="1460470"/>
            <a:ext cx="7193172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FF992B-964E-4F6C-83E4-4C8841F1DA55}"/>
              </a:ext>
            </a:extLst>
          </p:cNvPr>
          <p:cNvSpPr/>
          <p:nvPr/>
        </p:nvSpPr>
        <p:spPr>
          <a:xfrm>
            <a:off x="7954765" y="1431343"/>
            <a:ext cx="36922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택배 수거</a:t>
            </a:r>
            <a:br>
              <a:rPr lang="en-US" altLang="ko-KR" sz="2000" b="1" dirty="0"/>
            </a:br>
            <a:r>
              <a:rPr lang="en-US" altLang="ko-KR" sz="2000" b="1" dirty="0"/>
              <a:t>Arduino</a:t>
            </a:r>
            <a:endParaRPr lang="ko-KR" altLang="en-US" sz="2000" b="1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9BD5663A-017B-40E6-822B-8F16C70532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chemeClr val="bg1"/>
                </a:solidFill>
                <a:latin typeface="맑은 고딕"/>
                <a:ea typeface="맑은 고딕"/>
              </a:rPr>
              <a:t> 4. </a:t>
            </a:r>
            <a:r>
              <a:rPr lang="ko-KR" altLang="en-US" sz="3200" b="1" dirty="0">
                <a:solidFill>
                  <a:schemeClr val="bg1"/>
                </a:solidFill>
                <a:latin typeface="맑은 고딕"/>
                <a:ea typeface="맑은 고딕"/>
              </a:rPr>
              <a:t>소프트웨어 구성</a:t>
            </a:r>
            <a:endParaRPr lang="ko-KR" altLang="ko-KR" sz="3200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3C81-7AF1-4BE0-A7C0-A5050F9C8B75}"/>
              </a:ext>
            </a:extLst>
          </p:cNvPr>
          <p:cNvSpPr txBox="1"/>
          <p:nvPr/>
        </p:nvSpPr>
        <p:spPr>
          <a:xfrm>
            <a:off x="1514422" y="1594314"/>
            <a:ext cx="141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출입 시스템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Node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</a:rPr>
              <a:t>MCU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E698BE-1736-48BC-B58A-4AE19AA84E81}"/>
              </a:ext>
            </a:extLst>
          </p:cNvPr>
          <p:cNvSpPr txBox="1"/>
          <p:nvPr/>
        </p:nvSpPr>
        <p:spPr>
          <a:xfrm>
            <a:off x="5090547" y="1603848"/>
            <a:ext cx="200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서버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Raspberry PI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D2DBC9A-756F-4C60-B733-55D695A1C408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2928485" y="1917480"/>
            <a:ext cx="2162062" cy="953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4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44D49F-26F5-4FD1-891A-9951464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0" y="3216825"/>
            <a:ext cx="5222317" cy="1143000"/>
          </a:xfrm>
        </p:spPr>
        <p:txBody>
          <a:bodyPr/>
          <a:lstStyle/>
          <a:p>
            <a:r>
              <a:rPr lang="en-US" altLang="ko-KR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역할 분담</a:t>
            </a: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15DF815-84C1-44D7-9B34-2A97947799E9}"/>
              </a:ext>
            </a:extLst>
          </p:cNvPr>
          <p:cNvSpPr/>
          <p:nvPr/>
        </p:nvSpPr>
        <p:spPr>
          <a:xfrm rot="10577268">
            <a:off x="165675" y="5119950"/>
            <a:ext cx="12288442" cy="414331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F49340-A82F-425B-9BD4-E8A1FC31DB56}"/>
              </a:ext>
            </a:extLst>
          </p:cNvPr>
          <p:cNvGrpSpPr/>
          <p:nvPr/>
        </p:nvGrpSpPr>
        <p:grpSpPr>
          <a:xfrm rot="198083">
            <a:off x="-124125" y="5111599"/>
            <a:ext cx="12578483" cy="4143315"/>
            <a:chOff x="-87549" y="4645255"/>
            <a:chExt cx="12578483" cy="4143315"/>
          </a:xfrm>
        </p:grpSpPr>
        <p:sp>
          <p:nvSpPr>
            <p:cNvPr id="15" name="순서도: 수동 입력 14">
              <a:extLst>
                <a:ext uri="{FF2B5EF4-FFF2-40B4-BE49-F238E27FC236}">
                  <a16:creationId xmlns:a16="http://schemas.microsoft.com/office/drawing/2014/main" id="{16DFAB83-8871-443F-ABF3-DF1A198B5D5C}"/>
                </a:ext>
              </a:extLst>
            </p:cNvPr>
            <p:cNvSpPr/>
            <p:nvPr/>
          </p:nvSpPr>
          <p:spPr>
            <a:xfrm>
              <a:off x="-87549" y="5029200"/>
              <a:ext cx="12279549" cy="1828800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3820E6D8-26D9-4139-9ED2-693AC2F1AA22}"/>
                </a:ext>
              </a:extLst>
            </p:cNvPr>
            <p:cNvSpPr/>
            <p:nvPr/>
          </p:nvSpPr>
          <p:spPr>
            <a:xfrm rot="10379185">
              <a:off x="202492" y="4645255"/>
              <a:ext cx="12288442" cy="4143315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25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598AB-A35C-477E-80E8-AF912F4B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427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 5 . </a:t>
            </a:r>
            <a:r>
              <a:rPr lang="ko-KR" altLang="en-US" sz="3200" b="1" dirty="0">
                <a:solidFill>
                  <a:schemeClr val="bg1"/>
                </a:solidFill>
              </a:rPr>
              <a:t>역할 분담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94E9D-977C-4E51-A678-7332923408E6}"/>
              </a:ext>
            </a:extLst>
          </p:cNvPr>
          <p:cNvSpPr/>
          <p:nvPr/>
        </p:nvSpPr>
        <p:spPr>
          <a:xfrm>
            <a:off x="0" y="934279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BBA657-9F8A-4BDC-828F-C2923C7549EA}"/>
              </a:ext>
            </a:extLst>
          </p:cNvPr>
          <p:cNvSpPr/>
          <p:nvPr/>
        </p:nvSpPr>
        <p:spPr>
          <a:xfrm>
            <a:off x="1092429" y="1704122"/>
            <a:ext cx="2830882" cy="2693095"/>
          </a:xfrm>
          <a:prstGeom prst="ellipse">
            <a:avLst/>
          </a:prstGeom>
          <a:solidFill>
            <a:srgbClr val="646D7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5B9BD5"/>
              </a:highlight>
            </a:endParaRPr>
          </a:p>
        </p:txBody>
      </p:sp>
      <p:pic>
        <p:nvPicPr>
          <p:cNvPr id="6" name="그래픽 5" descr="남성 사무직 근로자 단색으로 채워진">
            <a:extLst>
              <a:ext uri="{FF2B5EF4-FFF2-40B4-BE49-F238E27FC236}">
                <a16:creationId xmlns:a16="http://schemas.microsoft.com/office/drawing/2014/main" id="{22ED46A7-D7D8-4646-B3D1-64B80D34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932" y="2299772"/>
            <a:ext cx="1373468" cy="137346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0B63F2D-41B6-4408-864F-8A026731F8D3}"/>
              </a:ext>
            </a:extLst>
          </p:cNvPr>
          <p:cNvSpPr/>
          <p:nvPr/>
        </p:nvSpPr>
        <p:spPr>
          <a:xfrm>
            <a:off x="4721381" y="1679664"/>
            <a:ext cx="2830882" cy="2693095"/>
          </a:xfrm>
          <a:prstGeom prst="ellipse">
            <a:avLst/>
          </a:prstGeom>
          <a:solidFill>
            <a:srgbClr val="646D7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5B9BD5"/>
              </a:highlight>
            </a:endParaRPr>
          </a:p>
        </p:txBody>
      </p:sp>
      <p:pic>
        <p:nvPicPr>
          <p:cNvPr id="8" name="그래픽 7" descr="남성 사무직 근로자 단색으로 채워진">
            <a:extLst>
              <a:ext uri="{FF2B5EF4-FFF2-40B4-BE49-F238E27FC236}">
                <a16:creationId xmlns:a16="http://schemas.microsoft.com/office/drawing/2014/main" id="{1AB801FE-8468-4315-BE72-2A440BD6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266" y="2339477"/>
            <a:ext cx="1373468" cy="137346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641E306-A90C-4861-A6F6-EE8E4AFE1FC5}"/>
              </a:ext>
            </a:extLst>
          </p:cNvPr>
          <p:cNvSpPr/>
          <p:nvPr/>
        </p:nvSpPr>
        <p:spPr>
          <a:xfrm>
            <a:off x="8268689" y="1679664"/>
            <a:ext cx="2830882" cy="2693095"/>
          </a:xfrm>
          <a:prstGeom prst="ellipse">
            <a:avLst/>
          </a:prstGeom>
          <a:solidFill>
            <a:srgbClr val="646D7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5B9BD5"/>
              </a:highlight>
            </a:endParaRPr>
          </a:p>
        </p:txBody>
      </p:sp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E220E527-4152-4DC1-B47D-3E92FC2C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3192" y="2275314"/>
            <a:ext cx="1373468" cy="1373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1DEE1-74B4-43BF-AD40-68EDD097B3BE}"/>
              </a:ext>
            </a:extLst>
          </p:cNvPr>
          <p:cNvSpPr txBox="1"/>
          <p:nvPr/>
        </p:nvSpPr>
        <p:spPr>
          <a:xfrm>
            <a:off x="1104768" y="4778187"/>
            <a:ext cx="3361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 err="1"/>
              <a:t>백형학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얼굴인식 및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지문인식 </a:t>
            </a:r>
            <a:r>
              <a:rPr lang="ko-KR" altLang="en-US" dirty="0" err="1"/>
              <a:t>도어락</a:t>
            </a:r>
            <a:r>
              <a:rPr lang="ko-KR" altLang="en-US" dirty="0"/>
              <a:t> 구현 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D53B4-F6B8-4896-ABF5-D37728A5E418}"/>
              </a:ext>
            </a:extLst>
          </p:cNvPr>
          <p:cNvSpPr txBox="1"/>
          <p:nvPr/>
        </p:nvSpPr>
        <p:spPr>
          <a:xfrm>
            <a:off x="4721382" y="4802791"/>
            <a:ext cx="341039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도시영 </a:t>
            </a:r>
            <a:endParaRPr lang="en-US" altLang="ko-KR" dirty="0"/>
          </a:p>
          <a:p>
            <a:r>
              <a:rPr lang="ko-KR" altLang="en-US" dirty="0">
                <a:ea typeface="맑은 고딕"/>
              </a:rPr>
              <a:t>역할 </a:t>
            </a:r>
            <a:r>
              <a:rPr lang="en-US" altLang="ko-KR" dirty="0">
                <a:ea typeface="맑은 고딕"/>
              </a:rPr>
              <a:t>: </a:t>
            </a:r>
            <a:r>
              <a:rPr lang="en-US" dirty="0" err="1">
                <a:ea typeface="+mn-lt"/>
                <a:cs typeface="+mn-lt"/>
              </a:rPr>
              <a:t>택배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수거 시스템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구축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         </a:t>
            </a:r>
            <a:r>
              <a:rPr lang="ko-KR" altLang="en-US" dirty="0">
                <a:ea typeface="+mn-lt"/>
                <a:cs typeface="+mn-lt"/>
              </a:rPr>
              <a:t>주차 시스템 구축</a:t>
            </a:r>
            <a:r>
              <a:rPr lang="ko-KR" altLang="en-US" dirty="0">
                <a:ea typeface="맑은 고딕"/>
              </a:rPr>
              <a:t> </a:t>
            </a:r>
            <a:r>
              <a:rPr lang="en-US" altLang="ko-KR" dirty="0">
                <a:ea typeface="맑은 고딕"/>
              </a:rPr>
              <a:t> 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B64CD-E1D9-4F0B-8591-D21FA6DAEAF5}"/>
              </a:ext>
            </a:extLst>
          </p:cNvPr>
          <p:cNvSpPr txBox="1"/>
          <p:nvPr/>
        </p:nvSpPr>
        <p:spPr>
          <a:xfrm>
            <a:off x="8320456" y="4802791"/>
            <a:ext cx="3361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박민조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 err="1"/>
              <a:t>스마트홈</a:t>
            </a:r>
            <a:r>
              <a:rPr lang="ko-KR" altLang="en-US" dirty="0"/>
              <a:t> 내부 시스템</a:t>
            </a:r>
            <a:endParaRPr lang="en-US" altLang="ko-KR" dirty="0"/>
          </a:p>
          <a:p>
            <a:r>
              <a:rPr lang="ko-KR" altLang="en-US" dirty="0"/>
              <a:t>        자동화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832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19A24-8549-4C9F-9A0E-A51731885AF1}"/>
              </a:ext>
            </a:extLst>
          </p:cNvPr>
          <p:cNvSpPr/>
          <p:nvPr/>
        </p:nvSpPr>
        <p:spPr>
          <a:xfrm>
            <a:off x="1968500" y="3459"/>
            <a:ext cx="102235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BE3B-ECCE-4362-A37E-D459ED2142D5}"/>
              </a:ext>
            </a:extLst>
          </p:cNvPr>
          <p:cNvSpPr txBox="1"/>
          <p:nvPr/>
        </p:nvSpPr>
        <p:spPr>
          <a:xfrm>
            <a:off x="309966" y="495946"/>
            <a:ext cx="387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95000"/>
                  </a:schemeClr>
                </a:solidFill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07FD94-9726-4C81-81D8-1FB722039FD0}"/>
              </a:ext>
            </a:extLst>
          </p:cNvPr>
          <p:cNvGrpSpPr/>
          <p:nvPr/>
        </p:nvGrpSpPr>
        <p:grpSpPr>
          <a:xfrm>
            <a:off x="2660793" y="272706"/>
            <a:ext cx="5346667" cy="749300"/>
            <a:chOff x="5175098" y="593667"/>
            <a:chExt cx="5346667" cy="749300"/>
          </a:xfrm>
          <a:solidFill>
            <a:srgbClr val="646D78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F0FE5F-09B1-4251-9F3A-2BA7B107EE3D}"/>
                </a:ext>
              </a:extLst>
            </p:cNvPr>
            <p:cNvSpPr/>
            <p:nvPr/>
          </p:nvSpPr>
          <p:spPr>
            <a:xfrm>
              <a:off x="6134100" y="745241"/>
              <a:ext cx="4387665" cy="4389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ko-KR" altLang="en-US" sz="2400" b="1" dirty="0">
                  <a:solidFill>
                    <a:schemeClr val="tx1"/>
                  </a:solidFill>
                  <a:ea typeface="맑은 고딕"/>
                </a:rPr>
                <a:t>프로젝트 기획</a:t>
              </a:r>
              <a:endParaRPr lang="en-US" altLang="ko-K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FAB07E0-F59A-4D21-B36F-F8E852C13ADB}"/>
                </a:ext>
              </a:extLst>
            </p:cNvPr>
            <p:cNvSpPr/>
            <p:nvPr/>
          </p:nvSpPr>
          <p:spPr>
            <a:xfrm>
              <a:off x="5175098" y="593667"/>
              <a:ext cx="749300" cy="74930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rgbClr val="FF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endParaRPr lang="ko-KR" altLang="en-US" sz="2400" b="1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B46E1D0-C816-4189-8066-B98293317F22}"/>
                </a:ext>
              </a:extLst>
            </p:cNvPr>
            <p:cNvCxnSpPr/>
            <p:nvPr/>
          </p:nvCxnSpPr>
          <p:spPr>
            <a:xfrm>
              <a:off x="5549748" y="1206500"/>
              <a:ext cx="4851552" cy="0"/>
            </a:xfrm>
            <a:prstGeom prst="line">
              <a:avLst/>
            </a:prstGeom>
            <a:grpFill/>
            <a:ln w="38100">
              <a:solidFill>
                <a:srgbClr val="646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79777A-EB74-404E-8FF0-3A3EDD35B18A}"/>
              </a:ext>
            </a:extLst>
          </p:cNvPr>
          <p:cNvGrpSpPr/>
          <p:nvPr/>
        </p:nvGrpSpPr>
        <p:grpSpPr>
          <a:xfrm>
            <a:off x="2660792" y="1184547"/>
            <a:ext cx="5346667" cy="749300"/>
            <a:chOff x="5175098" y="593667"/>
            <a:chExt cx="5346667" cy="749300"/>
          </a:xfrm>
          <a:solidFill>
            <a:srgbClr val="646D7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B61D27-B55D-4DEE-AD15-C5D5DE9B31DE}"/>
                </a:ext>
              </a:extLst>
            </p:cNvPr>
            <p:cNvSpPr/>
            <p:nvPr/>
          </p:nvSpPr>
          <p:spPr>
            <a:xfrm>
              <a:off x="6134100" y="745241"/>
              <a:ext cx="4387665" cy="4389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ko-KR" altLang="en-US" sz="2400" b="1" dirty="0">
                  <a:solidFill>
                    <a:schemeClr val="tx1"/>
                  </a:solidFill>
                  <a:ea typeface="맑은 고딕"/>
                </a:rPr>
                <a:t>프로젝트 기능 소개</a:t>
              </a:r>
              <a:endParaRPr lang="en-US" altLang="ko-KR" sz="2400" b="1" dirty="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C7B963A-96F4-4FE7-8643-025C5828E1E1}"/>
                </a:ext>
              </a:extLst>
            </p:cNvPr>
            <p:cNvSpPr/>
            <p:nvPr/>
          </p:nvSpPr>
          <p:spPr>
            <a:xfrm>
              <a:off x="5175098" y="593667"/>
              <a:ext cx="749300" cy="74930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rgbClr val="FF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</a:t>
              </a:r>
              <a:endParaRPr lang="ko-KR" altLang="en-US" sz="2400" b="1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8A6EFFE-C294-482A-8480-840F287C41AF}"/>
                </a:ext>
              </a:extLst>
            </p:cNvPr>
            <p:cNvCxnSpPr/>
            <p:nvPr/>
          </p:nvCxnSpPr>
          <p:spPr>
            <a:xfrm>
              <a:off x="5549748" y="1206500"/>
              <a:ext cx="4851552" cy="0"/>
            </a:xfrm>
            <a:prstGeom prst="line">
              <a:avLst/>
            </a:prstGeom>
            <a:grpFill/>
            <a:ln w="38100">
              <a:solidFill>
                <a:srgbClr val="646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4421F2-E987-4003-9D0B-89F0EA85DD20}"/>
              </a:ext>
            </a:extLst>
          </p:cNvPr>
          <p:cNvGrpSpPr/>
          <p:nvPr/>
        </p:nvGrpSpPr>
        <p:grpSpPr>
          <a:xfrm>
            <a:off x="2660792" y="3033140"/>
            <a:ext cx="5346667" cy="749300"/>
            <a:chOff x="5175098" y="593667"/>
            <a:chExt cx="5346667" cy="749300"/>
          </a:xfrm>
          <a:solidFill>
            <a:srgbClr val="646D78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A17445-DFA0-436D-978D-CE273DD990C7}"/>
                </a:ext>
              </a:extLst>
            </p:cNvPr>
            <p:cNvSpPr/>
            <p:nvPr/>
          </p:nvSpPr>
          <p:spPr>
            <a:xfrm>
              <a:off x="6134100" y="745241"/>
              <a:ext cx="4387665" cy="4389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chemeClr val="tx1"/>
                  </a:solidFill>
                </a:rPr>
                <a:t>소프트웨어 구성</a:t>
              </a:r>
              <a:endParaRPr lang="en-US" altLang="ko-K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9F3CF73-3773-4F88-AB61-BE40B7D8095C}"/>
                </a:ext>
              </a:extLst>
            </p:cNvPr>
            <p:cNvSpPr/>
            <p:nvPr/>
          </p:nvSpPr>
          <p:spPr>
            <a:xfrm>
              <a:off x="5175098" y="593667"/>
              <a:ext cx="749300" cy="74930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</a:t>
              </a:r>
              <a:endPara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60180FF-74DC-4A19-AEF9-4701117C9E17}"/>
                </a:ext>
              </a:extLst>
            </p:cNvPr>
            <p:cNvCxnSpPr/>
            <p:nvPr/>
          </p:nvCxnSpPr>
          <p:spPr>
            <a:xfrm>
              <a:off x="5549748" y="1206500"/>
              <a:ext cx="4851552" cy="0"/>
            </a:xfrm>
            <a:prstGeom prst="line">
              <a:avLst/>
            </a:prstGeom>
            <a:grpFill/>
            <a:ln w="38100">
              <a:solidFill>
                <a:srgbClr val="646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751F48-A476-48A4-BDB7-9639D5D49FF2}"/>
              </a:ext>
            </a:extLst>
          </p:cNvPr>
          <p:cNvGrpSpPr/>
          <p:nvPr/>
        </p:nvGrpSpPr>
        <p:grpSpPr>
          <a:xfrm>
            <a:off x="2660793" y="3978884"/>
            <a:ext cx="5346666" cy="749300"/>
            <a:chOff x="5175098" y="593667"/>
            <a:chExt cx="5346666" cy="749300"/>
          </a:xfrm>
          <a:solidFill>
            <a:srgbClr val="646D78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133D566-4DAA-4B2F-83A1-1129EE886D28}"/>
                </a:ext>
              </a:extLst>
            </p:cNvPr>
            <p:cNvSpPr/>
            <p:nvPr/>
          </p:nvSpPr>
          <p:spPr>
            <a:xfrm>
              <a:off x="6134099" y="745528"/>
              <a:ext cx="4387665" cy="4389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chemeClr val="tx1"/>
                  </a:solidFill>
                </a:rPr>
                <a:t>역할 분담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9D35D5B-A384-44B1-B8F5-C8BF80C58CE1}"/>
                </a:ext>
              </a:extLst>
            </p:cNvPr>
            <p:cNvSpPr/>
            <p:nvPr/>
          </p:nvSpPr>
          <p:spPr>
            <a:xfrm>
              <a:off x="5175098" y="593667"/>
              <a:ext cx="749300" cy="74930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</a:t>
              </a:r>
              <a:endPara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F0C5C60-7740-4904-A3F2-688190743978}"/>
                </a:ext>
              </a:extLst>
            </p:cNvPr>
            <p:cNvCxnSpPr/>
            <p:nvPr/>
          </p:nvCxnSpPr>
          <p:spPr>
            <a:xfrm>
              <a:off x="5549748" y="1206500"/>
              <a:ext cx="4851552" cy="0"/>
            </a:xfrm>
            <a:prstGeom prst="line">
              <a:avLst/>
            </a:prstGeom>
            <a:grpFill/>
            <a:ln w="38100">
              <a:solidFill>
                <a:srgbClr val="646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BFE12AE-D9B8-43D5-8845-BE726B3AED9D}"/>
              </a:ext>
            </a:extLst>
          </p:cNvPr>
          <p:cNvGrpSpPr/>
          <p:nvPr/>
        </p:nvGrpSpPr>
        <p:grpSpPr>
          <a:xfrm>
            <a:off x="2664496" y="4932021"/>
            <a:ext cx="5346665" cy="749300"/>
            <a:chOff x="5175098" y="593667"/>
            <a:chExt cx="5346665" cy="749300"/>
          </a:xfrm>
          <a:solidFill>
            <a:srgbClr val="646D78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97F9CE-F8FA-4AF4-A9A6-F14E2B3AD15C}"/>
                </a:ext>
              </a:extLst>
            </p:cNvPr>
            <p:cNvSpPr/>
            <p:nvPr/>
          </p:nvSpPr>
          <p:spPr>
            <a:xfrm>
              <a:off x="6134098" y="745527"/>
              <a:ext cx="4387665" cy="4389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chemeClr val="tx1"/>
                  </a:solidFill>
                  <a:ea typeface="맑은 고딕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ea typeface="맑은 고딕"/>
                </a:rPr>
                <a:t>느낀점</a:t>
              </a:r>
              <a:r>
                <a:rPr lang="ko-KR" altLang="en-US" sz="2400" b="1" dirty="0">
                  <a:solidFill>
                    <a:schemeClr val="tx1"/>
                  </a:solidFill>
                  <a:ea typeface="맑은 고딕"/>
                </a:rPr>
                <a:t> </a:t>
              </a:r>
              <a:endPara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CAB8C72-0693-4DD8-9383-33DE49DAA680}"/>
                </a:ext>
              </a:extLst>
            </p:cNvPr>
            <p:cNvSpPr/>
            <p:nvPr/>
          </p:nvSpPr>
          <p:spPr>
            <a:xfrm>
              <a:off x="5175098" y="593667"/>
              <a:ext cx="749300" cy="74930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6</a:t>
              </a:r>
              <a:endPara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65AD5B-FC6A-4C29-A839-1AB2874A524C}"/>
                </a:ext>
              </a:extLst>
            </p:cNvPr>
            <p:cNvCxnSpPr/>
            <p:nvPr/>
          </p:nvCxnSpPr>
          <p:spPr>
            <a:xfrm>
              <a:off x="5549748" y="1206500"/>
              <a:ext cx="4851552" cy="0"/>
            </a:xfrm>
            <a:prstGeom prst="line">
              <a:avLst/>
            </a:prstGeom>
            <a:grpFill/>
            <a:ln w="38100">
              <a:solidFill>
                <a:srgbClr val="646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31B28B-9A5F-452F-A39E-670F6DF259B0}"/>
              </a:ext>
            </a:extLst>
          </p:cNvPr>
          <p:cNvSpPr/>
          <p:nvPr/>
        </p:nvSpPr>
        <p:spPr>
          <a:xfrm>
            <a:off x="3619794" y="5992738"/>
            <a:ext cx="4387665" cy="43897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ea typeface="맑은 고딕"/>
              </a:rPr>
              <a:t>시연영상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D099B5-2019-4C63-BAF9-9BA2CF8EC3B4}"/>
              </a:ext>
            </a:extLst>
          </p:cNvPr>
          <p:cNvSpPr/>
          <p:nvPr/>
        </p:nvSpPr>
        <p:spPr>
          <a:xfrm>
            <a:off x="2660793" y="5914292"/>
            <a:ext cx="749300" cy="749300"/>
          </a:xfrm>
          <a:prstGeom prst="ellipse">
            <a:avLst/>
          </a:prstGeom>
          <a:solidFill>
            <a:srgbClr val="646D7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sz="2400" b="1" dirty="0">
              <a:solidFill>
                <a:srgbClr val="FFFF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662BF4-D47B-4551-BC28-A32DF8685310}"/>
              </a:ext>
            </a:extLst>
          </p:cNvPr>
          <p:cNvCxnSpPr/>
          <p:nvPr/>
        </p:nvCxnSpPr>
        <p:spPr>
          <a:xfrm>
            <a:off x="3155908" y="6475707"/>
            <a:ext cx="4851552" cy="0"/>
          </a:xfrm>
          <a:prstGeom prst="line">
            <a:avLst/>
          </a:prstGeom>
          <a:solidFill>
            <a:srgbClr val="646D78"/>
          </a:solidFill>
          <a:ln w="38100">
            <a:solidFill>
              <a:srgbClr val="646D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0A9CFD-5970-4D7E-984C-93DAD50B3EA5}"/>
              </a:ext>
            </a:extLst>
          </p:cNvPr>
          <p:cNvGrpSpPr/>
          <p:nvPr/>
        </p:nvGrpSpPr>
        <p:grpSpPr>
          <a:xfrm>
            <a:off x="2660792" y="2071648"/>
            <a:ext cx="5346667" cy="749300"/>
            <a:chOff x="5175098" y="593667"/>
            <a:chExt cx="5346667" cy="749300"/>
          </a:xfrm>
          <a:solidFill>
            <a:srgbClr val="646D78"/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32A209-802A-44FC-BED7-46F4764CDA30}"/>
                </a:ext>
              </a:extLst>
            </p:cNvPr>
            <p:cNvSpPr/>
            <p:nvPr/>
          </p:nvSpPr>
          <p:spPr>
            <a:xfrm>
              <a:off x="6134100" y="745241"/>
              <a:ext cx="4387665" cy="43897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ko-KR" altLang="en-US" sz="2400" b="1" dirty="0">
                  <a:solidFill>
                    <a:schemeClr val="tx1"/>
                  </a:solidFill>
                  <a:ea typeface="맑은 고딕"/>
                </a:rPr>
                <a:t>각 파트 별 원리</a:t>
              </a:r>
              <a:endParaRPr lang="en-US" altLang="ko-KR" sz="2400" b="1" dirty="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86F4DAF-F3BA-4BD2-A37B-6B037A8D2D29}"/>
                </a:ext>
              </a:extLst>
            </p:cNvPr>
            <p:cNvSpPr/>
            <p:nvPr/>
          </p:nvSpPr>
          <p:spPr>
            <a:xfrm>
              <a:off x="5175098" y="593667"/>
              <a:ext cx="749300" cy="74930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endPara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FBDF5E-E81C-481A-BB24-5826ADB49B2F}"/>
                </a:ext>
              </a:extLst>
            </p:cNvPr>
            <p:cNvCxnSpPr/>
            <p:nvPr/>
          </p:nvCxnSpPr>
          <p:spPr>
            <a:xfrm>
              <a:off x="5549748" y="1206500"/>
              <a:ext cx="4851552" cy="0"/>
            </a:xfrm>
            <a:prstGeom prst="line">
              <a:avLst/>
            </a:prstGeom>
            <a:grpFill/>
            <a:ln w="38100">
              <a:solidFill>
                <a:srgbClr val="646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46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44D49F-26F5-4FD1-891A-9951464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92" y="3216825"/>
            <a:ext cx="6102486" cy="1143000"/>
          </a:xfrm>
        </p:spPr>
        <p:txBody>
          <a:bodyPr/>
          <a:lstStyle/>
          <a:p>
            <a:r>
              <a:rPr lang="en-US" altLang="ko-KR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6. </a:t>
            </a:r>
            <a:r>
              <a:rPr lang="ko-KR" altLang="en-US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</a:t>
            </a:r>
            <a:r>
              <a:rPr lang="ko-KR" altLang="en-US" sz="4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느낀점</a:t>
            </a:r>
            <a:endParaRPr lang="ko-KR" altLang="en-US" sz="4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CD453E1A-15CC-4FD4-9362-41A6D21D5837}"/>
              </a:ext>
            </a:extLst>
          </p:cNvPr>
          <p:cNvSpPr/>
          <p:nvPr/>
        </p:nvSpPr>
        <p:spPr>
          <a:xfrm rot="10577268">
            <a:off x="165675" y="5119950"/>
            <a:ext cx="12288442" cy="414331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796E9C-F4E7-4BC4-B53D-E01A6010469A}"/>
              </a:ext>
            </a:extLst>
          </p:cNvPr>
          <p:cNvGrpSpPr/>
          <p:nvPr/>
        </p:nvGrpSpPr>
        <p:grpSpPr>
          <a:xfrm rot="198083">
            <a:off x="-124125" y="5111599"/>
            <a:ext cx="12578483" cy="4143315"/>
            <a:chOff x="-87549" y="4645255"/>
            <a:chExt cx="12578483" cy="4143315"/>
          </a:xfrm>
        </p:grpSpPr>
        <p:sp>
          <p:nvSpPr>
            <p:cNvPr id="18" name="순서도: 수동 입력 17">
              <a:extLst>
                <a:ext uri="{FF2B5EF4-FFF2-40B4-BE49-F238E27FC236}">
                  <a16:creationId xmlns:a16="http://schemas.microsoft.com/office/drawing/2014/main" id="{46F95021-88D0-4E55-8AE4-022D8EC8B09C}"/>
                </a:ext>
              </a:extLst>
            </p:cNvPr>
            <p:cNvSpPr/>
            <p:nvPr/>
          </p:nvSpPr>
          <p:spPr>
            <a:xfrm>
              <a:off x="-87549" y="5029200"/>
              <a:ext cx="12279549" cy="1828800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5EEFDEB5-FA4D-4140-92F6-12FA006504E9}"/>
                </a:ext>
              </a:extLst>
            </p:cNvPr>
            <p:cNvSpPr/>
            <p:nvPr/>
          </p:nvSpPr>
          <p:spPr>
            <a:xfrm rot="10379185">
              <a:off x="202492" y="4645255"/>
              <a:ext cx="12288442" cy="4143315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72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630475-05CE-42F7-9061-0ACA30BCBE0F}"/>
              </a:ext>
            </a:extLst>
          </p:cNvPr>
          <p:cNvSpPr/>
          <p:nvPr/>
        </p:nvSpPr>
        <p:spPr>
          <a:xfrm>
            <a:off x="0" y="1244600"/>
            <a:ext cx="12192000" cy="561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F845E-FB62-43DA-BF1F-9141A2B9074B}"/>
              </a:ext>
            </a:extLst>
          </p:cNvPr>
          <p:cNvSpPr txBox="1"/>
          <p:nvPr/>
        </p:nvSpPr>
        <p:spPr>
          <a:xfrm>
            <a:off x="226142" y="363794"/>
            <a:ext cx="5869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sz="3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A4557-BA5C-4A00-A5E6-75FAFB25E67E}"/>
              </a:ext>
            </a:extLst>
          </p:cNvPr>
          <p:cNvSpPr txBox="1"/>
          <p:nvPr/>
        </p:nvSpPr>
        <p:spPr>
          <a:xfrm>
            <a:off x="501445" y="2064774"/>
            <a:ext cx="108843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백형학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평소 영상처리에 관심이 있었는데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머신 러닝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활용한 프로젝트를 하면서 전체적인 시스템 적인 구성 흐름에 대해서 배워보는 좋은 기회가 되었습니다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프로젝트를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진행하는도중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라즈베리파이와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아두이노를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연동하는 </a:t>
            </a:r>
            <a:r>
              <a:rPr lang="en-US" altLang="ko-KR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Uart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통신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블루투스와 지문인식을 동시에 진행하는 </a:t>
            </a:r>
            <a:r>
              <a:rPr lang="ko-KR" altLang="en-US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멀티시리얼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방식에 대해서 깊게 공부할 수 있는 기회가 되어 보람 있었습니다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박민조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센서들과 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IoT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장치를 연동하여 실제 구현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해보는 기회를 통해 실력을 많이 쌓았고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OpenWeather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서비스를 모바일 앱으로  배운 것을 이용하여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실제 서비스를 구현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해볼 수 있어서 좋은 경험이었습니다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다음에는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OpenApi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Mqtt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기능을 동시에 구현하고 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화재가 감지 되었을 때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CCTV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영상을 보여주는 기능까지 추가해보고 싶습니다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도시영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IoT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강의에서 배운 것을 토대로 주제를 선정했기에 문제없이 진행할 것이라 생각했지만 정작 현실은 다른 것을 느꼈습니다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센서가 정확하게 반응하지 않아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민감도를 조정하기 어려웠고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예상치 못한 변수에 대한 대책을 세워야 함을 다시 한번 느꼈으며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IoT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시스템에 대한 이해도를 발전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시킨 계기가 되었습니다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81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CD453E1A-15CC-4FD4-9362-41A6D21D5837}"/>
              </a:ext>
            </a:extLst>
          </p:cNvPr>
          <p:cNvSpPr/>
          <p:nvPr/>
        </p:nvSpPr>
        <p:spPr>
          <a:xfrm rot="10577268">
            <a:off x="165675" y="5119950"/>
            <a:ext cx="12288442" cy="414331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796E9C-F4E7-4BC4-B53D-E01A6010469A}"/>
              </a:ext>
            </a:extLst>
          </p:cNvPr>
          <p:cNvGrpSpPr/>
          <p:nvPr/>
        </p:nvGrpSpPr>
        <p:grpSpPr>
          <a:xfrm rot="198083">
            <a:off x="-124125" y="5111599"/>
            <a:ext cx="12578483" cy="4143315"/>
            <a:chOff x="-87549" y="4645255"/>
            <a:chExt cx="12578483" cy="4143315"/>
          </a:xfrm>
        </p:grpSpPr>
        <p:sp>
          <p:nvSpPr>
            <p:cNvPr id="18" name="순서도: 수동 입력 17">
              <a:extLst>
                <a:ext uri="{FF2B5EF4-FFF2-40B4-BE49-F238E27FC236}">
                  <a16:creationId xmlns:a16="http://schemas.microsoft.com/office/drawing/2014/main" id="{46F95021-88D0-4E55-8AE4-022D8EC8B09C}"/>
                </a:ext>
              </a:extLst>
            </p:cNvPr>
            <p:cNvSpPr/>
            <p:nvPr/>
          </p:nvSpPr>
          <p:spPr>
            <a:xfrm>
              <a:off x="-87549" y="5029200"/>
              <a:ext cx="12279549" cy="1828800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5EEFDEB5-FA4D-4140-92F6-12FA006504E9}"/>
                </a:ext>
              </a:extLst>
            </p:cNvPr>
            <p:cNvSpPr/>
            <p:nvPr/>
          </p:nvSpPr>
          <p:spPr>
            <a:xfrm rot="10379185">
              <a:off x="202492" y="4645255"/>
              <a:ext cx="12288442" cy="4143315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7">
            <a:extLst>
              <a:ext uri="{FF2B5EF4-FFF2-40B4-BE49-F238E27FC236}">
                <a16:creationId xmlns:a16="http://schemas.microsoft.com/office/drawing/2014/main" id="{518342BA-E106-47D9-BB2B-CDAEA7993F79}"/>
              </a:ext>
            </a:extLst>
          </p:cNvPr>
          <p:cNvSpPr txBox="1">
            <a:spLocks/>
          </p:cNvSpPr>
          <p:nvPr/>
        </p:nvSpPr>
        <p:spPr>
          <a:xfrm>
            <a:off x="407504" y="2857500"/>
            <a:ext cx="4764439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7. </a:t>
            </a:r>
            <a:r>
              <a:rPr lang="ko-KR" altLang="en-US" sz="4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318972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7">
            <a:extLst>
              <a:ext uri="{FF2B5EF4-FFF2-40B4-BE49-F238E27FC236}">
                <a16:creationId xmlns:a16="http://schemas.microsoft.com/office/drawing/2014/main" id="{518342BA-E106-47D9-BB2B-CDAEA7993F79}"/>
              </a:ext>
            </a:extLst>
          </p:cNvPr>
          <p:cNvSpPr txBox="1">
            <a:spLocks/>
          </p:cNvSpPr>
          <p:nvPr/>
        </p:nvSpPr>
        <p:spPr>
          <a:xfrm>
            <a:off x="3462203" y="2626387"/>
            <a:ext cx="4764439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70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44D49F-26F5-4FD1-891A-9951464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96" y="3216825"/>
            <a:ext cx="5222317" cy="1143000"/>
          </a:xfrm>
        </p:spPr>
        <p:txBody>
          <a:bodyPr/>
          <a:lstStyle/>
          <a:p>
            <a:r>
              <a:rPr lang="en-US" altLang="ko-KR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기획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ACA844-75BF-4AA1-9E65-656490E094CD}"/>
              </a:ext>
            </a:extLst>
          </p:cNvPr>
          <p:cNvGrpSpPr/>
          <p:nvPr/>
        </p:nvGrpSpPr>
        <p:grpSpPr>
          <a:xfrm rot="198083">
            <a:off x="-124125" y="5111599"/>
            <a:ext cx="12578483" cy="4143315"/>
            <a:chOff x="-87549" y="4645255"/>
            <a:chExt cx="12578483" cy="4143315"/>
          </a:xfrm>
        </p:grpSpPr>
        <p:sp>
          <p:nvSpPr>
            <p:cNvPr id="11" name="순서도: 수동 입력 10">
              <a:extLst>
                <a:ext uri="{FF2B5EF4-FFF2-40B4-BE49-F238E27FC236}">
                  <a16:creationId xmlns:a16="http://schemas.microsoft.com/office/drawing/2014/main" id="{F24EC74A-3437-4A15-AD8B-846D5E16EF2B}"/>
                </a:ext>
              </a:extLst>
            </p:cNvPr>
            <p:cNvSpPr/>
            <p:nvPr/>
          </p:nvSpPr>
          <p:spPr>
            <a:xfrm>
              <a:off x="-87549" y="5029200"/>
              <a:ext cx="12279549" cy="1828800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157AD5FF-BE28-4BA1-B489-BA0361FC7BDB}"/>
                </a:ext>
              </a:extLst>
            </p:cNvPr>
            <p:cNvSpPr/>
            <p:nvPr/>
          </p:nvSpPr>
          <p:spPr>
            <a:xfrm rot="10379185">
              <a:off x="202492" y="4645255"/>
              <a:ext cx="12288442" cy="4143315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94E9D-977C-4E51-A678-7332923408E6}"/>
              </a:ext>
            </a:extLst>
          </p:cNvPr>
          <p:cNvSpPr/>
          <p:nvPr/>
        </p:nvSpPr>
        <p:spPr>
          <a:xfrm>
            <a:off x="0" y="934279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A598AB-A35C-477E-80E8-AF912F4B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4278"/>
          </a:xfrm>
        </p:spPr>
        <p:txBody>
          <a:bodyPr>
            <a:norm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ea typeface="맑은 고딕"/>
              </a:rPr>
              <a:t> 1 . 프로젝트 기획</a:t>
            </a:r>
            <a:endParaRPr lang="ko-KR" altLang="en-US" sz="32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6DEF9-5870-411E-9607-CC1A3C117C0A}"/>
              </a:ext>
            </a:extLst>
          </p:cNvPr>
          <p:cNvSpPr txBox="1"/>
          <p:nvPr/>
        </p:nvSpPr>
        <p:spPr>
          <a:xfrm>
            <a:off x="4221137" y="4287392"/>
            <a:ext cx="34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기능 별 전체 매출 증가</a:t>
            </a:r>
            <a:endParaRPr lang="en-US" altLang="ko-KR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66D24-06D9-4B6E-923D-F2598B4B4191}"/>
              </a:ext>
            </a:extLst>
          </p:cNvPr>
          <p:cNvSpPr txBox="1"/>
          <p:nvPr/>
        </p:nvSpPr>
        <p:spPr>
          <a:xfrm>
            <a:off x="8068141" y="4287392"/>
            <a:ext cx="368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글로벌 매출 증가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F3B622-7E86-491F-BDE4-90EF06318BDE}"/>
              </a:ext>
            </a:extLst>
          </p:cNvPr>
          <p:cNvSpPr/>
          <p:nvPr/>
        </p:nvSpPr>
        <p:spPr>
          <a:xfrm>
            <a:off x="255546" y="5000346"/>
            <a:ext cx="3346315" cy="15466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가전 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자동차 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의료 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교육 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복지 등 다양한 분야에서 이용 가능 서비스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65696F-BC72-4A3A-8DEE-E5B6C6422301}"/>
              </a:ext>
            </a:extLst>
          </p:cNvPr>
          <p:cNvSpPr/>
          <p:nvPr/>
        </p:nvSpPr>
        <p:spPr>
          <a:xfrm>
            <a:off x="4414988" y="5038928"/>
            <a:ext cx="3346315" cy="1546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</a:rPr>
              <a:t>스마트 홈 관련 서비스 평균 2025년까지 약 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</a:rPr>
              <a:t>10% 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증가 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8D9AF0-2533-4F8F-BE05-04B7335708D5}"/>
              </a:ext>
            </a:extLst>
          </p:cNvPr>
          <p:cNvSpPr/>
          <p:nvPr/>
        </p:nvSpPr>
        <p:spPr>
          <a:xfrm>
            <a:off x="8411316" y="5038928"/>
            <a:ext cx="3346315" cy="1546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글로벌 스마트 홈 시장 규모 지속적 증가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22C32-C5D0-4DEC-B17D-60D421469146}"/>
              </a:ext>
            </a:extLst>
          </p:cNvPr>
          <p:cNvSpPr txBox="1"/>
          <p:nvPr/>
        </p:nvSpPr>
        <p:spPr>
          <a:xfrm>
            <a:off x="184077" y="4287934"/>
            <a:ext cx="34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범용성</a:t>
            </a:r>
            <a:endParaRPr lang="en-US" altLang="ko-KR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E278E5-5A14-4E9F-BBC0-37184CCF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5" y="1330161"/>
            <a:ext cx="3886046" cy="2780712"/>
          </a:xfrm>
          <a:prstGeom prst="rect">
            <a:avLst/>
          </a:prstGeom>
        </p:spPr>
      </p:pic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41AEC0BF-D985-449D-B241-F72D2D7C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526" y="1796220"/>
            <a:ext cx="4508340" cy="2098446"/>
          </a:xfrm>
          <a:prstGeom prst="rect">
            <a:avLst/>
          </a:prstGeom>
        </p:spPr>
      </p:pic>
      <p:pic>
        <p:nvPicPr>
          <p:cNvPr id="18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A3BFA157-F100-4295-BBD4-CA16E2CA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855" y="1721188"/>
            <a:ext cx="3196541" cy="22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3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44D49F-26F5-4FD1-891A-9951464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16" y="3216825"/>
            <a:ext cx="6277585" cy="1143000"/>
          </a:xfrm>
        </p:spPr>
        <p:txBody>
          <a:bodyPr/>
          <a:lstStyle/>
          <a:p>
            <a:r>
              <a:rPr lang="en-US" altLang="ko-KR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4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기능 소개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6D9FC571-AAE8-4F57-AF25-10408456AE42}"/>
              </a:ext>
            </a:extLst>
          </p:cNvPr>
          <p:cNvSpPr/>
          <p:nvPr/>
        </p:nvSpPr>
        <p:spPr>
          <a:xfrm rot="10577268">
            <a:off x="165675" y="5119950"/>
            <a:ext cx="12288442" cy="414331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19E992-5F5A-40D2-8755-CD0B7EEB7CAA}"/>
              </a:ext>
            </a:extLst>
          </p:cNvPr>
          <p:cNvGrpSpPr/>
          <p:nvPr/>
        </p:nvGrpSpPr>
        <p:grpSpPr>
          <a:xfrm rot="198083">
            <a:off x="-124125" y="5111599"/>
            <a:ext cx="12578483" cy="4143315"/>
            <a:chOff x="-87549" y="4645255"/>
            <a:chExt cx="12578483" cy="4143315"/>
          </a:xfrm>
        </p:grpSpPr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id="{7494A50D-A6CB-433B-8A5E-ECAD5667A628}"/>
                </a:ext>
              </a:extLst>
            </p:cNvPr>
            <p:cNvSpPr/>
            <p:nvPr/>
          </p:nvSpPr>
          <p:spPr>
            <a:xfrm>
              <a:off x="-87549" y="5029200"/>
              <a:ext cx="12279549" cy="1828800"/>
            </a:xfrm>
            <a:prstGeom prst="flowChartManualIn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924D82B7-15AA-45C2-9E77-977B0244F19D}"/>
                </a:ext>
              </a:extLst>
            </p:cNvPr>
            <p:cNvSpPr/>
            <p:nvPr/>
          </p:nvSpPr>
          <p:spPr>
            <a:xfrm rot="10379185">
              <a:off x="202492" y="4645255"/>
              <a:ext cx="12288442" cy="4143315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8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598AB-A35C-477E-80E8-AF912F4B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427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/>
              </a:rPr>
              <a:t> 2 . </a:t>
            </a:r>
            <a:r>
              <a:rPr lang="en-US" altLang="ko-KR" sz="3200" b="1" dirty="0" err="1">
                <a:solidFill>
                  <a:schemeClr val="bg1"/>
                </a:solidFill>
                <a:ea typeface="맑은 고딕"/>
              </a:rPr>
              <a:t>프로젝트</a:t>
            </a:r>
            <a:r>
              <a:rPr lang="en-US" altLang="ko-KR" sz="32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ea typeface="맑은 고딕"/>
              </a:rPr>
              <a:t>기능</a:t>
            </a:r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 소개</a:t>
            </a:r>
            <a:endParaRPr lang="ko-KR" altLang="en-US" sz="32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94E9D-977C-4E51-A678-7332923408E6}"/>
              </a:ext>
            </a:extLst>
          </p:cNvPr>
          <p:cNvSpPr/>
          <p:nvPr/>
        </p:nvSpPr>
        <p:spPr>
          <a:xfrm>
            <a:off x="0" y="934279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전원주택을 짓다">
            <a:extLst>
              <a:ext uri="{FF2B5EF4-FFF2-40B4-BE49-F238E27FC236}">
                <a16:creationId xmlns:a16="http://schemas.microsoft.com/office/drawing/2014/main" id="{3B7EFE1B-C103-467B-B723-B2EA3E47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0" y="1715017"/>
            <a:ext cx="6136898" cy="40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E42C163-A10D-4324-8268-BEC7B535D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264831"/>
              </p:ext>
            </p:extLst>
          </p:nvPr>
        </p:nvGraphicFramePr>
        <p:xfrm>
          <a:off x="6553165" y="2511032"/>
          <a:ext cx="5422685" cy="2770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613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598AB-A35C-477E-80E8-AF912F4B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427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/>
              </a:rPr>
              <a:t> 2 .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</a:rPr>
              <a:t>프로젝트</a:t>
            </a:r>
            <a:r>
              <a:rPr lang="en-US" altLang="ko-KR" sz="3200" b="1" dirty="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</a:rPr>
              <a:t>기능</a:t>
            </a: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</a:rPr>
              <a:t> 소개</a:t>
            </a:r>
            <a:endParaRPr lang="ko-KR" sz="3200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94E9D-977C-4E51-A678-7332923408E6}"/>
              </a:ext>
            </a:extLst>
          </p:cNvPr>
          <p:cNvSpPr/>
          <p:nvPr/>
        </p:nvSpPr>
        <p:spPr>
          <a:xfrm>
            <a:off x="0" y="934278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전원주택을 짓다">
            <a:extLst>
              <a:ext uri="{FF2B5EF4-FFF2-40B4-BE49-F238E27FC236}">
                <a16:creationId xmlns:a16="http://schemas.microsoft.com/office/drawing/2014/main" id="{3B7EFE1B-C103-467B-B723-B2EA3E47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0" y="1715017"/>
            <a:ext cx="6136898" cy="40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757813-28D3-462B-9A54-0BF8DBF52ACB}"/>
              </a:ext>
            </a:extLst>
          </p:cNvPr>
          <p:cNvSpPr/>
          <p:nvPr/>
        </p:nvSpPr>
        <p:spPr>
          <a:xfrm>
            <a:off x="4959458" y="4122549"/>
            <a:ext cx="914400" cy="100738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A7E36-587B-43F2-9427-C2F8194FCF47}"/>
              </a:ext>
            </a:extLst>
          </p:cNvPr>
          <p:cNvSpPr txBox="1"/>
          <p:nvPr/>
        </p:nvSpPr>
        <p:spPr>
          <a:xfrm>
            <a:off x="647020" y="1092630"/>
            <a:ext cx="58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● 스마트 </a:t>
            </a:r>
            <a:r>
              <a:rPr lang="ko-KR" altLang="en-US" dirty="0" err="1"/>
              <a:t>도어락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EA2ACC2-FEAA-4A14-84B2-F9E5A8117454}"/>
              </a:ext>
            </a:extLst>
          </p:cNvPr>
          <p:cNvSpPr/>
          <p:nvPr/>
        </p:nvSpPr>
        <p:spPr>
          <a:xfrm>
            <a:off x="7201205" y="2444592"/>
            <a:ext cx="4343775" cy="914400"/>
          </a:xfrm>
          <a:prstGeom prst="roundRect">
            <a:avLst/>
          </a:prstGeom>
          <a:solidFill>
            <a:srgbClr val="646D78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dirty="0" err="1">
                <a:ea typeface="맑은 고딕"/>
              </a:rPr>
              <a:t>라즈베리파이와</a:t>
            </a:r>
            <a:r>
              <a:rPr lang="ko-KR" altLang="en-US" sz="2000" dirty="0">
                <a:ea typeface="맑은 고딕"/>
              </a:rPr>
              <a:t> </a:t>
            </a:r>
            <a:r>
              <a:rPr lang="en-US" altLang="ko-KR" sz="2000" dirty="0">
                <a:ea typeface="맑은 고딕"/>
              </a:rPr>
              <a:t>OpenCV</a:t>
            </a:r>
            <a:r>
              <a:rPr lang="ko-KR" altLang="en-US" sz="2000" dirty="0">
                <a:ea typeface="맑은 고딕"/>
              </a:rPr>
              <a:t>를 이용한 사용자 얼굴인식 </a:t>
            </a:r>
            <a:endParaRPr lang="en-US" altLang="ko-KR" sz="2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7A55F7-5AE8-408A-BACE-E333CC4F6631}"/>
              </a:ext>
            </a:extLst>
          </p:cNvPr>
          <p:cNvSpPr/>
          <p:nvPr/>
        </p:nvSpPr>
        <p:spPr>
          <a:xfrm>
            <a:off x="7201205" y="4135554"/>
            <a:ext cx="4343775" cy="914400"/>
          </a:xfrm>
          <a:prstGeom prst="roundRect">
            <a:avLst/>
          </a:prstGeom>
          <a:solidFill>
            <a:srgbClr val="646D78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지문인식 센서를 통한 보안강화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202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598AB-A35C-477E-80E8-AF912F4B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427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/>
              </a:rPr>
              <a:t> 2 .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</a:rPr>
              <a:t>프로젝트</a:t>
            </a:r>
            <a:r>
              <a:rPr lang="en-US" altLang="ko-KR" sz="3200" b="1" dirty="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</a:rPr>
              <a:t>기능</a:t>
            </a: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</a:rPr>
              <a:t> 소개</a:t>
            </a:r>
            <a:endParaRPr lang="ko-KR" sz="3200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94E9D-977C-4E51-A678-7332923408E6}"/>
              </a:ext>
            </a:extLst>
          </p:cNvPr>
          <p:cNvSpPr/>
          <p:nvPr/>
        </p:nvSpPr>
        <p:spPr>
          <a:xfrm>
            <a:off x="0" y="929385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전원주택을 짓다">
            <a:extLst>
              <a:ext uri="{FF2B5EF4-FFF2-40B4-BE49-F238E27FC236}">
                <a16:creationId xmlns:a16="http://schemas.microsoft.com/office/drawing/2014/main" id="{3B7EFE1B-C103-467B-B723-B2EA3E47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0" y="1715017"/>
            <a:ext cx="6136898" cy="40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757813-28D3-462B-9A54-0BF8DBF52ACB}"/>
              </a:ext>
            </a:extLst>
          </p:cNvPr>
          <p:cNvSpPr/>
          <p:nvPr/>
        </p:nvSpPr>
        <p:spPr>
          <a:xfrm>
            <a:off x="2309249" y="4510008"/>
            <a:ext cx="1983782" cy="102288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AAAFB-5E60-44CA-8E91-C7B92DB9B597}"/>
              </a:ext>
            </a:extLst>
          </p:cNvPr>
          <p:cNvSpPr txBox="1"/>
          <p:nvPr/>
        </p:nvSpPr>
        <p:spPr>
          <a:xfrm>
            <a:off x="647020" y="1092630"/>
            <a:ext cx="58932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●  택배 수령 로봇 &amp; 주차 출입 시스템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DD36B6-3409-466A-A9BB-FB5B3C71D928}"/>
              </a:ext>
            </a:extLst>
          </p:cNvPr>
          <p:cNvSpPr/>
          <p:nvPr/>
        </p:nvSpPr>
        <p:spPr>
          <a:xfrm>
            <a:off x="7430938" y="2052355"/>
            <a:ext cx="3473768" cy="914400"/>
          </a:xfrm>
          <a:prstGeom prst="roundRect">
            <a:avLst/>
          </a:prstGeom>
          <a:solidFill>
            <a:srgbClr val="646D78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ea typeface="맑은 고딕"/>
              </a:rPr>
              <a:t>부재 시 </a:t>
            </a:r>
            <a:r>
              <a:rPr lang="ko-KR" altLang="en-US" sz="2000" dirty="0" err="1">
                <a:latin typeface="Malgun Gothic"/>
                <a:ea typeface="Malgun Gothic"/>
              </a:rPr>
              <a:t>라인트레이싱을</a:t>
            </a:r>
            <a:endParaRPr lang="en-US" altLang="ko-KR" sz="2000" dirty="0">
              <a:latin typeface="Malgun Gothic"/>
              <a:ea typeface="Malgun Gothic"/>
            </a:endParaRPr>
          </a:p>
          <a:p>
            <a:pPr algn="ctr"/>
            <a:r>
              <a:rPr lang="ko-KR" altLang="ko-KR" sz="2000" dirty="0">
                <a:latin typeface="Malgun Gothic"/>
                <a:ea typeface="Malgun Gothic"/>
              </a:rPr>
              <a:t>이용하여 </a:t>
            </a:r>
            <a:r>
              <a:rPr lang="ko-KR" altLang="en-US" sz="2000" dirty="0">
                <a:ea typeface="맑은 고딕"/>
              </a:rPr>
              <a:t>로봇이 택배 수령</a:t>
            </a:r>
            <a:endParaRPr lang="ko-KR" altLang="en-US" sz="20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CB065D-15E1-4BBC-AEB4-BD0B91797A45}"/>
              </a:ext>
            </a:extLst>
          </p:cNvPr>
          <p:cNvSpPr/>
          <p:nvPr/>
        </p:nvSpPr>
        <p:spPr>
          <a:xfrm>
            <a:off x="7430938" y="3891246"/>
            <a:ext cx="3473767" cy="914400"/>
          </a:xfrm>
          <a:prstGeom prst="roundRect">
            <a:avLst/>
          </a:prstGeom>
          <a:solidFill>
            <a:srgbClr val="646D78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ea typeface="맑은 고딕"/>
              </a:rPr>
              <a:t>등록된 차량 및 </a:t>
            </a:r>
            <a:r>
              <a:rPr lang="ko-KR" altLang="ko-KR" sz="2000" dirty="0">
                <a:latin typeface="Malgun Gothic"/>
                <a:ea typeface="Malgun Gothic"/>
              </a:rPr>
              <a:t>외부차량</a:t>
            </a:r>
            <a:endParaRPr lang="ko-KR" altLang="en-US" sz="2000" dirty="0">
              <a:ea typeface="맑은 고딕"/>
            </a:endParaRPr>
          </a:p>
          <a:p>
            <a:pPr algn="ctr"/>
            <a:r>
              <a:rPr lang="ko-KR" altLang="en-US" sz="2000" dirty="0">
                <a:ea typeface="맑은 고딕"/>
              </a:rPr>
              <a:t>출입 시스템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558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598AB-A35C-477E-80E8-AF912F4B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427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 2 . </a:t>
            </a:r>
            <a:r>
              <a:rPr lang="en-US" altLang="ko-KR" sz="3200" b="1" dirty="0" err="1">
                <a:solidFill>
                  <a:schemeClr val="bg1"/>
                </a:solidFill>
                <a:ea typeface="맑은 고딕"/>
              </a:rPr>
              <a:t>프로젝트</a:t>
            </a:r>
            <a:r>
              <a:rPr lang="en-US" altLang="ko-KR" sz="32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ea typeface="맑은 고딕"/>
              </a:rPr>
              <a:t>기능</a:t>
            </a:r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 소개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94E9D-977C-4E51-A678-7332923408E6}"/>
              </a:ext>
            </a:extLst>
          </p:cNvPr>
          <p:cNvSpPr/>
          <p:nvPr/>
        </p:nvSpPr>
        <p:spPr>
          <a:xfrm>
            <a:off x="0" y="1018255"/>
            <a:ext cx="12192000" cy="59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전원주택을 짓다">
            <a:extLst>
              <a:ext uri="{FF2B5EF4-FFF2-40B4-BE49-F238E27FC236}">
                <a16:creationId xmlns:a16="http://schemas.microsoft.com/office/drawing/2014/main" id="{3B7EFE1B-C103-467B-B723-B2EA3E47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0" y="1715017"/>
            <a:ext cx="6136898" cy="40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757813-28D3-462B-9A54-0BF8DBF52ACB}"/>
              </a:ext>
            </a:extLst>
          </p:cNvPr>
          <p:cNvSpPr/>
          <p:nvPr/>
        </p:nvSpPr>
        <p:spPr>
          <a:xfrm>
            <a:off x="2154265" y="1868557"/>
            <a:ext cx="4091551" cy="247096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1B497-494E-4F4E-8AC7-065856372246}"/>
              </a:ext>
            </a:extLst>
          </p:cNvPr>
          <p:cNvSpPr txBox="1"/>
          <p:nvPr/>
        </p:nvSpPr>
        <p:spPr>
          <a:xfrm>
            <a:off x="647020" y="1092630"/>
            <a:ext cx="58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● </a:t>
            </a:r>
            <a:r>
              <a:rPr lang="ko-KR" altLang="en-US" dirty="0" err="1"/>
              <a:t>스마트홈</a:t>
            </a:r>
            <a:r>
              <a:rPr lang="en-US" altLang="ko-KR" dirty="0"/>
              <a:t> </a:t>
            </a:r>
            <a:r>
              <a:rPr lang="ko-KR" altLang="en-US" dirty="0"/>
              <a:t>내부 시스템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FAE619-0F67-499F-B694-ABE566C58433}"/>
              </a:ext>
            </a:extLst>
          </p:cNvPr>
          <p:cNvSpPr/>
          <p:nvPr/>
        </p:nvSpPr>
        <p:spPr>
          <a:xfrm>
            <a:off x="7430938" y="2524539"/>
            <a:ext cx="3541702" cy="914400"/>
          </a:xfrm>
          <a:prstGeom prst="roundRect">
            <a:avLst/>
          </a:prstGeom>
          <a:solidFill>
            <a:srgbClr val="646D78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센서</a:t>
            </a:r>
            <a:r>
              <a:rPr lang="en-US" altLang="ko-KR" sz="2000" dirty="0"/>
              <a:t>, </a:t>
            </a:r>
            <a:r>
              <a:rPr lang="ko-KR" altLang="en-US" sz="2000" dirty="0"/>
              <a:t>날씨 </a:t>
            </a:r>
            <a:r>
              <a:rPr lang="en-US" altLang="ko-KR" sz="2000" dirty="0"/>
              <a:t>API </a:t>
            </a:r>
            <a:r>
              <a:rPr lang="ko-KR" altLang="en-US" sz="2000" dirty="0"/>
              <a:t>조회를 통한 장고 </a:t>
            </a:r>
            <a:r>
              <a:rPr lang="en-US" altLang="ko-KR" sz="2000" dirty="0"/>
              <a:t>API</a:t>
            </a:r>
            <a:r>
              <a:rPr lang="ko-KR" altLang="en-US" sz="2000" dirty="0"/>
              <a:t>서버 운용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C50634-05C9-4A03-AD1C-C0B3653D4779}"/>
              </a:ext>
            </a:extLst>
          </p:cNvPr>
          <p:cNvSpPr/>
          <p:nvPr/>
        </p:nvSpPr>
        <p:spPr>
          <a:xfrm>
            <a:off x="7430938" y="4339525"/>
            <a:ext cx="3541702" cy="914400"/>
          </a:xfrm>
          <a:prstGeom prst="roundRect">
            <a:avLst/>
          </a:prstGeom>
          <a:solidFill>
            <a:srgbClr val="646D78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/>
              <a:t>led, </a:t>
            </a:r>
            <a:r>
              <a:rPr lang="ko-KR" altLang="en-US" sz="2000" dirty="0"/>
              <a:t>창문 상태 조절 구현 및 </a:t>
            </a:r>
            <a:r>
              <a:rPr lang="en-US" altLang="ko-KR" sz="2000" dirty="0"/>
              <a:t>APP</a:t>
            </a:r>
            <a:r>
              <a:rPr lang="ko-KR" altLang="en-US" sz="2000" dirty="0"/>
              <a:t> 조회 기능</a:t>
            </a:r>
          </a:p>
        </p:txBody>
      </p:sp>
    </p:spTree>
    <p:extLst>
      <p:ext uri="{BB962C8B-B14F-4D97-AF65-F5344CB8AC3E}">
        <p14:creationId xmlns:p14="http://schemas.microsoft.com/office/powerpoint/2010/main" val="203975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619</Words>
  <Application>Microsoft Office PowerPoint</Application>
  <PresentationFormat>와이드스크린</PresentationFormat>
  <Paragraphs>136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나눔스퀘어라운드 ExtraBold</vt:lpstr>
      <vt:lpstr>맑은 고딕</vt:lpstr>
      <vt:lpstr>맑은 고딕</vt:lpstr>
      <vt:lpstr>배달의민족 도현</vt:lpstr>
      <vt:lpstr>여기어때 잘난체</vt:lpstr>
      <vt:lpstr>휴먼모음T</vt:lpstr>
      <vt:lpstr>Arial</vt:lpstr>
      <vt:lpstr>Calibri</vt:lpstr>
      <vt:lpstr>Office 테마</vt:lpstr>
      <vt:lpstr>IoT 최종발표</vt:lpstr>
      <vt:lpstr>PowerPoint 프레젠테이션</vt:lpstr>
      <vt:lpstr>1. 프로젝트 기획</vt:lpstr>
      <vt:lpstr> 1 . 프로젝트 기획</vt:lpstr>
      <vt:lpstr>2. 프로젝트 기능 소개</vt:lpstr>
      <vt:lpstr> 2 . 프로젝트 기능 소개</vt:lpstr>
      <vt:lpstr> 2 . 프로젝트 기능 소개</vt:lpstr>
      <vt:lpstr> 2 . 프로젝트 기능 소개</vt:lpstr>
      <vt:lpstr> 2 . 프로젝트 기능 소개</vt:lpstr>
      <vt:lpstr>3. 각 파트 별 원리</vt:lpstr>
      <vt:lpstr>PowerPoint 프레젠테이션</vt:lpstr>
      <vt:lpstr>PowerPoint 프레젠테이션</vt:lpstr>
      <vt:lpstr>PowerPoint 프레젠테이션</vt:lpstr>
      <vt:lpstr>4. 소프트웨어 구성</vt:lpstr>
      <vt:lpstr>PowerPoint 프레젠테이션</vt:lpstr>
      <vt:lpstr>PowerPoint 프레젠테이션</vt:lpstr>
      <vt:lpstr>PowerPoint 프레젠테이션</vt:lpstr>
      <vt:lpstr>5. 역할 분담</vt:lpstr>
      <vt:lpstr> 5 . 역할 분담</vt:lpstr>
      <vt:lpstr>6. 프로젝트 느낀점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HyeonghakBaek</dc:creator>
  <cp:lastModifiedBy>백 형학</cp:lastModifiedBy>
  <cp:revision>267</cp:revision>
  <dcterms:created xsi:type="dcterms:W3CDTF">2021-04-21T14:07:08Z</dcterms:created>
  <dcterms:modified xsi:type="dcterms:W3CDTF">2021-04-27T04:58:05Z</dcterms:modified>
</cp:coreProperties>
</file>