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74" r:id="rId5"/>
    <p:sldId id="261" r:id="rId6"/>
    <p:sldId id="257" r:id="rId7"/>
    <p:sldId id="258" r:id="rId8"/>
    <p:sldId id="262" r:id="rId9"/>
    <p:sldId id="263" r:id="rId10"/>
    <p:sldId id="275" r:id="rId11"/>
    <p:sldId id="265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0977" y="1122363"/>
            <a:ext cx="6850967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52575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0977" y="3602038"/>
            <a:ext cx="685096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186735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186735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257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Visual Place Recognition under Substantial Appearance Changes using Event-based Data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2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r"/>
            <a:r>
              <a:rPr lang="en-US" sz="2200" dirty="0">
                <a:latin typeface="고도 M" panose="02000503000000020004" pitchFamily="2" charset="-127"/>
                <a:ea typeface="고도 M" panose="02000503000000020004" pitchFamily="2" charset="-127"/>
              </a:rPr>
              <a:t>2017103749 </a:t>
            </a:r>
            <a:r>
              <a:rPr lang="ko-KR" altLang="en-US" sz="2200" dirty="0">
                <a:latin typeface="고도 M" panose="02000503000000020004" pitchFamily="2" charset="-127"/>
                <a:ea typeface="고도 M" panose="02000503000000020004" pitchFamily="2" charset="-127"/>
              </a:rPr>
              <a:t>이현기</a:t>
            </a:r>
            <a:endParaRPr lang="en-US" altLang="ko-KR" sz="22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r"/>
            <a:r>
              <a:rPr lang="en-US" sz="2200" b="1" dirty="0">
                <a:latin typeface="고도 M" panose="02000503000000020004" pitchFamily="2" charset="-127"/>
                <a:ea typeface="고도 M" panose="02000503000000020004" pitchFamily="2" charset="-127"/>
              </a:rPr>
              <a:t>Department of Software Convergence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88BC2-7595-4B58-B126-2681DFDA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3B5A259-4CBB-4B96-852E-590D112E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113"/>
            <a:ext cx="4350238" cy="438785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장소 추정 및 </a:t>
            </a:r>
            <a:r>
              <a:rPr lang="ko-KR" altLang="en-US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라벨링</a:t>
            </a:r>
            <a:endParaRPr lang="en-US" altLang="ko-KR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(Localization and Class Labeling)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맵 전체를 일정한 간격으로 나누고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 이미지와 그에 해당하는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GPS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데이터가 들어오면 로봇이 지나는 </a:t>
            </a:r>
            <a:r>
              <a:rPr lang="ko-KR" altLang="en-US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맵의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 구역을 알 수가 있다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각각의 구역이 고유한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class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가 된다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4C5BF3-3915-4638-B48E-AB439B67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7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334904800">
            <a:extLst>
              <a:ext uri="{FF2B5EF4-FFF2-40B4-BE49-F238E27FC236}">
                <a16:creationId xmlns:a16="http://schemas.microsoft.com/office/drawing/2014/main" id="{3A4CCB5E-FA23-45CF-AF27-9DE45489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52" y="2427568"/>
            <a:ext cx="6241915" cy="30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1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88BC2-7595-4B58-B126-2681DFDA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3B5A259-4CBB-4B96-852E-590D112E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113"/>
            <a:ext cx="4164106" cy="43878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매칭 알고리즘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(Matching)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매칭 정확도 향상을 위해 연속된 이미지 사이의 구속 조건을 이용하여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Sliding Window Filter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기법을 적용하였다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4C5BF3-3915-4638-B48E-AB439B67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7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3377336">
            <a:extLst>
              <a:ext uri="{FF2B5EF4-FFF2-40B4-BE49-F238E27FC236}">
                <a16:creationId xmlns:a16="http://schemas.microsoft.com/office/drawing/2014/main" id="{9793CDAC-51CF-4D4D-A2E9-F0291F85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97" y="1690688"/>
            <a:ext cx="6881434" cy="49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0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8EA81-279C-4F28-AAD9-38F6BA03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C30B6F9-C8A2-4F50-AC4A-67167AEB5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74729"/>
              </p:ext>
            </p:extLst>
          </p:nvPr>
        </p:nvGraphicFramePr>
        <p:xfrm>
          <a:off x="838200" y="1559858"/>
          <a:ext cx="10515599" cy="486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48">
                  <a:extLst>
                    <a:ext uri="{9D8B030D-6E8A-4147-A177-3AD203B41FA5}">
                      <a16:colId xmlns:a16="http://schemas.microsoft.com/office/drawing/2014/main" val="737146151"/>
                    </a:ext>
                  </a:extLst>
                </a:gridCol>
                <a:gridCol w="3068739">
                  <a:extLst>
                    <a:ext uri="{9D8B030D-6E8A-4147-A177-3AD203B41FA5}">
                      <a16:colId xmlns:a16="http://schemas.microsoft.com/office/drawing/2014/main" val="1621762546"/>
                    </a:ext>
                  </a:extLst>
                </a:gridCol>
                <a:gridCol w="3093906">
                  <a:extLst>
                    <a:ext uri="{9D8B030D-6E8A-4147-A177-3AD203B41FA5}">
                      <a16:colId xmlns:a16="http://schemas.microsoft.com/office/drawing/2014/main" val="2006871845"/>
                    </a:ext>
                  </a:extLst>
                </a:gridCol>
                <a:gridCol w="3093906">
                  <a:extLst>
                    <a:ext uri="{9D8B030D-6E8A-4147-A177-3AD203B41FA5}">
                      <a16:colId xmlns:a16="http://schemas.microsoft.com/office/drawing/2014/main" val="100482396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GTA[8][9]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Oxford Robot Car[10]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KH-Campus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03191"/>
                  </a:ext>
                </a:extLst>
              </a:tr>
              <a:tr h="180748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1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실제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실제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8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장소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GTA V5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인게임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영국 옥스포드 대학교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경희대학교 국제캠퍼스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4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이벤트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이벤트 카메라 시뮬레이터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[11]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이벤트 카메라 시뮬레이터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이벤트 카메라 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DVXplore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 Lite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39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데이터셋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맑은 낮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야간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우천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개의 경로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맑은 낮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야간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맑은 낮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저녁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311498"/>
                  </a:ext>
                </a:extLst>
              </a:tr>
              <a:tr h="683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카메라 시점 오차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작음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6957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A9C5114-6875-4FDD-8299-39A41FF1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980" y="1922288"/>
            <a:ext cx="2400000" cy="18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10A0E2-3F78-496A-86ED-0B8970D5E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19" y="1922288"/>
            <a:ext cx="2400000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3A42FD-828B-463E-BCDD-1CDE5A65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99" y="1922288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7C7CB-9C8A-42B0-BB91-DE20CCA6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실험</a:t>
            </a:r>
            <a:r>
              <a:rPr lang="en-US" altLang="ko-KR" dirty="0"/>
              <a:t>1 – </a:t>
            </a:r>
            <a:r>
              <a:rPr lang="ko-KR" altLang="en-US" dirty="0"/>
              <a:t>컬러 이미지와의 성능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190C1-07AC-421A-AB58-F6C48F3C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첫 번째 실험은 이벤트 카메라의 이미지가 일반적인 컬러 이미지에 비해 해당 지역의 특징 정보를 더 잘 담고 있어 매칭 성능이 더욱 높아짐을 보이기 위한 실험이다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GTA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데이터셋과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Oxford Robot Car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데이터셋을 이용하였고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train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데이터셋으로 맑은 날 데이터셋을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test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데이터셋으로 </a:t>
            </a:r>
            <a:r>
              <a:rPr lang="ko-KR" altLang="en-US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비오는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 날과 야간의 데이터셋을 이용하였다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이벤트카메라 이미지와 일반 카메라 이미지 모두에 대해 진행하였다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94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49904-99FF-40EA-9A87-3FDEDF24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2 - </a:t>
            </a:r>
            <a:r>
              <a:rPr lang="ko-KR" altLang="en-US" dirty="0"/>
              <a:t>기존 </a:t>
            </a:r>
            <a:r>
              <a:rPr lang="ko-KR" altLang="en-US" dirty="0" err="1"/>
              <a:t>방법들과의</a:t>
            </a:r>
            <a:r>
              <a:rPr lang="ko-KR" altLang="en-US" dirty="0"/>
              <a:t> 성능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293E1-3C76-4E5F-BCAB-B6753AE3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기존의 이미지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-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장소 매칭 방법에는 </a:t>
            </a:r>
            <a:r>
              <a:rPr lang="en-US" altLang="ko-KR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SeqSLAM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이나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Graph-Based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알고리즘 등이 있는데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이러한 알고리즘과 우리의 알고리즘에 이벤트 카메라 이미지를 적용하여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Precision-Recall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선도를 그림으로써 성능을 비교하였다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72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5ADA8-4E33-4F84-802F-CADF4C11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1 </a:t>
            </a:r>
            <a:r>
              <a:rPr lang="ko-KR" altLang="en-US" dirty="0"/>
              <a:t>결과 </a:t>
            </a:r>
            <a:r>
              <a:rPr lang="en-US" altLang="ko-KR" dirty="0"/>
              <a:t>- </a:t>
            </a:r>
            <a:r>
              <a:rPr lang="ko-KR" altLang="en-US" dirty="0"/>
              <a:t>컬러 이미지와의 성능 비교</a:t>
            </a:r>
          </a:p>
        </p:txBody>
      </p:sp>
      <p:pic>
        <p:nvPicPr>
          <p:cNvPr id="4" name="_x233377840">
            <a:extLst>
              <a:ext uri="{FF2B5EF4-FFF2-40B4-BE49-F238E27FC236}">
                <a16:creationId xmlns:a16="http://schemas.microsoft.com/office/drawing/2014/main" id="{258ECB86-3F3C-485D-A51F-A8DF3D744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77" y="1953902"/>
            <a:ext cx="7914434" cy="453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0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984D1-C8AB-4916-B9E3-94BACB8D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2 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F459BF-05B2-4D82-A624-6B96EC90D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6" y="1423027"/>
            <a:ext cx="8399312" cy="5329907"/>
          </a:xfrm>
        </p:spPr>
      </p:pic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D021A-5ED5-4469-8356-BD99B19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BB3AE-1247-43EB-8E2C-A1FBD2A0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 카메라를 이용한 장소 인식 방법을 새롭게 제시하였고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 데이터를 이미지로 변환하여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CNN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을 적용시켰다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CNN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에서 출력된 확률 벡터를 이용하여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localization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을 더욱 효과적으로 수행할 수 있었고 정확도를 높일 수 있었다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첫 번째 실험에서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우리는 동적 환경에서 이벤트 이미지가 기존의 컬러 이미</a:t>
            </a:r>
            <a:r>
              <a:rPr lang="ko-KR" altLang="en-US" sz="2400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지에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 비해 더 강건함을 보였고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두 번째 실험에서 우리는 기존의 방법들과 비교</a:t>
            </a:r>
            <a:r>
              <a:rPr lang="ko-KR" altLang="en-US" sz="2400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했을 때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 비슷하거나 더 높은 성능을 보이는 것을 확인할 수 있었다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156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785D8-D7F7-495F-A1DC-AC28B1ED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후속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1B89A-30CB-4A38-9E27-F2663F20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 데이터를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CNN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의 입력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(2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차원 이미지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로 변환하기 위해서는 상당한 양의 데이터 손실이 발생한다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이를 보완하기 위해 생체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-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모방형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(Neuromorphic)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 비동기 네트워크인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SNN(Spiking Neural Network)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을 사용한 연구를 진행하고 있고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 데이터의 특성을 이용한 새로운 매칭 방법을 모색하고 있다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96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86784-24D9-40E5-B977-F618F0AE4B23}"/>
              </a:ext>
            </a:extLst>
          </p:cNvPr>
          <p:cNvSpPr txBox="1"/>
          <p:nvPr/>
        </p:nvSpPr>
        <p:spPr>
          <a:xfrm>
            <a:off x="272642" y="382012"/>
            <a:ext cx="116467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[1] P. Lichtsteiner, C. </a:t>
            </a:r>
            <a:r>
              <a:rPr lang="en-US" altLang="ko-KR" sz="1200" dirty="0" err="1"/>
              <a:t>Posch</a:t>
            </a:r>
            <a:r>
              <a:rPr lang="en-US" altLang="ko-KR" sz="1200" dirty="0"/>
              <a:t>, and T. Delbruck. A 128× 128 120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 15 µs latency asynchronous temporal contrast vision sensor. IEEE Journal of Solid-State Circuits, 43(2): 566–576, 2008.</a:t>
            </a:r>
          </a:p>
          <a:p>
            <a:r>
              <a:rPr lang="en-US" altLang="ko-KR" sz="1200" dirty="0"/>
              <a:t>[2] D. Galvez-López and J. D. </a:t>
            </a:r>
            <a:r>
              <a:rPr lang="en-US" altLang="ko-KR" sz="1200" dirty="0" err="1"/>
              <a:t>Tardos</a:t>
            </a:r>
            <a:r>
              <a:rPr lang="en-US" altLang="ko-KR" sz="1200" dirty="0"/>
              <a:t>. Bags of binary words for fast place recognition in image sequences. IEEE Transactions on Robotics, 28(5):1188–1197, 2012.</a:t>
            </a:r>
          </a:p>
          <a:p>
            <a:r>
              <a:rPr lang="en-US" altLang="ko-KR" sz="1200" dirty="0"/>
              <a:t>[3] W. </a:t>
            </a:r>
            <a:r>
              <a:rPr lang="en-US" altLang="ko-KR" sz="1200" dirty="0" err="1"/>
              <a:t>Maddern</a:t>
            </a:r>
            <a:r>
              <a:rPr lang="en-US" altLang="ko-KR" sz="1200" dirty="0"/>
              <a:t> and S. </a:t>
            </a:r>
            <a:r>
              <a:rPr lang="en-US" altLang="ko-KR" sz="1200" dirty="0" err="1"/>
              <a:t>Vidas</a:t>
            </a:r>
            <a:r>
              <a:rPr lang="en-US" altLang="ko-KR" sz="1200" dirty="0"/>
              <a:t>. Towards robust night and day place recognition using visible and thermal imaging. 07 2012.</a:t>
            </a:r>
          </a:p>
          <a:p>
            <a:r>
              <a:rPr lang="en-US" altLang="ko-KR" sz="1200" dirty="0"/>
              <a:t>[4] P. Neubert, N. </a:t>
            </a:r>
            <a:r>
              <a:rPr lang="en-US" altLang="ko-KR" sz="1200" dirty="0" err="1"/>
              <a:t>Sünderhauf</a:t>
            </a:r>
            <a:r>
              <a:rPr lang="en-US" altLang="ko-KR" sz="1200" dirty="0"/>
              <a:t> and P. </a:t>
            </a:r>
            <a:r>
              <a:rPr lang="en-US" altLang="ko-KR" sz="1200" dirty="0" err="1"/>
              <a:t>Protzel</a:t>
            </a:r>
            <a:r>
              <a:rPr lang="en-US" altLang="ko-KR" sz="1200" dirty="0"/>
              <a:t>, "Appearance change prediction for long-term navigation across seasons," 2013 European Conference on Mobile Robots, Barcelona, 2013, pp. 198-203, doi:10.1109/ECMR.2013.6698842.</a:t>
            </a:r>
          </a:p>
          <a:p>
            <a:r>
              <a:rPr lang="en-US" altLang="ko-KR" sz="1200" dirty="0"/>
              <a:t>[5] M. J. Milford and G. F. Wyeth. </a:t>
            </a:r>
            <a:r>
              <a:rPr lang="en-US" altLang="ko-KR" sz="1200" dirty="0" err="1"/>
              <a:t>Seqslam</a:t>
            </a:r>
            <a:r>
              <a:rPr lang="en-US" altLang="ko-KR" sz="1200" dirty="0"/>
              <a:t>: Visual route-based navigation for sunny summer days and stormy winter nights. In 2012 IEEE International Conference on Robotics and Automation, pages 1643–1649, 2012.</a:t>
            </a:r>
          </a:p>
          <a:p>
            <a:r>
              <a:rPr lang="en-US" altLang="ko-KR" sz="1200" dirty="0"/>
              <a:t>[6] O. </a:t>
            </a:r>
            <a:r>
              <a:rPr lang="en-US" altLang="ko-KR" sz="1200" dirty="0" err="1"/>
              <a:t>Vysotska</a:t>
            </a:r>
            <a:r>
              <a:rPr lang="en-US" altLang="ko-KR" sz="1200" dirty="0"/>
              <a:t> and C. </a:t>
            </a:r>
            <a:r>
              <a:rPr lang="en-US" altLang="ko-KR" sz="1200" dirty="0" err="1"/>
              <a:t>Stachniss</a:t>
            </a:r>
            <a:r>
              <a:rPr lang="en-US" altLang="ko-KR" sz="1200" dirty="0"/>
              <a:t>. Lazy data association for image sequences matching under substantial appearance changes. IEEE Robotics and Automation Letters, 1(1): 213–220, 2016.</a:t>
            </a:r>
          </a:p>
          <a:p>
            <a:r>
              <a:rPr lang="en-US" altLang="ko-KR" sz="1200" dirty="0"/>
              <a:t>[7] Y. </a:t>
            </a:r>
            <a:r>
              <a:rPr lang="en-US" altLang="ko-KR" sz="1200" dirty="0" err="1"/>
              <a:t>Lecun</a:t>
            </a:r>
            <a:r>
              <a:rPr lang="en-US" altLang="ko-KR" sz="1200" dirty="0"/>
              <a:t>, L. </a:t>
            </a:r>
            <a:r>
              <a:rPr lang="en-US" altLang="ko-KR" sz="1200" dirty="0" err="1"/>
              <a:t>Bottou</a:t>
            </a:r>
            <a:r>
              <a:rPr lang="en-US" altLang="ko-KR" sz="1200" dirty="0"/>
              <a:t>, Y. </a:t>
            </a:r>
            <a:r>
              <a:rPr lang="en-US" altLang="ko-KR" sz="1200" dirty="0" err="1"/>
              <a:t>Bengio</a:t>
            </a:r>
            <a:r>
              <a:rPr lang="en-US" altLang="ko-KR" sz="1200" dirty="0"/>
              <a:t>, and P. Haffner. Gradient-based learning applied to document recognition. Proceedings of the IEEE, 86(11):2278–2324, 1998.</a:t>
            </a:r>
          </a:p>
          <a:p>
            <a:r>
              <a:rPr lang="en-US" altLang="ko-KR" sz="1200" dirty="0"/>
              <a:t>[8] Grand theft auto 5. https://www.rockstargames.com/V/. Accessed: 2020- 04-01.</a:t>
            </a:r>
          </a:p>
          <a:p>
            <a:r>
              <a:rPr lang="en-US" altLang="ko-KR" sz="1200" dirty="0"/>
              <a:t>[9] A.-D. Doan, A.M. </a:t>
            </a:r>
            <a:r>
              <a:rPr lang="en-US" altLang="ko-KR" sz="1200" dirty="0" err="1"/>
              <a:t>Jawaid</a:t>
            </a:r>
            <a:r>
              <a:rPr lang="en-US" altLang="ko-KR" sz="1200" dirty="0"/>
              <a:t>, T.-T. Do, and T.-J. Chin. G2D: from GTA to Data. </a:t>
            </a:r>
            <a:r>
              <a:rPr lang="en-US" altLang="ko-KR" sz="1200" dirty="0" err="1"/>
              <a:t>arXiv</a:t>
            </a:r>
            <a:r>
              <a:rPr lang="en-US" altLang="ko-KR" sz="1200" dirty="0"/>
              <a:t> preprint arXiv:1806.07381, pages 1–9, 2018. </a:t>
            </a:r>
          </a:p>
          <a:p>
            <a:r>
              <a:rPr lang="en-US" altLang="ko-KR" sz="1200" dirty="0"/>
              <a:t>[10] W. </a:t>
            </a:r>
            <a:r>
              <a:rPr lang="en-US" altLang="ko-KR" sz="1200" dirty="0" err="1"/>
              <a:t>Maddern</a:t>
            </a:r>
            <a:r>
              <a:rPr lang="en-US" altLang="ko-KR" sz="1200" dirty="0"/>
              <a:t>, G. Pascoe, C. </a:t>
            </a:r>
            <a:r>
              <a:rPr lang="en-US" altLang="ko-KR" sz="1200" dirty="0" err="1"/>
              <a:t>Linegar</a:t>
            </a:r>
            <a:r>
              <a:rPr lang="en-US" altLang="ko-KR" sz="1200" dirty="0"/>
              <a:t>, and P. Newman. 1 Year, 1000km: The Oxford </a:t>
            </a:r>
            <a:r>
              <a:rPr lang="en-US" altLang="ko-KR" sz="1200" dirty="0" err="1"/>
              <a:t>RobotCar</a:t>
            </a:r>
            <a:r>
              <a:rPr lang="en-US" altLang="ko-KR" sz="1200" dirty="0"/>
              <a:t> Dataset. The International Journal of Robotics Research (IJRR), 36(1):3–15, 2017. </a:t>
            </a:r>
            <a:r>
              <a:rPr lang="en-US" altLang="ko-KR" sz="1200" dirty="0" err="1"/>
              <a:t>doi</a:t>
            </a:r>
            <a:r>
              <a:rPr lang="en-US" altLang="ko-KR" sz="1200" dirty="0"/>
              <a:t>: 10.1177/0278364916679498. URL http://dx.doi.org/10.1177/ 0278364916679498. </a:t>
            </a:r>
          </a:p>
          <a:p>
            <a:r>
              <a:rPr lang="en-US" altLang="ko-KR" sz="1200" dirty="0"/>
              <a:t>[11] H. </a:t>
            </a:r>
            <a:r>
              <a:rPr lang="en-US" altLang="ko-KR" sz="1200" dirty="0" err="1"/>
              <a:t>Rebecq</a:t>
            </a:r>
            <a:r>
              <a:rPr lang="en-US" altLang="ko-KR" sz="1200" dirty="0"/>
              <a:t>, D. Gehrig, and D. </a:t>
            </a:r>
            <a:r>
              <a:rPr lang="en-US" altLang="ko-KR" sz="1200" dirty="0" err="1"/>
              <a:t>Scaramuzza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Esim</a:t>
            </a:r>
            <a:r>
              <a:rPr lang="en-US" altLang="ko-KR" sz="1200" dirty="0"/>
              <a:t>: an open event camera simulator. In Conference on Robot Learning, pages 969–982, 2018. 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B23EC-A5F3-419A-98DF-07CB3635D62E}"/>
              </a:ext>
            </a:extLst>
          </p:cNvPr>
          <p:cNvSpPr txBox="1"/>
          <p:nvPr/>
        </p:nvSpPr>
        <p:spPr>
          <a:xfrm>
            <a:off x="3379365" y="4345497"/>
            <a:ext cx="5433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lgerian" panose="04020705040A02060702" pitchFamily="82" charset="0"/>
              </a:rPr>
              <a:t>Thank You.</a:t>
            </a:r>
            <a:endParaRPr lang="ko-KR" alt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7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5E0B-96E7-490A-88AA-062D7605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카메라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BC663-F2D2-4CDC-A237-61793D3C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DVS240[1]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과 같은 이벤트 카메라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(Event Camera)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는 시각 센서로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빛의 밝기의 변화를 감지한다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기존의 카메라와는 다르게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각 픽셀의 값을 비동기적으로 업데이트한다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따라서 이벤트 데이터는 개별 이벤트들의 집합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흐름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,stream)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으로 이루어지고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각각의 이벤트는 발생 시간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픽셀의 위치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극성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빛의 밝기 변화에 대한 부호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정보를 갖는다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48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E4485-90C0-40E4-9041-7CDA1A5A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AB03C-BD3D-48A5-9E3E-B3DA22A9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EE7498-27B1-4668-828C-B43ABA4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01"/>
            <a:ext cx="12192000" cy="81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1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23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AEE27-E8D7-4478-B097-F67952D2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Place Recognition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978B9-CF5F-4A8E-A714-6F868665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‘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시각 정보를 이용한 장소 인식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’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으로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카메라와 같은 시각 센서를 통해 들어온 정보를 이용해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모바일 로봇의 위치를 추정해내는 작업을 뜻한다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SLAM(Simultaneous Localization And Mapping)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분야나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자율주</a:t>
            </a:r>
            <a:r>
              <a:rPr lang="ko-KR" altLang="en-US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등의 분야에서 쓰인다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85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동기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기존의 연구들은 다양한 환경 조건에서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조도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날씨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시간 등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이미지를 보고 장소를 매칭하는 데에 어려움을 겪는다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이를 해결하기 위해 다양한 연구가 이루어져 왔고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en-US" altLang="ko-KR" sz="1800" dirty="0" err="1">
                <a:latin typeface="고도 M" panose="02000503000000020004" pitchFamily="2" charset="-127"/>
                <a:ea typeface="고도 M" panose="02000503000000020004" pitchFamily="2" charset="-127"/>
              </a:rPr>
              <a:t>BoW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[2]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나 적외선을 이용한 방법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[3],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인공 신경망을 이용한 낮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-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밤 관계를 학습시키는 방법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[4]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이외에도 </a:t>
            </a:r>
            <a:r>
              <a:rPr lang="en-US" altLang="ko-KR" sz="1800" dirty="0" err="1">
                <a:latin typeface="고도 M" panose="02000503000000020004" pitchFamily="2" charset="-127"/>
                <a:ea typeface="고도 M" panose="02000503000000020004" pitchFamily="2" charset="-127"/>
              </a:rPr>
              <a:t>SeqSLAM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[5], Graph-Based[6]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와 같은 매칭 알고리즘을 이용한 후처리 방법 등의 연구가 활발히 진행되고 있다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이벤트 카메라는 일반 카메라에 비해 높은 감도를 가지고 있고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환경의 영향을 적게 받기 때문에 이벤트</a:t>
            </a:r>
            <a:r>
              <a:rPr lang="ko-KR" altLang="en-US" sz="1800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카메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라를 이용해 효과적인 장소 인식을 진행할 수는 없을까 라는 생각을 하게 되었고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해당 연구를 진행</a:t>
            </a:r>
            <a:r>
              <a:rPr lang="ko-KR" altLang="en-US" sz="1800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하게 되었</a:t>
            </a:r>
            <a:r>
              <a:rPr lang="ko-KR" alt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다</a:t>
            </a:r>
            <a:r>
              <a:rPr lang="en-US" altLang="ko-KR" sz="18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5F986-1B7A-48BA-8730-52296459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0760B-C5A2-4C4E-B778-1814AC83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 카메라를 이용하여 시각적인 장소 인식이 가능함을 보인다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매칭 정확도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90%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이상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기존의 일반 카메라에 적용 가능한 알고리즘을 이벤트 카메라에도 적용 가능함을 보인다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 카메라를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place recognition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에 사용하였을 때 일반 카메라에 비</a:t>
            </a:r>
            <a:r>
              <a:rPr lang="ko-KR" altLang="en-US" sz="2400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 성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능이 나음을 보인다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6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88BC2-7595-4B58-B126-2681DFDA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807A2-AB7D-42B9-B383-E637E8D2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-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이미지 변환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(Event-Image Conversion)</a:t>
            </a:r>
          </a:p>
          <a:p>
            <a:pPr fontAlgn="base"/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이벤트 데이터는 비동기적으로 주어지기 때문에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CNN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네트워크의 입력으로 주기 위해서는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차원 이미지의 형태로의 변환이 필요하다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C83887-CBB0-402B-A85E-430307BC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5" y="3301881"/>
            <a:ext cx="8486786" cy="2597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52781-EF90-4735-AD36-0A86E67DADB4}"/>
              </a:ext>
            </a:extLst>
          </p:cNvPr>
          <p:cNvSpPr txBox="1"/>
          <p:nvPr/>
        </p:nvSpPr>
        <p:spPr>
          <a:xfrm>
            <a:off x="1386556" y="566942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이벤트 데이터는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차원 데이터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x,y,t,p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로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CNN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 적용하기 위해서는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차원 또는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차원 데이터로 변환해야 한다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15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88BC2-7595-4B58-B126-2681DFDA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807A2-AB7D-42B9-B383-E637E8D2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네트워크 학습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(Training Network)</a:t>
            </a:r>
          </a:p>
          <a:p>
            <a:pPr marL="0" indent="0">
              <a:buNone/>
            </a:pP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장소 식별을 위한 네트워크는 기본적인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CNN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네트워크를 사용하였다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en-US" altLang="ko-KR" sz="2400" dirty="0" err="1">
                <a:latin typeface="고도 M" panose="02000503000000020004" pitchFamily="2" charset="-127"/>
                <a:ea typeface="고도 M" panose="02000503000000020004" pitchFamily="2" charset="-127"/>
              </a:rPr>
              <a:t>LeNet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[7]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을 참고하여 네트워크를 구성하였고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아래의 표는 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CNN</a:t>
            </a:r>
            <a:r>
              <a:rPr lang="ko-KR" altLang="en-US" sz="2400" dirty="0">
                <a:latin typeface="고도 M" panose="02000503000000020004" pitchFamily="2" charset="-127"/>
                <a:ea typeface="고도 M" panose="02000503000000020004" pitchFamily="2" charset="-127"/>
              </a:rPr>
              <a:t>의 파라미터를 설명한다</a:t>
            </a:r>
            <a:r>
              <a:rPr lang="en-US" altLang="ko-KR" sz="24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ko-KR" altLang="en-US" sz="2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8C0E06-A1FE-4FBF-90AD-2D449A275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4900264">
            <a:extLst>
              <a:ext uri="{FF2B5EF4-FFF2-40B4-BE49-F238E27FC236}">
                <a16:creationId xmlns:a16="http://schemas.microsoft.com/office/drawing/2014/main" id="{5817FFC4-7F8C-4D75-806E-184A3279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5451"/>
            <a:ext cx="7186184" cy="30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2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B3FAD977-F87D-6348-B93B-8F5004079FB9}" vid="{4B1E975E-2ADF-4841-8695-9915C0E25B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Focus-PowerPoint-Template</Template>
  <TotalTime>708</TotalTime>
  <Words>1171</Words>
  <Application>Microsoft Office PowerPoint</Application>
  <PresentationFormat>와이드스크린</PresentationFormat>
  <Paragraphs>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고도 M</vt:lpstr>
      <vt:lpstr>Algerian</vt:lpstr>
      <vt:lpstr>Arial</vt:lpstr>
      <vt:lpstr>Trebuchet MS</vt:lpstr>
      <vt:lpstr>Office 테마</vt:lpstr>
      <vt:lpstr>Visual Place Recognition under Substantial Appearance Changes using Event-based Data</vt:lpstr>
      <vt:lpstr>이벤트 카메라</vt:lpstr>
      <vt:lpstr>PowerPoint 프레젠테이션</vt:lpstr>
      <vt:lpstr>PowerPoint 프레젠테이션</vt:lpstr>
      <vt:lpstr>Visual Place Recognition</vt:lpstr>
      <vt:lpstr>연구 동기</vt:lpstr>
      <vt:lpstr>연구 목표</vt:lpstr>
      <vt:lpstr>연구 방법</vt:lpstr>
      <vt:lpstr>연구 방법</vt:lpstr>
      <vt:lpstr>연구 방법</vt:lpstr>
      <vt:lpstr>연구 방법</vt:lpstr>
      <vt:lpstr>데이터셋</vt:lpstr>
      <vt:lpstr>실험1 – 컬러 이미지와의 성능 비교</vt:lpstr>
      <vt:lpstr>실험2 - 기존 방법들과의 성능 비교</vt:lpstr>
      <vt:lpstr>실험1 결과 - 컬러 이미지와의 성능 비교</vt:lpstr>
      <vt:lpstr>실험2 결과</vt:lpstr>
      <vt:lpstr>결론</vt:lpstr>
      <vt:lpstr>후속 연구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Place Recognition under Substantial Appearance Changes using Event-based Data</dc:title>
  <dc:creator>이 현기</dc:creator>
  <cp:lastModifiedBy>이 현기</cp:lastModifiedBy>
  <cp:revision>16</cp:revision>
  <dcterms:created xsi:type="dcterms:W3CDTF">2020-06-14T01:40:39Z</dcterms:created>
  <dcterms:modified xsi:type="dcterms:W3CDTF">2020-06-14T13:29:21Z</dcterms:modified>
</cp:coreProperties>
</file>