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5119350" cy="21383625"/>
  <p:notesSz cx="6858000" cy="9144000"/>
  <p:defaultTextStyle>
    <a:defPPr>
      <a:defRPr lang="ko-KR"/>
    </a:defPPr>
    <a:lvl1pPr marL="0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5884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1768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7653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3537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79421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5305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1189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7072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96391" autoAdjust="0"/>
  </p:normalViewPr>
  <p:slideViewPr>
    <p:cSldViewPr snapToGrid="0">
      <p:cViewPr>
        <p:scale>
          <a:sx n="50" d="100"/>
          <a:sy n="50" d="100"/>
        </p:scale>
        <p:origin x="239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7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1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0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4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5C6E-F6CB-4817-93E9-E14A42513208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9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204359-A492-4734-A7DF-D81A69E82BA3}"/>
              </a:ext>
            </a:extLst>
          </p:cNvPr>
          <p:cNvSpPr/>
          <p:nvPr/>
        </p:nvSpPr>
        <p:spPr>
          <a:xfrm>
            <a:off x="0" y="0"/>
            <a:ext cx="15119350" cy="21383625"/>
          </a:xfrm>
          <a:prstGeom prst="rect">
            <a:avLst/>
          </a:prstGeom>
          <a:solidFill>
            <a:srgbClr val="74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53F2EA6-E526-41D8-9EA6-420E05219D6B}"/>
              </a:ext>
            </a:extLst>
          </p:cNvPr>
          <p:cNvSpPr/>
          <p:nvPr/>
        </p:nvSpPr>
        <p:spPr>
          <a:xfrm>
            <a:off x="977900" y="890611"/>
            <a:ext cx="1790700" cy="609600"/>
          </a:xfrm>
          <a:prstGeom prst="flowChartTerminator">
            <a:avLst/>
          </a:prstGeom>
          <a:solidFill>
            <a:srgbClr val="B3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9C2EDE-1CB9-47CD-A87F-0A591F3F205E}"/>
              </a:ext>
            </a:extLst>
          </p:cNvPr>
          <p:cNvGrpSpPr/>
          <p:nvPr/>
        </p:nvGrpSpPr>
        <p:grpSpPr>
          <a:xfrm>
            <a:off x="977900" y="4286249"/>
            <a:ext cx="13163550" cy="2727510"/>
            <a:chOff x="977900" y="4286249"/>
            <a:chExt cx="13163550" cy="23336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97A977-A9F6-4C35-A04A-049679860871}"/>
                </a:ext>
              </a:extLst>
            </p:cNvPr>
            <p:cNvGrpSpPr/>
            <p:nvPr/>
          </p:nvGrpSpPr>
          <p:grpSpPr>
            <a:xfrm>
              <a:off x="977900" y="4286249"/>
              <a:ext cx="13163550" cy="2333626"/>
              <a:chOff x="977900" y="3676649"/>
              <a:chExt cx="13163550" cy="2657476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E4070FC-EADF-4DDF-A2E2-74D7E6D80145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2657475"/>
              </a:xfrm>
              <a:prstGeom prst="roundRect">
                <a:avLst>
                  <a:gd name="adj" fmla="val 738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81EBDF3F-7F1C-491D-9DC1-558C4C3D6992}"/>
                  </a:ext>
                </a:extLst>
              </p:cNvPr>
              <p:cNvSpPr/>
              <p:nvPr/>
            </p:nvSpPr>
            <p:spPr>
              <a:xfrm>
                <a:off x="977900" y="3676649"/>
                <a:ext cx="13163550" cy="712034"/>
              </a:xfrm>
              <a:prstGeom prst="round2SameRect">
                <a:avLst>
                  <a:gd name="adj1" fmla="val 22594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8178E6-7A39-4A10-AE4F-1CD66339BD8A}"/>
                </a:ext>
              </a:extLst>
            </p:cNvPr>
            <p:cNvSpPr txBox="1"/>
            <p:nvPr/>
          </p:nvSpPr>
          <p:spPr>
            <a:xfrm>
              <a:off x="6536382" y="4403710"/>
              <a:ext cx="2046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OVERVIEW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9C6BCF1-99BA-450F-AA34-53A9AB04E02A}"/>
              </a:ext>
            </a:extLst>
          </p:cNvPr>
          <p:cNvGrpSpPr/>
          <p:nvPr/>
        </p:nvGrpSpPr>
        <p:grpSpPr>
          <a:xfrm>
            <a:off x="977898" y="7372791"/>
            <a:ext cx="13163550" cy="2936750"/>
            <a:chOff x="977900" y="6816226"/>
            <a:chExt cx="13163550" cy="236587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A1D066F-8A53-4881-B6E5-40B955ECB053}"/>
                </a:ext>
              </a:extLst>
            </p:cNvPr>
            <p:cNvGrpSpPr/>
            <p:nvPr/>
          </p:nvGrpSpPr>
          <p:grpSpPr>
            <a:xfrm>
              <a:off x="977900" y="6816226"/>
              <a:ext cx="13163550" cy="2365874"/>
              <a:chOff x="977900" y="3381205"/>
              <a:chExt cx="13163550" cy="2481434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61379E8-644F-4D9C-BC6B-B4466DBC7378}"/>
                  </a:ext>
                </a:extLst>
              </p:cNvPr>
              <p:cNvSpPr/>
              <p:nvPr/>
            </p:nvSpPr>
            <p:spPr>
              <a:xfrm>
                <a:off x="977900" y="3676651"/>
                <a:ext cx="13163550" cy="2185988"/>
              </a:xfrm>
              <a:prstGeom prst="roundRect">
                <a:avLst>
                  <a:gd name="adj" fmla="val 71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F6915557-7AB8-43BB-8810-A5B73D644544}"/>
                  </a:ext>
                </a:extLst>
              </p:cNvPr>
              <p:cNvSpPr/>
              <p:nvPr/>
            </p:nvSpPr>
            <p:spPr>
              <a:xfrm>
                <a:off x="977900" y="3381205"/>
                <a:ext cx="13163550" cy="819024"/>
              </a:xfrm>
              <a:prstGeom prst="round2SameRect">
                <a:avLst>
                  <a:gd name="adj1" fmla="val 17952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57AA8C-A003-4568-B72A-544FCF15A457}"/>
                </a:ext>
              </a:extLst>
            </p:cNvPr>
            <p:cNvSpPr txBox="1"/>
            <p:nvPr/>
          </p:nvSpPr>
          <p:spPr>
            <a:xfrm>
              <a:off x="5636233" y="6964773"/>
              <a:ext cx="3846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EXPECTANCY EFFECTS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7F6CF1-30B8-4EE5-94B0-8E8B129E0D71}"/>
              </a:ext>
            </a:extLst>
          </p:cNvPr>
          <p:cNvGrpSpPr/>
          <p:nvPr/>
        </p:nvGrpSpPr>
        <p:grpSpPr>
          <a:xfrm>
            <a:off x="977898" y="10659198"/>
            <a:ext cx="13163550" cy="5225091"/>
            <a:chOff x="977900" y="9725620"/>
            <a:chExt cx="13163550" cy="504526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AC6B2C-599C-41AB-BC8B-42E5876B7A32}"/>
                </a:ext>
              </a:extLst>
            </p:cNvPr>
            <p:cNvGrpSpPr/>
            <p:nvPr/>
          </p:nvGrpSpPr>
          <p:grpSpPr>
            <a:xfrm>
              <a:off x="977900" y="9725620"/>
              <a:ext cx="13163550" cy="5045262"/>
              <a:chOff x="977900" y="3676650"/>
              <a:chExt cx="13163550" cy="5761434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2A9DE3F-9359-4F3E-B733-84B8AF63F211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5761434"/>
              </a:xfrm>
              <a:prstGeom prst="roundRect">
                <a:avLst>
                  <a:gd name="adj" fmla="val 46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사각형: 둥근 위쪽 모서리 15">
                <a:extLst>
                  <a:ext uri="{FF2B5EF4-FFF2-40B4-BE49-F238E27FC236}">
                    <a16:creationId xmlns:a16="http://schemas.microsoft.com/office/drawing/2014/main" id="{D3C49350-008B-4183-B6EF-44119D6677B9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937312"/>
              </a:xfrm>
              <a:prstGeom prst="round2SameRect">
                <a:avLst>
                  <a:gd name="adj1" fmla="val 28636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009581-CFF5-4C7C-A5C6-BCFC6D5A9600}"/>
                </a:ext>
              </a:extLst>
            </p:cNvPr>
            <p:cNvSpPr txBox="1"/>
            <p:nvPr/>
          </p:nvSpPr>
          <p:spPr>
            <a:xfrm>
              <a:off x="2558638" y="9843632"/>
              <a:ext cx="100020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SYSTEM ARCHITECTURE &amp; DEVELOPMENT ENVIRONMENT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ED4AF-46F8-4F18-AD6E-F556FDC2AB13}"/>
              </a:ext>
            </a:extLst>
          </p:cNvPr>
          <p:cNvGrpSpPr/>
          <p:nvPr/>
        </p:nvGrpSpPr>
        <p:grpSpPr>
          <a:xfrm>
            <a:off x="977900" y="16124337"/>
            <a:ext cx="13163550" cy="4235326"/>
            <a:chOff x="977900" y="15314402"/>
            <a:chExt cx="13163550" cy="504526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B1845D7-C04A-4312-A53B-A3E8B048DFE5}"/>
                </a:ext>
              </a:extLst>
            </p:cNvPr>
            <p:cNvGrpSpPr/>
            <p:nvPr/>
          </p:nvGrpSpPr>
          <p:grpSpPr>
            <a:xfrm>
              <a:off x="977900" y="15314402"/>
              <a:ext cx="13163550" cy="5045262"/>
              <a:chOff x="977900" y="3676650"/>
              <a:chExt cx="13163550" cy="5761434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10DD442E-2D71-44D0-8D38-A1D88A12CB92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5761434"/>
              </a:xfrm>
              <a:prstGeom prst="roundRect">
                <a:avLst>
                  <a:gd name="adj" fmla="val 35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F3401B9F-CDA2-499F-8C97-E54897FD70E5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937312"/>
              </a:xfrm>
              <a:prstGeom prst="round2SameRect">
                <a:avLst>
                  <a:gd name="adj1" fmla="val 17032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F28C3-09FB-4356-BE19-73313C4E69E7}"/>
                </a:ext>
              </a:extLst>
            </p:cNvPr>
            <p:cNvSpPr txBox="1"/>
            <p:nvPr/>
          </p:nvSpPr>
          <p:spPr>
            <a:xfrm>
              <a:off x="6849613" y="15432414"/>
              <a:ext cx="1420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RESULT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EDB9280-3E8D-44E9-9A8D-A1A0036ADB16}"/>
              </a:ext>
            </a:extLst>
          </p:cNvPr>
          <p:cNvSpPr txBox="1"/>
          <p:nvPr/>
        </p:nvSpPr>
        <p:spPr>
          <a:xfrm>
            <a:off x="1602183" y="903023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AI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95A3CB-E9A7-47C6-8DC7-0EA8E099BEA2}"/>
              </a:ext>
            </a:extLst>
          </p:cNvPr>
          <p:cNvSpPr txBox="1"/>
          <p:nvPr/>
        </p:nvSpPr>
        <p:spPr>
          <a:xfrm>
            <a:off x="977900" y="1689788"/>
            <a:ext cx="802630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농구경기 행동 분석 모델 </a:t>
            </a:r>
            <a:endParaRPr lang="en-US" altLang="ko-KR" sz="4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YOLOv8</a:t>
            </a:r>
            <a:r>
              <a:rPr lang="ko-KR" altLang="en-US" sz="28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en-US" altLang="ko-KR" sz="28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LSTM</a:t>
            </a:r>
            <a:r>
              <a:rPr lang="ko-KR" altLang="en-US" sz="28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이용한 행동 분류 프로그램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AD0E2-5AD1-4D87-A594-631DDAB6D4C1}"/>
              </a:ext>
            </a:extLst>
          </p:cNvPr>
          <p:cNvSpPr txBox="1"/>
          <p:nvPr/>
        </p:nvSpPr>
        <p:spPr>
          <a:xfrm>
            <a:off x="10835739" y="2990517"/>
            <a:ext cx="505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고형석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kkhs4988@skuniv.ac.kr</a:t>
            </a:r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A75B0-04FC-40ED-AD73-C1B3F74845B5}"/>
              </a:ext>
            </a:extLst>
          </p:cNvPr>
          <p:cNvSpPr txBox="1"/>
          <p:nvPr/>
        </p:nvSpPr>
        <p:spPr>
          <a:xfrm>
            <a:off x="1168396" y="8273979"/>
            <a:ext cx="1267460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사람이 직접 기록하지 않고 자동화된 방식으로 기록함으로써 경기 분석의 효율성이 크게 향상됩니다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실시간 분석에 적합하여 경기 도중에도 빠르게 정보를 제공할 수 있습니다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 스포츠에 국한되지 않고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다양한 행동을 쉽게 학습하고 적용할 수 있어 다른 스포츠 및 행동 분석에도 활용할 수 있습니다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23DEA-68FA-65E8-B4FF-619FE20067EF}"/>
              </a:ext>
            </a:extLst>
          </p:cNvPr>
          <p:cNvSpPr txBox="1"/>
          <p:nvPr/>
        </p:nvSpPr>
        <p:spPr>
          <a:xfrm>
            <a:off x="1168397" y="5065551"/>
            <a:ext cx="126746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본 작품은 스포츠 기록지를 사람이 수작업으로 작성하는 대신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인공지능을 통해 자동으로 기록할 수 있는 프로그램의 방향성을 제시한다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프로그램은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YOLOv8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사용하여 경기 내 사람의 관절을 추정하고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추출된 데이터를 바탕으로 각 행동을 학습시켜 자동 기록을 가능하게 했다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BA75B0-04FC-40ED-AD73-C1B3F74845B5}"/>
              </a:ext>
            </a:extLst>
          </p:cNvPr>
          <p:cNvSpPr txBox="1"/>
          <p:nvPr/>
        </p:nvSpPr>
        <p:spPr>
          <a:xfrm>
            <a:off x="2990857" y="16918088"/>
            <a:ext cx="336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1: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동영상 데이터 분석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91A5ECCA-6F57-3B3B-6649-CCA6C81DB15C}"/>
              </a:ext>
            </a:extLst>
          </p:cNvPr>
          <p:cNvSpPr/>
          <p:nvPr/>
        </p:nvSpPr>
        <p:spPr>
          <a:xfrm>
            <a:off x="3319896" y="12302381"/>
            <a:ext cx="1512168" cy="82413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A8FEB37-796E-77B0-F6D8-0E2C945A3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82" y="12207519"/>
            <a:ext cx="908348" cy="908348"/>
          </a:xfrm>
          <a:prstGeom prst="rect">
            <a:avLst/>
          </a:prstGeom>
        </p:spPr>
      </p:pic>
      <p:sp>
        <p:nvSpPr>
          <p:cNvPr id="70" name="내용 개체 틀 1">
            <a:extLst>
              <a:ext uri="{FF2B5EF4-FFF2-40B4-BE49-F238E27FC236}">
                <a16:creationId xmlns:a16="http://schemas.microsoft.com/office/drawing/2014/main" id="{55FEC271-1AFA-5055-5C7C-4CAF4435318B}"/>
              </a:ext>
            </a:extLst>
          </p:cNvPr>
          <p:cNvSpPr txBox="1">
            <a:spLocks/>
          </p:cNvSpPr>
          <p:nvPr/>
        </p:nvSpPr>
        <p:spPr>
          <a:xfrm>
            <a:off x="1872346" y="13126516"/>
            <a:ext cx="1091192" cy="432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내용 개체 틀 1">
            <a:extLst>
              <a:ext uri="{FF2B5EF4-FFF2-40B4-BE49-F238E27FC236}">
                <a16:creationId xmlns:a16="http://schemas.microsoft.com/office/drawing/2014/main" id="{BE1DCEC5-9AA7-2435-5680-93B6E30D0229}"/>
              </a:ext>
            </a:extLst>
          </p:cNvPr>
          <p:cNvSpPr txBox="1">
            <a:spLocks/>
          </p:cNvSpPr>
          <p:nvPr/>
        </p:nvSpPr>
        <p:spPr>
          <a:xfrm>
            <a:off x="3260354" y="12408697"/>
            <a:ext cx="1631252" cy="7041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행동 영상 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입력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2" name="Picture 2" descr="PyQt - 위키백과, 우리 모두의 백과사전">
            <a:extLst>
              <a:ext uri="{FF2B5EF4-FFF2-40B4-BE49-F238E27FC236}">
                <a16:creationId xmlns:a16="http://schemas.microsoft.com/office/drawing/2014/main" id="{B6F95584-EA8C-37C0-9548-70B476F31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27" y="11700762"/>
            <a:ext cx="526906" cy="5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681B1F1-FC10-7C66-BDF5-4DD5B9B310C9}"/>
              </a:ext>
            </a:extLst>
          </p:cNvPr>
          <p:cNvCxnSpPr>
            <a:cxnSpLocks/>
          </p:cNvCxnSpPr>
          <p:nvPr/>
        </p:nvCxnSpPr>
        <p:spPr>
          <a:xfrm>
            <a:off x="2876226" y="12709711"/>
            <a:ext cx="411562" cy="47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1A7C276-9852-C984-1223-70D35A369AE4}"/>
              </a:ext>
            </a:extLst>
          </p:cNvPr>
          <p:cNvSpPr/>
          <p:nvPr/>
        </p:nvSpPr>
        <p:spPr>
          <a:xfrm>
            <a:off x="3932622" y="13647920"/>
            <a:ext cx="6464334" cy="2104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6437E854-D546-BE18-BBAC-B7822FA3B274}"/>
              </a:ext>
            </a:extLst>
          </p:cNvPr>
          <p:cNvSpPr/>
          <p:nvPr/>
        </p:nvSpPr>
        <p:spPr>
          <a:xfrm>
            <a:off x="5192768" y="12339691"/>
            <a:ext cx="1512168" cy="82413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A7DB261-4519-098A-FB06-D4FB5BCDC543}"/>
              </a:ext>
            </a:extLst>
          </p:cNvPr>
          <p:cNvCxnSpPr>
            <a:cxnSpLocks/>
          </p:cNvCxnSpPr>
          <p:nvPr/>
        </p:nvCxnSpPr>
        <p:spPr>
          <a:xfrm>
            <a:off x="4832064" y="12731779"/>
            <a:ext cx="3515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내용 개체 틀 1">
            <a:extLst>
              <a:ext uri="{FF2B5EF4-FFF2-40B4-BE49-F238E27FC236}">
                <a16:creationId xmlns:a16="http://schemas.microsoft.com/office/drawing/2014/main" id="{65599375-5054-716D-DD84-870E8450BCD9}"/>
              </a:ext>
            </a:extLst>
          </p:cNvPr>
          <p:cNvSpPr txBox="1">
            <a:spLocks/>
          </p:cNvSpPr>
          <p:nvPr/>
        </p:nvSpPr>
        <p:spPr>
          <a:xfrm>
            <a:off x="5078843" y="12428514"/>
            <a:ext cx="1770770" cy="6926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사람의 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joint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9675628D-91B2-AB1B-2540-1B65F4E5DB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1" t="17307" r="30841" b="16725"/>
          <a:stretch/>
        </p:blipFill>
        <p:spPr>
          <a:xfrm>
            <a:off x="5404452" y="11720402"/>
            <a:ext cx="1119551" cy="555269"/>
          </a:xfrm>
          <a:prstGeom prst="rect">
            <a:avLst/>
          </a:prstGeom>
        </p:spPr>
      </p:pic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A70EB417-C0AB-360B-52BF-A402FE030B0A}"/>
              </a:ext>
            </a:extLst>
          </p:cNvPr>
          <p:cNvSpPr/>
          <p:nvPr/>
        </p:nvSpPr>
        <p:spPr>
          <a:xfrm>
            <a:off x="7096391" y="12339691"/>
            <a:ext cx="1683605" cy="82413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DCD14D9-09A2-A91F-E200-A7F161115408}"/>
              </a:ext>
            </a:extLst>
          </p:cNvPr>
          <p:cNvCxnSpPr>
            <a:cxnSpLocks/>
          </p:cNvCxnSpPr>
          <p:nvPr/>
        </p:nvCxnSpPr>
        <p:spPr>
          <a:xfrm>
            <a:off x="6735688" y="12731779"/>
            <a:ext cx="3515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내용 개체 틀 1">
            <a:extLst>
              <a:ext uri="{FF2B5EF4-FFF2-40B4-BE49-F238E27FC236}">
                <a16:creationId xmlns:a16="http://schemas.microsoft.com/office/drawing/2014/main" id="{068DD269-0153-D08D-2815-793597CF2487}"/>
              </a:ext>
            </a:extLst>
          </p:cNvPr>
          <p:cNvSpPr txBox="1">
            <a:spLocks/>
          </p:cNvSpPr>
          <p:nvPr/>
        </p:nvSpPr>
        <p:spPr>
          <a:xfrm>
            <a:off x="6911471" y="12483210"/>
            <a:ext cx="2072745" cy="735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사람의 고유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ID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 후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Feature vector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D294F432-0458-494C-CC0A-E735B6E079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60" y="11507398"/>
            <a:ext cx="670281" cy="832659"/>
          </a:xfrm>
          <a:prstGeom prst="rect">
            <a:avLst/>
          </a:prstGeom>
        </p:spPr>
      </p:pic>
      <p:sp>
        <p:nvSpPr>
          <p:cNvPr id="83" name="내용 개체 틀 1">
            <a:extLst>
              <a:ext uri="{FF2B5EF4-FFF2-40B4-BE49-F238E27FC236}">
                <a16:creationId xmlns:a16="http://schemas.microsoft.com/office/drawing/2014/main" id="{08EDE2F5-4797-2D92-3A6C-D45A334EE474}"/>
              </a:ext>
            </a:extLst>
          </p:cNvPr>
          <p:cNvSpPr txBox="1">
            <a:spLocks/>
          </p:cNvSpPr>
          <p:nvPr/>
        </p:nvSpPr>
        <p:spPr>
          <a:xfrm>
            <a:off x="7737468" y="11865689"/>
            <a:ext cx="1392642" cy="4366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 </a:t>
            </a:r>
            <a:r>
              <a:rPr lang="en-US" altLang="ko-KR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DeepSort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F45D6D3E-5B27-E86D-6CA2-F7C3A3757E6B}"/>
              </a:ext>
            </a:extLst>
          </p:cNvPr>
          <p:cNvSpPr/>
          <p:nvPr/>
        </p:nvSpPr>
        <p:spPr>
          <a:xfrm>
            <a:off x="4314764" y="14473696"/>
            <a:ext cx="1512168" cy="86141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85" name="내용 개체 틀 1">
            <a:extLst>
              <a:ext uri="{FF2B5EF4-FFF2-40B4-BE49-F238E27FC236}">
                <a16:creationId xmlns:a16="http://schemas.microsoft.com/office/drawing/2014/main" id="{D7BEA0F9-EEBD-3610-65F0-74EFD7EBB6C2}"/>
              </a:ext>
            </a:extLst>
          </p:cNvPr>
          <p:cNvSpPr txBox="1">
            <a:spLocks/>
          </p:cNvSpPr>
          <p:nvPr/>
        </p:nvSpPr>
        <p:spPr>
          <a:xfrm>
            <a:off x="4255222" y="14756877"/>
            <a:ext cx="1631252" cy="514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행동 데이터 수집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B201F039-C523-A0C9-5532-63C520EB7897}"/>
              </a:ext>
            </a:extLst>
          </p:cNvPr>
          <p:cNvSpPr txBox="1">
            <a:spLocks/>
          </p:cNvSpPr>
          <p:nvPr/>
        </p:nvSpPr>
        <p:spPr>
          <a:xfrm>
            <a:off x="3833881" y="13662471"/>
            <a:ext cx="1631252" cy="7041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LSTM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구축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C1FA06E0-2C25-01C0-6C3B-AEC362101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6" b="26686"/>
          <a:stretch/>
        </p:blipFill>
        <p:spPr>
          <a:xfrm>
            <a:off x="4519728" y="13959874"/>
            <a:ext cx="1066081" cy="513822"/>
          </a:xfrm>
          <a:prstGeom prst="rect">
            <a:avLst/>
          </a:prstGeom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88F39ED-AC15-37AE-2E83-75AFEE1DED66}"/>
              </a:ext>
            </a:extLst>
          </p:cNvPr>
          <p:cNvCxnSpPr>
            <a:cxnSpLocks/>
          </p:cNvCxnSpPr>
          <p:nvPr/>
        </p:nvCxnSpPr>
        <p:spPr>
          <a:xfrm>
            <a:off x="5841005" y="14934603"/>
            <a:ext cx="411562" cy="47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08265710-707F-141D-5C5B-54317BE2A9CA}"/>
              </a:ext>
            </a:extLst>
          </p:cNvPr>
          <p:cNvSpPr/>
          <p:nvPr/>
        </p:nvSpPr>
        <p:spPr>
          <a:xfrm>
            <a:off x="6269730" y="14475566"/>
            <a:ext cx="1512168" cy="86141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F8FBF48C-1181-7D34-31DB-F7F9ACEDF50E}"/>
              </a:ext>
            </a:extLst>
          </p:cNvPr>
          <p:cNvSpPr txBox="1">
            <a:spLocks/>
          </p:cNvSpPr>
          <p:nvPr/>
        </p:nvSpPr>
        <p:spPr>
          <a:xfrm>
            <a:off x="6136894" y="14603606"/>
            <a:ext cx="1756446" cy="6846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작업 후 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행동의 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joint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E5B01048-947B-1C58-5F75-9CEA13041F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1" t="17307" r="30841" b="16725"/>
          <a:stretch/>
        </p:blipFill>
        <p:spPr>
          <a:xfrm>
            <a:off x="6476527" y="13919760"/>
            <a:ext cx="988370" cy="490207"/>
          </a:xfrm>
          <a:prstGeom prst="rect">
            <a:avLst/>
          </a:prstGeom>
        </p:spPr>
      </p:pic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DD6455A-8C54-F19F-9CF6-69490D5B9D40}"/>
              </a:ext>
            </a:extLst>
          </p:cNvPr>
          <p:cNvCxnSpPr>
            <a:cxnSpLocks/>
          </p:cNvCxnSpPr>
          <p:nvPr/>
        </p:nvCxnSpPr>
        <p:spPr>
          <a:xfrm>
            <a:off x="7819341" y="14934603"/>
            <a:ext cx="411562" cy="47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CAE557A6-0AA3-1C14-453A-09E27D27A49D}"/>
              </a:ext>
            </a:extLst>
          </p:cNvPr>
          <p:cNvSpPr/>
          <p:nvPr/>
        </p:nvSpPr>
        <p:spPr>
          <a:xfrm>
            <a:off x="8248066" y="14475566"/>
            <a:ext cx="1512168" cy="86141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9E461559-2D84-CC09-3B42-C022084DCBB6}"/>
              </a:ext>
            </a:extLst>
          </p:cNvPr>
          <p:cNvSpPr txBox="1">
            <a:spLocks/>
          </p:cNvSpPr>
          <p:nvPr/>
        </p:nvSpPr>
        <p:spPr>
          <a:xfrm>
            <a:off x="8068458" y="14673263"/>
            <a:ext cx="1877832" cy="6846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Feature vector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 후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LSTM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학습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82DFB27F-DCC6-E795-B4D4-9C6143FB0C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50" y="14023510"/>
            <a:ext cx="1238541" cy="415658"/>
          </a:xfrm>
          <a:prstGeom prst="rect">
            <a:avLst/>
          </a:prstGeom>
        </p:spPr>
      </p:pic>
      <p:pic>
        <p:nvPicPr>
          <p:cNvPr id="96" name="Picture 4" descr="Keras - 나무위키">
            <a:extLst>
              <a:ext uri="{FF2B5EF4-FFF2-40B4-BE49-F238E27FC236}">
                <a16:creationId xmlns:a16="http://schemas.microsoft.com/office/drawing/2014/main" id="{814EFDA0-9A51-787B-9B49-90BB3195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615" y="13698530"/>
            <a:ext cx="1238541" cy="3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02C69B9-1BAE-70A6-2C24-955F1AF7D6D6}"/>
              </a:ext>
            </a:extLst>
          </p:cNvPr>
          <p:cNvCxnSpPr>
            <a:cxnSpLocks/>
          </p:cNvCxnSpPr>
          <p:nvPr/>
        </p:nvCxnSpPr>
        <p:spPr>
          <a:xfrm>
            <a:off x="8796591" y="12731779"/>
            <a:ext cx="140038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5CE3998-1936-4E80-4E2D-5C06018BD37B}"/>
              </a:ext>
            </a:extLst>
          </p:cNvPr>
          <p:cNvCxnSpPr>
            <a:cxnSpLocks/>
          </p:cNvCxnSpPr>
          <p:nvPr/>
        </p:nvCxnSpPr>
        <p:spPr>
          <a:xfrm>
            <a:off x="10196973" y="12731779"/>
            <a:ext cx="0" cy="22824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내용 개체 틀 1">
            <a:extLst>
              <a:ext uri="{FF2B5EF4-FFF2-40B4-BE49-F238E27FC236}">
                <a16:creationId xmlns:a16="http://schemas.microsoft.com/office/drawing/2014/main" id="{F9819777-A99F-B3DD-76E4-75104D62FFC5}"/>
              </a:ext>
            </a:extLst>
          </p:cNvPr>
          <p:cNvSpPr txBox="1">
            <a:spLocks/>
          </p:cNvSpPr>
          <p:nvPr/>
        </p:nvSpPr>
        <p:spPr>
          <a:xfrm>
            <a:off x="10196973" y="12827986"/>
            <a:ext cx="1791321" cy="34628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학습된 모델에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INPUT</a:t>
            </a:r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C4F9C019-C3C5-F814-1426-72DDFD10E04A}"/>
              </a:ext>
            </a:extLst>
          </p:cNvPr>
          <p:cNvSpPr/>
          <p:nvPr/>
        </p:nvSpPr>
        <p:spPr>
          <a:xfrm>
            <a:off x="11545426" y="14555951"/>
            <a:ext cx="1512168" cy="86141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1" name="내용 개체 틀 1">
            <a:extLst>
              <a:ext uri="{FF2B5EF4-FFF2-40B4-BE49-F238E27FC236}">
                <a16:creationId xmlns:a16="http://schemas.microsoft.com/office/drawing/2014/main" id="{780F2206-A063-8FBD-BE75-082789BD89FE}"/>
              </a:ext>
            </a:extLst>
          </p:cNvPr>
          <p:cNvSpPr txBox="1">
            <a:spLocks/>
          </p:cNvSpPr>
          <p:nvPr/>
        </p:nvSpPr>
        <p:spPr>
          <a:xfrm>
            <a:off x="11365818" y="14753648"/>
            <a:ext cx="1877832" cy="6846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영상 저장과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기록 총합 출력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226C477-2502-5551-FB93-A56DD0EDFCA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669" y="13828571"/>
            <a:ext cx="508164" cy="631269"/>
          </a:xfrm>
          <a:prstGeom prst="rect">
            <a:avLst/>
          </a:prstGeom>
        </p:spPr>
      </p:pic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852B2B-3A93-6656-F361-D1FBF9C9FF11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0207161" y="14986658"/>
            <a:ext cx="1338265" cy="275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2" name="그림 111">
            <a:extLst>
              <a:ext uri="{FF2B5EF4-FFF2-40B4-BE49-F238E27FC236}">
                <a16:creationId xmlns:a16="http://schemas.microsoft.com/office/drawing/2014/main" id="{881BF9BA-ED64-0A0B-9AC4-93F3DE4946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48" y="17274505"/>
            <a:ext cx="4521377" cy="306135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2DE391C-1DD3-7EF5-25F9-F61442D8D4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3862" y="17223027"/>
            <a:ext cx="5462961" cy="298049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0190B67F-817A-F0FA-7458-BC9252DE554E}"/>
              </a:ext>
            </a:extLst>
          </p:cNvPr>
          <p:cNvSpPr txBox="1"/>
          <p:nvPr/>
        </p:nvSpPr>
        <p:spPr>
          <a:xfrm>
            <a:off x="9131121" y="16938530"/>
            <a:ext cx="29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</a:t>
            </a: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2: 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실시간 </a:t>
            </a:r>
            <a:r>
              <a:rPr lang="ko-KR" altLang="en-US" sz="1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웹캠</a:t>
            </a:r>
            <a:r>
              <a:rPr lang="ko-KR" altLang="en-US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26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181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KoPubWorld돋움체 Bold</vt:lpstr>
      <vt:lpstr>KoPubWorld돋움체 Medium</vt:lpstr>
      <vt:lpstr>KoPub돋움체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형석 고</cp:lastModifiedBy>
  <cp:revision>4</cp:revision>
  <dcterms:created xsi:type="dcterms:W3CDTF">2024-11-12T05:31:51Z</dcterms:created>
  <dcterms:modified xsi:type="dcterms:W3CDTF">2024-11-15T09:51:52Z</dcterms:modified>
</cp:coreProperties>
</file>