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handoutMasterIdLst>
    <p:handoutMasterId r:id="rId2"/>
  </p:handoutMasterIdLst>
  <p:sldIdLst>
    <p:sldId id="266" r:id="rId3"/>
    <p:sldId id="267" r:id="rId4"/>
    <p:sldId id="268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7" r:id="rId16"/>
    <p:sldId id="285" r:id="rId17"/>
    <p:sldId id="289" r:id="rId18"/>
    <p:sldId id="288" r:id="rId19"/>
    <p:sldId id="291" r:id="rId20"/>
    <p:sldId id="292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22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62" y="102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0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86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5" name="한쪽 모서리가 잘린 사각형 34"/>
            <p:cNvSpPr/>
            <p:nvPr/>
          </p:nvSpPr>
          <p:spPr>
            <a:xfrm flipH="1">
              <a:off x="180099" y="179953"/>
              <a:ext cx="11831800" cy="6498092"/>
            </a:xfrm>
            <a:prstGeom prst="snip1Rect">
              <a:avLst>
                <a:gd name="adj" fmla="val 755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직각 삼각형[R] 35"/>
            <p:cNvSpPr/>
            <p:nvPr/>
          </p:nvSpPr>
          <p:spPr>
            <a:xfrm rot="16200000">
              <a:off x="180099" y="179953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3747" y="6193410"/>
              <a:ext cx="2559889" cy="272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6F7C9C"/>
                  </a:solidFill>
                  <a:latin typeface="함초롬돋움"/>
                  <a:ea typeface="함초롬돋움"/>
                  <a:cs typeface="함초롬돋움"/>
                </a:rPr>
                <a:t>Gradient Hanshow Template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728216" y="2387098"/>
            <a:ext cx="8738652" cy="100536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15201" y="3524840"/>
            <a:ext cx="5762520" cy="376967"/>
          </a:xfrm>
          <a:prstGeom prst="roundRect">
            <a:avLst>
              <a:gd name="adj" fmla="val 16667"/>
            </a:avLst>
          </a:prstGeom>
          <a:solidFill>
            <a:srgbClr val="A73E8F"/>
          </a:solidFill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부제목을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84748" y="6192774"/>
            <a:ext cx="2559920" cy="27219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2895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0" preserve="1" userDrawn="1">
  <p:cSld name="레이아웃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513447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1" preserve="1" userDrawn="1">
  <p:cSld name="레이아웃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2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3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3" name="직사각형 22"/>
          <p:cNvSpPr>
            <a:spLocks noGrp="1"/>
          </p:cNvSpPr>
          <p:nvPr userDrawn="1">
            <p:ph type="pic" sz="quarter" idx="15"/>
          </p:nvPr>
        </p:nvSpPr>
        <p:spPr>
          <a:xfrm>
            <a:off x="841300" y="2653531"/>
            <a:ext cx="4854127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5" name="직사각형 3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7894" y="2653531"/>
            <a:ext cx="5472684" cy="36476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7648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2" preserve="1" userDrawn="1">
  <p:cSld name="레이아웃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2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3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38" name="직사각형 37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41300" y="2653531"/>
            <a:ext cx="10509278" cy="36476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056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한쪽 모서리가 잘린 사각형 73"/>
          <p:cNvSpPr/>
          <p:nvPr userDrawn="1"/>
        </p:nvSpPr>
        <p:spPr>
          <a:xfrm flipH="1">
            <a:off x="180099" y="179953"/>
            <a:ext cx="11831800" cy="6498092"/>
          </a:xfrm>
          <a:prstGeom prst="snip1Rect">
            <a:avLst>
              <a:gd name="adj" fmla="val 7552"/>
            </a:avLst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각 삼각형 74"/>
          <p:cNvSpPr/>
          <p:nvPr userDrawn="1"/>
        </p:nvSpPr>
        <p:spPr>
          <a:xfrm rot="16200000">
            <a:off x="180099" y="179953"/>
            <a:ext cx="487297" cy="487297"/>
          </a:xfrm>
          <a:prstGeom prst="rtTriangle">
            <a:avLst/>
          </a:prstGeom>
          <a:solidFill>
            <a:srgbClr val="F1888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28216" y="1152144"/>
            <a:ext cx="8738652" cy="1002726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59807" y="2779547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27516" y="2873159"/>
            <a:ext cx="2787829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527516" y="3355619"/>
            <a:ext cx="3258407" cy="72870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buAutoNum type="arabicPeriod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57582" y="2779547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02</a:t>
            </a:r>
          </a:p>
        </p:txBody>
      </p:sp>
      <p:sp>
        <p:nvSpPr>
          <p:cNvPr id="51" name="직사각형 50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659807" y="4594174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03</a:t>
            </a:r>
          </a:p>
        </p:txBody>
      </p:sp>
      <p:sp>
        <p:nvSpPr>
          <p:cNvPr id="55" name="직사각형 5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57582" y="4594174"/>
            <a:ext cx="828824" cy="57599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04</a:t>
            </a:r>
          </a:p>
        </p:txBody>
      </p:sp>
      <p:sp>
        <p:nvSpPr>
          <p:cNvPr id="66" name="직사각형 6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527516" y="4684185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68" name="직사각형 6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125290" y="4684185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9" name="직사각형 68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25290" y="2873159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0" name="직사각형 69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27516" y="5166646"/>
            <a:ext cx="3258407" cy="72742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71" name="직사각형 7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085684" y="5166646"/>
            <a:ext cx="3258408" cy="72742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2" name="직사각형 7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085686" y="3355619"/>
            <a:ext cx="3258408" cy="72870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26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0">
            <a:extLst>
              <a:ext uri="{FF2B5EF4-FFF2-40B4-BE49-F238E27FC236}">
                <a16:creationId xmlns:a16="http://schemas.microsoft.com/office/drawing/2014/main" id="{BC1052F3-51B9-5D30-221A-E9781173F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선 8"/>
          <p:cNvCxnSpPr/>
          <p:nvPr userDrawn="1"/>
        </p:nvCxnSpPr>
        <p:spPr>
          <a:xfrm>
            <a:off x="2803156" y="3643995"/>
            <a:ext cx="6585688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</p:cxn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24853" y="2426703"/>
            <a:ext cx="11344658" cy="100272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68158" y="4036104"/>
            <a:ext cx="3258408" cy="82288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60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5" name="직사각형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78066" y="1875834"/>
            <a:ext cx="835867" cy="57484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503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6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7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3" name="직사각형 22"/>
          <p:cNvSpPr>
            <a:spLocks noGrp="1"/>
          </p:cNvSpPr>
          <p:nvPr userDrawn="1">
            <p:ph type="pic" sz="quarter" idx="15"/>
          </p:nvPr>
        </p:nvSpPr>
        <p:spPr>
          <a:xfrm>
            <a:off x="841300" y="2653531"/>
            <a:ext cx="4854127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4" name="직사각형 23"/>
          <p:cNvSpPr>
            <a:spLocks noGrp="1"/>
          </p:cNvSpPr>
          <p:nvPr userDrawn="1">
            <p:ph type="pic" sz="quarter" idx="16"/>
          </p:nvPr>
        </p:nvSpPr>
        <p:spPr>
          <a:xfrm>
            <a:off x="5877894" y="2653531"/>
            <a:ext cx="5472684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55106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레이아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7" name="prstName"/>
          <p:cNvSpPr/>
          <p:nvPr userDrawn="1"/>
        </p:nvSpPr>
        <p:spPr>
          <a:xfrm>
            <a:off x="4749448" y="3423231"/>
            <a:ext cx="2692761" cy="2692761"/>
          </a:xfrm>
          <a:prstGeom prst="donut">
            <a:avLst>
              <a:gd name="adj" fmla="val 3571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1" name="직사각형 4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123440" y="2531116"/>
            <a:ext cx="1949284" cy="289476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541917" y="4036104"/>
            <a:ext cx="1949285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923565" y="5703113"/>
            <a:ext cx="1949283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4" name="직사각형 4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01362" y="4036104"/>
            <a:ext cx="1949284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416927" y="5703113"/>
            <a:ext cx="1949284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394299" y="4268857"/>
            <a:ext cx="2098703" cy="300998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72346" y="5935866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047831" y="2763869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0" name="직사각형 4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701363" y="4268857"/>
            <a:ext cx="2098702" cy="300997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1" name="직사각형 50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416927" y="5935866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6" name="직사각형 125"/>
          <p:cNvSpPr>
            <a:spLocks noGrp="1"/>
          </p:cNvSpPr>
          <p:nvPr userDrawn="1">
            <p:ph type="pic" sz="quarter" idx="30"/>
          </p:nvPr>
        </p:nvSpPr>
        <p:spPr>
          <a:xfrm>
            <a:off x="5793124" y="3164795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7" name="직사각형 125"/>
          <p:cNvSpPr>
            <a:spLocks noGrp="1"/>
          </p:cNvSpPr>
          <p:nvPr userDrawn="1">
            <p:ph type="pic" sz="quarter" idx="31"/>
          </p:nvPr>
        </p:nvSpPr>
        <p:spPr>
          <a:xfrm>
            <a:off x="4586973" y="4068508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8" name="직사각형 125"/>
          <p:cNvSpPr>
            <a:spLocks noGrp="1"/>
          </p:cNvSpPr>
          <p:nvPr userDrawn="1">
            <p:ph type="pic" sz="quarter" idx="32"/>
          </p:nvPr>
        </p:nvSpPr>
        <p:spPr>
          <a:xfrm>
            <a:off x="7002875" y="4068508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9" name="직사각형 125"/>
          <p:cNvSpPr>
            <a:spLocks noGrp="1"/>
          </p:cNvSpPr>
          <p:nvPr userDrawn="1">
            <p:ph type="pic" sz="quarter" idx="33"/>
          </p:nvPr>
        </p:nvSpPr>
        <p:spPr>
          <a:xfrm>
            <a:off x="4968621" y="5415077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30" name="직사각형 125"/>
          <p:cNvSpPr>
            <a:spLocks noGrp="1"/>
          </p:cNvSpPr>
          <p:nvPr userDrawn="1">
            <p:ph type="pic" sz="quarter" idx="34"/>
          </p:nvPr>
        </p:nvSpPr>
        <p:spPr>
          <a:xfrm>
            <a:off x="6621227" y="5415077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3893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9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0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1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5" name="prstName"/>
          <p:cNvSpPr/>
          <p:nvPr userDrawn="1"/>
        </p:nvSpPr>
        <p:spPr>
          <a:xfrm>
            <a:off x="692044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E38E8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prstName"/>
          <p:cNvSpPr/>
          <p:nvPr userDrawn="1"/>
        </p:nvSpPr>
        <p:spPr>
          <a:xfrm>
            <a:off x="928338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BFA0D3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prstName"/>
          <p:cNvSpPr/>
          <p:nvPr userDrawn="1"/>
        </p:nvSpPr>
        <p:spPr>
          <a:xfrm>
            <a:off x="345408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F8DEA7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prstName"/>
          <p:cNvSpPr/>
          <p:nvPr userDrawn="1"/>
        </p:nvSpPr>
        <p:spPr>
          <a:xfrm>
            <a:off x="636873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49275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직사각형 3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44943" y="3773271"/>
            <a:ext cx="1180587" cy="36580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39" name="직사각형 3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6488" y="3773271"/>
            <a:ext cx="1180587" cy="36580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0" name="직사각형 3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22853" y="3773271"/>
            <a:ext cx="1180587" cy="36580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735617" y="3773271"/>
            <a:ext cx="1180586" cy="36580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91286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4" name="직사각형 4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53727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68377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283384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5395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6" name="직사각형 25"/>
          <p:cNvSpPr>
            <a:spLocks noGrp="1"/>
          </p:cNvSpPr>
          <p:nvPr userDrawn="1">
            <p:ph type="tbl" sz="quarter" idx="15"/>
          </p:nvPr>
        </p:nvSpPr>
        <p:spPr>
          <a:xfrm>
            <a:off x="692007" y="2653531"/>
            <a:ext cx="10807831" cy="3508278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175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가로 글상자 11"/>
          <p:cNvSpPr txBox="1"/>
          <p:nvPr userDrawn="1"/>
        </p:nvSpPr>
        <p:spPr>
          <a:xfrm>
            <a:off x="423747" y="6193410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Gradient Hanshow Template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28216" y="2642730"/>
            <a:ext cx="8738652" cy="100272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고맙습니다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직사각형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84748" y="6192774"/>
            <a:ext cx="2559920" cy="27219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0763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레이아웃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한쪽 모서리가 잘린 사각형 25"/>
          <p:cNvSpPr/>
          <p:nvPr userDrawn="1"/>
        </p:nvSpPr>
        <p:spPr>
          <a:xfrm rot="10800000" flipH="1">
            <a:off x="180099" y="667250"/>
            <a:ext cx="11831800" cy="6010795"/>
          </a:xfrm>
          <a:prstGeom prst="snip1Rect">
            <a:avLst>
              <a:gd name="adj" fmla="val 8132"/>
            </a:avLst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26"/>
          <p:cNvSpPr/>
          <p:nvPr userDrawn="1"/>
        </p:nvSpPr>
        <p:spPr>
          <a:xfrm rot="5400000">
            <a:off x="11524602" y="6190748"/>
            <a:ext cx="487297" cy="487297"/>
          </a:xfrm>
          <a:prstGeom prst="rtTriangle">
            <a:avLst/>
          </a:prstGeom>
          <a:solidFill>
            <a:srgbClr val="F1888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7514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4" r:id="rId10"/>
    <p:sldLayoutId id="2147483732" r:id="rId11"/>
    <p:sldLayoutId id="214748373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JSP_JAVA</a:t>
            </a:r>
            <a:r>
              <a:rPr lang="ko-KR" altLang="en-US"/>
              <a:t>로 </a:t>
            </a:r>
            <a:r>
              <a:rPr lang="en-US" altLang="ko-KR"/>
              <a:t>QRCODE</a:t>
            </a: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김형섭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623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6837" y="1119740"/>
            <a:ext cx="7058325" cy="54523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의존성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692007" y="1944740"/>
            <a:ext cx="10347761" cy="13013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Maven은 프로젝트에서 필요한 외부 라이브러리를 Maven Central Repository 또는 다른 저장소에서 자동으로 다운로드함.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의존성 관리는 pom.xml 파일을 통해 이루어지며, 각 라이브러리의 버전 및 종속성을 정의함.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2155" y="3525890"/>
            <a:ext cx="386768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086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6837" y="1119740"/>
            <a:ext cx="7058325" cy="54523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플러그인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692007" y="1944740"/>
            <a:ext cx="10347761" cy="19109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Maven은 플러그인 기반 아키텍처를 사용하여 기능을 확장할 수 있음.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예: maven-compiler-plugin(코드 컴파일), maven-surefire-plugin(테스트 실행), maven-site-plugin(문서 생성)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플러그인은 pom.xml 파일에 선언하여 추가.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1297" y="3855720"/>
            <a:ext cx="447737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3576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6837" y="1119740"/>
            <a:ext cx="7058325" cy="54523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</a:t>
            </a:r>
            <a:r>
              <a:rPr lang="en-US" altLang="ko-KR"/>
              <a:t>pom.xml</a:t>
            </a:r>
            <a:endParaRPr lang="en-US" altLang="ko-KR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692007" y="1944740"/>
            <a:ext cx="10347761" cy="6917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 프로젝트의 중심이 되는 설정 파일입니다.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여기에 프로젝트 정보와 필요한 라이브러리를 적어두면 Maven이 알아서 처리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007" y="2916290"/>
            <a:ext cx="4439269" cy="2324424"/>
          </a:xfrm>
          <a:prstGeom prst="rect">
            <a:avLst/>
          </a:prstGeom>
        </p:spPr>
      </p:pic>
      <p:sp>
        <p:nvSpPr>
          <p:cNvPr id="17" name="부제목 2"/>
          <p:cNvSpPr>
            <a:spLocks noGrp="1"/>
          </p:cNvSpPr>
          <p:nvPr/>
        </p:nvSpPr>
        <p:spPr>
          <a:xfrm>
            <a:off x="5131276" y="3020304"/>
            <a:ext cx="7037588" cy="22204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&lt;groupId&gt;: 프로젝트 그룹 이름 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&lt;artifactId&gt;: 애플리케이션 이름.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&lt;version&gt;: 프로젝트 버전.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&lt;dependencies&gt;: 프로젝트에서 사용할 외부 라이브러리.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92567408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코드 설명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856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58165" y="870137"/>
            <a:ext cx="5298743" cy="451933"/>
          </a:xfrm>
        </p:spPr>
        <p:txBody>
          <a:bodyPr/>
          <a:p>
            <a:pPr lvl="0">
              <a:defRPr/>
            </a:pPr>
            <a:r>
              <a:rPr lang="en-US" altLang="ko-KR" sz="2400"/>
              <a:t>index.jsp</a:t>
            </a:r>
            <a:endParaRPr lang="en-US" altLang="ko-KR" sz="24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66" y="1317812"/>
            <a:ext cx="10514467" cy="48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068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63858" y="789484"/>
            <a:ext cx="5298743" cy="447675"/>
          </a:xfrm>
        </p:spPr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/>
              <a:t>GenerateQRServlet.java</a:t>
            </a:r>
            <a:endParaRPr lang="en-US" altLang="ko-KR" sz="24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330" y="1237159"/>
            <a:ext cx="7163800" cy="3962953"/>
          </a:xfrm>
          <a:prstGeom prst="rect">
            <a:avLst/>
          </a:prstGeom>
        </p:spPr>
      </p:pic>
      <p:sp>
        <p:nvSpPr>
          <p:cNvPr id="16" name="부제목 2"/>
          <p:cNvSpPr/>
          <p:nvPr/>
        </p:nvSpPr>
        <p:spPr>
          <a:xfrm>
            <a:off x="1905837" y="5299912"/>
            <a:ext cx="8014784" cy="4514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역할:사용자 입력 데이터를 처리하고 결과 페이지로 전달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9648954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63858" y="789484"/>
            <a:ext cx="5298744" cy="447675"/>
          </a:xfrm>
        </p:spPr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/>
              <a:t>QRCodeServlet.java</a:t>
            </a:r>
            <a:endParaRPr lang="en-US" altLang="ko-KR" sz="2400"/>
          </a:p>
        </p:txBody>
      </p:sp>
      <p:sp>
        <p:nvSpPr>
          <p:cNvPr id="16" name="부제목 2"/>
          <p:cNvSpPr/>
          <p:nvPr/>
        </p:nvSpPr>
        <p:spPr>
          <a:xfrm>
            <a:off x="1373003" y="4187088"/>
            <a:ext cx="9306790" cy="82106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역할:ZXing의 QRCodeWriter를 사용하여 텍스트를 QR 코드로 변환,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MatrixToImageWriter로 이미지를 PNG 형식으로 출력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7730" y="1388873"/>
            <a:ext cx="851653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861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0022" y="579120"/>
            <a:ext cx="5298743" cy="447675"/>
          </a:xfrm>
        </p:spPr>
        <p:txBody>
          <a:bodyPr/>
          <a:p>
            <a:pPr lvl="0">
              <a:defRPr/>
            </a:pPr>
            <a:r>
              <a:rPr lang="en-US" altLang="ko-KR" sz="2400"/>
              <a:t>pom.xml</a:t>
            </a:r>
            <a:endParaRPr lang="en-US" altLang="ko-KR" sz="2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022" y="1083922"/>
            <a:ext cx="5298743" cy="5588270"/>
          </a:xfrm>
          <a:prstGeom prst="rect">
            <a:avLst/>
          </a:prstGeom>
        </p:spPr>
      </p:pic>
      <p:sp>
        <p:nvSpPr>
          <p:cNvPr id="15" name="부제목 2"/>
          <p:cNvSpPr/>
          <p:nvPr/>
        </p:nvSpPr>
        <p:spPr>
          <a:xfrm>
            <a:off x="5718396" y="1204103"/>
            <a:ext cx="5298744" cy="155624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플러그인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컴파일러를 사용해 코드를 컴파일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2.war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 플러그인을 사용해 프로젝트를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war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파일로 패키징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부제목 2"/>
          <p:cNvSpPr/>
          <p:nvPr/>
        </p:nvSpPr>
        <p:spPr>
          <a:xfrm>
            <a:off x="5718396" y="3385328"/>
            <a:ext cx="5298744" cy="191819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의존성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외부 라이브러리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 zxing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 의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core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를 가져옴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2.zxing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javase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를 가져옴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(QRCode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 생성 라이브러리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199795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597228" y="579120"/>
            <a:ext cx="5298743" cy="447675"/>
          </a:xfrm>
        </p:spPr>
        <p:txBody>
          <a:bodyPr/>
          <a:p>
            <a:pPr lvl="0">
              <a:defRPr/>
            </a:pPr>
            <a:r>
              <a:rPr lang="ko-KR" altLang="en-US" sz="2400"/>
              <a:t> 실행 결과</a:t>
            </a:r>
            <a:endParaRPr lang="ko-KR" altLang="en-US" sz="2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3104" y="999838"/>
            <a:ext cx="4673323" cy="56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838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9242" y="1417905"/>
            <a:ext cx="3814715" cy="38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9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marL="0" lvl="0" indent="0" algn="ctr" defTabSz="914400" rtl="0" eaLnBrk="1" latin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b="1" i="0" u="none" strike="noStrike" kern="1200" cap="none" spc="0" normalizeH="0" baseline="0">
              <a:solidFill>
                <a:srgbClr val="a73e8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4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4" name="직사각형 4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코드 생성기</a:t>
            </a:r>
            <a:endParaRPr lang="ko-KR" altLang="en-US"/>
          </a:p>
        </p:txBody>
      </p:sp>
      <p:sp>
        <p:nvSpPr>
          <p:cNvPr id="6" name="직사각형 47"/>
          <p:cNvSpPr>
            <a:spLocks noGrp="1"/>
          </p:cNvSpPr>
          <p:nvPr>
            <p:ph type="body" sz="quarter" idx="16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  <p:sp>
        <p:nvSpPr>
          <p:cNvPr id="7" name="직사각형 50"/>
          <p:cNvSpPr>
            <a:spLocks noGrp="1"/>
          </p:cNvSpPr>
          <p:nvPr>
            <p:ph type="body" sz="quarter" idx="17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</a:p>
        </p:txBody>
      </p:sp>
      <p:sp>
        <p:nvSpPr>
          <p:cNvPr id="8" name="직사각형 54"/>
          <p:cNvSpPr>
            <a:spLocks noGrp="1"/>
          </p:cNvSpPr>
          <p:nvPr>
            <p:ph type="body" sz="quarter" idx="18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</a:p>
        </p:txBody>
      </p:sp>
      <p:sp>
        <p:nvSpPr>
          <p:cNvPr id="9" name="직사각형 65"/>
          <p:cNvSpPr>
            <a:spLocks noGrp="1"/>
          </p:cNvSpPr>
          <p:nvPr>
            <p:ph type="body" sz="quarter" idx="19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10" name="직사각형 67"/>
          <p:cNvSpPr>
            <a:spLocks noGrp="1"/>
          </p:cNvSpPr>
          <p:nvPr>
            <p:ph type="body" sz="quarter" idx="2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코드 설명</a:t>
            </a:r>
            <a:endParaRPr kumimoji="0" lang="ko-KR" altLang="en-US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68"/>
          <p:cNvSpPr>
            <a:spLocks noGrp="1"/>
          </p:cNvSpPr>
          <p:nvPr>
            <p:ph type="body" sz="quarter" idx="21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ZXing</a:t>
            </a: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 라이브러리</a:t>
            </a:r>
            <a:endParaRPr kumimoji="0" lang="ko-KR" altLang="en-US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89364634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728216" y="2642730"/>
            <a:ext cx="8738652" cy="10034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9729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코드 생성기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021816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 생성기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100243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제목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JSP</a:t>
            </a:r>
            <a:r>
              <a:rPr lang="ko-KR" altLang="en-US"/>
              <a:t>와 </a:t>
            </a:r>
            <a:r>
              <a:rPr lang="en-US" altLang="ko-KR"/>
              <a:t>JAVA</a:t>
            </a:r>
            <a:r>
              <a:rPr lang="ko-KR" altLang="en-US"/>
              <a:t>를 이용한 </a:t>
            </a:r>
            <a:r>
              <a:rPr lang="en-US" altLang="ko-KR"/>
              <a:t>QRCODE</a:t>
            </a:r>
            <a:r>
              <a:rPr lang="ko-KR" altLang="en-US"/>
              <a:t>생성기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2566838" y="2482290"/>
            <a:ext cx="7058324" cy="700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프로젝트 목표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: 사용자가 입력한 텍스트나 URL을 QR 코드로 변환하여 웹 브라우저에서 제공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부제목 2"/>
          <p:cNvSpPr>
            <a:spLocks noGrp="1"/>
          </p:cNvSpPr>
          <p:nvPr/>
        </p:nvSpPr>
        <p:spPr>
          <a:xfrm>
            <a:off x="2717438" y="3429000"/>
            <a:ext cx="7058324" cy="28270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사용 기술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프로그래밍 언어: Java, JSP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라이브러리: ZXing (QR 코드 생성)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서버: Apache Tomcat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개발 환경: Eclipse IDE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18358115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ZXing 라이브러리란?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1074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ZXing 라이브러리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ZXing</a:t>
            </a:r>
            <a:r>
              <a:rPr lang="ko-KR" altLang="en-US"/>
              <a:t> 라이브러리란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2566838" y="1944740"/>
            <a:ext cx="7058324" cy="6971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Google에서 제공하는 오픈소스 바코드/QR 코드 생성 및 스캔 라이브러리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부제목 2"/>
          <p:cNvSpPr>
            <a:spLocks noGrp="1"/>
          </p:cNvSpPr>
          <p:nvPr/>
        </p:nvSpPr>
        <p:spPr>
          <a:xfrm>
            <a:off x="2717438" y="2759420"/>
            <a:ext cx="7058324" cy="16106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라이브러리 추가 방법: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 사용 시 pom.xml에 의존성 추가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강추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2.JAR 파일 다운로드 후 WEB-INF/lib에 추가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08419445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 Maven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60247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   Maven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692007" y="1944740"/>
            <a:ext cx="10347761" cy="22157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Maven은 Apache Software Foundation에서 개발한 오픈소스 빌드 자동화 및 프로젝트 관리 도구입니다. 주로 Java 프로젝트에서 사용되지만, C#, Ruby, Scala 등 다른 언어 프로젝트에서도 활용 가능합니다. Maven은 다음 두 가지 주요 문제를 해결합니다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소프트웨어 빌드 과정: 소스 코드 컴파일, 테스트 실행, 패키징(JAR/WAR 생성) 등을 자동화.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의존성 관리: 프로젝트에 필요한 외부 라이브러리(JAR 파일)를 자동으로 다운로드하고 관리.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07154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Maven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453669" y="1119740"/>
            <a:ext cx="7058324" cy="54523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                  빌드 자동화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  <p:sp>
        <p:nvSpPr>
          <p:cNvPr id="10" name="부제목 2"/>
          <p:cNvSpPr>
            <a:spLocks noGrp="1"/>
          </p:cNvSpPr>
          <p:nvPr/>
        </p:nvSpPr>
        <p:spPr>
          <a:xfrm>
            <a:off x="692007" y="1944740"/>
            <a:ext cx="10347761" cy="37397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Maven은 프로젝트의 빌드 과정을 표준화된 방식으로 자동화합니다.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소스 코드 컴파일, 테스트 실행, 패키징(JAR/WAR 파일 생성), 배포 등을 단계적으로 처리함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Maven의 빌드 라이프사이클(Build Lifecycle)은 다음과 같은 단계를 포함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clean: 기존 빌드 결과물 삭제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compile: 소스 코드 컴파일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test: 단위 테스트 실행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package: JAR 또는 WAR 파일 생성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install: 로컬 저장소에 패키지 설치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deploy: 원격 저장소에 배포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2146013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그라데이션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329</ep:Words>
  <ep:PresentationFormat>Widescreen</ep:PresentationFormat>
  <ep:Paragraphs>118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그라데이션</vt:lpstr>
      <vt:lpstr>JSP_JAVA로 QRCODE생성</vt:lpstr>
      <vt:lpstr>목차</vt:lpstr>
      <vt:lpstr>코드 생성기</vt:lpstr>
      <vt:lpstr>코드 생성기</vt:lpstr>
      <vt:lpstr>ZXing 라이브러리란?</vt:lpstr>
      <vt:lpstr>ZXing 라이브러리</vt:lpstr>
      <vt:lpstr>Maven?</vt:lpstr>
      <vt:lpstr>Maven?</vt:lpstr>
      <vt:lpstr>Maven?</vt:lpstr>
      <vt:lpstr>Maven?</vt:lpstr>
      <vt:lpstr>Maven?</vt:lpstr>
      <vt:lpstr>Maven?</vt:lpstr>
      <vt:lpstr>코드 설명</vt:lpstr>
      <vt:lpstr>코드설명</vt:lpstr>
      <vt:lpstr>코드설명</vt:lpstr>
      <vt:lpstr>코드설명</vt:lpstr>
      <vt:lpstr>코드설명</vt:lpstr>
      <vt:lpstr>코드설명</vt:lpstr>
      <vt:lpstr>코드설명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2022-07-01T05:09:43.000</dcterms:created>
  <dc:creator>(주)한글과컴퓨터</dc:creator>
  <cp:lastModifiedBy>user</cp:lastModifiedBy>
  <dcterms:modified xsi:type="dcterms:W3CDTF">2025-03-26T17:27:37.070</dcterms:modified>
  <cp:revision>114</cp:revision>
  <dc:title>그라데이션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