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348" r:id="rId3"/>
    <p:sldId id="349" r:id="rId4"/>
    <p:sldId id="330" r:id="rId5"/>
    <p:sldId id="350" r:id="rId6"/>
    <p:sldId id="271" r:id="rId7"/>
    <p:sldId id="331" r:id="rId8"/>
    <p:sldId id="332" r:id="rId9"/>
    <p:sldId id="351" r:id="rId10"/>
    <p:sldId id="352" r:id="rId11"/>
    <p:sldId id="354" r:id="rId12"/>
    <p:sldId id="353" r:id="rId13"/>
    <p:sldId id="355" r:id="rId14"/>
    <p:sldId id="357" r:id="rId15"/>
    <p:sldId id="358" r:id="rId16"/>
    <p:sldId id="359" r:id="rId17"/>
    <p:sldId id="268" r:id="rId18"/>
    <p:sldId id="360" r:id="rId19"/>
    <p:sldId id="362" r:id="rId20"/>
    <p:sldId id="364" r:id="rId21"/>
    <p:sldId id="363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6" r:id="rId33"/>
    <p:sldId id="377" r:id="rId34"/>
    <p:sldId id="378" r:id="rId35"/>
    <p:sldId id="34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082" autoAdjust="0"/>
  </p:normalViewPr>
  <p:slideViewPr>
    <p:cSldViewPr snapToGrid="0">
      <p:cViewPr varScale="1">
        <p:scale>
          <a:sx n="105" d="100"/>
          <a:sy n="105" d="100"/>
        </p:scale>
        <p:origin x="1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F9A7B-70C3-4CD7-AB4A-450AF1256E4C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7DE4A-CD1E-46AD-870E-509CD933EE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5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401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94D23-4FFA-8643-0DE4-732A0694E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5073AD-0DBB-87D0-5CB1-E3DA42B2E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B39B93-F220-B639-DBED-208992271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72CAD-362F-8975-42B8-2BDF9387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627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1A17-3C8D-0A88-7A5E-CD3C0D655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02E41-7403-75A6-210F-8F6F5C890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570944-C8F3-ED79-B9B1-2843F25E8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1E489-26E7-9AF3-5684-64BEC1DD9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265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19D0B-DA93-679B-D3A3-A3C829789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6A615C-66C8-830D-DC86-51EDC974B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DB9AAB-DA5A-4A63-300B-EAABA383C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03A7B-1FD2-9194-608B-B9133D3D7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85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E5DB5-0B4E-6D6C-66EB-AC86172D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5DF6A0-0D96-4782-CDC8-D5BE0D8C1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47834C-858F-DF05-6037-E15FAECD3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741BE-D9CD-DA6E-D875-996EB4C78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6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CDB7E-3428-A291-1604-C9906B91B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247D67-491B-DFEC-F158-A5592FEEE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ED288D-026E-EBDB-0491-336692715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D31B28-4520-3D08-BCEC-33BA6BE90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342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EA286-61A4-2659-8C9B-626EE2FF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82834F-7D6B-56DC-C035-31474FA0A6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7C1D58-1FE9-0B06-A399-F0CADCE4D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6E51E-AE4B-0649-0C59-B3FFC5203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0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948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16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8819-5F5B-3C85-895E-E8E4A14F2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700D59-76CC-2592-DBC8-9224A5007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1FAE6D-B7F4-17A5-97AF-44C58B80A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E015E-DA92-E45F-7A20-03F538B1D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18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5E1A-C561-8CD7-958A-182455B8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1DC909-D40E-92D1-7EAC-859766DA8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E71A66-5217-336E-F7FD-1CAEAAE1D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5FBCBE-DA1F-5E7B-F4F9-62B25B62A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578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9AD05-F3B5-3C0D-C9A9-7E0339A3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D18C16-E338-9EFD-FA64-64AB6C7A9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FB01A4-E4D0-CD49-3692-DA17E085E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FD0091-7E00-5F54-6DF9-D2D8CDB8E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61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1423-AE80-C1A0-31DD-05CBA3E9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C5B162-1A73-F9B7-868D-A2A78977C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80BFD7-1DD6-C250-B49C-75C1E528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C6E39-8259-2460-32D3-0E74199B9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7DE4A-CD1E-46AD-870E-509CD933EE6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26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21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5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1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2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82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8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0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85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1B2E-9797-4A7F-8DBB-C99EFE86CE68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ED01-14AB-40A9-BB0A-29DF7261F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39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you7/TIL/blob/master/%ED%8C%8C%EC%9D%B4%EC%8D%AC/Django/5.%20%5BDjango%5D%20Model%20%ED%95%84%EB%93%9C%ED%83%80%EC%9E%85%20%EC%A0%95%EB%A6%AC.m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A3D49-C623-D6E0-6585-452744EF8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. REST API(1)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3D34CC-78F0-90B7-4EBE-8AF580B2E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HICC </a:t>
            </a:r>
            <a:r>
              <a:rPr lang="ko-KR" altLang="en-US" dirty="0"/>
              <a:t>개발 입문 세미나</a:t>
            </a:r>
          </a:p>
        </p:txBody>
      </p:sp>
    </p:spTree>
    <p:extLst>
      <p:ext uri="{BB962C8B-B14F-4D97-AF65-F5344CB8AC3E}">
        <p14:creationId xmlns:p14="http://schemas.microsoft.com/office/powerpoint/2010/main" val="147229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7FD2-821A-8295-291C-1C293C46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D77C-9EF8-B032-7620-996581BA8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urls.py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168DB-DA73-954E-111C-67F6177E9BEE}"/>
              </a:ext>
            </a:extLst>
          </p:cNvPr>
          <p:cNvSpPr txBox="1"/>
          <p:nvPr/>
        </p:nvSpPr>
        <p:spPr>
          <a:xfrm>
            <a:off x="609600" y="1566810"/>
            <a:ext cx="11582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우리가 구현하려는 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특정 질문에 대한 디테일한 것들을 확인할 수 있는 페이지입니다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url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경로를 </a:t>
            </a:r>
            <a:r>
              <a:rPr lang="en-US" altLang="ko-KR" sz="1600" dirty="0">
                <a:latin typeface="+mn-ea"/>
              </a:rPr>
              <a:t>/question/(question</a:t>
            </a:r>
            <a:r>
              <a:rPr lang="ko-KR" altLang="en-US" sz="1600" dirty="0">
                <a:latin typeface="+mn-ea"/>
              </a:rPr>
              <a:t>의</a:t>
            </a:r>
            <a:r>
              <a:rPr lang="en-US" altLang="ko-KR" sz="1600" dirty="0">
                <a:latin typeface="+mn-ea"/>
              </a:rPr>
              <a:t> ID) </a:t>
            </a:r>
          </a:p>
          <a:p>
            <a:r>
              <a:rPr lang="ko-KR" altLang="en-US" sz="1600" dirty="0" err="1">
                <a:latin typeface="+mn-ea"/>
              </a:rPr>
              <a:t>이런식으로</a:t>
            </a:r>
            <a:r>
              <a:rPr lang="ko-KR" altLang="en-US" sz="1600" dirty="0">
                <a:latin typeface="+mn-ea"/>
              </a:rPr>
              <a:t> 설정하면 </a:t>
            </a:r>
            <a:r>
              <a:rPr lang="ko-KR" altLang="en-US" sz="1600" b="1" dirty="0">
                <a:latin typeface="+mn-ea"/>
              </a:rPr>
              <a:t>특정 질문에 대한 페이지</a:t>
            </a:r>
            <a:r>
              <a:rPr lang="ko-KR" altLang="en-US" sz="1600" dirty="0">
                <a:latin typeface="+mn-ea"/>
              </a:rPr>
              <a:t>라는 것을 충분히 나타낼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hicc_app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urls.py </a:t>
            </a:r>
            <a:r>
              <a:rPr lang="ko-KR" altLang="en-US" sz="1600" dirty="0">
                <a:latin typeface="+mn-ea"/>
              </a:rPr>
              <a:t>코드를 아래와 같이 수정해줍시다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from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django.urls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import path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from . import views </a:t>
            </a:r>
          </a:p>
          <a:p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urlpatterns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= [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 path('question/&lt;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int:question_id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&gt;/',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views.question_detail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]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여기서 </a:t>
            </a:r>
            <a:r>
              <a:rPr lang="en-US" altLang="ko-KR" sz="1600" dirty="0">
                <a:latin typeface="+mn-ea"/>
              </a:rPr>
              <a:t>&lt;</a:t>
            </a:r>
            <a:r>
              <a:rPr lang="en-US" altLang="ko-KR" sz="1600" dirty="0" err="1">
                <a:latin typeface="+mn-ea"/>
              </a:rPr>
              <a:t>int:question_id</a:t>
            </a:r>
            <a:r>
              <a:rPr lang="en-US" altLang="ko-KR" sz="1600" dirty="0">
                <a:latin typeface="+mn-ea"/>
              </a:rPr>
              <a:t>&gt;</a:t>
            </a:r>
            <a:r>
              <a:rPr lang="ko-KR" altLang="en-US" sz="1600" dirty="0">
                <a:latin typeface="+mn-ea"/>
              </a:rPr>
              <a:t>는 해당 위치에 들어오는 값을 </a:t>
            </a:r>
            <a:r>
              <a:rPr lang="en-US" altLang="ko-KR" sz="1600" dirty="0">
                <a:latin typeface="+mn-ea"/>
              </a:rPr>
              <a:t>int </a:t>
            </a:r>
            <a:r>
              <a:rPr lang="ko-KR" altLang="en-US" sz="1600" dirty="0">
                <a:latin typeface="+mn-ea"/>
              </a:rPr>
              <a:t>자료형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정수</a:t>
            </a:r>
            <a:r>
              <a:rPr lang="en-US" altLang="ko-KR" sz="1600" dirty="0">
                <a:latin typeface="+mn-ea"/>
              </a:rPr>
              <a:t>)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라는 변수로 처리하겠다는 의미입니다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126607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752AC-6047-C30E-A6DF-F48608137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8A703-5C11-5E40-62E3-BE0D3D72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templates </a:t>
            </a:r>
            <a:r>
              <a:rPr lang="ko-KR" altLang="en-US" dirty="0">
                <a:latin typeface="+mj-ea"/>
              </a:rPr>
              <a:t>폴더에 해당 코드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D9815-7BCB-1308-644C-DEFE895F19B1}"/>
              </a:ext>
            </a:extLst>
          </p:cNvPr>
          <p:cNvSpPr txBox="1"/>
          <p:nvPr/>
        </p:nvSpPr>
        <p:spPr>
          <a:xfrm>
            <a:off x="609600" y="1566810"/>
            <a:ext cx="1158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>
                <a:latin typeface="+mn-ea"/>
              </a:rPr>
              <a:t>&lt;!DOCTYPE html&gt;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&lt;html lang="</a:t>
            </a:r>
            <a:r>
              <a:rPr lang="en-US" altLang="ko-KR" sz="1600" dirty="0" err="1">
                <a:latin typeface="+mn-ea"/>
              </a:rPr>
              <a:t>en</a:t>
            </a:r>
            <a:r>
              <a:rPr lang="en-US" altLang="ko-KR" sz="1600" dirty="0">
                <a:latin typeface="+mn-ea"/>
              </a:rPr>
              <a:t>"&gt;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&lt;head&gt; </a:t>
            </a:r>
          </a:p>
          <a:p>
            <a:pPr lvl="1"/>
            <a:r>
              <a:rPr lang="en-US" altLang="ko-KR" sz="1600" dirty="0">
                <a:latin typeface="+mn-ea"/>
              </a:rPr>
              <a:t>&lt;meta charset="UTF-8"&gt; </a:t>
            </a:r>
          </a:p>
          <a:p>
            <a:pPr lvl="1"/>
            <a:r>
              <a:rPr lang="en-US" altLang="ko-KR" sz="1600" dirty="0">
                <a:latin typeface="+mn-ea"/>
              </a:rPr>
              <a:t>&lt;title&gt;</a:t>
            </a:r>
            <a:r>
              <a:rPr lang="ko-KR" altLang="en-US" sz="1600" dirty="0">
                <a:latin typeface="+mn-ea"/>
              </a:rPr>
              <a:t>질문 게시글</a:t>
            </a:r>
            <a:r>
              <a:rPr lang="en-US" altLang="ko-KR" sz="1600" dirty="0">
                <a:latin typeface="+mn-ea"/>
              </a:rPr>
              <a:t>&lt;/title&gt;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&lt;/head&gt;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&lt;body&gt; </a:t>
            </a:r>
          </a:p>
          <a:p>
            <a:pPr lvl="1"/>
            <a:r>
              <a:rPr lang="en-US" altLang="ko-KR" sz="1600" dirty="0">
                <a:latin typeface="+mn-ea"/>
              </a:rPr>
              <a:t>&lt;h1 id="subject"&gt;{{ </a:t>
            </a:r>
            <a:r>
              <a:rPr lang="en-US" altLang="ko-KR" sz="1600" dirty="0" err="1">
                <a:latin typeface="+mn-ea"/>
              </a:rPr>
              <a:t>question.subject</a:t>
            </a:r>
            <a:r>
              <a:rPr lang="en-US" altLang="ko-KR" sz="1600" dirty="0">
                <a:latin typeface="+mn-ea"/>
              </a:rPr>
              <a:t> }}&lt;/h1&gt; </a:t>
            </a:r>
          </a:p>
          <a:p>
            <a:pPr lvl="1"/>
            <a:r>
              <a:rPr lang="en-US" altLang="ko-KR" sz="1600" dirty="0">
                <a:latin typeface="+mn-ea"/>
              </a:rPr>
              <a:t>&lt;div id="content"&gt;{{ </a:t>
            </a:r>
            <a:r>
              <a:rPr lang="en-US" altLang="ko-KR" sz="1600" dirty="0" err="1">
                <a:latin typeface="+mn-ea"/>
              </a:rPr>
              <a:t>question.content</a:t>
            </a:r>
            <a:r>
              <a:rPr lang="en-US" altLang="ko-KR" sz="1600" dirty="0">
                <a:latin typeface="+mn-ea"/>
              </a:rPr>
              <a:t> }}&lt;/div&gt; </a:t>
            </a:r>
          </a:p>
          <a:p>
            <a:pPr lvl="1"/>
            <a:r>
              <a:rPr lang="en-US" altLang="ko-KR" sz="1600" dirty="0">
                <a:latin typeface="+mn-ea"/>
              </a:rPr>
              <a:t>&lt;p&gt;&lt;/p&gt; </a:t>
            </a:r>
          </a:p>
          <a:p>
            <a:pPr lvl="1"/>
            <a:r>
              <a:rPr lang="en-US" altLang="ko-KR" sz="1600" dirty="0">
                <a:latin typeface="+mn-ea"/>
              </a:rPr>
              <a:t>&lt;h5&gt;{{ </a:t>
            </a:r>
            <a:r>
              <a:rPr lang="en-US" altLang="ko-KR" sz="1600" dirty="0" err="1">
                <a:latin typeface="+mn-ea"/>
              </a:rPr>
              <a:t>answers|length</a:t>
            </a:r>
            <a:r>
              <a:rPr lang="en-US" altLang="ko-KR" sz="1600" dirty="0">
                <a:latin typeface="+mn-ea"/>
              </a:rPr>
              <a:t> }}</a:t>
            </a:r>
            <a:r>
              <a:rPr lang="ko-KR" altLang="en-US" sz="1600" dirty="0">
                <a:latin typeface="+mn-ea"/>
              </a:rPr>
              <a:t>개의 답변이 있습니다</a:t>
            </a:r>
            <a:r>
              <a:rPr lang="en-US" altLang="ko-KR" sz="1600" dirty="0">
                <a:latin typeface="+mn-ea"/>
              </a:rPr>
              <a:t>.&lt;/h5&gt; </a:t>
            </a:r>
          </a:p>
          <a:p>
            <a:pPr lvl="1"/>
            <a:r>
              <a:rPr lang="en-US" altLang="ko-KR" sz="1600" dirty="0">
                <a:latin typeface="+mn-ea"/>
              </a:rPr>
              <a:t>&lt;div&gt; </a:t>
            </a:r>
          </a:p>
          <a:p>
            <a:pPr lvl="1"/>
            <a:r>
              <a:rPr lang="en-US" altLang="ko-KR" sz="1600" dirty="0">
                <a:latin typeface="+mn-ea"/>
              </a:rPr>
              <a:t>&lt;ul&gt; </a:t>
            </a:r>
          </a:p>
          <a:p>
            <a:pPr lvl="2"/>
            <a:r>
              <a:rPr lang="en-US" altLang="ko-KR" sz="1600" dirty="0">
                <a:latin typeface="+mn-ea"/>
              </a:rPr>
              <a:t>{% for answer in answers %} </a:t>
            </a:r>
          </a:p>
          <a:p>
            <a:pPr lvl="2"/>
            <a:r>
              <a:rPr lang="en-US" altLang="ko-KR" sz="1600" dirty="0">
                <a:latin typeface="+mn-ea"/>
              </a:rPr>
              <a:t>&lt;li class="answer"&gt;{{ </a:t>
            </a:r>
            <a:r>
              <a:rPr lang="en-US" altLang="ko-KR" sz="1600" dirty="0" err="1">
                <a:latin typeface="+mn-ea"/>
              </a:rPr>
              <a:t>answer.content</a:t>
            </a:r>
            <a:r>
              <a:rPr lang="en-US" altLang="ko-KR" sz="1600" dirty="0">
                <a:latin typeface="+mn-ea"/>
              </a:rPr>
              <a:t> }}&lt;/li&gt; </a:t>
            </a:r>
          </a:p>
          <a:p>
            <a:pPr lvl="2"/>
            <a:r>
              <a:rPr lang="en-US" altLang="ko-KR" sz="1600" dirty="0">
                <a:latin typeface="+mn-ea"/>
              </a:rPr>
              <a:t>{% </a:t>
            </a:r>
            <a:r>
              <a:rPr lang="en-US" altLang="ko-KR" sz="1600" dirty="0" err="1">
                <a:latin typeface="+mn-ea"/>
              </a:rPr>
              <a:t>endfor</a:t>
            </a:r>
            <a:r>
              <a:rPr lang="en-US" altLang="ko-KR" sz="1600" dirty="0">
                <a:latin typeface="+mn-ea"/>
              </a:rPr>
              <a:t> %} </a:t>
            </a:r>
          </a:p>
          <a:p>
            <a:pPr lvl="1"/>
            <a:r>
              <a:rPr lang="en-US" altLang="ko-KR" sz="1600" dirty="0">
                <a:latin typeface="+mn-ea"/>
              </a:rPr>
              <a:t>&lt;/ul&gt; </a:t>
            </a:r>
          </a:p>
          <a:p>
            <a:pPr lvl="1"/>
            <a:r>
              <a:rPr lang="en-US" altLang="ko-KR" sz="1600" dirty="0">
                <a:latin typeface="+mn-ea"/>
              </a:rPr>
              <a:t>&lt;/div&gt;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&lt;/body&gt; </a:t>
            </a:r>
          </a:p>
          <a:p>
            <a:r>
              <a:rPr lang="en-US" altLang="ko-KR" sz="1600" dirty="0">
                <a:latin typeface="+mn-ea"/>
              </a:rPr>
              <a:t>&lt;/html&gt;</a:t>
            </a:r>
          </a:p>
          <a:p>
            <a:r>
              <a:rPr lang="ko-KR" altLang="en-US" sz="1600" dirty="0">
                <a:latin typeface="+mn-ea"/>
              </a:rPr>
              <a:t>해당 코드를 </a:t>
            </a:r>
            <a:r>
              <a:rPr lang="en-US" altLang="ko-KR" sz="1600" dirty="0">
                <a:latin typeface="+mn-ea"/>
              </a:rPr>
              <a:t>'</a:t>
            </a:r>
            <a:r>
              <a:rPr lang="en-US" altLang="ko-KR" sz="1600" dirty="0" err="1">
                <a:latin typeface="+mn-ea"/>
              </a:rPr>
              <a:t>question_detail_ssr</a:t>
            </a:r>
            <a:r>
              <a:rPr lang="en-US" altLang="ko-KR" sz="1600" dirty="0">
                <a:latin typeface="+mn-ea"/>
              </a:rPr>
              <a:t>' </a:t>
            </a:r>
            <a:r>
              <a:rPr lang="ko-KR" altLang="en-US" sz="1600" dirty="0">
                <a:latin typeface="+mn-ea"/>
              </a:rPr>
              <a:t>이라는 이름으로 </a:t>
            </a:r>
            <a:r>
              <a:rPr lang="en-US" altLang="ko-KR" sz="1600" dirty="0">
                <a:latin typeface="+mn-ea"/>
              </a:rPr>
              <a:t>templates </a:t>
            </a:r>
            <a:r>
              <a:rPr lang="ko-KR" altLang="en-US" sz="1600" dirty="0">
                <a:latin typeface="+mn-ea"/>
              </a:rPr>
              <a:t>폴더에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파일로 저장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57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ADB38-AFA2-19BD-5E6A-752913BD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234D3-8C2E-350C-4457-43F4455B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5478C-A09B-CCF3-BC6E-5AC5C05BDE11}"/>
              </a:ext>
            </a:extLst>
          </p:cNvPr>
          <p:cNvSpPr txBox="1"/>
          <p:nvPr/>
        </p:nvSpPr>
        <p:spPr>
          <a:xfrm>
            <a:off x="609600" y="1566810"/>
            <a:ext cx="1158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앞에서 언급했듯이</a:t>
            </a:r>
            <a:r>
              <a:rPr lang="en-US" altLang="ko-KR" sz="1600" dirty="0"/>
              <a:t>, views.py(Controller)</a:t>
            </a:r>
            <a:r>
              <a:rPr lang="ko-KR" altLang="en-US" sz="1600" dirty="0"/>
              <a:t>는 해당 프로그램에서 모델</a:t>
            </a:r>
            <a:r>
              <a:rPr lang="en-US" altLang="ko-KR" sz="1600" dirty="0"/>
              <a:t>, </a:t>
            </a:r>
            <a:r>
              <a:rPr lang="ko-KR" altLang="en-US" sz="1600" dirty="0"/>
              <a:t>뷰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 사이에 일어나는 모든 로직을 컨트롤합니다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현재 </a:t>
            </a:r>
            <a:r>
              <a:rPr lang="en-US" altLang="ko-KR" sz="1600" dirty="0"/>
              <a:t>views.py </a:t>
            </a:r>
            <a:r>
              <a:rPr lang="ko-KR" altLang="en-US" sz="1600" dirty="0"/>
              <a:t>코드에서 하는 일은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Model </a:t>
            </a:r>
            <a:r>
              <a:rPr lang="ko-KR" altLang="en-US" sz="1600" dirty="0"/>
              <a:t>영역에 </a:t>
            </a:r>
            <a:r>
              <a:rPr lang="en-US" altLang="ko-KR" sz="1600" dirty="0"/>
              <a:t>DB</a:t>
            </a:r>
            <a:r>
              <a:rPr lang="ko-KR" altLang="en-US" sz="1600" dirty="0"/>
              <a:t>의 데이터를 요청하고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해당 데이터를 받은 후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View </a:t>
            </a:r>
            <a:r>
              <a:rPr lang="ko-KR" altLang="en-US" sz="1600" dirty="0"/>
              <a:t>영역으로부터 </a:t>
            </a:r>
            <a:r>
              <a:rPr lang="en-US" altLang="ko-KR" sz="1600" dirty="0"/>
              <a:t>HTML </a:t>
            </a:r>
            <a:r>
              <a:rPr lang="ko-KR" altLang="en-US" sz="1600" dirty="0"/>
              <a:t>코드를 받아서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HTML</a:t>
            </a:r>
            <a:r>
              <a:rPr lang="ko-KR" altLang="en-US" sz="1600" dirty="0"/>
              <a:t> 코드에 아까 받은 </a:t>
            </a:r>
            <a:r>
              <a:rPr lang="en-US" altLang="ko-KR" sz="1600" dirty="0"/>
              <a:t>DB</a:t>
            </a:r>
            <a:r>
              <a:rPr lang="ko-KR" altLang="en-US" sz="1600" dirty="0"/>
              <a:t>의 데이터들을 추가해주고 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클라이언트의 웹 브라우저에 렌더링</a:t>
            </a: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r>
              <a:rPr lang="ko-KR" altLang="en-US" sz="1600" dirty="0"/>
              <a:t>이 다섯가지 행위를 포함해야 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9055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82B8-C10A-F51E-52F8-EAFE3972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7D32D3-81E8-2CB0-16C1-44AE3AF8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EAA6F-E1D3-77D4-FC86-A760A5224709}"/>
              </a:ext>
            </a:extLst>
          </p:cNvPr>
          <p:cNvSpPr txBox="1"/>
          <p:nvPr/>
        </p:nvSpPr>
        <p:spPr>
          <a:xfrm>
            <a:off x="609600" y="1572866"/>
            <a:ext cx="115824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ko-KR" sz="1600" dirty="0">
                <a:latin typeface="+mn-ea"/>
              </a:rPr>
              <a:t>from </a:t>
            </a:r>
            <a:r>
              <a:rPr lang="en-US" altLang="ko-KR" sz="1600" dirty="0" err="1">
                <a:latin typeface="+mn-ea"/>
              </a:rPr>
              <a:t>django.shortcuts</a:t>
            </a:r>
            <a:r>
              <a:rPr lang="en-US" altLang="ko-KR" sz="1600" dirty="0">
                <a:latin typeface="+mn-ea"/>
              </a:rPr>
              <a:t> import render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from .models import Question, Answer # Model </a:t>
            </a:r>
            <a:r>
              <a:rPr lang="ko-KR" altLang="en-US" sz="1600" dirty="0">
                <a:latin typeface="+mn-ea"/>
              </a:rPr>
              <a:t>영역에서</a:t>
            </a:r>
            <a:r>
              <a:rPr lang="en-US" altLang="ko-KR" sz="1600" dirty="0">
                <a:latin typeface="+mn-ea"/>
              </a:rPr>
              <a:t> Question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Answer </a:t>
            </a:r>
            <a:r>
              <a:rPr lang="ko-KR" altLang="en-US" sz="1600" dirty="0">
                <a:latin typeface="+mn-ea"/>
              </a:rPr>
              <a:t>클래스를 가져옴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테이블로서 역할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buNone/>
            </a:pPr>
            <a:endParaRPr lang="en-US" altLang="ko-KR" sz="1600" dirty="0">
              <a:latin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</a:rPr>
              <a:t>def </a:t>
            </a:r>
            <a:r>
              <a:rPr lang="en-US" altLang="ko-KR" sz="1600" dirty="0" err="1">
                <a:latin typeface="+mn-ea"/>
              </a:rPr>
              <a:t>question_detail</a:t>
            </a:r>
            <a:r>
              <a:rPr lang="en-US" altLang="ko-KR" sz="1600" dirty="0">
                <a:latin typeface="+mn-ea"/>
              </a:rPr>
              <a:t>(request,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): </a:t>
            </a:r>
          </a:p>
          <a:p>
            <a:r>
              <a:rPr lang="fr-FR" altLang="ko-KR" sz="1600" dirty="0">
                <a:latin typeface="+mn-ea"/>
              </a:rPr>
              <a:t>        question = Question.objects.get(id=question_id)</a:t>
            </a:r>
          </a:p>
          <a:p>
            <a:pPr lvl="1"/>
            <a:r>
              <a:rPr lang="en-US" altLang="ko-KR" sz="1600" dirty="0">
                <a:latin typeface="+mn-ea"/>
              </a:rPr>
              <a:t># Question </a:t>
            </a:r>
            <a:r>
              <a:rPr lang="ko-KR" altLang="en-US" sz="1600" dirty="0">
                <a:latin typeface="+mn-ea"/>
              </a:rPr>
              <a:t>클래스에서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ko-KR" altLang="en-US" sz="1600" dirty="0">
                <a:latin typeface="+mn-ea"/>
              </a:rPr>
              <a:t>에 저장된 값과 일치하는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의 </a:t>
            </a:r>
            <a:r>
              <a:rPr lang="en-US" altLang="ko-KR" sz="1600" dirty="0">
                <a:latin typeface="+mn-ea"/>
              </a:rPr>
              <a:t>Question</a:t>
            </a:r>
            <a:r>
              <a:rPr lang="ko-KR" altLang="en-US" sz="1600" dirty="0">
                <a:latin typeface="+mn-ea"/>
              </a:rPr>
              <a:t> 데이터를 가져와서 </a:t>
            </a:r>
            <a:r>
              <a:rPr lang="en-US" altLang="ko-KR" sz="1600" dirty="0">
                <a:latin typeface="+mn-ea"/>
              </a:rPr>
              <a:t>question</a:t>
            </a:r>
            <a:r>
              <a:rPr lang="ko-KR" altLang="en-US" sz="1600" dirty="0">
                <a:latin typeface="+mn-ea"/>
              </a:rPr>
              <a:t>이라는 변수에 저장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answers = </a:t>
            </a:r>
            <a:r>
              <a:rPr lang="en-US" altLang="ko-KR" sz="1600" dirty="0" err="1">
                <a:latin typeface="+mn-ea"/>
              </a:rPr>
              <a:t>Answer.objects.filter</a:t>
            </a:r>
            <a:r>
              <a:rPr lang="en-US" altLang="ko-KR" sz="1600" dirty="0">
                <a:latin typeface="+mn-ea"/>
              </a:rPr>
              <a:t>(question=question) </a:t>
            </a:r>
          </a:p>
          <a:p>
            <a:pPr lvl="1"/>
            <a:r>
              <a:rPr lang="en-US" altLang="ko-KR" sz="1600" dirty="0">
                <a:latin typeface="+mn-ea"/>
              </a:rPr>
              <a:t># Answer </a:t>
            </a:r>
            <a:r>
              <a:rPr lang="ko-KR" altLang="en-US" sz="1600" dirty="0">
                <a:latin typeface="+mn-ea"/>
              </a:rPr>
              <a:t>클래스에서 아까 가져온 </a:t>
            </a:r>
            <a:r>
              <a:rPr lang="en-US" altLang="ko-KR" sz="1600" dirty="0">
                <a:latin typeface="+mn-ea"/>
              </a:rPr>
              <a:t>question</a:t>
            </a:r>
            <a:r>
              <a:rPr lang="ko-KR" altLang="en-US" sz="1600" dirty="0">
                <a:latin typeface="+mn-ea"/>
              </a:rPr>
              <a:t> 변수에 저장된 질문과 일치하는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질문들을 </a:t>
            </a:r>
            <a:r>
              <a:rPr lang="ko-KR" altLang="en-US" sz="1600" dirty="0" err="1">
                <a:latin typeface="+mn-ea"/>
              </a:rPr>
              <a:t>외래키</a:t>
            </a:r>
            <a:r>
              <a:rPr lang="ko-KR" altLang="en-US" sz="1600" dirty="0">
                <a:latin typeface="+mn-ea"/>
              </a:rPr>
              <a:t> 속성으로 지니는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즉 해당 질문에 대한 답변들만 걸러서</a:t>
            </a:r>
            <a:r>
              <a:rPr lang="en-US" altLang="ko-KR" sz="1600" dirty="0">
                <a:latin typeface="+mn-ea"/>
              </a:rPr>
              <a:t>) Answer </a:t>
            </a:r>
            <a:r>
              <a:rPr lang="ko-KR" altLang="en-US" sz="1600" dirty="0">
                <a:latin typeface="+mn-ea"/>
              </a:rPr>
              <a:t>데이터들을 가져와서 </a:t>
            </a:r>
            <a:r>
              <a:rPr lang="en-US" altLang="ko-KR" sz="1600" dirty="0">
                <a:latin typeface="+mn-ea"/>
              </a:rPr>
              <a:t>answers</a:t>
            </a:r>
            <a:r>
              <a:rPr lang="ko-KR" altLang="en-US" sz="1600" dirty="0">
                <a:latin typeface="+mn-ea"/>
              </a:rPr>
              <a:t>라는 변수에 저장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return render(request, 'question_detail_ssr.html', { </a:t>
            </a:r>
          </a:p>
          <a:p>
            <a:pPr lvl="2"/>
            <a:r>
              <a:rPr lang="en-US" altLang="ko-KR" sz="1600" dirty="0">
                <a:latin typeface="+mn-ea"/>
              </a:rPr>
              <a:t>'question': question, </a:t>
            </a:r>
          </a:p>
          <a:p>
            <a:pPr lvl="2"/>
            <a:r>
              <a:rPr lang="en-US" altLang="ko-KR" sz="1600" dirty="0">
                <a:latin typeface="+mn-ea"/>
              </a:rPr>
              <a:t>'answers': answers, </a:t>
            </a:r>
          </a:p>
          <a:p>
            <a:pPr lvl="1"/>
            <a:r>
              <a:rPr lang="en-US" altLang="ko-KR" sz="1600" dirty="0">
                <a:latin typeface="+mn-ea"/>
              </a:rPr>
              <a:t>})</a:t>
            </a:r>
          </a:p>
          <a:p>
            <a:pPr lvl="1"/>
            <a:r>
              <a:rPr lang="en-US" altLang="ko-KR" sz="1600" dirty="0">
                <a:latin typeface="+mn-ea"/>
              </a:rPr>
              <a:t># </a:t>
            </a:r>
            <a:r>
              <a:rPr lang="ko-KR" altLang="en-US" sz="1600" dirty="0">
                <a:latin typeface="+mn-ea"/>
              </a:rPr>
              <a:t>아까 저장한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question_detail_ssr</a:t>
            </a:r>
            <a:r>
              <a:rPr lang="ko-KR" altLang="en-US" sz="1600" dirty="0">
                <a:latin typeface="+mn-ea"/>
              </a:rPr>
              <a:t>이라는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파일을 </a:t>
            </a:r>
            <a:r>
              <a:rPr lang="en-US" altLang="ko-KR" sz="1600" dirty="0">
                <a:latin typeface="+mn-ea"/>
              </a:rPr>
              <a:t>templates </a:t>
            </a:r>
            <a:r>
              <a:rPr lang="ko-KR" altLang="en-US" sz="1600" dirty="0">
                <a:latin typeface="+mn-ea"/>
              </a:rPr>
              <a:t>폴더로부터 가져오는데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현재 </a:t>
            </a:r>
            <a:r>
              <a:rPr lang="en-US" altLang="ko-KR" sz="1600" dirty="0">
                <a:latin typeface="+mn-ea"/>
              </a:rPr>
              <a:t>question </a:t>
            </a:r>
            <a:r>
              <a:rPr lang="ko-KR" altLang="en-US" sz="1600" dirty="0">
                <a:latin typeface="+mn-ea"/>
              </a:rPr>
              <a:t>변수에 저장된 값</a:t>
            </a:r>
            <a:r>
              <a:rPr lang="en-US" altLang="ko-KR" sz="1600" dirty="0">
                <a:latin typeface="+mn-ea"/>
              </a:rPr>
              <a:t>, answers </a:t>
            </a:r>
            <a:r>
              <a:rPr lang="ko-KR" altLang="en-US" sz="1600" dirty="0">
                <a:latin typeface="+mn-ea"/>
              </a:rPr>
              <a:t>변수에 저장된 데이터들을 </a:t>
            </a:r>
            <a:r>
              <a:rPr lang="en-US" altLang="ko-KR" sz="1600" dirty="0">
                <a:latin typeface="+mn-ea"/>
              </a:rPr>
              <a:t>'question', 'answers' </a:t>
            </a:r>
            <a:r>
              <a:rPr lang="ko-KR" altLang="en-US" sz="1600" dirty="0">
                <a:latin typeface="+mn-ea"/>
              </a:rPr>
              <a:t>라는 이름으로 해당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에 추가해서 </a:t>
            </a:r>
            <a:r>
              <a:rPr lang="ko-KR" altLang="en-US" sz="1600" dirty="0" err="1">
                <a:latin typeface="+mn-ea"/>
              </a:rPr>
              <a:t>렌더링해줌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82847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60520-3DE1-F3E8-2B5C-14264ABC9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0E571-7706-4FB7-DD04-16C2CACF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DD408-3F8C-18B2-0E05-7008A5702258}"/>
              </a:ext>
            </a:extLst>
          </p:cNvPr>
          <p:cNvSpPr txBox="1"/>
          <p:nvPr/>
        </p:nvSpPr>
        <p:spPr>
          <a:xfrm>
            <a:off x="609600" y="1566810"/>
            <a:ext cx="11582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Model </a:t>
            </a:r>
            <a:r>
              <a:rPr lang="ko-KR" altLang="en-US" sz="1600" dirty="0">
                <a:latin typeface="+mn-ea"/>
              </a:rPr>
              <a:t>영역에 </a:t>
            </a: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의 데이터를 요청하고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해당 데이터를 받은 후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View </a:t>
            </a:r>
            <a:r>
              <a:rPr lang="ko-KR" altLang="en-US" sz="1600" dirty="0">
                <a:latin typeface="+mn-ea"/>
              </a:rPr>
              <a:t>영역으로부터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코드를 받아서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 코드에 아까 받은 </a:t>
            </a: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의 데이터들을 추가해주고 </a:t>
            </a:r>
            <a:endParaRPr lang="en-US" altLang="ko-KR" sz="16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ko-KR" altLang="en-US" sz="1600" dirty="0">
                <a:latin typeface="+mn-ea"/>
              </a:rPr>
              <a:t>클라이언트의 웹 브라우저에 렌더링</a:t>
            </a:r>
            <a:endParaRPr lang="en-US" altLang="ko-KR" sz="1600" dirty="0">
              <a:latin typeface="+mn-ea"/>
            </a:endParaRPr>
          </a:p>
          <a:p>
            <a:pPr>
              <a:buNone/>
            </a:pPr>
            <a:endParaRPr lang="en-US" altLang="ko-KR" sz="1600" dirty="0">
              <a:latin typeface="+mn-ea"/>
            </a:endParaRPr>
          </a:p>
          <a:p>
            <a:pPr>
              <a:buNone/>
            </a:pPr>
            <a:endParaRPr lang="en-US" altLang="ko-KR" sz="1600" dirty="0">
              <a:latin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</a:rPr>
              <a:t>from </a:t>
            </a:r>
            <a:r>
              <a:rPr lang="en-US" altLang="ko-KR" sz="1600" dirty="0" err="1">
                <a:latin typeface="+mn-ea"/>
              </a:rPr>
              <a:t>django.shortcuts</a:t>
            </a:r>
            <a:r>
              <a:rPr lang="en-US" altLang="ko-KR" sz="1600" dirty="0">
                <a:latin typeface="+mn-ea"/>
              </a:rPr>
              <a:t> import render, get_object_or_404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from .models import Question, Answer # Model </a:t>
            </a:r>
            <a:r>
              <a:rPr lang="ko-KR" altLang="en-US" sz="1600" dirty="0">
                <a:latin typeface="+mn-ea"/>
              </a:rPr>
              <a:t>영역에서</a:t>
            </a:r>
            <a:r>
              <a:rPr lang="en-US" altLang="ko-KR" sz="1600" dirty="0">
                <a:latin typeface="+mn-ea"/>
              </a:rPr>
              <a:t> Question</a:t>
            </a:r>
            <a:r>
              <a:rPr lang="ko-KR" altLang="en-US" sz="1600" dirty="0">
                <a:latin typeface="+mn-ea"/>
              </a:rPr>
              <a:t>과 </a:t>
            </a:r>
            <a:r>
              <a:rPr lang="en-US" altLang="ko-KR" sz="1600" dirty="0">
                <a:latin typeface="+mn-ea"/>
              </a:rPr>
              <a:t>Answer </a:t>
            </a:r>
            <a:r>
              <a:rPr lang="ko-KR" altLang="en-US" sz="1600" dirty="0">
                <a:latin typeface="+mn-ea"/>
              </a:rPr>
              <a:t>클래스를 가져옴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테이블로서 역할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>
              <a:buNone/>
            </a:pPr>
            <a:endParaRPr lang="en-US" altLang="ko-KR" sz="1600" dirty="0">
              <a:latin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</a:rPr>
              <a:t>def </a:t>
            </a:r>
            <a:r>
              <a:rPr lang="en-US" altLang="ko-KR" sz="1600" dirty="0" err="1">
                <a:latin typeface="+mn-ea"/>
              </a:rPr>
              <a:t>question_detail</a:t>
            </a:r>
            <a:r>
              <a:rPr lang="en-US" altLang="ko-KR" sz="1600" dirty="0">
                <a:latin typeface="+mn-ea"/>
              </a:rPr>
              <a:t>(request,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): </a:t>
            </a:r>
          </a:p>
          <a:p>
            <a:r>
              <a:rPr lang="fr-FR" altLang="ko-KR" sz="1600" dirty="0">
                <a:latin typeface="+mn-ea"/>
              </a:rPr>
              <a:t>      question = Question.objects.get(id=question_id)</a:t>
            </a:r>
          </a:p>
          <a:p>
            <a:pPr lvl="1"/>
            <a:r>
              <a:rPr lang="en-US" altLang="ko-KR" sz="1600" dirty="0">
                <a:latin typeface="+mn-ea"/>
              </a:rPr>
              <a:t>answers = </a:t>
            </a:r>
            <a:r>
              <a:rPr lang="en-US" altLang="ko-KR" sz="1600" dirty="0" err="1">
                <a:latin typeface="+mn-ea"/>
              </a:rPr>
              <a:t>Answer.objects.filter</a:t>
            </a:r>
            <a:r>
              <a:rPr lang="en-US" altLang="ko-KR" sz="1600" dirty="0">
                <a:latin typeface="+mn-ea"/>
              </a:rPr>
              <a:t>(question=question) </a:t>
            </a:r>
          </a:p>
          <a:p>
            <a:pPr lvl="1"/>
            <a:r>
              <a:rPr lang="en-US" altLang="ko-KR" sz="1600" dirty="0">
                <a:latin typeface="+mn-ea"/>
              </a:rPr>
              <a:t># </a:t>
            </a:r>
            <a:r>
              <a:rPr lang="en-US" altLang="ko-KR" sz="1600" b="1" dirty="0">
                <a:latin typeface="+mn-ea"/>
              </a:rPr>
              <a:t>1</a:t>
            </a:r>
            <a:r>
              <a:rPr lang="ko-KR" altLang="en-US" sz="1600" b="1" dirty="0">
                <a:latin typeface="+mn-ea"/>
              </a:rPr>
              <a:t>번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Model </a:t>
            </a:r>
            <a:r>
              <a:rPr lang="ko-KR" altLang="en-US" sz="1600" dirty="0">
                <a:latin typeface="+mn-ea"/>
              </a:rPr>
              <a:t>영역에 </a:t>
            </a:r>
            <a:r>
              <a:rPr lang="en-US" altLang="ko-KR" sz="1600" dirty="0">
                <a:latin typeface="+mn-ea"/>
              </a:rPr>
              <a:t>DB</a:t>
            </a:r>
            <a:r>
              <a:rPr lang="ko-KR" altLang="en-US" sz="1600" dirty="0">
                <a:latin typeface="+mn-ea"/>
              </a:rPr>
              <a:t>의 데이터를 요청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2</a:t>
            </a:r>
            <a:r>
              <a:rPr lang="ko-KR" altLang="en-US" sz="1600" b="1" dirty="0">
                <a:latin typeface="+mn-ea"/>
              </a:rPr>
              <a:t>번</a:t>
            </a:r>
            <a:r>
              <a:rPr lang="ko-KR" altLang="en-US" sz="1600" dirty="0">
                <a:latin typeface="+mn-ea"/>
              </a:rPr>
              <a:t> 해당 데이터를 받음</a:t>
            </a:r>
            <a:endParaRPr lang="en-US" altLang="ko-KR" sz="1600" dirty="0">
              <a:latin typeface="+mn-ea"/>
            </a:endParaRPr>
          </a:p>
          <a:p>
            <a:pPr lvl="1"/>
            <a:endParaRPr lang="en-US" altLang="ko-KR" sz="16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return render(request, 'question_detail_ssr.html', { </a:t>
            </a:r>
          </a:p>
          <a:p>
            <a:pPr lvl="2"/>
            <a:r>
              <a:rPr lang="en-US" altLang="ko-KR" sz="1600" dirty="0">
                <a:latin typeface="+mn-ea"/>
              </a:rPr>
              <a:t>'question': question, </a:t>
            </a:r>
          </a:p>
          <a:p>
            <a:pPr lvl="2"/>
            <a:r>
              <a:rPr lang="en-US" altLang="ko-KR" sz="1600" dirty="0">
                <a:latin typeface="+mn-ea"/>
              </a:rPr>
              <a:t>'answers': answers, </a:t>
            </a:r>
          </a:p>
          <a:p>
            <a:pPr lvl="1"/>
            <a:r>
              <a:rPr lang="en-US" altLang="ko-KR" sz="1600" dirty="0">
                <a:latin typeface="+mn-ea"/>
              </a:rPr>
              <a:t>})</a:t>
            </a:r>
          </a:p>
          <a:p>
            <a:pPr lvl="1"/>
            <a:r>
              <a:rPr lang="en-US" altLang="ko-KR" sz="1600" dirty="0">
                <a:latin typeface="+mn-ea"/>
              </a:rPr>
              <a:t># </a:t>
            </a:r>
            <a:r>
              <a:rPr lang="en-US" altLang="ko-KR" sz="1600" b="1" dirty="0">
                <a:latin typeface="+mn-ea"/>
              </a:rPr>
              <a:t>3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en-US" altLang="ko-KR" sz="1600" dirty="0">
                <a:latin typeface="+mn-ea"/>
              </a:rPr>
              <a:t>View </a:t>
            </a:r>
            <a:r>
              <a:rPr lang="ko-KR" altLang="en-US" sz="1600" dirty="0">
                <a:latin typeface="+mn-ea"/>
              </a:rPr>
              <a:t>영역으로부터 </a:t>
            </a:r>
            <a:r>
              <a:rPr lang="en-US" altLang="ko-KR" sz="1600" dirty="0">
                <a:latin typeface="+mn-ea"/>
              </a:rPr>
              <a:t>HTML </a:t>
            </a:r>
            <a:r>
              <a:rPr lang="ko-KR" altLang="en-US" sz="1600" dirty="0">
                <a:latin typeface="+mn-ea"/>
              </a:rPr>
              <a:t>코드를 받음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4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en-US" altLang="ko-KR" sz="1600" dirty="0">
                <a:latin typeface="+mn-ea"/>
              </a:rPr>
              <a:t>HTML</a:t>
            </a:r>
            <a:r>
              <a:rPr lang="ko-KR" altLang="en-US" sz="1600" dirty="0">
                <a:latin typeface="+mn-ea"/>
              </a:rPr>
              <a:t> 코드에 아까 받은 데이터들을 추가해줌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b="1" dirty="0">
                <a:latin typeface="+mn-ea"/>
              </a:rPr>
              <a:t>5</a:t>
            </a:r>
            <a:r>
              <a:rPr lang="ko-KR" altLang="en-US" sz="1600" b="1" dirty="0">
                <a:latin typeface="+mn-ea"/>
              </a:rPr>
              <a:t>번 </a:t>
            </a:r>
            <a:r>
              <a:rPr lang="ko-KR" altLang="en-US" sz="1600" dirty="0">
                <a:latin typeface="+mn-ea"/>
              </a:rPr>
              <a:t>클라이언트의 웹 브라우저에 렌더링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36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A7361-7AF4-BF0F-03AE-52F3156A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C72D-B920-147C-EDDF-0BA2AA02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Server Side Rendering</a:t>
            </a:r>
            <a:endParaRPr lang="ko-KR" altLang="en-US" dirty="0">
              <a:latin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621FA79-3388-21DA-B398-63444C17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18346"/>
            <a:ext cx="6715648" cy="3321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B58A7-1266-3E11-99C8-B6CA3646EF48}"/>
              </a:ext>
            </a:extLst>
          </p:cNvPr>
          <p:cNvSpPr txBox="1"/>
          <p:nvPr/>
        </p:nvSpPr>
        <p:spPr>
          <a:xfrm>
            <a:off x="609600" y="5370015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지금까지 설명한 방식을 </a:t>
            </a:r>
            <a:r>
              <a:rPr lang="ko-KR" altLang="en-US" sz="1600" dirty="0" err="1"/>
              <a:t>서버쪽에서</a:t>
            </a:r>
            <a:r>
              <a:rPr lang="ko-KR" altLang="en-US" sz="1600" dirty="0"/>
              <a:t> 데이터가 추가된 </a:t>
            </a:r>
            <a:r>
              <a:rPr lang="en-US" altLang="ko-KR" sz="1600" dirty="0"/>
              <a:t>HTML </a:t>
            </a:r>
            <a:r>
              <a:rPr lang="ko-KR" altLang="en-US" sz="1600" dirty="0"/>
              <a:t>파일을 전부 완성 시킨 후 그대로 브라우저로 넘겨준다고 해서</a:t>
            </a:r>
            <a:endParaRPr lang="en-US" altLang="ko-KR" sz="1600" dirty="0"/>
          </a:p>
          <a:p>
            <a:r>
              <a:rPr lang="en-US" altLang="ko-KR" sz="1600" dirty="0"/>
              <a:t>Server Side Rendering(SSR)</a:t>
            </a:r>
            <a:r>
              <a:rPr lang="ko-KR" altLang="en-US" sz="1600" dirty="0"/>
              <a:t>이라고 부릅니다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프론트엔드와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백엔드의</a:t>
            </a:r>
            <a:r>
              <a:rPr lang="ko-KR" altLang="en-US" sz="1600" dirty="0"/>
              <a:t> 역할 분리가 명확하지 않았던 과거에 주로 사용된 개발 방식으로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최근에는 개발 방식의 주류에서 약간 멀어진 방식입니다</a:t>
            </a:r>
            <a:r>
              <a:rPr lang="en-US" altLang="ko-KR" sz="16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7AD99-65E6-8BC2-012B-8B6B4DBA72A9}"/>
              </a:ext>
            </a:extLst>
          </p:cNvPr>
          <p:cNvSpPr txBox="1"/>
          <p:nvPr/>
        </p:nvSpPr>
        <p:spPr>
          <a:xfrm>
            <a:off x="609600" y="4880288"/>
            <a:ext cx="1158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 출처 </a:t>
            </a:r>
            <a:r>
              <a:rPr lang="en-US" altLang="ko-KR" sz="1200" dirty="0"/>
              <a:t>- https://www.inflearn.com/courses/lecture?courseId=326674&amp;type=LECTURE&amp;unitId=71804&amp;tab=curriculum</a:t>
            </a:r>
          </a:p>
        </p:txBody>
      </p:sp>
    </p:spTree>
    <p:extLst>
      <p:ext uri="{BB962C8B-B14F-4D97-AF65-F5344CB8AC3E}">
        <p14:creationId xmlns:p14="http://schemas.microsoft.com/office/powerpoint/2010/main" val="296168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7AAD-008F-D9A7-9FD9-301E01D03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B3955-AE6E-BC4E-E166-87F5E94D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Client Side Rendering</a:t>
            </a:r>
            <a:endParaRPr lang="ko-KR" altLang="en-US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BA1AD-E40B-C9ED-36A3-01A6D3E7DAE9}"/>
              </a:ext>
            </a:extLst>
          </p:cNvPr>
          <p:cNvSpPr txBox="1"/>
          <p:nvPr/>
        </p:nvSpPr>
        <p:spPr>
          <a:xfrm>
            <a:off x="609600" y="5370015"/>
            <a:ext cx="1158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이와 같이 </a:t>
            </a:r>
            <a:r>
              <a:rPr lang="ko-KR" altLang="en-US" sz="1600" dirty="0" err="1"/>
              <a:t>서버쪽에서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직접 완성시키는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서버는 데이터만 보내주고 클라이언트가 해당 데이터를 받아서 직접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완성시킨 후 화면에 띄워주는 방식을 </a:t>
            </a:r>
            <a:r>
              <a:rPr lang="en-US" altLang="ko-KR" sz="1600" dirty="0"/>
              <a:t>Client Side Rendering(CSR)</a:t>
            </a:r>
            <a:r>
              <a:rPr lang="ko-KR" altLang="en-US" sz="1600" dirty="0"/>
              <a:t>이라고 부릅니다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프론트엔드와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백엔드의</a:t>
            </a:r>
            <a:r>
              <a:rPr lang="ko-KR" altLang="en-US" sz="1600" dirty="0"/>
              <a:t> 역할 분리가 명확해진 최근 주류로 사용되는 개발 방식으로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 err="1"/>
              <a:t>프론트엔드는</a:t>
            </a:r>
            <a:r>
              <a:rPr lang="ko-KR" altLang="en-US" sz="1600" dirty="0"/>
              <a:t> 화면을 꾸미는 일에 집중하고 </a:t>
            </a:r>
            <a:r>
              <a:rPr lang="ko-KR" altLang="en-US" sz="1600" dirty="0" err="1"/>
              <a:t>백엔드는</a:t>
            </a:r>
            <a:r>
              <a:rPr lang="ko-KR" altLang="en-US" sz="1600" dirty="0"/>
              <a:t> 데이터를 처리하는데 집중합니다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3748D5-A1CA-E818-C372-ED4FF2DA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5" y="1794991"/>
            <a:ext cx="5756705" cy="3224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9B16ED-AFE4-5A56-8B8F-F3A678F00D37}"/>
              </a:ext>
            </a:extLst>
          </p:cNvPr>
          <p:cNvSpPr txBox="1"/>
          <p:nvPr/>
        </p:nvSpPr>
        <p:spPr>
          <a:xfrm>
            <a:off x="609600" y="4880288"/>
            <a:ext cx="11582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자료 출처 </a:t>
            </a:r>
            <a:r>
              <a:rPr lang="en-US" altLang="ko-KR" sz="1200" dirty="0"/>
              <a:t>- https://www.inflearn.com/courses/lecture?courseId=326674&amp;type=LECTURE&amp;unitId=71804&amp;tab=curriculum</a:t>
            </a:r>
          </a:p>
        </p:txBody>
      </p:sp>
    </p:spTree>
    <p:extLst>
      <p:ext uri="{BB962C8B-B14F-4D97-AF65-F5344CB8AC3E}">
        <p14:creationId xmlns:p14="http://schemas.microsoft.com/office/powerpoint/2010/main" val="399017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B31A-27F4-AB31-F6FC-322D767D9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EE26F-35EE-24EA-3DFD-5EB26950C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Client Side Rendering</a:t>
            </a:r>
            <a:endParaRPr lang="ko-KR" altLang="en-US" dirty="0">
              <a:latin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C85E91-050B-939D-A75B-ECE5C475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1" y="1578873"/>
            <a:ext cx="1571050" cy="157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359C69-941D-2C9C-3E71-53188E4A7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577" y="3429000"/>
            <a:ext cx="856611" cy="8566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5B29C0-4B08-3436-34D8-90968AAE3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754" y="3306329"/>
            <a:ext cx="2307510" cy="9338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26E390-5FD3-B577-392D-0497F31ED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39474" y="3630566"/>
            <a:ext cx="2307510" cy="895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5FFA7C5-0C21-0F27-FF1E-CDDC029F0715}"/>
              </a:ext>
            </a:extLst>
          </p:cNvPr>
          <p:cNvSpPr txBox="1"/>
          <p:nvPr/>
        </p:nvSpPr>
        <p:spPr>
          <a:xfrm>
            <a:off x="4821292" y="342900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4. </a:t>
            </a:r>
            <a:r>
              <a:rPr lang="ko-KR" altLang="en-US" sz="1200" dirty="0"/>
              <a:t>서버에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46614-0DFC-FDE9-C743-DB279689AFB8}"/>
              </a:ext>
            </a:extLst>
          </p:cNvPr>
          <p:cNvSpPr txBox="1"/>
          <p:nvPr/>
        </p:nvSpPr>
        <p:spPr>
          <a:xfrm>
            <a:off x="2544460" y="3535135"/>
            <a:ext cx="199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브라우저에서 코드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8A9D2-262D-1276-EE2E-C411B5F9971D}"/>
              </a:ext>
            </a:extLst>
          </p:cNvPr>
          <p:cNvSpPr txBox="1"/>
          <p:nvPr/>
        </p:nvSpPr>
        <p:spPr>
          <a:xfrm>
            <a:off x="6931367" y="3759373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서버에서 코드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D68BF-D9EF-86F1-638A-076A0BED7C28}"/>
              </a:ext>
            </a:extLst>
          </p:cNvPr>
          <p:cNvSpPr txBox="1"/>
          <p:nvPr/>
        </p:nvSpPr>
        <p:spPr>
          <a:xfrm>
            <a:off x="5045670" y="418786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en-US" altLang="ko-KR" sz="1200" b="1" dirty="0" err="1"/>
              <a:t>api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응답 데이터 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A5739-23CE-D4B9-73B8-E91946C7F4B5}"/>
              </a:ext>
            </a:extLst>
          </p:cNvPr>
          <p:cNvSpPr txBox="1"/>
          <p:nvPr/>
        </p:nvSpPr>
        <p:spPr>
          <a:xfrm>
            <a:off x="2553511" y="3989928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7. </a:t>
            </a:r>
            <a:r>
              <a:rPr lang="ko-KR" altLang="en-US" sz="1200" dirty="0"/>
              <a:t>실행된 결과 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49D72B-53C9-20EE-9230-07B8175DA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83" y="2959677"/>
            <a:ext cx="1571050" cy="157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7E3C5-2304-2F6E-2528-30F89BE0BD49}"/>
              </a:ext>
            </a:extLst>
          </p:cNvPr>
          <p:cNvSpPr txBox="1"/>
          <p:nvPr/>
        </p:nvSpPr>
        <p:spPr>
          <a:xfrm>
            <a:off x="9047858" y="4773495"/>
            <a:ext cx="15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EC3F7A2-2B67-BAF9-E7AB-2E488C989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62" y="1704822"/>
            <a:ext cx="7775428" cy="117911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F46F3D3-AA2C-B0B9-4C36-F28094209286}"/>
              </a:ext>
            </a:extLst>
          </p:cNvPr>
          <p:cNvCxnSpPr>
            <a:cxnSpLocks/>
          </p:cNvCxnSpPr>
          <p:nvPr/>
        </p:nvCxnSpPr>
        <p:spPr>
          <a:xfrm flipV="1">
            <a:off x="3294262" y="2809812"/>
            <a:ext cx="817510" cy="6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9D9704B-137A-C17C-7949-349826577E38}"/>
              </a:ext>
            </a:extLst>
          </p:cNvPr>
          <p:cNvSpPr txBox="1"/>
          <p:nvPr/>
        </p:nvSpPr>
        <p:spPr>
          <a:xfrm>
            <a:off x="1314072" y="4437405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75B220F-AA37-65D4-3441-45FEF3F29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072" y="5359635"/>
            <a:ext cx="7212254" cy="138599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EE5411-B41D-9590-39C9-0934FDA2BBB8}"/>
              </a:ext>
            </a:extLst>
          </p:cNvPr>
          <p:cNvCxnSpPr>
            <a:cxnSpLocks/>
          </p:cNvCxnSpPr>
          <p:nvPr/>
        </p:nvCxnSpPr>
        <p:spPr>
          <a:xfrm>
            <a:off x="3294262" y="4367209"/>
            <a:ext cx="739218" cy="8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298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C067-23ED-2571-A620-E8D4F56B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C3890E-3639-05FA-2E50-0BB96057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API</a:t>
            </a:r>
            <a:endParaRPr lang="ko-KR" altLang="en-US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90315-F743-20EA-CE0E-4DAAC1FC8899}"/>
              </a:ext>
            </a:extLst>
          </p:cNvPr>
          <p:cNvSpPr txBox="1"/>
          <p:nvPr/>
        </p:nvSpPr>
        <p:spPr>
          <a:xfrm>
            <a:off x="609600" y="2033364"/>
            <a:ext cx="11582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이와 같은 개발 과정에서 클라이언트와 서버는 </a:t>
            </a:r>
            <a:r>
              <a:rPr lang="en-US" altLang="ko-KR" sz="1600" dirty="0"/>
              <a:t>"API"</a:t>
            </a:r>
            <a:r>
              <a:rPr lang="ko-KR" altLang="en-US" sz="1600" dirty="0"/>
              <a:t>라는 개념을 통해 서로 데이터를 주고 받으며 통신합니다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+mn-ea"/>
              </a:rPr>
              <a:t>API</a:t>
            </a:r>
            <a:r>
              <a:rPr lang="ko-KR" altLang="en-US" sz="1600" dirty="0">
                <a:latin typeface="+mn-ea"/>
              </a:rPr>
              <a:t>란</a:t>
            </a:r>
            <a:r>
              <a:rPr lang="en-US" altLang="ko-KR" sz="1600" dirty="0">
                <a:latin typeface="+mn-ea"/>
              </a:rPr>
              <a:t>?</a:t>
            </a:r>
          </a:p>
          <a:p>
            <a:endParaRPr lang="en-US" altLang="ko-KR" sz="1600" dirty="0"/>
          </a:p>
          <a:p>
            <a:r>
              <a:rPr lang="en-US" altLang="ko-KR" sz="1600" b="1" dirty="0"/>
              <a:t>API (Application Programming Interface)</a:t>
            </a:r>
            <a:br>
              <a:rPr lang="ko-KR" altLang="en-US" sz="1600" dirty="0"/>
            </a:br>
            <a:r>
              <a:rPr lang="ko-KR" altLang="en-US" sz="1600" dirty="0"/>
              <a:t>→ </a:t>
            </a:r>
            <a:r>
              <a:rPr lang="ko-KR" altLang="en-US" sz="1600" b="1" dirty="0"/>
              <a:t>응용 프로그램</a:t>
            </a:r>
            <a:r>
              <a:rPr lang="ko-KR" altLang="en-US" sz="1600" dirty="0"/>
              <a:t>이 서로 </a:t>
            </a:r>
            <a:r>
              <a:rPr lang="ko-KR" altLang="en-US" sz="1600" b="1" dirty="0"/>
              <a:t>데이터나 기능을 주고받기 위한 약속된 인터페이스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레스토랑의 메뉴판처럼 세트 </a:t>
            </a:r>
            <a:r>
              <a:rPr lang="en-US" altLang="ko-KR" sz="1600" dirty="0"/>
              <a:t>A</a:t>
            </a:r>
            <a:r>
              <a:rPr lang="ko-KR" altLang="en-US" sz="1600" dirty="0"/>
              <a:t>를 시키면 스테이크와 파스타가 오고</a:t>
            </a:r>
            <a:r>
              <a:rPr lang="en-US" altLang="ko-KR" sz="1600" dirty="0"/>
              <a:t>, </a:t>
            </a:r>
            <a:r>
              <a:rPr lang="ko-KR" altLang="en-US" sz="1600" dirty="0"/>
              <a:t>이러한 것들이 정의된 목록이라고 보시면 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그리고 우리는 여기서 세트 </a:t>
            </a:r>
            <a:r>
              <a:rPr lang="en-US" altLang="ko-KR" sz="1600" dirty="0"/>
              <a:t>A</a:t>
            </a:r>
            <a:r>
              <a:rPr lang="ko-KR" altLang="en-US" sz="1600" dirty="0"/>
              <a:t>와 같은 것을 </a:t>
            </a:r>
            <a:r>
              <a:rPr lang="en-US" altLang="ko-KR" sz="1600" dirty="0"/>
              <a:t>"</a:t>
            </a:r>
            <a:r>
              <a:rPr lang="ko-KR" altLang="en-US" sz="1600" dirty="0" err="1"/>
              <a:t>엔드포인트</a:t>
            </a:r>
            <a:r>
              <a:rPr lang="en-US" altLang="ko-KR" sz="1600" dirty="0"/>
              <a:t>"</a:t>
            </a:r>
            <a:r>
              <a:rPr lang="ko-KR" altLang="en-US" sz="1600" dirty="0"/>
              <a:t>라고 칭합니다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13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A3CE-A100-C052-1559-25E1F139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1404-6610-26F6-6313-6744426D5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API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AFDDD-B684-C8DE-06C2-01A7FF47272F}"/>
              </a:ext>
            </a:extLst>
          </p:cNvPr>
          <p:cNvSpPr txBox="1"/>
          <p:nvPr/>
        </p:nvSpPr>
        <p:spPr>
          <a:xfrm>
            <a:off x="464264" y="4759438"/>
            <a:ext cx="1158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현재 클라이언트와 서버는</a:t>
            </a:r>
            <a:endParaRPr lang="en-US" altLang="ko-KR" sz="1600" dirty="0"/>
          </a:p>
          <a:p>
            <a:r>
              <a:rPr lang="en-US" altLang="ko-KR" sz="1600" dirty="0"/>
              <a:t>"</a:t>
            </a:r>
            <a:r>
              <a:rPr lang="ko-KR" altLang="en-US" sz="1600" dirty="0"/>
              <a:t>클라이언트가 </a:t>
            </a:r>
            <a:r>
              <a:rPr lang="en-US" altLang="ko-KR" sz="1600" dirty="0"/>
              <a:t>/question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로 요청하면 서버는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저장된 질문들의 리스트를 </a:t>
            </a:r>
            <a:r>
              <a:rPr lang="en-US" altLang="ko-KR" sz="1600" dirty="0"/>
              <a:t>questions</a:t>
            </a:r>
            <a:r>
              <a:rPr lang="ko-KR" altLang="en-US" sz="1600" dirty="0"/>
              <a:t>라는 이름으로 </a:t>
            </a:r>
            <a:r>
              <a:rPr lang="ko-KR" altLang="en-US" sz="1600" dirty="0" err="1"/>
              <a:t>보내줄게</a:t>
            </a:r>
            <a:r>
              <a:rPr lang="en-US" altLang="ko-KR" sz="1600" dirty="0"/>
              <a:t>" </a:t>
            </a:r>
            <a:r>
              <a:rPr lang="ko-KR" altLang="en-US" sz="1600" dirty="0"/>
              <a:t>라는 약속을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해당 예시에서 </a:t>
            </a:r>
            <a:r>
              <a:rPr lang="en-US" altLang="ko-KR" sz="1600" dirty="0"/>
              <a:t>/question</a:t>
            </a:r>
            <a:r>
              <a:rPr lang="ko-KR" altLang="en-US" sz="1600" dirty="0"/>
              <a:t> 이 세트 </a:t>
            </a:r>
            <a:r>
              <a:rPr lang="en-US" altLang="ko-KR" sz="1600" dirty="0"/>
              <a:t>A </a:t>
            </a:r>
            <a:r>
              <a:rPr lang="ko-KR" altLang="en-US" sz="1600" dirty="0"/>
              <a:t>같은 존재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반환되는 많은 데이터들이 스테이크 </a:t>
            </a:r>
            <a:r>
              <a:rPr lang="en-US" altLang="ko-KR" sz="1600" dirty="0"/>
              <a:t>+ </a:t>
            </a:r>
            <a:r>
              <a:rPr lang="ko-KR" altLang="en-US" sz="1600" dirty="0"/>
              <a:t>파스타 같은 존재라고 볼 수 있습니다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여기서 </a:t>
            </a:r>
            <a:r>
              <a:rPr lang="en-US" altLang="ko-KR" sz="1600" dirty="0"/>
              <a:t>"/question"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엔드포인트</a:t>
            </a:r>
            <a:r>
              <a:rPr lang="en-US" altLang="ko-KR" sz="1600" dirty="0"/>
              <a:t>, "/question</a:t>
            </a:r>
            <a:r>
              <a:rPr lang="ko-KR" altLang="en-US" sz="1600" dirty="0"/>
              <a:t>을 입력하면 이러한 데이터를 보내준다는 약속</a:t>
            </a:r>
            <a:r>
              <a:rPr lang="en-US" altLang="ko-KR" sz="1600" dirty="0"/>
              <a:t>"</a:t>
            </a:r>
            <a:r>
              <a:rPr lang="ko-KR" altLang="en-US" sz="1600" dirty="0"/>
              <a:t>을 </a:t>
            </a:r>
            <a:r>
              <a:rPr lang="en-US" altLang="ko-KR" sz="1600" dirty="0"/>
              <a:t>API</a:t>
            </a:r>
            <a:r>
              <a:rPr lang="ko-KR" altLang="en-US" sz="1600" dirty="0"/>
              <a:t>라고 보시면 됩니다</a:t>
            </a:r>
            <a:r>
              <a:rPr lang="en-US" altLang="ko-KR" sz="16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DF52FF-FF02-1DDB-F71F-5DEF59CC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68052"/>
            <a:ext cx="3163508" cy="31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3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41F5-C71C-E8F2-6CA9-03B7E4BA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6A2D4-F790-3A47-0408-EC9094EF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Django</a:t>
            </a:r>
            <a:r>
              <a:rPr lang="ko-KR" altLang="en-US" dirty="0">
                <a:latin typeface="+mn-ea"/>
                <a:ea typeface="+mn-ea"/>
              </a:rPr>
              <a:t>의 </a:t>
            </a:r>
            <a:r>
              <a:rPr lang="en-US" altLang="ko-KR" dirty="0">
                <a:latin typeface="+mn-ea"/>
                <a:ea typeface="+mn-ea"/>
              </a:rPr>
              <a:t>MTV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B4DE9-B58C-041C-3E7E-8DD12B2CBC9A}"/>
              </a:ext>
            </a:extLst>
          </p:cNvPr>
          <p:cNvSpPr txBox="1"/>
          <p:nvPr/>
        </p:nvSpPr>
        <p:spPr>
          <a:xfrm>
            <a:off x="609600" y="1841082"/>
            <a:ext cx="1051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1" i="0" dirty="0">
                <a:effectLst/>
                <a:latin typeface="+mn-ea"/>
              </a:rPr>
              <a:t>Model(</a:t>
            </a:r>
            <a:r>
              <a:rPr lang="ko-KR" altLang="en-US" b="1" i="0" dirty="0">
                <a:effectLst/>
                <a:latin typeface="+mn-ea"/>
              </a:rPr>
              <a:t>모델</a:t>
            </a:r>
            <a:r>
              <a:rPr lang="en-US" altLang="ko-KR" b="1" i="0" dirty="0">
                <a:effectLst/>
                <a:latin typeface="+mn-ea"/>
              </a:rPr>
              <a:t>)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- </a:t>
            </a:r>
            <a:r>
              <a:rPr lang="ko-KR" altLang="en-US" u="sng" dirty="0">
                <a:latin typeface="+mn-ea"/>
              </a:rPr>
              <a:t>데이터베이스</a:t>
            </a:r>
            <a:r>
              <a:rPr lang="ko-KR" altLang="en-US" b="0" i="0" u="sng" dirty="0">
                <a:effectLst/>
                <a:latin typeface="+mn-ea"/>
              </a:rPr>
              <a:t>에 저장되는 데이터와 </a:t>
            </a:r>
            <a:r>
              <a:rPr lang="en-US" altLang="ko-KR" u="sng" dirty="0">
                <a:latin typeface="+mn-ea"/>
              </a:rPr>
              <a:t>View</a:t>
            </a:r>
            <a:r>
              <a:rPr lang="ko-KR" altLang="en-US" u="sng" dirty="0">
                <a:latin typeface="+mn-ea"/>
              </a:rPr>
              <a:t> 사이의 연결고리 역할을 </a:t>
            </a:r>
            <a:r>
              <a:rPr lang="ko-KR" altLang="en-US" b="0" i="0" dirty="0">
                <a:effectLst/>
                <a:latin typeface="+mn-ea"/>
              </a:rPr>
              <a:t>합니다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모델은 클래스로 정의되며 </a:t>
            </a:r>
            <a:r>
              <a:rPr lang="ko-KR" altLang="en-US" b="1" i="0" dirty="0">
                <a:effectLst/>
                <a:latin typeface="+mn-ea"/>
              </a:rPr>
              <a:t>하나의 클래스가 하나의 </a:t>
            </a:r>
            <a:r>
              <a:rPr lang="en-US" altLang="ko-KR" b="1" i="0" dirty="0">
                <a:effectLst/>
                <a:latin typeface="+mn-ea"/>
              </a:rPr>
              <a:t>DB Table</a:t>
            </a:r>
            <a:r>
              <a:rPr lang="ko-KR" altLang="en-US" b="0" i="0" dirty="0">
                <a:effectLst/>
                <a:latin typeface="+mn-ea"/>
              </a:rPr>
              <a:t>입니다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ko-KR" altLang="en-US" b="0" i="0" dirty="0">
                <a:effectLst/>
                <a:latin typeface="+mn-ea"/>
              </a:rPr>
              <a:t>원래 </a:t>
            </a:r>
            <a:r>
              <a:rPr lang="en-US" altLang="ko-KR" b="0" i="0" dirty="0">
                <a:effectLst/>
                <a:latin typeface="+mn-ea"/>
              </a:rPr>
              <a:t>DB</a:t>
            </a:r>
            <a:r>
              <a:rPr lang="ko-KR" altLang="en-US" b="0" i="0" dirty="0">
                <a:effectLst/>
                <a:latin typeface="+mn-ea"/>
              </a:rPr>
              <a:t>를 조작하기 위해선 </a:t>
            </a:r>
            <a:r>
              <a:rPr lang="en-US" altLang="ko-KR" b="0" i="0" dirty="0">
                <a:effectLst/>
                <a:latin typeface="+mn-ea"/>
              </a:rPr>
              <a:t>SQL</a:t>
            </a:r>
            <a:r>
              <a:rPr lang="ko-KR" altLang="en-US" dirty="0">
                <a:latin typeface="+mn-ea"/>
              </a:rPr>
              <a:t>이라는 </a:t>
            </a:r>
            <a:r>
              <a:rPr lang="en-US" altLang="ko-KR" dirty="0">
                <a:latin typeface="+mn-ea"/>
              </a:rPr>
              <a:t>DB </a:t>
            </a:r>
            <a:r>
              <a:rPr lang="ko-KR" altLang="en-US" dirty="0">
                <a:latin typeface="+mn-ea"/>
              </a:rPr>
              <a:t>전용 언어를</a:t>
            </a:r>
            <a:r>
              <a:rPr lang="ko-KR" altLang="en-US" b="0" i="0" dirty="0">
                <a:effectLst/>
                <a:latin typeface="+mn-ea"/>
              </a:rPr>
              <a:t> 다룰 줄 알아야 하지만</a:t>
            </a:r>
            <a:r>
              <a:rPr lang="ko-KR" altLang="en-US" b="1" i="0" dirty="0">
                <a:effectLst/>
                <a:latin typeface="+mn-ea"/>
              </a:rPr>
              <a:t> </a:t>
            </a:r>
            <a:r>
              <a:rPr lang="en-US" altLang="ko-KR" b="1" i="0" dirty="0">
                <a:effectLst/>
                <a:latin typeface="+mn-ea"/>
              </a:rPr>
              <a:t>Django</a:t>
            </a:r>
            <a:r>
              <a:rPr lang="ko-KR" altLang="en-US" b="1" i="0" dirty="0">
                <a:effectLst/>
                <a:latin typeface="+mn-ea"/>
              </a:rPr>
              <a:t>는 </a:t>
            </a:r>
            <a:r>
              <a:rPr lang="en-US" altLang="ko-KR" b="1" i="0" dirty="0">
                <a:effectLst/>
                <a:latin typeface="+mn-ea"/>
              </a:rPr>
              <a:t>ORM(Object Relational Mapping)</a:t>
            </a:r>
            <a:r>
              <a:rPr lang="ko-KR" altLang="en-US" b="1" i="0" dirty="0">
                <a:effectLst/>
                <a:latin typeface="+mn-ea"/>
              </a:rPr>
              <a:t>기능을 지원하기 때문에 파이썬 코드로 </a:t>
            </a:r>
            <a:r>
              <a:rPr lang="en-US" altLang="ko-KR" b="1" i="0" dirty="0">
                <a:effectLst/>
                <a:latin typeface="+mn-ea"/>
              </a:rPr>
              <a:t>DB</a:t>
            </a:r>
            <a:r>
              <a:rPr lang="ko-KR" altLang="en-US" b="1" i="0" dirty="0">
                <a:effectLst/>
                <a:latin typeface="+mn-ea"/>
              </a:rPr>
              <a:t>를 조작할 수 있습니다</a:t>
            </a:r>
            <a:r>
              <a:rPr lang="en-US" altLang="ko-KR" b="1" i="0" dirty="0">
                <a:effectLst/>
                <a:latin typeface="+mn-ea"/>
              </a:rPr>
              <a:t>.</a:t>
            </a:r>
            <a:r>
              <a:rPr lang="en-US" altLang="ko-KR" b="0" i="0" dirty="0">
                <a:effectLst/>
                <a:latin typeface="+mn-ea"/>
              </a:rPr>
              <a:t> </a:t>
            </a:r>
          </a:p>
          <a:p>
            <a:pPr algn="l"/>
            <a:r>
              <a:rPr lang="ko-KR" altLang="en-US" b="0" i="0" dirty="0">
                <a:effectLst/>
                <a:latin typeface="+mn-ea"/>
              </a:rPr>
              <a:t>​</a:t>
            </a:r>
            <a:endParaRPr lang="en-US" altLang="ko-KR" b="0" i="0" dirty="0">
              <a:effectLst/>
              <a:latin typeface="+mn-ea"/>
            </a:endParaRPr>
          </a:p>
          <a:p>
            <a:pPr algn="l"/>
            <a:r>
              <a:rPr lang="en-US" altLang="ko-KR" b="1" i="0" dirty="0">
                <a:effectLst/>
                <a:latin typeface="+mn-ea"/>
              </a:rPr>
              <a:t>View(</a:t>
            </a:r>
            <a:r>
              <a:rPr lang="ko-KR" altLang="en-US" b="1" i="0" dirty="0">
                <a:effectLst/>
                <a:latin typeface="+mn-ea"/>
              </a:rPr>
              <a:t>뷰</a:t>
            </a:r>
            <a:r>
              <a:rPr lang="en-US" altLang="ko-KR" b="1" i="0" dirty="0">
                <a:effectLst/>
                <a:latin typeface="+mn-ea"/>
              </a:rPr>
              <a:t>)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-</a:t>
            </a:r>
            <a:r>
              <a:rPr lang="ko-KR" altLang="en-US" b="1" i="0" dirty="0">
                <a:effectLst/>
                <a:latin typeface="+mn-ea"/>
              </a:rPr>
              <a:t>요청에 따라 적절한 로직을 수행하여 결과를 템플릿으로 렌더링하며 응답</a:t>
            </a:r>
            <a:r>
              <a:rPr lang="ko-KR" altLang="en-US" b="0" i="0" dirty="0">
                <a:effectLst/>
                <a:latin typeface="+mn-ea"/>
              </a:rPr>
              <a:t>합니다</a:t>
            </a:r>
            <a:r>
              <a:rPr lang="en-US" altLang="ko-KR" b="0" i="0" dirty="0">
                <a:effectLst/>
                <a:latin typeface="+mn-ea"/>
              </a:rPr>
              <a:t>. (</a:t>
            </a:r>
            <a:r>
              <a:rPr lang="ko-KR" altLang="en-US" b="0" i="0" dirty="0">
                <a:effectLst/>
                <a:latin typeface="+mn-ea"/>
              </a:rPr>
              <a:t>다만 </a:t>
            </a:r>
            <a:r>
              <a:rPr lang="ko-KR" altLang="en-US" b="0" i="0" u="sng" dirty="0">
                <a:effectLst/>
                <a:latin typeface="+mn-ea"/>
              </a:rPr>
              <a:t>항상 템플릿을 렌더링 하는 것은 아니고 </a:t>
            </a:r>
            <a:r>
              <a:rPr lang="ko-KR" altLang="en-US" u="sng" dirty="0">
                <a:latin typeface="+mn-ea"/>
              </a:rPr>
              <a:t>서버</a:t>
            </a:r>
            <a:r>
              <a:rPr lang="ko-KR" altLang="en-US" b="0" i="0" u="sng" dirty="0">
                <a:effectLst/>
                <a:latin typeface="+mn-ea"/>
              </a:rPr>
              <a:t>에서 데이터만 </a:t>
            </a:r>
            <a:r>
              <a:rPr lang="ko-KR" altLang="en-US" u="sng" dirty="0">
                <a:latin typeface="+mn-ea"/>
              </a:rPr>
              <a:t>보내주</a:t>
            </a:r>
            <a:r>
              <a:rPr lang="ko-KR" altLang="en-US" b="0" i="0" u="sng" dirty="0">
                <a:effectLst/>
                <a:latin typeface="+mn-ea"/>
              </a:rPr>
              <a:t>는 경우가 대부분입니다</a:t>
            </a:r>
            <a:r>
              <a:rPr lang="en-US" altLang="ko-KR" b="0" i="0" u="sng" dirty="0">
                <a:effectLst/>
                <a:latin typeface="+mn-ea"/>
              </a:rPr>
              <a:t>. </a:t>
            </a:r>
            <a:r>
              <a:rPr lang="ko-KR" altLang="en-US" b="0" i="0" u="sng" dirty="0">
                <a:effectLst/>
                <a:latin typeface="+mn-ea"/>
              </a:rPr>
              <a:t>해당 내용은 </a:t>
            </a:r>
            <a:r>
              <a:rPr lang="en-US" altLang="ko-KR" b="0" i="0" u="sng" dirty="0">
                <a:effectLst/>
                <a:latin typeface="+mn-ea"/>
              </a:rPr>
              <a:t>6~7</a:t>
            </a:r>
            <a:r>
              <a:rPr lang="ko-KR" altLang="en-US" b="0" i="0" u="sng" dirty="0" err="1">
                <a:effectLst/>
                <a:latin typeface="+mn-ea"/>
              </a:rPr>
              <a:t>주차때</a:t>
            </a:r>
            <a:r>
              <a:rPr lang="ko-KR" altLang="en-US" b="0" i="0" u="sng" dirty="0">
                <a:effectLst/>
                <a:latin typeface="+mn-ea"/>
              </a:rPr>
              <a:t> 깊게 다룹니다</a:t>
            </a:r>
            <a:r>
              <a:rPr lang="en-US" altLang="ko-KR" b="0" i="0" u="sng" dirty="0">
                <a:effectLst/>
                <a:latin typeface="+mn-ea"/>
              </a:rPr>
              <a:t>.)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en-US" altLang="ko-KR" b="1" i="0" dirty="0">
                <a:effectLst/>
                <a:latin typeface="+mn-ea"/>
              </a:rPr>
              <a:t>Template(</a:t>
            </a:r>
            <a:r>
              <a:rPr lang="ko-KR" altLang="en-US" b="1" i="0" dirty="0">
                <a:effectLst/>
                <a:latin typeface="+mn-ea"/>
              </a:rPr>
              <a:t>템플릿</a:t>
            </a:r>
            <a:r>
              <a:rPr lang="en-US" altLang="ko-KR" b="1" i="0" dirty="0">
                <a:effectLst/>
                <a:latin typeface="+mn-ea"/>
              </a:rPr>
              <a:t>)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en-US" altLang="ko-KR" b="0" i="0" dirty="0">
                <a:effectLst/>
                <a:latin typeface="+mn-ea"/>
              </a:rPr>
              <a:t>- </a:t>
            </a:r>
            <a:r>
              <a:rPr lang="ko-KR" altLang="en-US" b="0" i="0" u="sng" dirty="0">
                <a:effectLst/>
                <a:latin typeface="+mn-ea"/>
              </a:rPr>
              <a:t>유저에게 보여지는 화면을 의미</a:t>
            </a:r>
            <a:r>
              <a:rPr lang="ko-KR" altLang="en-US" b="0" i="0" dirty="0">
                <a:effectLst/>
                <a:latin typeface="+mn-ea"/>
              </a:rPr>
              <a:t>합니다</a:t>
            </a:r>
            <a:r>
              <a:rPr lang="en-US" altLang="ko-KR" b="0" i="0" dirty="0">
                <a:effectLst/>
                <a:latin typeface="+mn-ea"/>
              </a:rPr>
              <a:t>. </a:t>
            </a:r>
            <a:r>
              <a:rPr lang="ko-KR" altLang="en-US" b="0" i="0" dirty="0">
                <a:effectLst/>
                <a:latin typeface="+mn-ea"/>
              </a:rPr>
              <a:t>장고는 뷰에서 로직을 처리한 후 </a:t>
            </a:r>
            <a:r>
              <a:rPr lang="en-US" altLang="ko-KR" b="0" i="0" dirty="0">
                <a:effectLst/>
                <a:latin typeface="+mn-ea"/>
              </a:rPr>
              <a:t>html </a:t>
            </a:r>
            <a:r>
              <a:rPr lang="ko-KR" altLang="en-US" b="0" i="0" dirty="0">
                <a:effectLst/>
                <a:latin typeface="+mn-ea"/>
              </a:rPr>
              <a:t>파일을 </a:t>
            </a:r>
            <a:r>
              <a:rPr lang="en-US" altLang="ko-KR" b="0" i="0" dirty="0">
                <a:effectLst/>
                <a:latin typeface="+mn-ea"/>
              </a:rPr>
              <a:t>context</a:t>
            </a:r>
            <a:r>
              <a:rPr lang="ko-KR" altLang="en-US" b="0" i="0" dirty="0">
                <a:effectLst/>
                <a:latin typeface="+mn-ea"/>
              </a:rPr>
              <a:t>와 함께 렌더링하는데 이 때의 </a:t>
            </a:r>
            <a:r>
              <a:rPr lang="en-US" altLang="ko-KR" b="0" i="0" dirty="0">
                <a:effectLst/>
                <a:latin typeface="+mn-ea"/>
              </a:rPr>
              <a:t>html </a:t>
            </a:r>
            <a:r>
              <a:rPr lang="ko-KR" altLang="en-US" b="0" i="0" dirty="0">
                <a:effectLst/>
                <a:latin typeface="+mn-ea"/>
              </a:rPr>
              <a:t>파일을 템플릿이라 칭합니다</a:t>
            </a:r>
            <a:r>
              <a:rPr lang="en-US" altLang="ko-KR" b="0" i="0" dirty="0">
                <a:effectLst/>
                <a:latin typeface="+mn-ea"/>
              </a:rPr>
              <a:t>.</a:t>
            </a:r>
            <a:endParaRPr lang="ko-KR" altLang="en-US" b="0" i="0" dirty="0">
              <a:effectLst/>
              <a:latin typeface="+mn-ea"/>
            </a:endParaRPr>
          </a:p>
          <a:p>
            <a:pPr algn="l"/>
            <a:r>
              <a:rPr lang="ko-KR" altLang="en-US" b="0" i="0" dirty="0">
                <a:effectLst/>
                <a:latin typeface="+mn-ea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4590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8F7B6-1D69-FCC0-AD98-90136872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48A66-6932-B230-A947-E81C8DF8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JSON</a:t>
            </a:r>
            <a:endParaRPr lang="ko-KR" altLang="en-US" dirty="0">
              <a:latin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CA6C2-9FED-F236-0496-59CC81DFEB02}"/>
              </a:ext>
            </a:extLst>
          </p:cNvPr>
          <p:cNvSpPr txBox="1"/>
          <p:nvPr/>
        </p:nvSpPr>
        <p:spPr>
          <a:xfrm>
            <a:off x="540165" y="4971385"/>
            <a:ext cx="1158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그리고 이처럼 클라이언트와 서버가 데이터를 주고받을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위와 같은 획일화된 형식으로 데이터를 교환합니다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( [] </a:t>
            </a:r>
            <a:r>
              <a:rPr lang="ko-KR" altLang="en-US" sz="1600" dirty="0"/>
              <a:t>으로 이루어진 부분은 리스트 영역을 의미하는 것이고 여러 개의 </a:t>
            </a:r>
            <a:r>
              <a:rPr lang="en-US" altLang="ko-KR" sz="1600" dirty="0"/>
              <a:t>JSON </a:t>
            </a:r>
            <a:r>
              <a:rPr lang="ko-KR" altLang="en-US" sz="1600" dirty="0"/>
              <a:t>값을 담을 수 있습니다</a:t>
            </a:r>
            <a:r>
              <a:rPr lang="en-US" altLang="ko-KR" sz="1600" dirty="0"/>
              <a:t>.)</a:t>
            </a:r>
          </a:p>
          <a:p>
            <a:endParaRPr lang="en-US" altLang="ko-KR" sz="1600" dirty="0"/>
          </a:p>
          <a:p>
            <a:r>
              <a:rPr lang="en-US" altLang="ko-KR" sz="1600" dirty="0"/>
              <a:t>{ "</a:t>
            </a:r>
            <a:r>
              <a:rPr lang="ko-KR" altLang="en-US" sz="1600" dirty="0"/>
              <a:t>데이터 이름</a:t>
            </a:r>
            <a:r>
              <a:rPr lang="en-US" altLang="ko-KR" sz="1600" dirty="0"/>
              <a:t>" : "</a:t>
            </a:r>
            <a:r>
              <a:rPr lang="ko-KR" altLang="en-US" sz="1600" dirty="0"/>
              <a:t>실제 데이터 값</a:t>
            </a:r>
            <a:r>
              <a:rPr lang="en-US" altLang="ko-KR" sz="1600" dirty="0"/>
              <a:t>"} (</a:t>
            </a:r>
            <a:r>
              <a:rPr lang="ko-KR" altLang="en-US" sz="1600" dirty="0"/>
              <a:t>문자의 경우 값은 </a:t>
            </a:r>
            <a:r>
              <a:rPr lang="en-US" altLang="ko-KR" sz="1600" dirty="0"/>
              <a:t>" " </a:t>
            </a:r>
            <a:r>
              <a:rPr lang="ko-KR" altLang="en-US" sz="1600" dirty="0"/>
              <a:t>사이에 넣고 숫자의 경우 그냥 넣음</a:t>
            </a:r>
            <a:r>
              <a:rPr lang="en-US" altLang="ko-KR" sz="1600" dirty="0"/>
              <a:t>) </a:t>
            </a:r>
          </a:p>
          <a:p>
            <a:endParaRPr lang="en-US" altLang="ko-KR" sz="1600" dirty="0"/>
          </a:p>
          <a:p>
            <a:r>
              <a:rPr lang="ko-KR" altLang="en-US" sz="1600" dirty="0" err="1"/>
              <a:t>파이썬의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자료형 </a:t>
            </a:r>
            <a:r>
              <a:rPr lang="en-US" altLang="ko-KR" sz="1600" dirty="0"/>
              <a:t>{'A' : 123}</a:t>
            </a:r>
            <a:r>
              <a:rPr lang="ko-KR" altLang="en-US" sz="1600" dirty="0"/>
              <a:t>과 유사한 형식이라는 점에 주목합시다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D5EF13-2EDC-AD78-3201-BD64FBC74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65" y="1558487"/>
            <a:ext cx="3285752" cy="32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9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0BD82-F8A5-E790-D390-166EC7FF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59DD0D-32DA-2E6E-1B9B-D38D283EB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MTV </a:t>
            </a:r>
            <a:r>
              <a:rPr lang="ko-KR" altLang="en-US" dirty="0">
                <a:latin typeface="+mn-ea"/>
                <a:ea typeface="+mn-ea"/>
              </a:rPr>
              <a:t>구조 </a:t>
            </a:r>
            <a:r>
              <a:rPr lang="en-US" altLang="ko-KR" dirty="0">
                <a:latin typeface="+mn-ea"/>
                <a:ea typeface="+mn-ea"/>
              </a:rPr>
              <a:t>(CSR)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37F41D6-FF6A-6C26-8380-51725F4684B6}"/>
              </a:ext>
            </a:extLst>
          </p:cNvPr>
          <p:cNvSpPr txBox="1"/>
          <p:nvPr/>
        </p:nvSpPr>
        <p:spPr>
          <a:xfrm>
            <a:off x="571884" y="1546342"/>
            <a:ext cx="68812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AFEF"/>
                </a:solidFill>
                <a:latin typeface="HY견고딕"/>
                <a:cs typeface="HY견고딕"/>
              </a:rPr>
              <a:t>Model</a:t>
            </a:r>
            <a:r>
              <a:rPr sz="2800" spc="-185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HY견고딕"/>
                <a:cs typeface="HY견고딕"/>
              </a:rPr>
              <a:t>Template</a:t>
            </a:r>
            <a:r>
              <a:rPr sz="2800" spc="-130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95" dirty="0">
                <a:solidFill>
                  <a:srgbClr val="00AFEF"/>
                </a:solidFill>
                <a:latin typeface="HY견고딕"/>
                <a:cs typeface="HY견고딕"/>
              </a:rPr>
              <a:t>View</a:t>
            </a:r>
            <a:r>
              <a:rPr sz="2800" spc="-229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285" dirty="0" err="1">
                <a:solidFill>
                  <a:srgbClr val="00AFEF"/>
                </a:solidFill>
                <a:latin typeface="HY견고딕"/>
                <a:cs typeface="HY견고딕"/>
              </a:rPr>
              <a:t>구조</a:t>
            </a:r>
            <a:endParaRPr sz="2800" dirty="0">
              <a:latin typeface="HY견고딕"/>
              <a:cs typeface="HY견고딕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B22519B6-32AF-C63F-93A4-8A39A9679D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84" y="2643174"/>
            <a:ext cx="1430527" cy="1951211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708A42B1-CD72-CBBD-DDBB-620278F0FF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2477" y="3120725"/>
            <a:ext cx="1219451" cy="1219366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34C5A602-57C0-C194-053F-44FDFFA6FD12}"/>
              </a:ext>
            </a:extLst>
          </p:cNvPr>
          <p:cNvSpPr/>
          <p:nvPr/>
        </p:nvSpPr>
        <p:spPr>
          <a:xfrm>
            <a:off x="2210437" y="3543333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1891918" y="0"/>
                </a:moveTo>
                <a:lnTo>
                  <a:pt x="1891918" y="85725"/>
                </a:lnTo>
                <a:lnTo>
                  <a:pt x="1949153" y="57150"/>
                </a:lnTo>
                <a:lnTo>
                  <a:pt x="1906270" y="57150"/>
                </a:lnTo>
                <a:lnTo>
                  <a:pt x="1906270" y="28575"/>
                </a:lnTo>
                <a:lnTo>
                  <a:pt x="1948984" y="28575"/>
                </a:lnTo>
                <a:lnTo>
                  <a:pt x="1891918" y="0"/>
                </a:lnTo>
                <a:close/>
              </a:path>
              <a:path w="1978025" h="85725">
                <a:moveTo>
                  <a:pt x="189191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91918" y="57150"/>
                </a:lnTo>
                <a:lnTo>
                  <a:pt x="1891918" y="28575"/>
                </a:lnTo>
                <a:close/>
              </a:path>
              <a:path w="1978025" h="85725">
                <a:moveTo>
                  <a:pt x="1948984" y="28575"/>
                </a:moveTo>
                <a:lnTo>
                  <a:pt x="1906270" y="28575"/>
                </a:lnTo>
                <a:lnTo>
                  <a:pt x="1906270" y="57150"/>
                </a:lnTo>
                <a:lnTo>
                  <a:pt x="1949153" y="57150"/>
                </a:lnTo>
                <a:lnTo>
                  <a:pt x="1977643" y="42926"/>
                </a:lnTo>
                <a:lnTo>
                  <a:pt x="194898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7BDE8653-B1E6-72D2-852B-6A7621287424}"/>
              </a:ext>
            </a:extLst>
          </p:cNvPr>
          <p:cNvSpPr txBox="1"/>
          <p:nvPr/>
        </p:nvSpPr>
        <p:spPr>
          <a:xfrm>
            <a:off x="2256426" y="3159900"/>
            <a:ext cx="16424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4" dirty="0">
                <a:latin typeface="HY견고딕"/>
                <a:cs typeface="HY견고딕"/>
              </a:rPr>
              <a:t>3. </a:t>
            </a:r>
            <a:r>
              <a:rPr sz="1800" b="1" spc="-114" dirty="0">
                <a:latin typeface="HY견고딕"/>
                <a:cs typeface="HY견고딕"/>
              </a:rPr>
              <a:t>DB</a:t>
            </a:r>
            <a:r>
              <a:rPr lang="en-US" sz="1800" b="1" spc="-114" dirty="0">
                <a:latin typeface="HY견고딕"/>
                <a:cs typeface="HY견고딕"/>
              </a:rPr>
              <a:t> </a:t>
            </a:r>
            <a:r>
              <a:rPr lang="ko-KR" altLang="en-US" sz="1800" b="1" spc="-114" dirty="0">
                <a:latin typeface="HY견고딕"/>
                <a:cs typeface="HY견고딕"/>
              </a:rPr>
              <a:t>정보 제공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9AC38A7-CCE9-EE0C-3907-C3542AF4B7E9}"/>
              </a:ext>
            </a:extLst>
          </p:cNvPr>
          <p:cNvSpPr txBox="1"/>
          <p:nvPr/>
        </p:nvSpPr>
        <p:spPr>
          <a:xfrm>
            <a:off x="690349" y="4572414"/>
            <a:ext cx="126555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5080" indent="-77470">
              <a:lnSpc>
                <a:spcPct val="151300"/>
              </a:lnSpc>
              <a:spcBef>
                <a:spcPts val="95"/>
              </a:spcBef>
            </a:pPr>
            <a:r>
              <a:rPr sz="1800" spc="-15" dirty="0">
                <a:latin typeface="HY견고딕"/>
                <a:cs typeface="HY견고딕"/>
              </a:rPr>
              <a:t>Models.py  </a:t>
            </a:r>
            <a:r>
              <a:rPr sz="1800" spc="-120" dirty="0">
                <a:latin typeface="HY견고딕"/>
                <a:cs typeface="HY견고딕"/>
              </a:rPr>
              <a:t>D</a:t>
            </a:r>
            <a:r>
              <a:rPr sz="1800" spc="-114" dirty="0">
                <a:latin typeface="HY견고딕"/>
                <a:cs typeface="HY견고딕"/>
              </a:rPr>
              <a:t>B </a:t>
            </a:r>
            <a:r>
              <a:rPr sz="1800" spc="-180" dirty="0">
                <a:latin typeface="HY견고딕"/>
                <a:cs typeface="HY견고딕"/>
              </a:rPr>
              <a:t>데이터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7DD5029-DD31-4722-88F4-B86050E206F9}"/>
              </a:ext>
            </a:extLst>
          </p:cNvPr>
          <p:cNvSpPr txBox="1"/>
          <p:nvPr/>
        </p:nvSpPr>
        <p:spPr>
          <a:xfrm>
            <a:off x="4516388" y="4280315"/>
            <a:ext cx="1145540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10" dirty="0">
                <a:latin typeface="HY견고딕"/>
                <a:cs typeface="HY견고딕"/>
              </a:rPr>
              <a:t>Views.py</a:t>
            </a:r>
            <a:endParaRPr sz="1800" dirty="0">
              <a:latin typeface="HY견고딕"/>
              <a:cs typeface="HY견고딕"/>
            </a:endParaRPr>
          </a:p>
          <a:p>
            <a:pPr marL="324485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가공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590967F-7B0A-4892-D16A-2E3DD6D69A36}"/>
              </a:ext>
            </a:extLst>
          </p:cNvPr>
          <p:cNvSpPr txBox="1"/>
          <p:nvPr/>
        </p:nvSpPr>
        <p:spPr>
          <a:xfrm>
            <a:off x="2292895" y="3980595"/>
            <a:ext cx="14196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14" dirty="0">
                <a:latin typeface="HY견고딕"/>
                <a:cs typeface="HY견고딕"/>
              </a:rPr>
              <a:t>2. </a:t>
            </a:r>
            <a:r>
              <a:rPr sz="1800" spc="-114" dirty="0">
                <a:latin typeface="HY견고딕"/>
                <a:cs typeface="HY견고딕"/>
              </a:rPr>
              <a:t>D</a:t>
            </a:r>
            <a:r>
              <a:rPr sz="1800" spc="-120" dirty="0">
                <a:latin typeface="HY견고딕"/>
                <a:cs typeface="HY견고딕"/>
              </a:rPr>
              <a:t>B</a:t>
            </a:r>
            <a:r>
              <a:rPr lang="ko-KR" altLang="en-US" b="1" spc="-180" dirty="0">
                <a:latin typeface="HY견고딕"/>
                <a:cs typeface="HY견고딕"/>
              </a:rPr>
              <a:t>에 요청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D2DD87C0-9EAC-E503-056F-CF4D86B11A2D}"/>
              </a:ext>
            </a:extLst>
          </p:cNvPr>
          <p:cNvSpPr/>
          <p:nvPr/>
        </p:nvSpPr>
        <p:spPr>
          <a:xfrm>
            <a:off x="2210437" y="3842038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97802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78025" h="85725">
                <a:moveTo>
                  <a:pt x="197764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77643" y="57150"/>
                </a:lnTo>
                <a:lnTo>
                  <a:pt x="1977643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C6C236EC-0CCB-625E-9DF6-59734BB44DEF}"/>
              </a:ext>
            </a:extLst>
          </p:cNvPr>
          <p:cNvSpPr/>
          <p:nvPr/>
        </p:nvSpPr>
        <p:spPr>
          <a:xfrm rot="5400000" flipV="1">
            <a:off x="4589656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18D11703-E3BC-E6C0-3377-B33AA2128856}"/>
              </a:ext>
            </a:extLst>
          </p:cNvPr>
          <p:cNvSpPr txBox="1"/>
          <p:nvPr/>
        </p:nvSpPr>
        <p:spPr>
          <a:xfrm>
            <a:off x="3371483" y="5354769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1.Htt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요청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5E93DA6-BE09-74DD-3314-8B390A29FE11}"/>
              </a:ext>
            </a:extLst>
          </p:cNvPr>
          <p:cNvSpPr txBox="1"/>
          <p:nvPr/>
        </p:nvSpPr>
        <p:spPr>
          <a:xfrm>
            <a:off x="4716282" y="5276873"/>
            <a:ext cx="266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pc="-40" dirty="0">
                <a:latin typeface="HY견고딕"/>
                <a:cs typeface="HY견고딕"/>
              </a:rPr>
              <a:t>4</a:t>
            </a:r>
            <a:r>
              <a:rPr lang="en-US" sz="1800" spc="-40" dirty="0">
                <a:latin typeface="HY견고딕"/>
                <a:cs typeface="HY견고딕"/>
              </a:rPr>
              <a:t>. 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응답</a:t>
            </a:r>
            <a:endParaRPr lang="en-US" altLang="ko-KR" spc="-4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lang="en-US" altLang="ko-KR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Json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데이터</a:t>
            </a:r>
            <a:endParaRPr lang="en-US" altLang="ko-KR" spc="-4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84760F7F-880E-A316-F1AD-F7B27D73299A}"/>
              </a:ext>
            </a:extLst>
          </p:cNvPr>
          <p:cNvSpPr/>
          <p:nvPr/>
        </p:nvSpPr>
        <p:spPr>
          <a:xfrm rot="16200000" flipV="1">
            <a:off x="4832438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E78775-367D-E68D-7B98-513C8AC4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96" y="6040570"/>
            <a:ext cx="856611" cy="85661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07D5362-B0A0-B95F-7332-789DF6C78A83}"/>
              </a:ext>
            </a:extLst>
          </p:cNvPr>
          <p:cNvSpPr txBox="1"/>
          <p:nvPr/>
        </p:nvSpPr>
        <p:spPr>
          <a:xfrm>
            <a:off x="455986" y="2037793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데이터베이스와 연결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4772A2-52D2-C6C7-6CDB-334A8D602A75}"/>
              </a:ext>
            </a:extLst>
          </p:cNvPr>
          <p:cNvSpPr txBox="1"/>
          <p:nvPr/>
        </p:nvSpPr>
        <p:spPr>
          <a:xfrm>
            <a:off x="729225" y="2299602"/>
            <a:ext cx="194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Model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81C263-1900-BCB3-933F-7A532441F1D2}"/>
              </a:ext>
            </a:extLst>
          </p:cNvPr>
          <p:cNvSpPr txBox="1"/>
          <p:nvPr/>
        </p:nvSpPr>
        <p:spPr>
          <a:xfrm>
            <a:off x="4306580" y="2694369"/>
            <a:ext cx="194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Controller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1891365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2DC2A-2CF7-CB72-C595-78EF038C0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4E2C2-AC0D-EECD-6EB1-7B41714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urls.py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EB0330-07C3-611B-BB6A-115AD5AFB255}"/>
              </a:ext>
            </a:extLst>
          </p:cNvPr>
          <p:cNvSpPr txBox="1"/>
          <p:nvPr/>
        </p:nvSpPr>
        <p:spPr>
          <a:xfrm>
            <a:off x="609600" y="1566810"/>
            <a:ext cx="11582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우리가 구현하려는 것은 </a:t>
            </a:r>
            <a:endParaRPr lang="en-US" altLang="ko-KR" sz="1600" dirty="0"/>
          </a:p>
          <a:p>
            <a:r>
              <a:rPr lang="en-US" altLang="ko-KR" sz="1600" dirty="0"/>
              <a:t>"</a:t>
            </a:r>
            <a:r>
              <a:rPr lang="ko-KR" altLang="en-US" sz="1600" dirty="0"/>
              <a:t>클라이언트가 </a:t>
            </a:r>
            <a:r>
              <a:rPr lang="en-US" altLang="ko-KR" sz="1600" dirty="0"/>
              <a:t>/question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로 요청하면 서버는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저장된 질문들의 리스트를 </a:t>
            </a:r>
            <a:r>
              <a:rPr lang="en-US" altLang="ko-KR" sz="1600" dirty="0"/>
              <a:t>questions</a:t>
            </a:r>
            <a:r>
              <a:rPr lang="ko-KR" altLang="en-US" sz="1600" dirty="0"/>
              <a:t>라는 이름으로 </a:t>
            </a:r>
            <a:r>
              <a:rPr lang="ko-KR" altLang="en-US" sz="1600" dirty="0" err="1"/>
              <a:t>보내줄게</a:t>
            </a:r>
            <a:r>
              <a:rPr lang="en-US" altLang="ko-KR" sz="1600" dirty="0"/>
              <a:t>"</a:t>
            </a:r>
          </a:p>
          <a:p>
            <a:r>
              <a:rPr lang="ko-KR" altLang="en-US" sz="1600" dirty="0"/>
              <a:t>이 부분입니다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먼저 </a:t>
            </a:r>
            <a:r>
              <a:rPr lang="en-US" altLang="ko-KR" sz="1600" dirty="0"/>
              <a:t>/question </a:t>
            </a:r>
            <a:r>
              <a:rPr lang="ko-KR" altLang="en-US" sz="1600" dirty="0"/>
              <a:t>해당 </a:t>
            </a:r>
            <a:r>
              <a:rPr lang="en-US" altLang="ko-KR" sz="1600" dirty="0" err="1"/>
              <a:t>url</a:t>
            </a:r>
            <a:r>
              <a:rPr lang="ko-KR" altLang="en-US" sz="1600" dirty="0"/>
              <a:t>을 접속했을 때 무언가 실행되도록 </a:t>
            </a:r>
            <a:r>
              <a:rPr lang="en-US" altLang="ko-KR" sz="1600" dirty="0"/>
              <a:t>urls.py </a:t>
            </a:r>
            <a:r>
              <a:rPr lang="ko-KR" altLang="en-US" sz="1600" dirty="0"/>
              <a:t>코드를 수정해줍시다</a:t>
            </a:r>
            <a:r>
              <a:rPr lang="en-US" altLang="ko-KR" sz="1600" dirty="0"/>
              <a:t>.</a:t>
            </a:r>
          </a:p>
          <a:p>
            <a:endParaRPr lang="en-US" altLang="ko-KR" sz="1600" dirty="0">
              <a:latin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</a:rPr>
              <a:t>from </a:t>
            </a:r>
            <a:r>
              <a:rPr lang="en-US" altLang="ko-KR" sz="1600" dirty="0" err="1">
                <a:latin typeface="+mn-ea"/>
              </a:rPr>
              <a:t>django.urls</a:t>
            </a:r>
            <a:r>
              <a:rPr lang="en-US" altLang="ko-KR" sz="1600" dirty="0">
                <a:latin typeface="+mn-ea"/>
              </a:rPr>
              <a:t> import path </a:t>
            </a:r>
          </a:p>
          <a:p>
            <a:pPr>
              <a:buNone/>
            </a:pPr>
            <a:r>
              <a:rPr lang="en-US" altLang="ko-KR" sz="1600" dirty="0">
                <a:latin typeface="+mn-ea"/>
              </a:rPr>
              <a:t>from . import views </a:t>
            </a:r>
          </a:p>
          <a:p>
            <a:pPr>
              <a:buNone/>
            </a:pPr>
            <a:r>
              <a:rPr lang="en-US" altLang="ko-KR" sz="1600" dirty="0" err="1">
                <a:latin typeface="+mn-ea"/>
              </a:rPr>
              <a:t>urlpatterns</a:t>
            </a:r>
            <a:r>
              <a:rPr lang="en-US" altLang="ko-KR" sz="1600" dirty="0">
                <a:latin typeface="+mn-ea"/>
              </a:rPr>
              <a:t> = [ </a:t>
            </a:r>
          </a:p>
          <a:p>
            <a:pPr lvl="1"/>
            <a:r>
              <a:rPr lang="en-US" altLang="ko-KR" sz="1600" dirty="0">
                <a:latin typeface="+mn-ea"/>
              </a:rPr>
              <a:t>path('question/&lt;</a:t>
            </a:r>
            <a:r>
              <a:rPr lang="en-US" altLang="ko-KR" sz="1600" dirty="0" err="1">
                <a:latin typeface="+mn-ea"/>
              </a:rPr>
              <a:t>int:question_id</a:t>
            </a:r>
            <a:r>
              <a:rPr lang="en-US" altLang="ko-KR" sz="1600" dirty="0">
                <a:latin typeface="+mn-ea"/>
              </a:rPr>
              <a:t>&gt;/', </a:t>
            </a:r>
            <a:r>
              <a:rPr lang="en-US" altLang="ko-KR" sz="1600" dirty="0" err="1">
                <a:latin typeface="+mn-ea"/>
              </a:rPr>
              <a:t>views.question_detail</a:t>
            </a:r>
            <a:r>
              <a:rPr lang="en-US" altLang="ko-KR" sz="1600" dirty="0">
                <a:latin typeface="+mn-ea"/>
              </a:rPr>
              <a:t>), 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path('question',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views.questions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 </a:t>
            </a:r>
          </a:p>
          <a:p>
            <a:r>
              <a:rPr lang="en-US" altLang="ko-KR" sz="1600" dirty="0">
                <a:latin typeface="+mn-ea"/>
              </a:rPr>
              <a:t>]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42561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731D3-3746-D858-7056-B1993B07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11D3B-FF6A-2C01-69C3-2CC2506F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3904A-F360-09AC-63F0-B08DA34C1F08}"/>
              </a:ext>
            </a:extLst>
          </p:cNvPr>
          <p:cNvSpPr txBox="1"/>
          <p:nvPr/>
        </p:nvSpPr>
        <p:spPr>
          <a:xfrm>
            <a:off x="609600" y="1566810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views.py</a:t>
            </a:r>
            <a:r>
              <a:rPr lang="ko-KR" altLang="en-US" sz="1600" dirty="0">
                <a:latin typeface="+mn-ea"/>
              </a:rPr>
              <a:t>에서는 </a:t>
            </a:r>
            <a:r>
              <a:rPr lang="en-US" altLang="ko-KR" sz="1600" dirty="0">
                <a:latin typeface="+mn-ea"/>
              </a:rPr>
              <a:t>"DB</a:t>
            </a:r>
            <a:r>
              <a:rPr lang="ko-KR" altLang="en-US" sz="1600" dirty="0">
                <a:latin typeface="+mn-ea"/>
              </a:rPr>
              <a:t>에 저장된 질문들의 리스트를 </a:t>
            </a:r>
            <a:r>
              <a:rPr lang="en-US" altLang="ko-KR" sz="1600" dirty="0">
                <a:latin typeface="+mn-ea"/>
              </a:rPr>
              <a:t>questions</a:t>
            </a:r>
            <a:r>
              <a:rPr lang="ko-KR" altLang="en-US" sz="1600" dirty="0">
                <a:latin typeface="+mn-ea"/>
              </a:rPr>
              <a:t>라는 이름으로 보내주는 것</a:t>
            </a:r>
            <a:r>
              <a:rPr lang="en-US" altLang="ko-KR" sz="1600" dirty="0">
                <a:latin typeface="+mn-ea"/>
              </a:rPr>
              <a:t>"</a:t>
            </a:r>
            <a:r>
              <a:rPr lang="ko-KR" altLang="en-US" sz="1600" dirty="0">
                <a:latin typeface="+mn-ea"/>
              </a:rPr>
              <a:t>만 구현하면 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r>
              <a:rPr lang="en-US" altLang="ko-KR" sz="1600" dirty="0">
                <a:latin typeface="+mn-ea"/>
              </a:rPr>
              <a:t>views.py </a:t>
            </a:r>
            <a:r>
              <a:rPr lang="ko-KR" altLang="en-US" sz="1600" dirty="0">
                <a:latin typeface="+mn-ea"/>
              </a:rPr>
              <a:t>코드에 해당 함수를 추가해줍시다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from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django.http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import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JsonResponse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>
              <a:buNone/>
            </a:pP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def questions(request): </a:t>
            </a:r>
          </a:p>
          <a:p>
            <a:pPr lvl="1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if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request.method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== 'GET': </a:t>
            </a:r>
          </a:p>
          <a:p>
            <a:pPr lvl="2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questions =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Question.objects.all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().values('id', 'subject', 'content', '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create_date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') </a:t>
            </a:r>
          </a:p>
          <a:p>
            <a:pPr lvl="2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return </a:t>
            </a:r>
            <a:r>
              <a:rPr lang="en-US" altLang="ko-KR" sz="1600" b="1" dirty="0" err="1">
                <a:solidFill>
                  <a:srgbClr val="FF0000"/>
                </a:solidFill>
                <a:latin typeface="+mn-ea"/>
              </a:rPr>
              <a:t>JsonResponse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({'questions': list(questions)})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699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77251-39AB-12C4-65C1-7C0D711E9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14DE9-2453-0D39-1354-7E540F0C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82FA5-FA2A-6FA3-A62F-F48418A459F6}"/>
              </a:ext>
            </a:extLst>
          </p:cNvPr>
          <p:cNvSpPr txBox="1"/>
          <p:nvPr/>
        </p:nvSpPr>
        <p:spPr>
          <a:xfrm>
            <a:off x="609600" y="4449289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터미널에서 </a:t>
            </a:r>
            <a:r>
              <a:rPr lang="en-US" altLang="ko-KR" sz="1600" dirty="0">
                <a:latin typeface="+mn-ea"/>
              </a:rPr>
              <a:t>python manage.py </a:t>
            </a:r>
            <a:r>
              <a:rPr lang="en-US" altLang="ko-KR" sz="1600" dirty="0" err="1">
                <a:latin typeface="+mn-ea"/>
              </a:rPr>
              <a:t>runserver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실행 후 잘 나오는지 확인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636ACF-B59C-BA64-2A52-EB0C60D5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7359"/>
            <a:ext cx="5619272" cy="284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89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DC742-968A-A631-F93B-3C121622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9C87E-1792-E43D-A8D3-91A429F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코드 자세히 보기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7F564-58EA-1B5E-502E-3313359031A7}"/>
              </a:ext>
            </a:extLst>
          </p:cNvPr>
          <p:cNvSpPr txBox="1"/>
          <p:nvPr/>
        </p:nvSpPr>
        <p:spPr>
          <a:xfrm>
            <a:off x="361319" y="3008050"/>
            <a:ext cx="11582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>
              <a:latin typeface="+mn-ea"/>
            </a:endParaRPr>
          </a:p>
          <a:p>
            <a:pPr>
              <a:buNone/>
            </a:pPr>
            <a:r>
              <a:rPr lang="en-US" altLang="ko-KR" sz="1600" dirty="0">
                <a:latin typeface="+mn-ea"/>
              </a:rPr>
              <a:t>def questions(request): </a:t>
            </a:r>
          </a:p>
          <a:p>
            <a:pPr lvl="1"/>
            <a:r>
              <a:rPr lang="en-US" altLang="ko-KR" sz="1600" dirty="0">
                <a:latin typeface="+mn-ea"/>
              </a:rPr>
              <a:t>if </a:t>
            </a:r>
            <a:r>
              <a:rPr lang="en-US" altLang="ko-KR" sz="1600" dirty="0" err="1">
                <a:latin typeface="+mn-ea"/>
              </a:rPr>
              <a:t>request.method</a:t>
            </a:r>
            <a:r>
              <a:rPr lang="en-US" altLang="ko-KR" sz="1600" dirty="0">
                <a:latin typeface="+mn-ea"/>
              </a:rPr>
              <a:t> == 'GET': </a:t>
            </a:r>
          </a:p>
          <a:p>
            <a:pPr lvl="1"/>
            <a:r>
              <a:rPr lang="en-US" altLang="ko-KR" sz="1600" dirty="0">
                <a:latin typeface="+mn-ea"/>
              </a:rPr>
              <a:t># </a:t>
            </a:r>
            <a:r>
              <a:rPr lang="ko-KR" altLang="en-US" sz="1600" dirty="0">
                <a:latin typeface="+mn-ea"/>
              </a:rPr>
              <a:t>모든 </a:t>
            </a:r>
            <a:r>
              <a:rPr lang="en-US" altLang="ko-KR" sz="1600" dirty="0">
                <a:latin typeface="+mn-ea"/>
              </a:rPr>
              <a:t>http </a:t>
            </a:r>
            <a:r>
              <a:rPr lang="ko-KR" altLang="en-US" sz="1600" dirty="0">
                <a:latin typeface="+mn-ea"/>
              </a:rPr>
              <a:t>요청에는 메서드 라는 개념이 존재하는데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ko-KR" altLang="en-US" sz="1600" dirty="0">
                <a:latin typeface="+mn-ea"/>
              </a:rPr>
              <a:t>을 직접 입력해서 </a:t>
            </a:r>
            <a:r>
              <a:rPr lang="ko-KR" altLang="en-US" sz="1600" dirty="0" err="1">
                <a:latin typeface="+mn-ea"/>
              </a:rPr>
              <a:t>들어가는건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GET </a:t>
            </a:r>
            <a:r>
              <a:rPr lang="ko-KR" altLang="en-US" sz="1600" dirty="0">
                <a:latin typeface="+mn-ea"/>
              </a:rPr>
              <a:t>요청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자세한건</a:t>
            </a:r>
            <a:r>
              <a:rPr lang="ko-KR" altLang="en-US" sz="1600" dirty="0">
                <a:latin typeface="+mn-ea"/>
              </a:rPr>
              <a:t> 다음주에</a:t>
            </a:r>
            <a:endParaRPr lang="en-US" altLang="ko-KR" sz="1600" dirty="0">
              <a:latin typeface="+mn-ea"/>
            </a:endParaRPr>
          </a:p>
          <a:p>
            <a:pPr lvl="2"/>
            <a:endParaRPr lang="en-US" altLang="ko-KR" sz="1600" dirty="0">
              <a:latin typeface="+mn-ea"/>
            </a:endParaRPr>
          </a:p>
          <a:p>
            <a:pPr lvl="2"/>
            <a:r>
              <a:rPr lang="en-US" altLang="ko-KR" sz="1600" dirty="0">
                <a:latin typeface="+mn-ea"/>
              </a:rPr>
              <a:t>questions = list(</a:t>
            </a:r>
            <a:r>
              <a:rPr lang="en-US" altLang="ko-KR" sz="1600" dirty="0" err="1">
                <a:latin typeface="+mn-ea"/>
              </a:rPr>
              <a:t>Question.objects.all</a:t>
            </a:r>
            <a:r>
              <a:rPr lang="en-US" altLang="ko-KR" sz="1600" dirty="0">
                <a:latin typeface="+mn-ea"/>
              </a:rPr>
              <a:t>().values('id', 'subject', 'content', '</a:t>
            </a:r>
            <a:r>
              <a:rPr lang="en-US" altLang="ko-KR" sz="1600" dirty="0" err="1">
                <a:latin typeface="+mn-ea"/>
              </a:rPr>
              <a:t>create_date</a:t>
            </a:r>
            <a:r>
              <a:rPr lang="en-US" altLang="ko-KR" sz="1600" dirty="0">
                <a:latin typeface="+mn-ea"/>
              </a:rPr>
              <a:t>')) </a:t>
            </a:r>
          </a:p>
          <a:p>
            <a:pPr lvl="2"/>
            <a:r>
              <a:rPr lang="en-US" altLang="ko-KR" sz="1600" dirty="0">
                <a:latin typeface="+mn-ea"/>
              </a:rPr>
              <a:t># Question </a:t>
            </a:r>
            <a:r>
              <a:rPr lang="ko-KR" altLang="en-US" sz="1600" dirty="0">
                <a:latin typeface="+mn-ea"/>
              </a:rPr>
              <a:t>클래스에서 모든 데이터를 </a:t>
            </a:r>
            <a:r>
              <a:rPr lang="ko-KR" altLang="en-US" sz="1600" dirty="0" err="1">
                <a:latin typeface="+mn-ea"/>
              </a:rPr>
              <a:t>가져올건데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각각 </a:t>
            </a:r>
            <a:r>
              <a:rPr lang="en-US" altLang="ko-KR" sz="1600" dirty="0">
                <a:latin typeface="+mn-ea"/>
              </a:rPr>
              <a:t>'id', 'subject', 'content', '</a:t>
            </a:r>
            <a:r>
              <a:rPr lang="en-US" altLang="ko-KR" sz="1600" dirty="0" err="1">
                <a:latin typeface="+mn-ea"/>
              </a:rPr>
              <a:t>create_date</a:t>
            </a:r>
            <a:r>
              <a:rPr lang="en-US" altLang="ko-KR" sz="1600" dirty="0">
                <a:latin typeface="+mn-ea"/>
              </a:rPr>
              <a:t>' </a:t>
            </a:r>
            <a:r>
              <a:rPr lang="ko-KR" altLang="en-US" sz="1600" dirty="0">
                <a:latin typeface="+mn-ea"/>
              </a:rPr>
              <a:t>라는 이름으로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가져옴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데이터들이 여러 개이므로 </a:t>
            </a:r>
            <a:r>
              <a:rPr lang="en-US" altLang="ko-KR" sz="1600" dirty="0">
                <a:latin typeface="+mn-ea"/>
              </a:rPr>
              <a:t>list </a:t>
            </a:r>
            <a:r>
              <a:rPr lang="ko-KR" altLang="en-US" sz="1600" dirty="0">
                <a:latin typeface="+mn-ea"/>
              </a:rPr>
              <a:t>형식으로 변환해서 저장</a:t>
            </a:r>
            <a:endParaRPr lang="en-US" altLang="ko-KR" sz="1600" dirty="0">
              <a:latin typeface="+mn-ea"/>
            </a:endParaRPr>
          </a:p>
          <a:p>
            <a:pPr lvl="2"/>
            <a:endParaRPr lang="en-US" altLang="ko-KR" sz="1600" b="1" dirty="0">
              <a:latin typeface="+mn-ea"/>
            </a:endParaRPr>
          </a:p>
          <a:p>
            <a:pPr lvl="2"/>
            <a:r>
              <a:rPr lang="en-US" altLang="ko-KR" sz="1600" b="1" dirty="0">
                <a:latin typeface="+mn-ea"/>
              </a:rPr>
              <a:t>return </a:t>
            </a:r>
            <a:r>
              <a:rPr lang="en-US" altLang="ko-KR" sz="1600" b="1" dirty="0" err="1">
                <a:latin typeface="+mn-ea"/>
              </a:rPr>
              <a:t>JsonResponse</a:t>
            </a:r>
            <a:r>
              <a:rPr lang="en-US" altLang="ko-KR" sz="1600" b="1" dirty="0">
                <a:latin typeface="+mn-ea"/>
              </a:rPr>
              <a:t>({'questions': questions})</a:t>
            </a:r>
          </a:p>
          <a:p>
            <a:pPr lvl="2"/>
            <a:r>
              <a:rPr lang="en-US" altLang="ko-KR" sz="1600" b="1" dirty="0">
                <a:latin typeface="+mn-ea"/>
              </a:rPr>
              <a:t># questions</a:t>
            </a:r>
            <a:r>
              <a:rPr lang="ko-KR" altLang="en-US" sz="1600" b="1" dirty="0">
                <a:latin typeface="+mn-ea"/>
              </a:rPr>
              <a:t>라는</a:t>
            </a:r>
            <a:r>
              <a:rPr lang="en-US" altLang="ko-KR" sz="1600" b="1" dirty="0">
                <a:latin typeface="+mn-ea"/>
              </a:rPr>
              <a:t> </a:t>
            </a:r>
            <a:r>
              <a:rPr lang="ko-KR" altLang="en-US" sz="1600" b="1" dirty="0">
                <a:latin typeface="+mn-ea"/>
              </a:rPr>
              <a:t>데이터들을 </a:t>
            </a:r>
            <a:r>
              <a:rPr lang="en-US" altLang="ko-KR" sz="1600" b="1" dirty="0">
                <a:latin typeface="+mn-ea"/>
              </a:rPr>
              <a:t>JSON </a:t>
            </a:r>
            <a:r>
              <a:rPr lang="ko-KR" altLang="en-US" sz="1600" b="1" dirty="0">
                <a:latin typeface="+mn-ea"/>
              </a:rPr>
              <a:t>형식에 맞게 반환할 수 있도록 </a:t>
            </a:r>
            <a:r>
              <a:rPr lang="ko-KR" altLang="en-US" sz="1600" b="1" dirty="0" err="1">
                <a:latin typeface="+mn-ea"/>
              </a:rPr>
              <a:t>딕셔너리</a:t>
            </a:r>
            <a:r>
              <a:rPr lang="ko-KR" altLang="en-US" sz="1600" b="1" dirty="0">
                <a:latin typeface="+mn-ea"/>
              </a:rPr>
              <a:t> 형식으로 바꿔줍니다</a:t>
            </a:r>
            <a:r>
              <a:rPr lang="en-US" altLang="ko-KR" sz="1600" b="1" dirty="0">
                <a:latin typeface="+mn-ea"/>
              </a:rPr>
              <a:t>. </a:t>
            </a:r>
            <a:r>
              <a:rPr lang="ko-KR" altLang="en-US" sz="1600" b="1" dirty="0">
                <a:latin typeface="+mn-ea"/>
              </a:rPr>
              <a:t>이러한 과정을 직렬화</a:t>
            </a:r>
            <a:r>
              <a:rPr lang="en-US" altLang="ko-KR" sz="1600" b="1" dirty="0">
                <a:latin typeface="+mn-ea"/>
              </a:rPr>
              <a:t>(Serialization)</a:t>
            </a:r>
            <a:r>
              <a:rPr lang="ko-KR" altLang="en-US" sz="1600" b="1" dirty="0">
                <a:latin typeface="+mn-ea"/>
              </a:rPr>
              <a:t>이라고 합니다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pPr lvl="2"/>
            <a:r>
              <a:rPr lang="en-US" altLang="ko-KR" sz="1600" b="1" dirty="0">
                <a:latin typeface="+mn-ea"/>
              </a:rPr>
              <a:t># </a:t>
            </a:r>
            <a:r>
              <a:rPr lang="ko-KR" altLang="en-US" sz="1600" b="1" dirty="0" err="1">
                <a:latin typeface="+mn-ea"/>
              </a:rPr>
              <a:t>딕셔너리</a:t>
            </a:r>
            <a:r>
              <a:rPr lang="ko-KR" altLang="en-US" sz="1600" b="1" dirty="0">
                <a:latin typeface="+mn-ea"/>
              </a:rPr>
              <a:t> 형식으로 변환된 데이터를 </a:t>
            </a:r>
            <a:r>
              <a:rPr lang="en-US" altLang="ko-KR" sz="1600" b="1" dirty="0" err="1">
                <a:latin typeface="+mn-ea"/>
              </a:rPr>
              <a:t>JsonResponse</a:t>
            </a:r>
            <a:r>
              <a:rPr lang="ko-KR" altLang="en-US" sz="1600" b="1" dirty="0">
                <a:latin typeface="+mn-ea"/>
              </a:rPr>
              <a:t>라는 메서드를 통해 </a:t>
            </a:r>
            <a:r>
              <a:rPr lang="en-US" altLang="ko-KR" sz="1600" b="1" dirty="0">
                <a:latin typeface="+mn-ea"/>
              </a:rPr>
              <a:t>JSON </a:t>
            </a:r>
            <a:r>
              <a:rPr lang="ko-KR" altLang="en-US" sz="1600" b="1" dirty="0">
                <a:latin typeface="+mn-ea"/>
              </a:rPr>
              <a:t>형식으로 그대로 반환해줍니다</a:t>
            </a:r>
            <a:r>
              <a:rPr lang="en-US" altLang="ko-KR" sz="1600" b="1" dirty="0">
                <a:latin typeface="+mn-ea"/>
              </a:rPr>
              <a:t>.</a:t>
            </a:r>
          </a:p>
          <a:p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3EDB1-6FA6-A020-A9E5-0697DFC9E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510" y="1499616"/>
            <a:ext cx="4202440" cy="212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2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190E7-9499-41C1-2726-F4B685F0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04855-13D1-0659-908D-C6CEFCBD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j-ea"/>
              </a:rPr>
              <a:t>직렬화</a:t>
            </a:r>
            <a:r>
              <a:rPr lang="en-US" altLang="ko-KR" dirty="0">
                <a:latin typeface="+mj-ea"/>
              </a:rPr>
              <a:t>(Serialization)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ACBF76-7605-E378-93BC-F6B62849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8052"/>
            <a:ext cx="3163508" cy="312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48DD1-8686-2977-A88F-2584ACD7D870}"/>
              </a:ext>
            </a:extLst>
          </p:cNvPr>
          <p:cNvSpPr txBox="1"/>
          <p:nvPr/>
        </p:nvSpPr>
        <p:spPr>
          <a:xfrm>
            <a:off x="609600" y="4759438"/>
            <a:ext cx="11582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앞서 언급했듯이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클라이언트와 서버는 </a:t>
            </a:r>
            <a:r>
              <a:rPr lang="en-US" altLang="ko-KR" sz="1600" dirty="0"/>
              <a:t>JSON</a:t>
            </a:r>
            <a:r>
              <a:rPr lang="ko-KR" altLang="en-US" sz="1600" dirty="0"/>
              <a:t>이라는 형식으로 데이터들을 주고받습니다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서버가 클라이언트에게 데이터를 보내주기 위해서는 자신들이 다루는 데이터를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형태로 변환하는 과정이 필요합니다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이와 같이 특정 데이터를 </a:t>
            </a:r>
            <a:r>
              <a:rPr lang="en-US" altLang="ko-KR" sz="1600" dirty="0"/>
              <a:t>JSON</a:t>
            </a:r>
            <a:r>
              <a:rPr lang="ko-KR" altLang="en-US" sz="1600" dirty="0"/>
              <a:t>으로 변환하는 것을 직렬화</a:t>
            </a:r>
            <a:r>
              <a:rPr lang="en-US" altLang="ko-KR" sz="1600" dirty="0"/>
              <a:t>(Serialization)</a:t>
            </a:r>
            <a:r>
              <a:rPr lang="ko-KR" altLang="en-US" sz="1600" dirty="0"/>
              <a:t>이라고 합니다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Python</a:t>
            </a:r>
            <a:r>
              <a:rPr lang="ko-KR" altLang="en-US" sz="1600" dirty="0"/>
              <a:t>의 경우에는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자료형이 </a:t>
            </a:r>
            <a:r>
              <a:rPr lang="en-US" altLang="ko-KR" sz="1600" dirty="0"/>
              <a:t>JSON</a:t>
            </a:r>
            <a:r>
              <a:rPr lang="ko-KR" altLang="en-US" sz="1600" dirty="0"/>
              <a:t>과 같은 형식을 띄고 있기 때문에 직렬화를 위해서 데이터를 먼저 </a:t>
            </a:r>
            <a:r>
              <a:rPr lang="ko-KR" altLang="en-US" sz="1600" dirty="0" err="1"/>
              <a:t>딕셔너리</a:t>
            </a:r>
            <a:r>
              <a:rPr lang="ko-KR" altLang="en-US" sz="1600" dirty="0"/>
              <a:t> 자료형으로 변환해줍니다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5253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3343F-309D-B3EC-4013-A662DD7D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4F109-3328-4ED4-B373-B0293DD0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j-ea"/>
              </a:rPr>
              <a:t>기존 코드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4A359-FE10-5CCA-C333-868D2942FC17}"/>
              </a:ext>
            </a:extLst>
          </p:cNvPr>
          <p:cNvSpPr txBox="1"/>
          <p:nvPr/>
        </p:nvSpPr>
        <p:spPr>
          <a:xfrm>
            <a:off x="609600" y="5923921"/>
            <a:ext cx="1158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SSR </a:t>
            </a:r>
            <a:r>
              <a:rPr lang="ko-KR" altLang="en-US" sz="1600" dirty="0"/>
              <a:t>방식으로 개발된 좌측 페이지를 이제 우측의 </a:t>
            </a:r>
            <a:r>
              <a:rPr lang="en-US" altLang="ko-KR" sz="1600" dirty="0"/>
              <a:t>CSR </a:t>
            </a:r>
            <a:r>
              <a:rPr lang="ko-KR" altLang="en-US" sz="1600" dirty="0"/>
              <a:t>방식으로 변환해봅시다</a:t>
            </a:r>
            <a:r>
              <a:rPr lang="en-US" altLang="ko-KR" sz="16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7F0AA-B54A-F96B-D254-ABB128B7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6841"/>
            <a:ext cx="3770013" cy="3005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03501E4-522A-571B-B827-56D1CB0B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812" y="1626841"/>
            <a:ext cx="3613676" cy="1979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59AA02-0E1F-B085-2AA8-39C2D572C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812" y="3813983"/>
            <a:ext cx="2748347" cy="19767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29482C-5FF9-A90F-C5EE-28EFE06BE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5794" y="3363356"/>
            <a:ext cx="1189558" cy="7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0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306D-6BF4-15DA-1445-0F9DC29B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013FA-6A6E-A7D2-BB82-B11F69D3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j-ea"/>
              </a:rPr>
              <a:t>기존 코드 변환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E50B-1A68-ECBC-A3F9-E213E417A893}"/>
              </a:ext>
            </a:extLst>
          </p:cNvPr>
          <p:cNvSpPr txBox="1"/>
          <p:nvPr/>
        </p:nvSpPr>
        <p:spPr>
          <a:xfrm>
            <a:off x="609600" y="4131454"/>
            <a:ext cx="11582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방식처럼 </a:t>
            </a:r>
            <a:r>
              <a:rPr lang="en-US" altLang="ko-KR" sz="1600" dirty="0"/>
              <a:t>views.py</a:t>
            </a:r>
            <a:r>
              <a:rPr lang="ko-KR" altLang="en-US" sz="1600" dirty="0"/>
              <a:t>의 메서드를 한 페이지 단위로 </a:t>
            </a:r>
            <a:r>
              <a:rPr lang="ko-KR" altLang="en-US" sz="1600" dirty="0" err="1"/>
              <a:t>두지않고</a:t>
            </a:r>
            <a:r>
              <a:rPr lang="en-US" altLang="ko-KR" sz="1600" dirty="0"/>
              <a:t>,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질문에 대한 데이터 반환</a:t>
            </a:r>
            <a:r>
              <a:rPr lang="en-US" altLang="ko-KR" sz="1600" dirty="0"/>
              <a:t>, </a:t>
            </a:r>
            <a:r>
              <a:rPr lang="ko-KR" altLang="en-US" sz="1600" dirty="0"/>
              <a:t>해당 질문에 대한 답변에 대한 데이터 반환</a:t>
            </a:r>
            <a:endParaRPr lang="en-US" altLang="ko-KR" sz="1600" dirty="0"/>
          </a:p>
          <a:p>
            <a:r>
              <a:rPr lang="ko-KR" altLang="en-US" sz="1600" dirty="0"/>
              <a:t>이런 식으로 역할에 따라 분리해서 </a:t>
            </a:r>
            <a:r>
              <a:rPr lang="ko-KR" altLang="en-US" sz="1600" dirty="0" err="1"/>
              <a:t>두는게</a:t>
            </a:r>
            <a:r>
              <a:rPr lang="ko-KR" altLang="en-US" sz="1600" dirty="0"/>
              <a:t> 바람직합니다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79340B-9236-4F0B-1B87-DC5D17A9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32385"/>
            <a:ext cx="3613676" cy="1979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31BECA-E777-90F9-AEC3-349E06472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2" y="1732385"/>
            <a:ext cx="2748347" cy="19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2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AEC9A-8B4A-C00A-5F2C-E5F443466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43EB7-6C8C-0E73-EC26-6177799D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urls.py </a:t>
            </a:r>
            <a:r>
              <a:rPr lang="ko-KR" altLang="en-US" dirty="0">
                <a:latin typeface="+mj-ea"/>
              </a:rPr>
              <a:t>수정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AA2EE-872F-14B5-10C5-A3517DAE390C}"/>
              </a:ext>
            </a:extLst>
          </p:cNvPr>
          <p:cNvSpPr txBox="1"/>
          <p:nvPr/>
        </p:nvSpPr>
        <p:spPr>
          <a:xfrm>
            <a:off x="609600" y="1999873"/>
            <a:ext cx="11582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from </a:t>
            </a:r>
            <a:r>
              <a:rPr lang="en-US" altLang="ko-KR" sz="1600" dirty="0" err="1">
                <a:latin typeface="+mn-ea"/>
              </a:rPr>
              <a:t>django.urls</a:t>
            </a:r>
            <a:r>
              <a:rPr lang="en-US" altLang="ko-KR" sz="1600" dirty="0">
                <a:latin typeface="+mn-ea"/>
              </a:rPr>
              <a:t> import path</a:t>
            </a:r>
          </a:p>
          <a:p>
            <a:r>
              <a:rPr lang="en-US" altLang="ko-KR" sz="1600" dirty="0">
                <a:latin typeface="+mn-ea"/>
              </a:rPr>
              <a:t>from . import views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 err="1">
                <a:latin typeface="+mn-ea"/>
              </a:rPr>
              <a:t>urlpatterns</a:t>
            </a:r>
            <a:r>
              <a:rPr lang="en-US" altLang="ko-KR" sz="1600" dirty="0">
                <a:latin typeface="+mn-ea"/>
              </a:rPr>
              <a:t> = [</a:t>
            </a:r>
          </a:p>
          <a:p>
            <a:r>
              <a:rPr lang="en-US" altLang="ko-KR" sz="1600" dirty="0">
                <a:latin typeface="+mn-ea"/>
              </a:rPr>
              <a:t>    path('question/&lt;</a:t>
            </a:r>
            <a:r>
              <a:rPr lang="en-US" altLang="ko-KR" sz="1600" dirty="0" err="1">
                <a:latin typeface="+mn-ea"/>
              </a:rPr>
              <a:t>int:question_id</a:t>
            </a:r>
            <a:r>
              <a:rPr lang="en-US" altLang="ko-KR" sz="1600" dirty="0">
                <a:latin typeface="+mn-ea"/>
              </a:rPr>
              <a:t>&gt;/', </a:t>
            </a:r>
            <a:r>
              <a:rPr lang="en-US" altLang="ko-KR" sz="1600" dirty="0" err="1">
                <a:latin typeface="+mn-ea"/>
              </a:rPr>
              <a:t>views.question_detail</a:t>
            </a:r>
            <a:r>
              <a:rPr lang="en-US" altLang="ko-KR" sz="1600" dirty="0">
                <a:latin typeface="+mn-ea"/>
              </a:rPr>
              <a:t>), #</a:t>
            </a:r>
            <a:r>
              <a:rPr lang="ko-KR" altLang="en-US" sz="1600" dirty="0">
                <a:latin typeface="+mn-ea"/>
              </a:rPr>
              <a:t>특정 질문의 내용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path('question', </a:t>
            </a:r>
            <a:r>
              <a:rPr lang="en-US" altLang="ko-KR" sz="1600" dirty="0" err="1">
                <a:latin typeface="+mn-ea"/>
              </a:rPr>
              <a:t>views.questions</a:t>
            </a:r>
            <a:r>
              <a:rPr lang="en-US" altLang="ko-KR" sz="1600" dirty="0">
                <a:latin typeface="+mn-ea"/>
              </a:rPr>
              <a:t>)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,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    path('question/&lt;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int:question_id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&gt;/answer', </a:t>
            </a:r>
            <a:r>
              <a:rPr lang="en-US" altLang="ko-KR" sz="1600" dirty="0" err="1">
                <a:solidFill>
                  <a:srgbClr val="FF0000"/>
                </a:solidFill>
                <a:latin typeface="+mn-ea"/>
              </a:rPr>
              <a:t>views.answers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) #</a:t>
            </a:r>
            <a:r>
              <a:rPr lang="ko-KR" altLang="en-US" sz="1600" dirty="0">
                <a:solidFill>
                  <a:srgbClr val="FF0000"/>
                </a:solidFill>
                <a:latin typeface="+mn-ea"/>
              </a:rPr>
              <a:t>특정 질문에 대한 답변</a:t>
            </a:r>
            <a:endParaRPr lang="en-US" altLang="ko-KR" sz="16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]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urls.py</a:t>
            </a:r>
            <a:r>
              <a:rPr lang="ko-KR" altLang="en-US" sz="1600" dirty="0">
                <a:latin typeface="+mn-ea"/>
              </a:rPr>
              <a:t>에서 </a:t>
            </a:r>
            <a:r>
              <a:rPr lang="en-US" altLang="ko-KR" sz="1600" dirty="0">
                <a:latin typeface="+mn-ea"/>
              </a:rPr>
              <a:t>answer</a:t>
            </a:r>
            <a:r>
              <a:rPr lang="ko-KR" altLang="en-US" sz="1600" dirty="0">
                <a:latin typeface="+mn-ea"/>
              </a:rPr>
              <a:t> 데이터를 얻을 수 있는 </a:t>
            </a:r>
            <a:r>
              <a:rPr lang="ko-KR" altLang="en-US" sz="1600" dirty="0" err="1">
                <a:latin typeface="+mn-ea"/>
              </a:rPr>
              <a:t>엔드포인트만</a:t>
            </a:r>
            <a:r>
              <a:rPr lang="ko-KR" altLang="en-US" sz="1600" dirty="0">
                <a:latin typeface="+mn-ea"/>
              </a:rPr>
              <a:t> 추가해줍시다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19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7172F-EF7B-E540-9248-855E502D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EA110-9230-B435-30EA-8F23931C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MTV </a:t>
            </a:r>
            <a:r>
              <a:rPr lang="ko-KR" altLang="en-US" dirty="0">
                <a:latin typeface="+mn-ea"/>
                <a:ea typeface="+mn-ea"/>
              </a:rPr>
              <a:t>구조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BAC7286-3132-A557-5F4D-5A20D739D2DC}"/>
              </a:ext>
            </a:extLst>
          </p:cNvPr>
          <p:cNvSpPr txBox="1"/>
          <p:nvPr/>
        </p:nvSpPr>
        <p:spPr>
          <a:xfrm>
            <a:off x="571884" y="1546342"/>
            <a:ext cx="688121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00AFEF"/>
                </a:solidFill>
                <a:latin typeface="HY견고딕"/>
                <a:cs typeface="HY견고딕"/>
              </a:rPr>
              <a:t>Model</a:t>
            </a:r>
            <a:r>
              <a:rPr sz="2800" spc="-185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35" dirty="0">
                <a:solidFill>
                  <a:srgbClr val="00AFEF"/>
                </a:solidFill>
                <a:latin typeface="HY견고딕"/>
                <a:cs typeface="HY견고딕"/>
              </a:rPr>
              <a:t>Template</a:t>
            </a:r>
            <a:r>
              <a:rPr sz="2800" spc="-130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95" dirty="0">
                <a:solidFill>
                  <a:srgbClr val="00AFEF"/>
                </a:solidFill>
                <a:latin typeface="HY견고딕"/>
                <a:cs typeface="HY견고딕"/>
              </a:rPr>
              <a:t>View</a:t>
            </a:r>
            <a:r>
              <a:rPr sz="2800" spc="-229" dirty="0">
                <a:solidFill>
                  <a:srgbClr val="00AFEF"/>
                </a:solidFill>
                <a:latin typeface="HY견고딕"/>
                <a:cs typeface="HY견고딕"/>
              </a:rPr>
              <a:t> </a:t>
            </a:r>
            <a:r>
              <a:rPr sz="2800" spc="-285" dirty="0" err="1">
                <a:solidFill>
                  <a:srgbClr val="00AFEF"/>
                </a:solidFill>
                <a:latin typeface="HY견고딕"/>
                <a:cs typeface="HY견고딕"/>
              </a:rPr>
              <a:t>구조</a:t>
            </a:r>
            <a:endParaRPr sz="2800" dirty="0">
              <a:latin typeface="HY견고딕"/>
              <a:cs typeface="HY견고딕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24F1BBA5-C291-DF6F-ECC4-7EE2A51929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884" y="2643174"/>
            <a:ext cx="1430527" cy="1951211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CAD25CD1-35F9-8DC9-2888-AC1D8FF4FC1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5421" y="2852969"/>
            <a:ext cx="2724600" cy="163053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D0A5A070-4F65-5505-F2EC-A7B81795884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2477" y="3120725"/>
            <a:ext cx="1219451" cy="1219366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E02F1BA3-687A-B6F8-6A69-D07D6C6AFB0E}"/>
              </a:ext>
            </a:extLst>
          </p:cNvPr>
          <p:cNvSpPr/>
          <p:nvPr/>
        </p:nvSpPr>
        <p:spPr>
          <a:xfrm>
            <a:off x="2210437" y="3543333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1891918" y="0"/>
                </a:moveTo>
                <a:lnTo>
                  <a:pt x="1891918" y="85725"/>
                </a:lnTo>
                <a:lnTo>
                  <a:pt x="1949153" y="57150"/>
                </a:lnTo>
                <a:lnTo>
                  <a:pt x="1906270" y="57150"/>
                </a:lnTo>
                <a:lnTo>
                  <a:pt x="1906270" y="28575"/>
                </a:lnTo>
                <a:lnTo>
                  <a:pt x="1948984" y="28575"/>
                </a:lnTo>
                <a:lnTo>
                  <a:pt x="1891918" y="0"/>
                </a:lnTo>
                <a:close/>
              </a:path>
              <a:path w="1978025" h="85725">
                <a:moveTo>
                  <a:pt x="189191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891918" y="57150"/>
                </a:lnTo>
                <a:lnTo>
                  <a:pt x="1891918" y="28575"/>
                </a:lnTo>
                <a:close/>
              </a:path>
              <a:path w="1978025" h="85725">
                <a:moveTo>
                  <a:pt x="1948984" y="28575"/>
                </a:moveTo>
                <a:lnTo>
                  <a:pt x="1906270" y="28575"/>
                </a:lnTo>
                <a:lnTo>
                  <a:pt x="1906270" y="57150"/>
                </a:lnTo>
                <a:lnTo>
                  <a:pt x="1949153" y="57150"/>
                </a:lnTo>
                <a:lnTo>
                  <a:pt x="1977643" y="42926"/>
                </a:lnTo>
                <a:lnTo>
                  <a:pt x="1948984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2559C50-CF0B-F0A8-9CDE-0EF036A4A1DE}"/>
              </a:ext>
            </a:extLst>
          </p:cNvPr>
          <p:cNvSpPr txBox="1"/>
          <p:nvPr/>
        </p:nvSpPr>
        <p:spPr>
          <a:xfrm>
            <a:off x="2256426" y="3159900"/>
            <a:ext cx="16424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14" dirty="0">
                <a:latin typeface="HY견고딕"/>
                <a:cs typeface="HY견고딕"/>
              </a:rPr>
              <a:t>3. </a:t>
            </a:r>
            <a:r>
              <a:rPr sz="1800" b="1" spc="-114" dirty="0">
                <a:latin typeface="HY견고딕"/>
                <a:cs typeface="HY견고딕"/>
              </a:rPr>
              <a:t>DB</a:t>
            </a:r>
            <a:r>
              <a:rPr lang="en-US" sz="1800" b="1" spc="-114" dirty="0">
                <a:latin typeface="HY견고딕"/>
                <a:cs typeface="HY견고딕"/>
              </a:rPr>
              <a:t> </a:t>
            </a:r>
            <a:r>
              <a:rPr lang="ko-KR" altLang="en-US" sz="1800" b="1" spc="-114" dirty="0">
                <a:latin typeface="HY견고딕"/>
                <a:cs typeface="HY견고딕"/>
              </a:rPr>
              <a:t>정보 제공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A5182422-0BE0-BF03-FEFF-34A37FD2EAE9}"/>
              </a:ext>
            </a:extLst>
          </p:cNvPr>
          <p:cNvSpPr txBox="1"/>
          <p:nvPr/>
        </p:nvSpPr>
        <p:spPr>
          <a:xfrm>
            <a:off x="690349" y="4572414"/>
            <a:ext cx="1265555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" marR="5080" indent="-77470">
              <a:lnSpc>
                <a:spcPct val="151300"/>
              </a:lnSpc>
              <a:spcBef>
                <a:spcPts val="95"/>
              </a:spcBef>
            </a:pPr>
            <a:r>
              <a:rPr sz="1800" spc="-15" dirty="0">
                <a:latin typeface="HY견고딕"/>
                <a:cs typeface="HY견고딕"/>
              </a:rPr>
              <a:t>Models.py  </a:t>
            </a:r>
            <a:r>
              <a:rPr sz="1800" spc="-120" dirty="0">
                <a:latin typeface="HY견고딕"/>
                <a:cs typeface="HY견고딕"/>
              </a:rPr>
              <a:t>D</a:t>
            </a:r>
            <a:r>
              <a:rPr sz="1800" spc="-114" dirty="0">
                <a:latin typeface="HY견고딕"/>
                <a:cs typeface="HY견고딕"/>
              </a:rPr>
              <a:t>B </a:t>
            </a:r>
            <a:r>
              <a:rPr sz="1800" spc="-180" dirty="0">
                <a:latin typeface="HY견고딕"/>
                <a:cs typeface="HY견고딕"/>
              </a:rPr>
              <a:t>데이터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22434ABF-3703-4448-C78B-549EC73BB012}"/>
              </a:ext>
            </a:extLst>
          </p:cNvPr>
          <p:cNvSpPr txBox="1"/>
          <p:nvPr/>
        </p:nvSpPr>
        <p:spPr>
          <a:xfrm>
            <a:off x="4516388" y="4280315"/>
            <a:ext cx="1145540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10" dirty="0">
                <a:latin typeface="HY견고딕"/>
                <a:cs typeface="HY견고딕"/>
              </a:rPr>
              <a:t>Views.py</a:t>
            </a:r>
            <a:endParaRPr sz="1800" dirty="0">
              <a:latin typeface="HY견고딕"/>
              <a:cs typeface="HY견고딕"/>
            </a:endParaRPr>
          </a:p>
          <a:p>
            <a:pPr marL="324485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가공</a:t>
            </a:r>
            <a:endParaRPr sz="1800" dirty="0">
              <a:latin typeface="HY견고딕"/>
              <a:cs typeface="HY견고딕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50B10CE9-E8C5-4592-FCA8-4804A6399FF2}"/>
              </a:ext>
            </a:extLst>
          </p:cNvPr>
          <p:cNvSpPr txBox="1"/>
          <p:nvPr/>
        </p:nvSpPr>
        <p:spPr>
          <a:xfrm>
            <a:off x="8514209" y="4572414"/>
            <a:ext cx="1323975" cy="855344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205"/>
              </a:spcBef>
            </a:pPr>
            <a:r>
              <a:rPr sz="1800" spc="-20" dirty="0">
                <a:latin typeface="HY견고딕"/>
                <a:cs typeface="HY견고딕"/>
              </a:rPr>
              <a:t>Template</a:t>
            </a:r>
            <a:endParaRPr sz="180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180" dirty="0">
                <a:latin typeface="HY견고딕"/>
                <a:cs typeface="HY견고딕"/>
              </a:rPr>
              <a:t>보여지는</a:t>
            </a:r>
            <a:r>
              <a:rPr sz="1800" spc="-100" dirty="0">
                <a:latin typeface="HY견고딕"/>
                <a:cs typeface="HY견고딕"/>
              </a:rPr>
              <a:t> </a:t>
            </a:r>
            <a:r>
              <a:rPr sz="1800" spc="-180" dirty="0">
                <a:latin typeface="HY견고딕"/>
                <a:cs typeface="HY견고딕"/>
              </a:rPr>
              <a:t>화면</a:t>
            </a:r>
            <a:endParaRPr sz="1800">
              <a:latin typeface="HY견고딕"/>
              <a:cs typeface="HY견고딕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4854C57A-3B6C-183A-2757-CCC577C702FD}"/>
              </a:ext>
            </a:extLst>
          </p:cNvPr>
          <p:cNvSpPr/>
          <p:nvPr/>
        </p:nvSpPr>
        <p:spPr>
          <a:xfrm>
            <a:off x="5843654" y="3543333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1678940" y="0"/>
                </a:moveTo>
                <a:lnTo>
                  <a:pt x="1678940" y="85725"/>
                </a:lnTo>
                <a:lnTo>
                  <a:pt x="1736174" y="57150"/>
                </a:lnTo>
                <a:lnTo>
                  <a:pt x="1693291" y="57150"/>
                </a:lnTo>
                <a:lnTo>
                  <a:pt x="1693291" y="28575"/>
                </a:lnTo>
                <a:lnTo>
                  <a:pt x="1736005" y="28575"/>
                </a:lnTo>
                <a:lnTo>
                  <a:pt x="1678940" y="0"/>
                </a:lnTo>
                <a:close/>
              </a:path>
              <a:path w="1764665" h="85725">
                <a:moveTo>
                  <a:pt x="167894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678940" y="57150"/>
                </a:lnTo>
                <a:lnTo>
                  <a:pt x="1678940" y="28575"/>
                </a:lnTo>
                <a:close/>
              </a:path>
              <a:path w="1764665" h="85725">
                <a:moveTo>
                  <a:pt x="1736005" y="28575"/>
                </a:moveTo>
                <a:lnTo>
                  <a:pt x="1693291" y="28575"/>
                </a:lnTo>
                <a:lnTo>
                  <a:pt x="1693291" y="57150"/>
                </a:lnTo>
                <a:lnTo>
                  <a:pt x="1736174" y="57150"/>
                </a:lnTo>
                <a:lnTo>
                  <a:pt x="1764665" y="42926"/>
                </a:lnTo>
                <a:lnTo>
                  <a:pt x="173600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A1846A3-090B-B7F7-2942-730292AE2297}"/>
              </a:ext>
            </a:extLst>
          </p:cNvPr>
          <p:cNvSpPr txBox="1"/>
          <p:nvPr/>
        </p:nvSpPr>
        <p:spPr>
          <a:xfrm>
            <a:off x="6050220" y="2950095"/>
            <a:ext cx="143052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00"/>
              </a:spcBef>
            </a:pPr>
            <a:r>
              <a:rPr lang="en-US" sz="1800" b="1" spc="-40" dirty="0">
                <a:latin typeface="HY견고딕"/>
                <a:cs typeface="HY견고딕"/>
              </a:rPr>
              <a:t>4. </a:t>
            </a:r>
            <a:r>
              <a:rPr sz="1800" b="1" spc="-40" dirty="0" err="1">
                <a:latin typeface="HY견고딕"/>
                <a:cs typeface="HY견고딕"/>
              </a:rPr>
              <a:t>HTML에</a:t>
            </a:r>
            <a:endParaRPr sz="1800" b="1" dirty="0">
              <a:latin typeface="HY견고딕"/>
              <a:cs typeface="HY견고딕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ko-KR" altLang="en-US" b="1" spc="-180" dirty="0">
                <a:latin typeface="HY견고딕"/>
                <a:cs typeface="HY견고딕"/>
              </a:rPr>
              <a:t>정보</a:t>
            </a:r>
            <a:r>
              <a:rPr sz="1800" b="1" spc="-100" dirty="0">
                <a:latin typeface="HY견고딕"/>
                <a:cs typeface="HY견고딕"/>
              </a:rPr>
              <a:t> </a:t>
            </a:r>
            <a:r>
              <a:rPr lang="ko-KR" altLang="en-US" sz="1800" b="1" spc="-180" dirty="0">
                <a:latin typeface="HY견고딕"/>
                <a:cs typeface="HY견고딕"/>
              </a:rPr>
              <a:t>삽입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FED5DFAD-9486-FE35-017A-06A3E9350AF2}"/>
              </a:ext>
            </a:extLst>
          </p:cNvPr>
          <p:cNvSpPr/>
          <p:nvPr/>
        </p:nvSpPr>
        <p:spPr>
          <a:xfrm>
            <a:off x="5843654" y="3842038"/>
            <a:ext cx="1764664" cy="85725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C733E08D-E7B1-6444-62D3-18AFC5C0F392}"/>
              </a:ext>
            </a:extLst>
          </p:cNvPr>
          <p:cNvSpPr txBox="1"/>
          <p:nvPr/>
        </p:nvSpPr>
        <p:spPr>
          <a:xfrm>
            <a:off x="5906646" y="3980595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100"/>
              </a:spcBef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5.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렌더링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5716A0E8-66FD-2486-3BD4-C4C14A5F316F}"/>
              </a:ext>
            </a:extLst>
          </p:cNvPr>
          <p:cNvSpPr txBox="1"/>
          <p:nvPr/>
        </p:nvSpPr>
        <p:spPr>
          <a:xfrm>
            <a:off x="2292895" y="3980595"/>
            <a:ext cx="141969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14" dirty="0">
                <a:latin typeface="HY견고딕"/>
                <a:cs typeface="HY견고딕"/>
              </a:rPr>
              <a:t>2. </a:t>
            </a:r>
            <a:r>
              <a:rPr sz="1800" spc="-114" dirty="0">
                <a:latin typeface="HY견고딕"/>
                <a:cs typeface="HY견고딕"/>
              </a:rPr>
              <a:t>D</a:t>
            </a:r>
            <a:r>
              <a:rPr sz="1800" spc="-120" dirty="0">
                <a:latin typeface="HY견고딕"/>
                <a:cs typeface="HY견고딕"/>
              </a:rPr>
              <a:t>B</a:t>
            </a:r>
            <a:r>
              <a:rPr lang="ko-KR" altLang="en-US" b="1" spc="-180" dirty="0">
                <a:latin typeface="HY견고딕"/>
                <a:cs typeface="HY견고딕"/>
              </a:rPr>
              <a:t>에 요청</a:t>
            </a:r>
            <a:endParaRPr sz="1800" b="1" dirty="0">
              <a:latin typeface="HY견고딕"/>
              <a:cs typeface="HY견고딕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EE768EF4-9480-5E84-62BA-6ACB2E45125C}"/>
              </a:ext>
            </a:extLst>
          </p:cNvPr>
          <p:cNvSpPr/>
          <p:nvPr/>
        </p:nvSpPr>
        <p:spPr>
          <a:xfrm>
            <a:off x="2210437" y="3842038"/>
            <a:ext cx="1978025" cy="85725"/>
          </a:xfrm>
          <a:custGeom>
            <a:avLst/>
            <a:gdLst/>
            <a:ahLst/>
            <a:cxnLst/>
            <a:rect l="l" t="t" r="r" b="b"/>
            <a:pathLst>
              <a:path w="197802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97802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978025" h="85725">
                <a:moveTo>
                  <a:pt x="1977643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977643" y="57150"/>
                </a:lnTo>
                <a:lnTo>
                  <a:pt x="1977643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F8B7C77D-A06C-37BE-EC58-DDDF2CBBD5C1}"/>
              </a:ext>
            </a:extLst>
          </p:cNvPr>
          <p:cNvSpPr/>
          <p:nvPr/>
        </p:nvSpPr>
        <p:spPr>
          <a:xfrm rot="5400000" flipV="1">
            <a:off x="4589656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45653056-BB12-6AFC-2772-5D70B58468DA}"/>
              </a:ext>
            </a:extLst>
          </p:cNvPr>
          <p:cNvSpPr txBox="1"/>
          <p:nvPr/>
        </p:nvSpPr>
        <p:spPr>
          <a:xfrm>
            <a:off x="3371483" y="5354769"/>
            <a:ext cx="1717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1.Htt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요청</a:t>
            </a:r>
            <a:endParaRPr lang="ko-KR" altLang="en-US"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EBAFDD2C-C70A-E6A1-8548-4164F04D1B94}"/>
              </a:ext>
            </a:extLst>
          </p:cNvPr>
          <p:cNvSpPr txBox="1"/>
          <p:nvPr/>
        </p:nvSpPr>
        <p:spPr>
          <a:xfrm>
            <a:off x="4716282" y="5276873"/>
            <a:ext cx="26678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spc="-40" dirty="0">
                <a:latin typeface="HY견고딕"/>
                <a:cs typeface="HY견고딕"/>
              </a:rPr>
              <a:t>6. Htt</a:t>
            </a:r>
            <a:r>
              <a:rPr lang="en-US" spc="-40" dirty="0">
                <a:latin typeface="HY견고딕"/>
                <a:cs typeface="HY견고딕"/>
              </a:rPr>
              <a:t>p </a:t>
            </a:r>
            <a:r>
              <a:rPr lang="ko-KR" altLang="en-US" spc="-4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응답</a:t>
            </a:r>
            <a:endParaRPr lang="en-US" altLang="ko-KR" spc="-4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  <a:p>
            <a:pPr algn="ctr">
              <a:lnSpc>
                <a:spcPct val="100000"/>
              </a:lnSpc>
            </a:pPr>
            <a:r>
              <a:rPr lang="en-US" sz="1800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Html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  <a:cs typeface="HY견고딕"/>
              </a:rPr>
              <a:t>데이터</a:t>
            </a:r>
            <a:endParaRPr sz="1800" dirty="0">
              <a:latin typeface="HY견고딕" panose="02030600000101010101" pitchFamily="18" charset="-127"/>
              <a:ea typeface="HY견고딕" panose="02030600000101010101" pitchFamily="18" charset="-127"/>
              <a:cs typeface="HY견고딕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8A99D277-BED7-8887-E4AF-0EAF36B2F823}"/>
              </a:ext>
            </a:extLst>
          </p:cNvPr>
          <p:cNvSpPr/>
          <p:nvPr/>
        </p:nvSpPr>
        <p:spPr>
          <a:xfrm rot="16200000" flipV="1">
            <a:off x="4832438" y="5505490"/>
            <a:ext cx="685800" cy="112779"/>
          </a:xfrm>
          <a:custGeom>
            <a:avLst/>
            <a:gdLst/>
            <a:ahLst/>
            <a:cxnLst/>
            <a:rect l="l" t="t" r="r" b="b"/>
            <a:pathLst>
              <a:path w="1764665" h="85725">
                <a:moveTo>
                  <a:pt x="85725" y="0"/>
                </a:moveTo>
                <a:lnTo>
                  <a:pt x="0" y="42926"/>
                </a:lnTo>
                <a:lnTo>
                  <a:pt x="85725" y="85725"/>
                </a:lnTo>
                <a:lnTo>
                  <a:pt x="85725" y="57150"/>
                </a:lnTo>
                <a:lnTo>
                  <a:pt x="71374" y="57150"/>
                </a:lnTo>
                <a:lnTo>
                  <a:pt x="71374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1764665" h="85725">
                <a:moveTo>
                  <a:pt x="85725" y="28575"/>
                </a:moveTo>
                <a:lnTo>
                  <a:pt x="71374" y="28575"/>
                </a:lnTo>
                <a:lnTo>
                  <a:pt x="71374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1764665" h="85725">
                <a:moveTo>
                  <a:pt x="1764665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1764665" y="57150"/>
                </a:lnTo>
                <a:lnTo>
                  <a:pt x="1764665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AA585-3A67-FE2B-798B-8FA4B563C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896" y="6040570"/>
            <a:ext cx="856611" cy="856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641AAF-E7E0-DFCC-BDF7-97B951BAA598}"/>
              </a:ext>
            </a:extLst>
          </p:cNvPr>
          <p:cNvSpPr txBox="1"/>
          <p:nvPr/>
        </p:nvSpPr>
        <p:spPr>
          <a:xfrm>
            <a:off x="8499366" y="2161102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프론트엔드와</a:t>
            </a:r>
            <a:r>
              <a:rPr lang="ko-KR" altLang="en-US" sz="1200" dirty="0"/>
              <a:t> 연결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250F14-167B-4DFB-7BE9-D231820508A3}"/>
              </a:ext>
            </a:extLst>
          </p:cNvPr>
          <p:cNvSpPr txBox="1"/>
          <p:nvPr/>
        </p:nvSpPr>
        <p:spPr>
          <a:xfrm>
            <a:off x="455986" y="2037793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데이터베이스와 연결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6905F7-0887-3051-6B8B-459F13769524}"/>
              </a:ext>
            </a:extLst>
          </p:cNvPr>
          <p:cNvSpPr txBox="1"/>
          <p:nvPr/>
        </p:nvSpPr>
        <p:spPr>
          <a:xfrm>
            <a:off x="729225" y="2299602"/>
            <a:ext cx="194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Model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AC737B-0AA6-5707-1B4B-4866952B3E8D}"/>
              </a:ext>
            </a:extLst>
          </p:cNvPr>
          <p:cNvSpPr txBox="1"/>
          <p:nvPr/>
        </p:nvSpPr>
        <p:spPr>
          <a:xfrm>
            <a:off x="4306580" y="2694369"/>
            <a:ext cx="194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Controller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CB080C-E7DE-A26C-E4DC-9EB01F0A439A}"/>
              </a:ext>
            </a:extLst>
          </p:cNvPr>
          <p:cNvSpPr txBox="1"/>
          <p:nvPr/>
        </p:nvSpPr>
        <p:spPr>
          <a:xfrm>
            <a:off x="8772605" y="2425500"/>
            <a:ext cx="1943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View </a:t>
            </a:r>
            <a:r>
              <a:rPr lang="ko-KR" altLang="en-US" sz="1600" b="1" dirty="0">
                <a:solidFill>
                  <a:srgbClr val="FF0000"/>
                </a:solidFill>
              </a:rPr>
              <a:t>영역</a:t>
            </a:r>
          </a:p>
        </p:txBody>
      </p:sp>
    </p:spTree>
    <p:extLst>
      <p:ext uri="{BB962C8B-B14F-4D97-AF65-F5344CB8AC3E}">
        <p14:creationId xmlns:p14="http://schemas.microsoft.com/office/powerpoint/2010/main" val="7154585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5D42-C7E0-9213-6788-1AD4E50B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71C7-2D1B-EC7C-5FF7-33FDF66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수정</a:t>
            </a:r>
            <a:r>
              <a:rPr lang="en-US" altLang="ko-KR" dirty="0">
                <a:latin typeface="+mj-ea"/>
              </a:rPr>
              <a:t>(1)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7AB2B9-160D-9AB6-CD2F-3C14323E4997}"/>
              </a:ext>
            </a:extLst>
          </p:cNvPr>
          <p:cNvSpPr txBox="1"/>
          <p:nvPr/>
        </p:nvSpPr>
        <p:spPr>
          <a:xfrm>
            <a:off x="609600" y="1999873"/>
            <a:ext cx="115824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def </a:t>
            </a:r>
            <a:r>
              <a:rPr lang="en-US" altLang="ko-KR" sz="1600" dirty="0" err="1">
                <a:latin typeface="+mn-ea"/>
              </a:rPr>
              <a:t>question_detail</a:t>
            </a:r>
            <a:r>
              <a:rPr lang="en-US" altLang="ko-KR" sz="1600" dirty="0">
                <a:latin typeface="+mn-ea"/>
              </a:rPr>
              <a:t>(request,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):</a:t>
            </a:r>
          </a:p>
          <a:p>
            <a:r>
              <a:rPr lang="en-US" altLang="ko-KR" sz="1600" dirty="0">
                <a:latin typeface="+mn-ea"/>
              </a:rPr>
              <a:t>    if </a:t>
            </a:r>
            <a:r>
              <a:rPr lang="en-US" altLang="ko-KR" sz="1600" dirty="0" err="1">
                <a:latin typeface="+mn-ea"/>
              </a:rPr>
              <a:t>request.method</a:t>
            </a:r>
            <a:r>
              <a:rPr lang="en-US" altLang="ko-KR" sz="1600" dirty="0">
                <a:latin typeface="+mn-ea"/>
              </a:rPr>
              <a:t> == 'GET':</a:t>
            </a:r>
          </a:p>
          <a:p>
            <a:r>
              <a:rPr lang="en-US" altLang="ko-KR" sz="1600" dirty="0">
                <a:latin typeface="+mn-ea"/>
              </a:rPr>
              <a:t>        question = </a:t>
            </a:r>
            <a:r>
              <a:rPr lang="en-US" altLang="ko-KR" sz="1600" dirty="0" err="1">
                <a:latin typeface="+mn-ea"/>
              </a:rPr>
              <a:t>Question.objects.get</a:t>
            </a:r>
            <a:r>
              <a:rPr lang="en-US" altLang="ko-KR" sz="1600" dirty="0">
                <a:latin typeface="+mn-ea"/>
              </a:rPr>
              <a:t>(id=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)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</a:t>
            </a:r>
            <a:r>
              <a:rPr lang="en-US" altLang="ko-KR" sz="1600" dirty="0" err="1">
                <a:latin typeface="+mn-ea"/>
              </a:rPr>
              <a:t>question_data</a:t>
            </a:r>
            <a:r>
              <a:rPr lang="en-US" altLang="ko-KR" sz="1600" dirty="0">
                <a:latin typeface="+mn-ea"/>
              </a:rPr>
              <a:t> = {</a:t>
            </a:r>
          </a:p>
          <a:p>
            <a:r>
              <a:rPr lang="en-US" altLang="ko-KR" sz="1600" dirty="0">
                <a:latin typeface="+mn-ea"/>
              </a:rPr>
              <a:t>            'id': question.id,</a:t>
            </a:r>
          </a:p>
          <a:p>
            <a:r>
              <a:rPr lang="en-US" altLang="ko-KR" sz="1600" dirty="0">
                <a:latin typeface="+mn-ea"/>
              </a:rPr>
              <a:t>            'subject': </a:t>
            </a:r>
            <a:r>
              <a:rPr lang="en-US" altLang="ko-KR" sz="1600" dirty="0" err="1">
                <a:latin typeface="+mn-ea"/>
              </a:rPr>
              <a:t>question.subject</a:t>
            </a:r>
            <a:r>
              <a:rPr lang="en-US" altLang="ko-KR" sz="1600" dirty="0">
                <a:latin typeface="+mn-ea"/>
              </a:rPr>
              <a:t>,</a:t>
            </a:r>
          </a:p>
          <a:p>
            <a:r>
              <a:rPr lang="en-US" altLang="ko-KR" sz="1600" dirty="0">
                <a:latin typeface="+mn-ea"/>
              </a:rPr>
              <a:t>            'content': </a:t>
            </a:r>
            <a:r>
              <a:rPr lang="en-US" altLang="ko-KR" sz="1600" dirty="0" err="1">
                <a:latin typeface="+mn-ea"/>
              </a:rPr>
              <a:t>question.content</a:t>
            </a:r>
            <a:r>
              <a:rPr lang="en-US" altLang="ko-KR" sz="1600" dirty="0">
                <a:latin typeface="+mn-ea"/>
              </a:rPr>
              <a:t>,</a:t>
            </a:r>
          </a:p>
          <a:p>
            <a:r>
              <a:rPr lang="en-US" altLang="ko-KR" sz="1600" dirty="0">
                <a:latin typeface="+mn-ea"/>
              </a:rPr>
              <a:t>            '</a:t>
            </a:r>
            <a:r>
              <a:rPr lang="en-US" altLang="ko-KR" sz="1600" dirty="0" err="1">
                <a:latin typeface="+mn-ea"/>
              </a:rPr>
              <a:t>create_date</a:t>
            </a:r>
            <a:r>
              <a:rPr lang="en-US" altLang="ko-KR" sz="1600" dirty="0">
                <a:latin typeface="+mn-ea"/>
              </a:rPr>
              <a:t>': </a:t>
            </a:r>
            <a:r>
              <a:rPr lang="en-US" altLang="ko-KR" sz="1600" dirty="0" err="1">
                <a:latin typeface="+mn-ea"/>
              </a:rPr>
              <a:t>question.create_date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        }</a:t>
            </a:r>
          </a:p>
          <a:p>
            <a:r>
              <a:rPr lang="en-US" altLang="ko-KR" sz="1600" dirty="0">
                <a:latin typeface="+mn-ea"/>
              </a:rPr>
              <a:t>        # question</a:t>
            </a:r>
            <a:r>
              <a:rPr lang="ko-KR" altLang="en-US" sz="1600" dirty="0">
                <a:latin typeface="+mn-ea"/>
              </a:rPr>
              <a:t>이라는 객체의 변수들을 </a:t>
            </a:r>
            <a:r>
              <a:rPr lang="ko-KR" altLang="en-US" sz="1600" dirty="0" err="1">
                <a:latin typeface="+mn-ea"/>
              </a:rPr>
              <a:t>딕셔너리</a:t>
            </a:r>
            <a:r>
              <a:rPr lang="ko-KR" altLang="en-US" sz="1600" dirty="0">
                <a:latin typeface="+mn-ea"/>
              </a:rPr>
              <a:t> 형식으로 변환하는 직렬화 과정</a:t>
            </a:r>
          </a:p>
          <a:p>
            <a:endParaRPr lang="ko-KR" altLang="en-US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        </a:t>
            </a:r>
            <a:r>
              <a:rPr lang="en-US" altLang="ko-KR" sz="1600" dirty="0">
                <a:latin typeface="+mn-ea"/>
              </a:rPr>
              <a:t>return </a:t>
            </a:r>
            <a:r>
              <a:rPr lang="en-US" altLang="ko-KR" sz="1600" dirty="0" err="1">
                <a:latin typeface="+mn-ea"/>
              </a:rPr>
              <a:t>JsonResponse</a:t>
            </a:r>
            <a:r>
              <a:rPr lang="en-US" altLang="ko-KR" sz="1600" dirty="0">
                <a:latin typeface="+mn-ea"/>
              </a:rPr>
              <a:t>(</a:t>
            </a:r>
            <a:r>
              <a:rPr lang="en-US" altLang="ko-KR" sz="1600" dirty="0" err="1">
                <a:latin typeface="+mn-ea"/>
              </a:rPr>
              <a:t>question_data</a:t>
            </a:r>
            <a:r>
              <a:rPr lang="en-US" altLang="ko-KR" sz="1600" dirty="0">
                <a:latin typeface="+mn-ea"/>
              </a:rPr>
              <a:t>) # </a:t>
            </a:r>
            <a:r>
              <a:rPr lang="ko-KR" altLang="en-US" sz="1600" dirty="0">
                <a:latin typeface="+mn-ea"/>
              </a:rPr>
              <a:t>이미 위에서 직렬화가 </a:t>
            </a:r>
            <a:r>
              <a:rPr lang="ko-KR" altLang="en-US" sz="1600" dirty="0" err="1">
                <a:latin typeface="+mn-ea"/>
              </a:rPr>
              <a:t>끝난게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question_data</a:t>
            </a:r>
            <a:r>
              <a:rPr lang="ko-KR" altLang="en-US" sz="1600" dirty="0">
                <a:latin typeface="+mn-ea"/>
              </a:rPr>
              <a:t>이므로 그대로 반환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특정 질문에 대한 자세한 데이터를 조회할 수 있는 기능을 구현하기 위해서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해당 메서드를 추가해줍시다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F1AEEC-7FBB-B393-AE93-33C10E7C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34" y="1744496"/>
            <a:ext cx="3613676" cy="19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6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3D651-DFE5-FAAA-004E-1420B40B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A2783-5CFC-233D-441E-40F9B4F0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수정</a:t>
            </a:r>
            <a:r>
              <a:rPr lang="en-US" altLang="ko-KR" dirty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1E684-81E7-21AA-D4C5-6234D9E9A360}"/>
              </a:ext>
            </a:extLst>
          </p:cNvPr>
          <p:cNvSpPr txBox="1"/>
          <p:nvPr/>
        </p:nvSpPr>
        <p:spPr>
          <a:xfrm>
            <a:off x="609600" y="3429000"/>
            <a:ext cx="1158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def answers(</a:t>
            </a:r>
            <a:r>
              <a:rPr lang="en-US" altLang="ko-KR" sz="1600" dirty="0" err="1">
                <a:latin typeface="+mn-ea"/>
              </a:rPr>
              <a:t>request,question_id</a:t>
            </a:r>
            <a:r>
              <a:rPr lang="en-US" altLang="ko-KR" sz="1600" dirty="0">
                <a:latin typeface="+mn-ea"/>
              </a:rPr>
              <a:t>) :</a:t>
            </a:r>
          </a:p>
          <a:p>
            <a:r>
              <a:rPr lang="en-US" altLang="ko-KR" sz="1600" dirty="0">
                <a:latin typeface="+mn-ea"/>
              </a:rPr>
              <a:t>    if </a:t>
            </a:r>
            <a:r>
              <a:rPr lang="en-US" altLang="ko-KR" sz="1600" dirty="0" err="1">
                <a:latin typeface="+mn-ea"/>
              </a:rPr>
              <a:t>request.method</a:t>
            </a:r>
            <a:r>
              <a:rPr lang="en-US" altLang="ko-KR" sz="1600" dirty="0">
                <a:latin typeface="+mn-ea"/>
              </a:rPr>
              <a:t> == 'GET':</a:t>
            </a:r>
          </a:p>
          <a:p>
            <a:r>
              <a:rPr lang="en-US" altLang="ko-KR" sz="1600" dirty="0">
                <a:latin typeface="+mn-ea"/>
              </a:rPr>
              <a:t>        answers = list(</a:t>
            </a:r>
            <a:r>
              <a:rPr lang="en-US" altLang="ko-KR" sz="1600" dirty="0" err="1">
                <a:latin typeface="+mn-ea"/>
              </a:rPr>
              <a:t>Answer.objects.filter</a:t>
            </a:r>
            <a:r>
              <a:rPr lang="en-US" altLang="ko-KR" sz="1600" dirty="0">
                <a:latin typeface="+mn-ea"/>
              </a:rPr>
              <a:t>(question=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).values('id', '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', 'content', '</a:t>
            </a:r>
            <a:r>
              <a:rPr lang="en-US" altLang="ko-KR" sz="1600" dirty="0" err="1">
                <a:latin typeface="+mn-ea"/>
              </a:rPr>
              <a:t>create_date</a:t>
            </a:r>
            <a:r>
              <a:rPr lang="en-US" altLang="ko-KR" sz="1600" dirty="0">
                <a:latin typeface="+mn-ea"/>
              </a:rPr>
              <a:t>'))</a:t>
            </a:r>
          </a:p>
          <a:p>
            <a:r>
              <a:rPr lang="en-US" altLang="ko-KR" sz="1600" dirty="0">
                <a:latin typeface="+mn-ea"/>
              </a:rPr>
              <a:t>        #Answer </a:t>
            </a:r>
            <a:r>
              <a:rPr lang="ko-KR" altLang="en-US" sz="1600" dirty="0">
                <a:latin typeface="+mn-ea"/>
              </a:rPr>
              <a:t>클래스에서 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ko-KR" altLang="en-US" sz="1600" dirty="0">
                <a:latin typeface="+mn-ea"/>
              </a:rPr>
              <a:t>에 있는 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값과 일치하는 질문들만 전부 가져오는데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각각 </a:t>
            </a:r>
            <a:r>
              <a:rPr lang="en-US" altLang="ko-KR" sz="1600" dirty="0">
                <a:latin typeface="+mn-ea"/>
              </a:rPr>
              <a:t>'id',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'</a:t>
            </a:r>
            <a:r>
              <a:rPr lang="en-US" altLang="ko-KR" sz="1600" dirty="0" err="1">
                <a:latin typeface="+mn-ea"/>
              </a:rPr>
              <a:t>question_id</a:t>
            </a:r>
            <a:r>
              <a:rPr lang="en-US" altLang="ko-KR" sz="1600" dirty="0">
                <a:latin typeface="+mn-ea"/>
              </a:rPr>
              <a:t>',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…</a:t>
            </a:r>
            <a:r>
              <a:rPr lang="ko-KR" altLang="en-US" sz="1600" dirty="0">
                <a:latin typeface="+mn-ea"/>
              </a:rPr>
              <a:t> 등의 이름으로 가져옴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그 후 </a:t>
            </a:r>
            <a:r>
              <a:rPr lang="en-US" altLang="ko-KR" sz="1600" dirty="0">
                <a:latin typeface="+mn-ea"/>
              </a:rPr>
              <a:t>list </a:t>
            </a:r>
            <a:r>
              <a:rPr lang="ko-KR" altLang="en-US" sz="1600" dirty="0">
                <a:latin typeface="+mn-ea"/>
              </a:rPr>
              <a:t>형식으로 변환</a:t>
            </a:r>
          </a:p>
          <a:p>
            <a:r>
              <a:rPr lang="ko-KR" altLang="en-US" sz="1600" dirty="0">
                <a:latin typeface="+mn-ea"/>
              </a:rPr>
              <a:t>        </a:t>
            </a:r>
            <a:r>
              <a:rPr lang="en-US" altLang="ko-KR" sz="1600" dirty="0">
                <a:latin typeface="+mn-ea"/>
              </a:rPr>
              <a:t>return </a:t>
            </a:r>
            <a:r>
              <a:rPr lang="en-US" altLang="ko-KR" sz="1600" dirty="0" err="1">
                <a:latin typeface="+mn-ea"/>
              </a:rPr>
              <a:t>JsonResponse</a:t>
            </a:r>
            <a:r>
              <a:rPr lang="en-US" altLang="ko-KR" sz="1600" dirty="0">
                <a:latin typeface="+mn-ea"/>
              </a:rPr>
              <a:t>({'answers': answers}) # answers</a:t>
            </a:r>
            <a:r>
              <a:rPr lang="ko-KR" altLang="en-US" sz="1600" dirty="0">
                <a:latin typeface="+mn-ea"/>
              </a:rPr>
              <a:t>는 </a:t>
            </a:r>
            <a:r>
              <a:rPr lang="en-US" altLang="ko-KR" sz="1600" dirty="0">
                <a:latin typeface="+mn-ea"/>
              </a:rPr>
              <a:t>list </a:t>
            </a:r>
            <a:r>
              <a:rPr lang="ko-KR" altLang="en-US" sz="1600" dirty="0">
                <a:latin typeface="+mn-ea"/>
              </a:rPr>
              <a:t>값이기 때문에 직렬화 필요</a:t>
            </a:r>
            <a:r>
              <a:rPr lang="en-US" altLang="ko-KR" sz="1600" dirty="0">
                <a:latin typeface="+mn-ea"/>
              </a:rPr>
              <a:t>. 'answers' : </a:t>
            </a:r>
            <a:r>
              <a:rPr lang="ko-KR" altLang="en-US" sz="1600" dirty="0">
                <a:latin typeface="+mn-ea"/>
              </a:rPr>
              <a:t>로 직렬화 </a:t>
            </a:r>
            <a:r>
              <a:rPr lang="ko-KR" altLang="en-US" sz="1600" dirty="0" err="1">
                <a:latin typeface="+mn-ea"/>
              </a:rPr>
              <a:t>해줌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특정 질문에 대한 답변을 조회할 수 있는 기능을 구현하기 위해서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해당 메서드를 추가해줍시다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F57349-0951-8170-7959-ECAA2F0D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246" y="1677857"/>
            <a:ext cx="2748347" cy="19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0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7B836-E475-2A13-36ED-F9C9B8FF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24EE1-BC4C-6B67-0EFC-AA35DAAB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views.py </a:t>
            </a:r>
            <a:r>
              <a:rPr lang="ko-KR" altLang="en-US" dirty="0">
                <a:latin typeface="+mj-ea"/>
              </a:rPr>
              <a:t>수정</a:t>
            </a:r>
            <a:r>
              <a:rPr lang="en-US" altLang="ko-KR" dirty="0">
                <a:latin typeface="+mj-ea"/>
              </a:rPr>
              <a:t>(2)</a:t>
            </a:r>
            <a:endParaRPr lang="ko-KR" altLang="en-US" dirty="0">
              <a:latin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38E2DD-6520-0273-1CC9-77FA2E5EE6F5}"/>
              </a:ext>
            </a:extLst>
          </p:cNvPr>
          <p:cNvSpPr txBox="1"/>
          <p:nvPr/>
        </p:nvSpPr>
        <p:spPr>
          <a:xfrm>
            <a:off x="609600" y="4422182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서버를 키고 해당 </a:t>
            </a:r>
            <a:r>
              <a:rPr lang="en-US" altLang="ko-KR" sz="1600" dirty="0" err="1">
                <a:latin typeface="+mn-ea"/>
              </a:rPr>
              <a:t>url</a:t>
            </a:r>
            <a:r>
              <a:rPr lang="ko-KR" altLang="en-US" sz="1600" dirty="0">
                <a:latin typeface="+mn-ea"/>
              </a:rPr>
              <a:t>에 접속하면 잘 </a:t>
            </a:r>
            <a:r>
              <a:rPr lang="ko-KR" altLang="en-US" sz="1600" dirty="0" err="1">
                <a:latin typeface="+mn-ea"/>
              </a:rPr>
              <a:t>되는걸</a:t>
            </a:r>
            <a:r>
              <a:rPr lang="ko-KR" altLang="en-US" sz="1600" dirty="0">
                <a:latin typeface="+mn-ea"/>
              </a:rPr>
              <a:t> 확인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4286F4-304E-AA68-3A23-73C14764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52" y="1850111"/>
            <a:ext cx="2748347" cy="19767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44EC86-CF0A-FC95-D7B4-2F962ED1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24" y="1847442"/>
            <a:ext cx="3613676" cy="19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86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860A-58CB-E887-A24A-204D7960D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F2E27-87E1-9E63-58E5-D561E6A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j-ea"/>
              </a:rPr>
              <a:t>다음주 예고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1F2D35-5B6C-7ED3-0D6A-3D85C7E1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1" y="1668525"/>
            <a:ext cx="7556529" cy="496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70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1BEA-1DDB-192E-3E93-AE237839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5DDB0-A277-0D67-818C-46301174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j-ea"/>
              </a:rPr>
              <a:t>다음주 예고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62223E-D972-F20E-E85F-1D98E5AE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1" y="1578873"/>
            <a:ext cx="1571050" cy="15710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219D6F-ECD8-A263-F65A-58F730DEE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3577" y="3429000"/>
            <a:ext cx="856611" cy="85661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3609B4-B0F1-5127-C937-F6955DCE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754" y="3306329"/>
            <a:ext cx="2307510" cy="9338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A05E78-131E-CE3B-0345-B979A3FD3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39474" y="3630566"/>
            <a:ext cx="2307510" cy="895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A456E6-6254-722A-B4A8-C4F3A6DBE80C}"/>
              </a:ext>
            </a:extLst>
          </p:cNvPr>
          <p:cNvSpPr txBox="1"/>
          <p:nvPr/>
        </p:nvSpPr>
        <p:spPr>
          <a:xfrm>
            <a:off x="4821292" y="342900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4. </a:t>
            </a:r>
            <a:r>
              <a:rPr lang="ko-KR" altLang="en-US" sz="1200" dirty="0">
                <a:solidFill>
                  <a:srgbClr val="FF0000"/>
                </a:solidFill>
              </a:rPr>
              <a:t>서버에 </a:t>
            </a:r>
            <a:r>
              <a:rPr lang="en-US" altLang="ko-KR" sz="1200" dirty="0" err="1">
                <a:solidFill>
                  <a:srgbClr val="FF0000"/>
                </a:solidFill>
              </a:rPr>
              <a:t>api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47F761-2542-D77D-59E7-A12C7E202F46}"/>
              </a:ext>
            </a:extLst>
          </p:cNvPr>
          <p:cNvSpPr txBox="1"/>
          <p:nvPr/>
        </p:nvSpPr>
        <p:spPr>
          <a:xfrm>
            <a:off x="2544460" y="3535135"/>
            <a:ext cx="1990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ko-KR" altLang="en-US" sz="1200" dirty="0"/>
              <a:t>브라우저에서 코드 실행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B113-9181-DB90-C13F-334BCFE657D7}"/>
              </a:ext>
            </a:extLst>
          </p:cNvPr>
          <p:cNvSpPr txBox="1"/>
          <p:nvPr/>
        </p:nvSpPr>
        <p:spPr>
          <a:xfrm>
            <a:off x="6931367" y="3759373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서버에서 코드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6F4A-888E-B209-DD8A-41C70E12DB73}"/>
              </a:ext>
            </a:extLst>
          </p:cNvPr>
          <p:cNvSpPr txBox="1"/>
          <p:nvPr/>
        </p:nvSpPr>
        <p:spPr>
          <a:xfrm>
            <a:off x="4920199" y="4175633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en-US" altLang="ko-KR" sz="1200" b="1" dirty="0" err="1"/>
              <a:t>api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응답 데이터 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717158-6B31-AEA9-569C-B3F68A186E62}"/>
              </a:ext>
            </a:extLst>
          </p:cNvPr>
          <p:cNvSpPr txBox="1"/>
          <p:nvPr/>
        </p:nvSpPr>
        <p:spPr>
          <a:xfrm>
            <a:off x="2553511" y="3989928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7. </a:t>
            </a:r>
            <a:r>
              <a:rPr lang="ko-KR" altLang="en-US" sz="1200" dirty="0">
                <a:solidFill>
                  <a:srgbClr val="FF0000"/>
                </a:solidFill>
              </a:rPr>
              <a:t>실행된 결과 띄우기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37DDC6-8B7B-93E5-0C1E-2EAFFFC3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83" y="2959677"/>
            <a:ext cx="1571050" cy="1571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D70C68-87DD-FE57-6CF7-2E7A7B6421BD}"/>
              </a:ext>
            </a:extLst>
          </p:cNvPr>
          <p:cNvSpPr txBox="1"/>
          <p:nvPr/>
        </p:nvSpPr>
        <p:spPr>
          <a:xfrm>
            <a:off x="9047858" y="4773495"/>
            <a:ext cx="151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8F3C69E-4777-7136-2911-6A024E8D8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4262" y="1704822"/>
            <a:ext cx="7775428" cy="1179111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9A5CC8-838A-8CC7-0D91-D03DD7A750BE}"/>
              </a:ext>
            </a:extLst>
          </p:cNvPr>
          <p:cNvCxnSpPr>
            <a:cxnSpLocks/>
          </p:cNvCxnSpPr>
          <p:nvPr/>
        </p:nvCxnSpPr>
        <p:spPr>
          <a:xfrm flipV="1">
            <a:off x="3294262" y="2809812"/>
            <a:ext cx="817510" cy="672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87DC7F-175D-11FA-0B96-2FA4A5012D70}"/>
              </a:ext>
            </a:extLst>
          </p:cNvPr>
          <p:cNvSpPr txBox="1"/>
          <p:nvPr/>
        </p:nvSpPr>
        <p:spPr>
          <a:xfrm>
            <a:off x="1314072" y="4437405"/>
            <a:ext cx="157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브라우저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419EC61-4A36-4C47-1ED3-80CD2E7C1B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4072" y="5359635"/>
            <a:ext cx="7212254" cy="1385995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387DB3-F9A6-D1CF-577A-F3FA71BFA1B1}"/>
              </a:ext>
            </a:extLst>
          </p:cNvPr>
          <p:cNvCxnSpPr>
            <a:cxnSpLocks/>
          </p:cNvCxnSpPr>
          <p:nvPr/>
        </p:nvCxnSpPr>
        <p:spPr>
          <a:xfrm>
            <a:off x="3294262" y="4367209"/>
            <a:ext cx="739218" cy="8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68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B93E-CC1F-6DAF-0F75-B82EA4F4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CBEC1-38FF-9771-C2F4-F57B631C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다음주 예고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F3E5-FD8D-43F0-63CC-81C26AEE81A7}"/>
              </a:ext>
            </a:extLst>
          </p:cNvPr>
          <p:cNvSpPr txBox="1"/>
          <p:nvPr/>
        </p:nvSpPr>
        <p:spPr>
          <a:xfrm>
            <a:off x="528353" y="1903243"/>
            <a:ext cx="60949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1주차.   웹 통신과 개발의 이해 (OT)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2주차.   HTML, CSS, JS 개념 기초</a:t>
            </a:r>
          </a:p>
          <a:p>
            <a:r>
              <a:rPr lang="ko-KR" altLang="en-US" dirty="0">
                <a:latin typeface="+mn-ea"/>
              </a:rPr>
              <a:t>3주차.   웹 프레임워크 이해 (</a:t>
            </a:r>
            <a:r>
              <a:rPr lang="ko-KR" altLang="en-US" dirty="0" err="1">
                <a:latin typeface="+mn-ea"/>
              </a:rPr>
              <a:t>Django를</a:t>
            </a:r>
            <a:r>
              <a:rPr lang="ko-KR" altLang="en-US" dirty="0">
                <a:latin typeface="+mn-ea"/>
              </a:rPr>
              <a:t> 활용한 페이지 </a:t>
            </a:r>
            <a:r>
              <a:rPr lang="ko-KR" altLang="en-US" dirty="0" err="1">
                <a:latin typeface="+mn-ea"/>
              </a:rPr>
              <a:t>랜더링</a:t>
            </a:r>
            <a:r>
              <a:rPr lang="ko-KR" altLang="en-US" dirty="0"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4주차.   GIT 사용 실습</a:t>
            </a:r>
            <a:endParaRPr lang="en-US" altLang="ko-KR" dirty="0">
              <a:latin typeface="+mn-ea"/>
            </a:endParaRPr>
          </a:p>
          <a:p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5주차.   MVC 패턴 (MTV) + 데이터베이스 기초</a:t>
            </a:r>
          </a:p>
          <a:p>
            <a:r>
              <a:rPr lang="ko-KR" altLang="en-US" dirty="0">
                <a:latin typeface="+mn-ea"/>
              </a:rPr>
              <a:t>6주차.   REST API (1) (</a:t>
            </a:r>
            <a:r>
              <a:rPr lang="ko-KR" altLang="en-US" dirty="0" err="1">
                <a:latin typeface="+mn-ea"/>
              </a:rPr>
              <a:t>Django</a:t>
            </a:r>
            <a:r>
              <a:rPr lang="ko-KR" altLang="en-US" dirty="0">
                <a:latin typeface="+mn-ea"/>
              </a:rPr>
              <a:t> ORM 하드코딩)</a:t>
            </a:r>
          </a:p>
          <a:p>
            <a:r>
              <a:rPr lang="ko-KR" altLang="en-US" dirty="0">
                <a:latin typeface="+mn-ea"/>
              </a:rPr>
              <a:t>7주차.   REST API (2) (템플릿 </a:t>
            </a:r>
            <a:r>
              <a:rPr lang="ko-KR" altLang="en-US" dirty="0" err="1">
                <a:latin typeface="+mn-ea"/>
              </a:rPr>
              <a:t>프론트엔드</a:t>
            </a:r>
            <a:r>
              <a:rPr lang="ko-KR" altLang="en-US" dirty="0">
                <a:latin typeface="+mn-ea"/>
              </a:rPr>
              <a:t> 연결)</a:t>
            </a: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668A5-E2F9-4359-9C3F-45FB6E6337EE}"/>
              </a:ext>
            </a:extLst>
          </p:cNvPr>
          <p:cNvSpPr txBox="1"/>
          <p:nvPr/>
        </p:nvSpPr>
        <p:spPr>
          <a:xfrm>
            <a:off x="6288266" y="2636985"/>
            <a:ext cx="429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정적 웹 서비스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6636AA-DE3B-AA46-0725-661D320C903B}"/>
              </a:ext>
            </a:extLst>
          </p:cNvPr>
          <p:cNvSpPr txBox="1"/>
          <p:nvPr/>
        </p:nvSpPr>
        <p:spPr>
          <a:xfrm>
            <a:off x="6288266" y="3539276"/>
            <a:ext cx="429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필수 개발자 도구 익히기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B6659-B526-98D8-1C03-D47A80A76667}"/>
              </a:ext>
            </a:extLst>
          </p:cNvPr>
          <p:cNvSpPr txBox="1"/>
          <p:nvPr/>
        </p:nvSpPr>
        <p:spPr>
          <a:xfrm>
            <a:off x="6288266" y="4427102"/>
            <a:ext cx="4290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-- </a:t>
            </a:r>
            <a:r>
              <a:rPr lang="ko-KR" altLang="en-US" dirty="0"/>
              <a:t>동적 웹 서비스 구현</a:t>
            </a:r>
          </a:p>
        </p:txBody>
      </p:sp>
    </p:spTree>
    <p:extLst>
      <p:ext uri="{BB962C8B-B14F-4D97-AF65-F5344CB8AC3E}">
        <p14:creationId xmlns:p14="http://schemas.microsoft.com/office/powerpoint/2010/main" val="86375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802DB-2461-227F-AA8E-CA73A83C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01CDA-9D3E-2EEB-E49E-AA4BA5A6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일반적 프로그램 개발 프로세스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507E78-F787-DC2E-C4F6-FAC86E64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33" y="3515795"/>
            <a:ext cx="908263" cy="9082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FB30C9-275B-DE17-20B7-62B782D07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283" y="3520883"/>
            <a:ext cx="908263" cy="908263"/>
          </a:xfrm>
          <a:prstGeom prst="rect">
            <a:avLst/>
          </a:prstGeom>
        </p:spPr>
      </p:pic>
      <p:pic>
        <p:nvPicPr>
          <p:cNvPr id="3074" name="Picture 2" descr="Introduction to JavaScript - JBSTechInfo | A Technology Driven Group">
            <a:extLst>
              <a:ext uri="{FF2B5EF4-FFF2-40B4-BE49-F238E27FC236}">
                <a16:creationId xmlns:a16="http://schemas.microsoft.com/office/drawing/2014/main" id="{B70E4639-4FF5-6471-5C45-5B6D0582E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15" y="3497005"/>
            <a:ext cx="1693331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MySQL Logo">
            <a:extLst>
              <a:ext uri="{FF2B5EF4-FFF2-40B4-BE49-F238E27FC236}">
                <a16:creationId xmlns:a16="http://schemas.microsoft.com/office/drawing/2014/main" id="{38E3692A-9906-014F-751A-4118BAF7B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149" y="3383660"/>
            <a:ext cx="1407449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DB1C006-1C21-E9D4-6117-44E946F58824}"/>
              </a:ext>
            </a:extLst>
          </p:cNvPr>
          <p:cNvSpPr txBox="1"/>
          <p:nvPr/>
        </p:nvSpPr>
        <p:spPr>
          <a:xfrm>
            <a:off x="3397844" y="5054105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프론트엔드</a:t>
            </a:r>
            <a:r>
              <a:rPr lang="ko-KR" altLang="en-US" sz="1200" dirty="0"/>
              <a:t> 코드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67B85-F044-28DE-EC2B-23034DA769F7}"/>
              </a:ext>
            </a:extLst>
          </p:cNvPr>
          <p:cNvSpPr txBox="1"/>
          <p:nvPr/>
        </p:nvSpPr>
        <p:spPr>
          <a:xfrm>
            <a:off x="6888328" y="499378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백엔드</a:t>
            </a:r>
            <a:r>
              <a:rPr lang="ko-KR" altLang="en-US" sz="1200" dirty="0"/>
              <a:t> 코드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7D1E7E-28EC-7940-395B-67E8718F9255}"/>
              </a:ext>
            </a:extLst>
          </p:cNvPr>
          <p:cNvSpPr txBox="1"/>
          <p:nvPr/>
        </p:nvSpPr>
        <p:spPr>
          <a:xfrm>
            <a:off x="9980105" y="499378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데이터베이스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77681-CDAB-0A1B-5B62-3E998DFB07A0}"/>
              </a:ext>
            </a:extLst>
          </p:cNvPr>
          <p:cNvSpPr txBox="1"/>
          <p:nvPr/>
        </p:nvSpPr>
        <p:spPr>
          <a:xfrm>
            <a:off x="630011" y="5054105"/>
            <a:ext cx="944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브라우저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2E1A45-6405-1491-5151-0199B66385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325" y="3619245"/>
            <a:ext cx="856611" cy="8566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DA00756-6466-43E2-2CBB-7BC7556D26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580" y="3410658"/>
            <a:ext cx="1419644" cy="93385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0B270A9-F988-756A-AD7A-687B1F12C4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583300" y="3734895"/>
            <a:ext cx="1419644" cy="89535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246F788A-2D8B-0299-E8DA-1C00E6205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0686" y="3440319"/>
            <a:ext cx="1419644" cy="9338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8468F2D-767F-2F02-BB76-617AC8126F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5129406" y="3764556"/>
            <a:ext cx="1419644" cy="89535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983A0FC-7A66-585B-B6F9-D2223C849C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6749" y="3414747"/>
            <a:ext cx="1419644" cy="93385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08B3C5FB-0705-5276-CDBF-2D7BCCF5A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8135469" y="3738984"/>
            <a:ext cx="1419644" cy="895358"/>
          </a:xfrm>
          <a:prstGeom prst="rect">
            <a:avLst/>
          </a:prstGeom>
        </p:spPr>
      </p:pic>
      <p:pic>
        <p:nvPicPr>
          <p:cNvPr id="35" name="Picture 6" descr="Python logo and symbol, meaning, history, PNG">
            <a:extLst>
              <a:ext uri="{FF2B5EF4-FFF2-40B4-BE49-F238E27FC236}">
                <a16:creationId xmlns:a16="http://schemas.microsoft.com/office/drawing/2014/main" id="{B25CEE01-3C80-D0E3-3C6C-02F5C0EC9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806" y="3676007"/>
            <a:ext cx="1279757" cy="79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CCB00CD-131D-B436-0CCF-536C96C60B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3852" y="1503638"/>
            <a:ext cx="1113617" cy="11136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B740883-BCBF-C71D-37CB-E9ED8E1356D5}"/>
              </a:ext>
            </a:extLst>
          </p:cNvPr>
          <p:cNvSpPr txBox="1"/>
          <p:nvPr/>
        </p:nvSpPr>
        <p:spPr>
          <a:xfrm>
            <a:off x="3024224" y="1783447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UI/UX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A06E3C-78CA-D661-44E5-452986B05F9C}"/>
              </a:ext>
            </a:extLst>
          </p:cNvPr>
          <p:cNvSpPr txBox="1"/>
          <p:nvPr/>
        </p:nvSpPr>
        <p:spPr>
          <a:xfrm>
            <a:off x="3629283" y="3163320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FE </a:t>
            </a:r>
            <a:r>
              <a:rPr lang="ko-KR" altLang="en-US" sz="1200" dirty="0"/>
              <a:t>개발자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8A3B9-A920-2A5C-B274-603A1F667A89}"/>
              </a:ext>
            </a:extLst>
          </p:cNvPr>
          <p:cNvSpPr txBox="1"/>
          <p:nvPr/>
        </p:nvSpPr>
        <p:spPr>
          <a:xfrm>
            <a:off x="6977056" y="3299866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BE </a:t>
            </a:r>
            <a:r>
              <a:rPr lang="ko-KR" altLang="en-US" sz="1200" dirty="0"/>
              <a:t>개발자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A5D28E-0B56-20DE-C6B6-9F1B0ABDA9C0}"/>
              </a:ext>
            </a:extLst>
          </p:cNvPr>
          <p:cNvSpPr txBox="1"/>
          <p:nvPr/>
        </p:nvSpPr>
        <p:spPr>
          <a:xfrm>
            <a:off x="768527" y="1803895"/>
            <a:ext cx="1943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디자이너</a:t>
            </a:r>
          </a:p>
        </p:txBody>
      </p:sp>
    </p:spTree>
    <p:extLst>
      <p:ext uri="{BB962C8B-B14F-4D97-AF65-F5344CB8AC3E}">
        <p14:creationId xmlns:p14="http://schemas.microsoft.com/office/powerpoint/2010/main" val="369257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9DA0-86D2-0F9D-962D-A5857C56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5360D-CCE1-5280-974B-3A932AF3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n-ea"/>
                <a:ea typeface="+mn-ea"/>
              </a:rPr>
              <a:t>MVC </a:t>
            </a:r>
            <a:r>
              <a:rPr lang="ko-KR" altLang="en-US" dirty="0">
                <a:latin typeface="+mn-ea"/>
                <a:ea typeface="+mn-ea"/>
              </a:rPr>
              <a:t>패턴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1058AF-4BEA-EF3C-067E-CB22952D2708}"/>
              </a:ext>
            </a:extLst>
          </p:cNvPr>
          <p:cNvSpPr txBox="1"/>
          <p:nvPr/>
        </p:nvSpPr>
        <p:spPr>
          <a:xfrm>
            <a:off x="609600" y="1841082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b="0" i="0" dirty="0">
                <a:effectLst/>
                <a:latin typeface="+mn-ea"/>
              </a:rPr>
              <a:t>Django</a:t>
            </a:r>
            <a:r>
              <a:rPr lang="ko-KR" altLang="en-US" b="0" i="0" dirty="0">
                <a:effectLst/>
                <a:latin typeface="+mn-ea"/>
              </a:rPr>
              <a:t>의 </a:t>
            </a:r>
            <a:r>
              <a:rPr lang="en-US" altLang="ko-KR" b="0" i="0" dirty="0">
                <a:effectLst/>
                <a:latin typeface="+mn-ea"/>
              </a:rPr>
              <a:t>MTV </a:t>
            </a:r>
            <a:r>
              <a:rPr lang="ko-KR" altLang="en-US" b="0" i="0" dirty="0">
                <a:effectLst/>
                <a:latin typeface="+mn-ea"/>
              </a:rPr>
              <a:t>구조처럼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주요</a:t>
            </a:r>
            <a:r>
              <a:rPr lang="ko-KR" altLang="en-US" b="0" i="0" dirty="0">
                <a:effectLst/>
                <a:latin typeface="+mn-ea"/>
              </a:rPr>
              <a:t> 웹 프레임워크는 </a:t>
            </a:r>
            <a:r>
              <a:rPr lang="en-US" altLang="ko-KR" b="0" i="0" dirty="0">
                <a:effectLst/>
                <a:latin typeface="+mn-ea"/>
              </a:rPr>
              <a:t>MVC(Model – View – Controller) </a:t>
            </a:r>
            <a:r>
              <a:rPr lang="ko-KR" altLang="en-US" b="0" i="0" dirty="0">
                <a:effectLst/>
                <a:latin typeface="+mn-ea"/>
              </a:rPr>
              <a:t>패턴을 지닙니다</a:t>
            </a:r>
            <a:r>
              <a:rPr lang="en-US" altLang="ko-KR" b="0" i="0" dirty="0">
                <a:effectLst/>
                <a:latin typeface="+mn-ea"/>
              </a:rPr>
              <a:t>.</a:t>
            </a: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r>
              <a:rPr lang="en-US" altLang="ko-KR" b="1" i="0" dirty="0">
                <a:effectLst/>
                <a:latin typeface="+mn-ea"/>
              </a:rPr>
              <a:t>Model</a:t>
            </a:r>
            <a:r>
              <a:rPr lang="ko-KR" altLang="en-US" b="1" i="0" dirty="0">
                <a:effectLst/>
                <a:latin typeface="+mn-ea"/>
              </a:rPr>
              <a:t>​</a:t>
            </a:r>
            <a:r>
              <a:rPr lang="en-US" altLang="ko-KR" b="1" dirty="0">
                <a:latin typeface="+mn-ea"/>
              </a:rPr>
              <a:t>(Django</a:t>
            </a:r>
            <a:r>
              <a:rPr lang="ko-KR" altLang="en-US" b="1" dirty="0">
                <a:latin typeface="+mn-ea"/>
              </a:rPr>
              <a:t>의 </a:t>
            </a:r>
            <a:r>
              <a:rPr lang="en-US" altLang="ko-KR" b="1" dirty="0">
                <a:latin typeface="+mn-ea"/>
              </a:rPr>
              <a:t>Model)</a:t>
            </a:r>
            <a:r>
              <a:rPr lang="ko-KR" altLang="en-US" b="1" i="0" dirty="0">
                <a:effectLst/>
                <a:latin typeface="+mn-ea"/>
              </a:rPr>
              <a:t> 영역에서 </a:t>
            </a:r>
            <a:r>
              <a:rPr lang="ko-KR" altLang="en-US" b="1" dirty="0">
                <a:latin typeface="+mn-ea"/>
              </a:rPr>
              <a:t>데이터베이스와 </a:t>
            </a:r>
            <a:r>
              <a:rPr lang="ko-KR" altLang="en-US" b="1" dirty="0" err="1">
                <a:latin typeface="+mn-ea"/>
              </a:rPr>
              <a:t>백엔드</a:t>
            </a:r>
            <a:r>
              <a:rPr lang="ko-KR" altLang="en-US" b="1" dirty="0">
                <a:latin typeface="+mn-ea"/>
              </a:rPr>
              <a:t> 코드를 연결하고</a:t>
            </a:r>
            <a:r>
              <a:rPr lang="en-US" altLang="ko-KR" b="1" dirty="0">
                <a:latin typeface="+mn-ea"/>
              </a:rPr>
              <a:t>,</a:t>
            </a:r>
          </a:p>
          <a:p>
            <a:pPr algn="l"/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en-US" altLang="ko-KR" b="1" i="0" dirty="0">
                <a:effectLst/>
                <a:latin typeface="+mn-ea"/>
              </a:rPr>
              <a:t>View(Django</a:t>
            </a:r>
            <a:r>
              <a:rPr lang="ko-KR" altLang="en-US" b="1" i="0" dirty="0">
                <a:effectLst/>
                <a:latin typeface="+mn-ea"/>
              </a:rPr>
              <a:t>의 </a:t>
            </a:r>
            <a:r>
              <a:rPr lang="en-US" altLang="ko-KR" b="1" i="0" dirty="0">
                <a:effectLst/>
                <a:latin typeface="+mn-ea"/>
              </a:rPr>
              <a:t>Template) </a:t>
            </a:r>
            <a:r>
              <a:rPr lang="ko-KR" altLang="en-US" b="1" i="0" dirty="0">
                <a:effectLst/>
                <a:latin typeface="+mn-ea"/>
              </a:rPr>
              <a:t>영역에서 </a:t>
            </a:r>
            <a:r>
              <a:rPr lang="ko-KR" altLang="en-US" b="1" dirty="0" err="1">
                <a:latin typeface="+mn-ea"/>
              </a:rPr>
              <a:t>백엔드</a:t>
            </a:r>
            <a:r>
              <a:rPr lang="ko-KR" altLang="en-US" b="1" dirty="0">
                <a:latin typeface="+mn-ea"/>
              </a:rPr>
              <a:t> 코드와 </a:t>
            </a:r>
            <a:r>
              <a:rPr lang="ko-KR" altLang="en-US" b="1" dirty="0" err="1">
                <a:latin typeface="+mn-ea"/>
              </a:rPr>
              <a:t>프론트엔드</a:t>
            </a:r>
            <a:r>
              <a:rPr lang="ko-KR" altLang="en-US" b="1" dirty="0">
                <a:latin typeface="+mn-ea"/>
              </a:rPr>
              <a:t> 코드를 연결하고</a:t>
            </a:r>
            <a:r>
              <a:rPr lang="en-US" altLang="ko-KR" b="1" dirty="0">
                <a:latin typeface="+mn-ea"/>
              </a:rPr>
              <a:t>,</a:t>
            </a:r>
          </a:p>
          <a:p>
            <a:pPr algn="l"/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en-US" altLang="ko-KR" b="1" i="0" dirty="0">
                <a:effectLst/>
                <a:latin typeface="+mn-ea"/>
              </a:rPr>
              <a:t>Controller(Django</a:t>
            </a:r>
            <a:r>
              <a:rPr lang="ko-KR" altLang="en-US" b="1" i="0" dirty="0">
                <a:effectLst/>
                <a:latin typeface="+mn-ea"/>
              </a:rPr>
              <a:t>의 </a:t>
            </a:r>
            <a:r>
              <a:rPr lang="en-US" altLang="ko-KR" b="1" i="0" dirty="0">
                <a:effectLst/>
                <a:latin typeface="+mn-ea"/>
              </a:rPr>
              <a:t>View)</a:t>
            </a:r>
            <a:r>
              <a:rPr lang="ko-KR" altLang="en-US" b="1" i="0" dirty="0">
                <a:effectLst/>
                <a:latin typeface="+mn-ea"/>
              </a:rPr>
              <a:t>영역에서 </a:t>
            </a:r>
            <a:r>
              <a:rPr lang="en-US" altLang="ko-KR" b="1" dirty="0">
                <a:latin typeface="+mn-ea"/>
              </a:rPr>
              <a:t>Model, View, </a:t>
            </a:r>
            <a:r>
              <a:rPr lang="ko-KR" altLang="en-US" b="1" dirty="0">
                <a:latin typeface="+mn-ea"/>
              </a:rPr>
              <a:t>클라이언트</a:t>
            </a: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웹 브라우저</a:t>
            </a:r>
            <a:r>
              <a:rPr lang="en-US" altLang="ko-KR" b="1" dirty="0">
                <a:latin typeface="+mn-ea"/>
              </a:rPr>
              <a:t>) </a:t>
            </a:r>
            <a:r>
              <a:rPr lang="ko-KR" altLang="en-US" b="1" dirty="0">
                <a:latin typeface="+mn-ea"/>
              </a:rPr>
              <a:t>사이를 연결합니다</a:t>
            </a:r>
            <a:r>
              <a:rPr lang="en-US" altLang="ko-KR" b="1" dirty="0">
                <a:latin typeface="+mn-ea"/>
              </a:rPr>
              <a:t>.</a:t>
            </a:r>
            <a:r>
              <a:rPr lang="ko-KR" altLang="en-US" b="1" i="0" dirty="0">
                <a:effectLst/>
                <a:latin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720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620A-4FE1-ECF1-95CD-45AAF857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4D74F-E706-88FB-0B19-F483AF3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관계형 데이터베이스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3FA2D-2CEF-B056-6236-9075E24A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관계형 데이터베이스의 기본 용어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테이블 </a:t>
            </a:r>
            <a:r>
              <a:rPr lang="en-US" altLang="ko-KR" sz="1800" dirty="0"/>
              <a:t>– </a:t>
            </a:r>
            <a:r>
              <a:rPr lang="ko-KR" altLang="en-US" sz="1800" dirty="0"/>
              <a:t>하나의 개체에 관한 데이터를 </a:t>
            </a:r>
            <a:r>
              <a:rPr lang="en-US" altLang="ko-KR" sz="1800" dirty="0"/>
              <a:t>2</a:t>
            </a:r>
            <a:r>
              <a:rPr lang="ko-KR" altLang="en-US" sz="1800" dirty="0"/>
              <a:t>차원 구조로 정의한 것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 err="1"/>
              <a:t>투플</a:t>
            </a:r>
            <a:r>
              <a:rPr lang="ko-KR" altLang="en-US" sz="1800" dirty="0"/>
              <a:t> </a:t>
            </a:r>
            <a:r>
              <a:rPr lang="en-US" altLang="ko-KR" sz="1800" dirty="0"/>
              <a:t>– </a:t>
            </a:r>
            <a:r>
              <a:rPr lang="ko-KR" altLang="en-US" sz="1800" dirty="0"/>
              <a:t>테이블의 행</a:t>
            </a:r>
            <a:r>
              <a:rPr lang="en-US" altLang="ko-KR" sz="1800" dirty="0"/>
              <a:t>, </a:t>
            </a:r>
            <a:r>
              <a:rPr lang="ko-KR" altLang="en-US" sz="1800" dirty="0"/>
              <a:t>쉽게 말해 실제 데이터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속성 </a:t>
            </a:r>
            <a:r>
              <a:rPr lang="en-US" altLang="ko-KR" sz="1800" dirty="0"/>
              <a:t>– </a:t>
            </a:r>
            <a:r>
              <a:rPr lang="ko-KR" altLang="en-US" sz="1800" dirty="0"/>
              <a:t>테이블의 열</a:t>
            </a:r>
            <a:r>
              <a:rPr lang="en-US" altLang="ko-KR" sz="1800" dirty="0"/>
              <a:t>,</a:t>
            </a:r>
            <a:r>
              <a:rPr lang="ko-KR" altLang="en-US" sz="1800" dirty="0"/>
              <a:t> 쉽게 말해 실제 데이터들의 카테고리</a:t>
            </a: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도메인 </a:t>
            </a:r>
            <a:r>
              <a:rPr lang="en-US" altLang="ko-KR" sz="1800" dirty="0"/>
              <a:t>– </a:t>
            </a:r>
            <a:r>
              <a:rPr lang="ko-KR" altLang="en-US" sz="1800" dirty="0"/>
              <a:t>실제 데이터 값의 종류 </a:t>
            </a:r>
            <a:r>
              <a:rPr lang="en-US" altLang="ko-KR" sz="1800" dirty="0"/>
              <a:t>, </a:t>
            </a:r>
            <a:r>
              <a:rPr lang="ko-KR" altLang="en-US" sz="1800" dirty="0"/>
              <a:t>쉽게 말해 </a:t>
            </a:r>
            <a:r>
              <a:rPr lang="ko-KR" altLang="en-US" sz="1800" b="1" dirty="0"/>
              <a:t>자료형</a:t>
            </a:r>
            <a:endParaRPr lang="en-US" altLang="ko-KR" sz="1800" b="1" dirty="0"/>
          </a:p>
        </p:txBody>
      </p:sp>
      <p:pic>
        <p:nvPicPr>
          <p:cNvPr id="38" name="그림 37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E7F24083-4E41-4500-EA3F-84173D236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942943"/>
            <a:ext cx="763059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FF187-CA92-9852-5F79-C3C1D5FD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관계형 데이터베이스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E24FDFC-E7AE-99B6-CA2A-AEC13EC27AC7}"/>
              </a:ext>
            </a:extLst>
          </p:cNvPr>
          <p:cNvSpPr txBox="1">
            <a:spLocks/>
          </p:cNvSpPr>
          <p:nvPr/>
        </p:nvSpPr>
        <p:spPr>
          <a:xfrm>
            <a:off x="496562" y="1758657"/>
            <a:ext cx="11371462" cy="498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itchFamily="18" charset="2"/>
              <a:buNone/>
            </a:pPr>
            <a:r>
              <a:rPr lang="ko-KR" altLang="en-US" sz="1800" spc="-10" dirty="0" err="1">
                <a:latin typeface="Malgun Gothic"/>
                <a:cs typeface="Malgun Gothic"/>
              </a:rPr>
              <a:t>기본키</a:t>
            </a:r>
            <a:r>
              <a:rPr lang="en-US" altLang="ko-KR" sz="1800" spc="-10" dirty="0">
                <a:latin typeface="Malgun Gothic"/>
                <a:cs typeface="Malgun Gothic"/>
              </a:rPr>
              <a:t>(</a:t>
            </a:r>
            <a:r>
              <a:rPr lang="en-US" altLang="ko-KR" sz="1800" b="1" spc="-10" dirty="0">
                <a:latin typeface="Malgun Gothic"/>
                <a:cs typeface="Malgun Gothic"/>
              </a:rPr>
              <a:t>primary key</a:t>
            </a:r>
            <a:r>
              <a:rPr lang="en-US" altLang="ko-KR" sz="1800" spc="-10" dirty="0">
                <a:latin typeface="Malgun Gothic"/>
                <a:cs typeface="Malgun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spc="-10" dirty="0">
                <a:latin typeface="Malgun Gothic"/>
                <a:cs typeface="Malgun Gothic"/>
              </a:rPr>
              <a:t>테이블에서 </a:t>
            </a:r>
            <a:r>
              <a:rPr lang="ko-KR" altLang="en-US" sz="1600" spc="-10" dirty="0" err="1">
                <a:latin typeface="Malgun Gothic"/>
                <a:cs typeface="Malgun Gothic"/>
              </a:rPr>
              <a:t>투플</a:t>
            </a:r>
            <a:r>
              <a:rPr lang="ko-KR" altLang="en-US" sz="1600" spc="-10" dirty="0">
                <a:latin typeface="Malgun Gothic"/>
                <a:cs typeface="Malgun Gothic"/>
              </a:rPr>
              <a:t> 하나가 기본적으로 사용하는 고유의 아이디</a:t>
            </a:r>
            <a:endParaRPr lang="en-US" altLang="ko-KR" sz="1600" spc="-10" dirty="0">
              <a:latin typeface="Malgun Gothic"/>
              <a:cs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Malgun Gothic"/>
                <a:cs typeface="Malgun Gothic"/>
              </a:rPr>
              <a:t>Ex) </a:t>
            </a:r>
            <a:r>
              <a:rPr lang="ko-KR" altLang="en-US" sz="1600" dirty="0">
                <a:latin typeface="Malgun Gothic"/>
                <a:cs typeface="Malgun Gothic"/>
              </a:rPr>
              <a:t>고객 테이블의 </a:t>
            </a:r>
            <a:r>
              <a:rPr lang="ko-KR" altLang="en-US" sz="1600" dirty="0" err="1">
                <a:latin typeface="Malgun Gothic"/>
                <a:cs typeface="Malgun Gothic"/>
              </a:rPr>
              <a:t>기본키</a:t>
            </a:r>
            <a:r>
              <a:rPr lang="ko-KR" altLang="en-US" sz="1600" dirty="0">
                <a:latin typeface="Malgun Gothic"/>
                <a:cs typeface="Malgun Gothic"/>
              </a:rPr>
              <a:t> </a:t>
            </a:r>
            <a:r>
              <a:rPr lang="en-US" altLang="ko-KR" sz="1600" dirty="0">
                <a:latin typeface="Malgun Gothic"/>
                <a:cs typeface="Malgun Gothic"/>
              </a:rPr>
              <a:t>: </a:t>
            </a:r>
            <a:r>
              <a:rPr lang="ko-KR" altLang="en-US" sz="1600" dirty="0" err="1">
                <a:latin typeface="Malgun Gothic"/>
                <a:cs typeface="Malgun Gothic"/>
              </a:rPr>
              <a:t>고객아이디</a:t>
            </a: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None/>
            </a:pP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Font typeface="Wingdings 3" pitchFamily="18" charset="2"/>
              <a:buNone/>
            </a:pPr>
            <a:r>
              <a:rPr lang="ko-KR" altLang="en-US" sz="1800" spc="-10" dirty="0" err="1">
                <a:latin typeface="Malgun Gothic"/>
                <a:cs typeface="Malgun Gothic"/>
              </a:rPr>
              <a:t>외래키</a:t>
            </a:r>
            <a:r>
              <a:rPr lang="en-US" altLang="ko-KR" sz="1800" spc="-10" dirty="0">
                <a:latin typeface="Malgun Gothic"/>
                <a:cs typeface="Malgun Gothic"/>
              </a:rPr>
              <a:t>(</a:t>
            </a:r>
            <a:r>
              <a:rPr lang="en-US" altLang="ko-KR" sz="1800" b="1" spc="-10" dirty="0">
                <a:latin typeface="Malgun Gothic"/>
                <a:cs typeface="Malgun Gothic"/>
              </a:rPr>
              <a:t>foreign key</a:t>
            </a:r>
            <a:r>
              <a:rPr lang="en-US" altLang="ko-KR" sz="1800" spc="-10" dirty="0">
                <a:latin typeface="Malgun Gothic"/>
                <a:cs typeface="Malgun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/>
                <a:cs typeface="Malgun Gothic"/>
              </a:rPr>
              <a:t>다른 테이블의 기본키를 참조하는 속성</a:t>
            </a:r>
            <a:endParaRPr lang="en-US" altLang="ko-KR" sz="1600" dirty="0">
              <a:latin typeface="Malgun Gothic"/>
              <a:cs typeface="Malgun Gothic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Malgun Gothic"/>
                <a:cs typeface="Malgun Gothic"/>
              </a:rPr>
              <a:t>테이블들 간의 관계를 표현</a:t>
            </a:r>
            <a:endParaRPr lang="en-US" altLang="ko-KR" sz="1600" dirty="0">
              <a:latin typeface="Malgun Gothic"/>
              <a:cs typeface="Malgun Gothic"/>
            </a:endParaRPr>
          </a:p>
          <a:p>
            <a:pPr marL="0" indent="0">
              <a:buNone/>
            </a:pPr>
            <a:r>
              <a:rPr lang="en-US" altLang="ko-KR" sz="1600" dirty="0">
                <a:latin typeface="Malgun Gothic"/>
                <a:cs typeface="Malgun Gothic"/>
              </a:rPr>
              <a:t>     ex) </a:t>
            </a:r>
            <a:r>
              <a:rPr lang="ko-KR" altLang="en-US" sz="1600" dirty="0">
                <a:latin typeface="Malgun Gothic"/>
                <a:cs typeface="Malgun Gothic"/>
              </a:rPr>
              <a:t>주문 테이블의 </a:t>
            </a:r>
            <a:r>
              <a:rPr lang="ko-KR" altLang="en-US" sz="1600" dirty="0" err="1">
                <a:latin typeface="Malgun Gothic"/>
                <a:cs typeface="Malgun Gothic"/>
              </a:rPr>
              <a:t>외래키</a:t>
            </a:r>
            <a:r>
              <a:rPr lang="ko-KR" altLang="en-US" sz="1600" dirty="0">
                <a:latin typeface="Malgun Gothic"/>
                <a:cs typeface="Malgun Gothic"/>
              </a:rPr>
              <a:t> </a:t>
            </a:r>
            <a:r>
              <a:rPr lang="en-US" altLang="ko-KR" sz="1600" dirty="0">
                <a:latin typeface="Malgun Gothic"/>
                <a:cs typeface="Malgun Gothic"/>
              </a:rPr>
              <a:t>:</a:t>
            </a:r>
            <a:r>
              <a:rPr lang="ko-KR" altLang="en-US" sz="1600" dirty="0">
                <a:latin typeface="Malgun Gothic"/>
                <a:cs typeface="Malgun Gothic"/>
              </a:rPr>
              <a:t> 주문고객 </a:t>
            </a:r>
            <a:r>
              <a:rPr lang="en-US" altLang="ko-KR" sz="1600" dirty="0">
                <a:latin typeface="Malgun Gothic"/>
                <a:cs typeface="Malgun Gothic"/>
              </a:rPr>
              <a:t>(</a:t>
            </a:r>
            <a:r>
              <a:rPr lang="ko-KR" altLang="en-US" sz="1600" dirty="0" err="1">
                <a:latin typeface="Malgun Gothic"/>
                <a:cs typeface="Malgun Gothic"/>
              </a:rPr>
              <a:t>고객아이디를</a:t>
            </a:r>
            <a:r>
              <a:rPr lang="ko-KR" altLang="en-US" sz="1600" dirty="0">
                <a:latin typeface="Malgun Gothic"/>
                <a:cs typeface="Malgun Gothic"/>
              </a:rPr>
              <a:t> 참조하기 때문에 고객 테이블을 참조함</a:t>
            </a:r>
            <a:r>
              <a:rPr lang="en-US" altLang="ko-KR" sz="1600" dirty="0">
                <a:latin typeface="Malgun Gothic"/>
                <a:cs typeface="Malgun Gothic"/>
              </a:rPr>
              <a:t>)</a:t>
            </a:r>
          </a:p>
          <a:p>
            <a:pPr marL="0" indent="0">
              <a:buNone/>
            </a:pPr>
            <a:endParaRPr lang="ko-KR" altLang="en-US" sz="1600" dirty="0">
              <a:latin typeface="Malgun Gothic"/>
              <a:cs typeface="Malgun Gothic"/>
            </a:endParaRPr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648308-F004-5C8E-9E2A-3A99819C0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01501"/>
            <a:ext cx="618258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7F9EB-5AA7-6AAB-831F-F3166E60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+mn-ea"/>
                <a:ea typeface="+mn-ea"/>
              </a:rPr>
              <a:t>관계형 데이터베이스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11FDF956-3BC8-F2A8-3F72-212D5E6009A1}"/>
              </a:ext>
            </a:extLst>
          </p:cNvPr>
          <p:cNvGrpSpPr/>
          <p:nvPr/>
        </p:nvGrpSpPr>
        <p:grpSpPr>
          <a:xfrm>
            <a:off x="751528" y="2247804"/>
            <a:ext cx="4616450" cy="2867660"/>
            <a:chOff x="1376172" y="3801639"/>
            <a:chExt cx="4616450" cy="2867660"/>
          </a:xfrm>
        </p:grpSpPr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54D37D43-998D-706C-09A6-825B1E27B9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9627" y="3801639"/>
              <a:ext cx="4572722" cy="2810227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19C4AAC-BDD9-CC70-C2FD-5D3EF91310C9}"/>
                </a:ext>
              </a:extLst>
            </p:cNvPr>
            <p:cNvSpPr/>
            <p:nvPr/>
          </p:nvSpPr>
          <p:spPr>
            <a:xfrm>
              <a:off x="1376172" y="6387084"/>
              <a:ext cx="4546600" cy="281940"/>
            </a:xfrm>
            <a:custGeom>
              <a:avLst/>
              <a:gdLst/>
              <a:ahLst/>
              <a:cxnLst/>
              <a:rect l="l" t="t" r="r" b="b"/>
              <a:pathLst>
                <a:path w="4546600" h="281940">
                  <a:moveTo>
                    <a:pt x="4546092" y="0"/>
                  </a:moveTo>
                  <a:lnTo>
                    <a:pt x="0" y="0"/>
                  </a:lnTo>
                  <a:lnTo>
                    <a:pt x="0" y="281939"/>
                  </a:lnTo>
                  <a:lnTo>
                    <a:pt x="4546092" y="281939"/>
                  </a:lnTo>
                  <a:lnTo>
                    <a:pt x="4546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DE61AC0-36E1-5828-DC7E-A92E0E78A6DB}"/>
              </a:ext>
            </a:extLst>
          </p:cNvPr>
          <p:cNvSpPr txBox="1"/>
          <p:nvPr/>
        </p:nvSpPr>
        <p:spPr>
          <a:xfrm>
            <a:off x="609600" y="5058031"/>
            <a:ext cx="954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이와같은</a:t>
            </a:r>
            <a:r>
              <a:rPr lang="ko-KR" altLang="en-US" b="1" dirty="0"/>
              <a:t> </a:t>
            </a:r>
            <a:r>
              <a:rPr lang="en-US" altLang="ko-KR" b="1" dirty="0"/>
              <a:t>1 : N</a:t>
            </a:r>
            <a:r>
              <a:rPr lang="ko-KR" altLang="en-US" b="1" dirty="0"/>
              <a:t> 관계에서 </a:t>
            </a:r>
            <a:r>
              <a:rPr lang="en-US" altLang="ko-KR" b="1" dirty="0"/>
              <a:t>N</a:t>
            </a:r>
            <a:r>
              <a:rPr lang="ko-KR" altLang="en-US" b="1" dirty="0"/>
              <a:t>쪽이 </a:t>
            </a:r>
            <a:r>
              <a:rPr lang="en-US" altLang="ko-KR" b="1" dirty="0"/>
              <a:t>1</a:t>
            </a:r>
            <a:r>
              <a:rPr lang="ko-KR" altLang="en-US" b="1" dirty="0"/>
              <a:t>쪽을 참조함 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즉 </a:t>
            </a:r>
            <a:r>
              <a:rPr lang="en-US" altLang="ko-KR" b="1" dirty="0"/>
              <a:t>N </a:t>
            </a:r>
            <a:r>
              <a:rPr lang="ko-KR" altLang="en-US" b="1" dirty="0"/>
              <a:t>테이블이 </a:t>
            </a:r>
            <a:r>
              <a:rPr lang="en-US" altLang="ko-KR" b="1" dirty="0"/>
              <a:t>1 </a:t>
            </a:r>
            <a:r>
              <a:rPr lang="ko-KR" altLang="en-US" b="1" dirty="0"/>
              <a:t>테이블의 기본키를 외래키로 지님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456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2CB7-71FB-7CB7-A816-8AFCDA585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15E70-620B-2F26-64E1-494A19E8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>
                <a:latin typeface="+mj-ea"/>
              </a:rPr>
              <a:t>Model </a:t>
            </a:r>
            <a:r>
              <a:rPr lang="ko-KR" altLang="en-US" dirty="0">
                <a:latin typeface="+mj-ea"/>
              </a:rPr>
              <a:t>코드 </a:t>
            </a:r>
            <a:r>
              <a:rPr lang="ko-KR" altLang="en-US" dirty="0" err="1">
                <a:latin typeface="+mj-ea"/>
              </a:rPr>
              <a:t>다시보기</a:t>
            </a:r>
            <a:endParaRPr lang="ko-KR" altLang="en-US" dirty="0">
              <a:latin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96BBD-B8FE-E644-BB26-5C1A10D55C3C}"/>
              </a:ext>
            </a:extLst>
          </p:cNvPr>
          <p:cNvSpPr txBox="1"/>
          <p:nvPr/>
        </p:nvSpPr>
        <p:spPr>
          <a:xfrm>
            <a:off x="609600" y="1566810"/>
            <a:ext cx="11582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from </a:t>
            </a:r>
            <a:r>
              <a:rPr lang="en-US" altLang="ko-KR" sz="1600" b="1" dirty="0" err="1">
                <a:solidFill>
                  <a:srgbClr val="24292F"/>
                </a:solidFill>
                <a:latin typeface="Noto Sans KR"/>
              </a:rPr>
              <a:t>django.db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 import models</a:t>
            </a:r>
          </a:p>
          <a:p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class Question(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): </a:t>
            </a:r>
            <a:r>
              <a:rPr lang="en-US" altLang="ko-KR" sz="1600" b="1" dirty="0">
                <a:latin typeface="Noto Sans KR"/>
              </a:rPr>
              <a:t># Question</a:t>
            </a:r>
            <a:r>
              <a:rPr lang="ko-KR" altLang="en-US" sz="1600" b="1" dirty="0">
                <a:latin typeface="Noto Sans KR"/>
              </a:rPr>
              <a:t>은 테이블</a:t>
            </a:r>
            <a:r>
              <a:rPr lang="en-US" altLang="ko-KR" sz="1600" b="1" dirty="0">
                <a:latin typeface="Noto Sans KR"/>
              </a:rPr>
              <a:t> subject, content, </a:t>
            </a:r>
            <a:r>
              <a:rPr lang="en-US" altLang="ko-KR" sz="1600" b="1" dirty="0" err="1">
                <a:latin typeface="Noto Sans KR"/>
              </a:rPr>
              <a:t>create_date</a:t>
            </a:r>
            <a:r>
              <a:rPr lang="ko-KR" altLang="en-US" sz="1600" b="1" dirty="0">
                <a:latin typeface="Noto Sans KR"/>
              </a:rPr>
              <a:t>는 속성 </a:t>
            </a:r>
            <a:endParaRPr lang="en-US" altLang="ko-KR" sz="1600" b="1" dirty="0"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subject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models.CharField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max_length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=200)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CharField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글자 타입을 의미하고 최대 길이는 </a:t>
            </a:r>
            <a:r>
              <a:rPr lang="en-US" altLang="ko-KR" sz="1600" b="1" dirty="0">
                <a:latin typeface="Noto Sans KR"/>
              </a:rPr>
              <a:t>200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TextField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글자 타입이지만 최대 길이가 정해져 있지 않으면 </a:t>
            </a:r>
            <a:r>
              <a:rPr lang="en-US" altLang="ko-KR" sz="1600" b="1" dirty="0" err="1">
                <a:latin typeface="Noto Sans KR"/>
              </a:rPr>
              <a:t>TextField</a:t>
            </a:r>
            <a:endParaRPr lang="en-US" altLang="ko-KR" sz="1600" b="1" dirty="0"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  <a:r>
              <a:rPr lang="en-US" altLang="ko-KR" sz="1600" b="1" dirty="0">
                <a:latin typeface="Noto Sans KR"/>
              </a:rPr>
              <a:t># </a:t>
            </a:r>
            <a:r>
              <a:rPr lang="en-US" altLang="ko-KR" sz="1600" b="1" dirty="0" err="1">
                <a:latin typeface="Noto Sans KR"/>
              </a:rPr>
              <a:t>DateTimeField</a:t>
            </a:r>
            <a:r>
              <a:rPr lang="ko-KR" altLang="en-US" sz="1600" b="1" dirty="0">
                <a:latin typeface="Noto Sans KR"/>
              </a:rPr>
              <a:t>는 데이터 타입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ko-KR" altLang="en-US" sz="1600" b="1" dirty="0">
                <a:latin typeface="Noto Sans KR"/>
              </a:rPr>
              <a:t>날짜 데이터를 저장하는 속성</a:t>
            </a:r>
            <a:endParaRPr lang="en-US" altLang="ko-KR" sz="1600" b="1" dirty="0">
              <a:latin typeface="Noto Sans KR"/>
            </a:endParaRPr>
          </a:p>
          <a:p>
            <a:endParaRPr lang="en-US" altLang="ko-KR" sz="1600" b="1" dirty="0">
              <a:solidFill>
                <a:srgbClr val="FF0000"/>
              </a:solidFill>
              <a:latin typeface="Noto Sans KR"/>
            </a:endParaRPr>
          </a:p>
          <a:p>
            <a:endParaRPr lang="en-US" altLang="ko-KR" sz="1600" b="1" dirty="0">
              <a:solidFill>
                <a:srgbClr val="FF0000"/>
              </a:solidFill>
              <a:latin typeface="Noto Sans KR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class Answer(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models.Model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):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question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models.ForeignKey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(Question,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on_delete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=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models.CASCADE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>
                <a:latin typeface="Noto Sans KR"/>
              </a:rPr>
              <a:t>#ForeignKey</a:t>
            </a:r>
            <a:r>
              <a:rPr lang="ko-KR" altLang="en-US" sz="1600" b="1" dirty="0">
                <a:latin typeface="Noto Sans KR"/>
              </a:rPr>
              <a:t>는 외래키를 지정하는 함수</a:t>
            </a:r>
            <a:r>
              <a:rPr lang="en-US" altLang="ko-KR" sz="1600" b="1" dirty="0">
                <a:latin typeface="Noto Sans KR"/>
              </a:rPr>
              <a:t>, Question </a:t>
            </a:r>
            <a:r>
              <a:rPr lang="ko-KR" altLang="en-US" sz="1600" b="1" dirty="0">
                <a:latin typeface="Noto Sans KR"/>
              </a:rPr>
              <a:t>클래스를 참조함</a:t>
            </a:r>
            <a:r>
              <a:rPr lang="en-US" altLang="ko-KR" sz="1600" b="1" dirty="0">
                <a:latin typeface="Noto Sans KR"/>
              </a:rPr>
              <a:t>, </a:t>
            </a:r>
            <a:r>
              <a:rPr lang="en-US" altLang="ko-KR" sz="1600" b="1" dirty="0" err="1">
                <a:latin typeface="Noto Sans KR"/>
              </a:rPr>
              <a:t>on_delete</a:t>
            </a:r>
            <a:r>
              <a:rPr lang="en-US" altLang="ko-KR" sz="1600" b="1" dirty="0">
                <a:latin typeface="Noto Sans KR"/>
              </a:rPr>
              <a:t>=</a:t>
            </a:r>
            <a:r>
              <a:rPr lang="en-US" altLang="ko-KR" sz="1600" b="1" dirty="0" err="1">
                <a:latin typeface="Noto Sans KR"/>
              </a:rPr>
              <a:t>models.CASCADE</a:t>
            </a:r>
            <a:r>
              <a:rPr lang="ko-KR" altLang="en-US" sz="1600" b="1" dirty="0">
                <a:latin typeface="Noto Sans KR"/>
              </a:rPr>
              <a:t>는 </a:t>
            </a:r>
            <a:r>
              <a:rPr lang="en-US" altLang="ko-KR" sz="1600" b="1" dirty="0">
                <a:latin typeface="Noto Sans KR"/>
              </a:rPr>
              <a:t>Question</a:t>
            </a:r>
            <a:r>
              <a:rPr lang="ko-KR" altLang="en-US" sz="1600" b="1" dirty="0">
                <a:latin typeface="Noto Sans KR"/>
              </a:rPr>
              <a:t> 클래스의 데이터가 삭제됐을 때</a:t>
            </a:r>
            <a:r>
              <a:rPr lang="en-US" altLang="ko-KR" sz="1600" b="1" dirty="0">
                <a:latin typeface="Noto Sans KR"/>
              </a:rPr>
              <a:t>, Answer </a:t>
            </a:r>
            <a:r>
              <a:rPr lang="ko-KR" altLang="en-US" sz="1600" b="1" dirty="0">
                <a:latin typeface="Noto Sans KR"/>
              </a:rPr>
              <a:t>데이터도 같이 삭제됨을 의미하는 옵션 </a:t>
            </a:r>
            <a:r>
              <a:rPr lang="en-US" altLang="ko-KR" sz="1600" b="1" dirty="0">
                <a:latin typeface="Noto Sans KR"/>
              </a:rPr>
              <a:t>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content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models.TextField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  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create_date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 = </a:t>
            </a:r>
            <a:r>
              <a:rPr lang="en-US" altLang="ko-KR" sz="1600" b="1" dirty="0" err="1">
                <a:solidFill>
                  <a:srgbClr val="FF0000"/>
                </a:solidFill>
                <a:latin typeface="Noto Sans KR"/>
              </a:rPr>
              <a:t>models.DateTimeField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()</a:t>
            </a: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 </a:t>
            </a:r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해당 코드와 같이 클래스에서 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primary key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를 따로 지정하지 않으면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, 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id</a:t>
            </a:r>
            <a:r>
              <a:rPr lang="ko-KR" altLang="en-US" sz="1600" b="1" dirty="0">
                <a:solidFill>
                  <a:srgbClr val="FF0000"/>
                </a:solidFill>
                <a:latin typeface="Noto Sans KR"/>
              </a:rPr>
              <a:t>라는 </a:t>
            </a:r>
            <a:r>
              <a:rPr lang="en-US" altLang="ko-KR" sz="1600" b="1" dirty="0">
                <a:solidFill>
                  <a:srgbClr val="FF0000"/>
                </a:solidFill>
                <a:latin typeface="Noto Sans KR"/>
              </a:rPr>
              <a:t>primary key </a:t>
            </a:r>
            <a:r>
              <a:rPr lang="ko-KR" altLang="en-US" sz="1600" b="1" dirty="0">
                <a:solidFill>
                  <a:srgbClr val="FF0000"/>
                </a:solidFill>
                <a:latin typeface="Noto Sans KR"/>
              </a:rPr>
              <a:t>속성이 자동으로 생성됨</a:t>
            </a:r>
            <a:r>
              <a:rPr lang="en-US" altLang="ko-KR" sz="1600" b="1" dirty="0">
                <a:solidFill>
                  <a:srgbClr val="24292F"/>
                </a:solidFill>
                <a:latin typeface="Noto Sans KR"/>
              </a:rPr>
              <a:t>.</a:t>
            </a:r>
          </a:p>
          <a:p>
            <a:endParaRPr lang="en-US" altLang="ko-KR" sz="1600" b="1" dirty="0">
              <a:solidFill>
                <a:srgbClr val="24292F"/>
              </a:solidFill>
              <a:latin typeface="Noto Sans KR"/>
            </a:endParaRPr>
          </a:p>
          <a:p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더 많은 필드와 옵션은 </a:t>
            </a:r>
            <a:r>
              <a:rPr lang="en-US" altLang="ko-KR" sz="1600" b="1" dirty="0">
                <a:latin typeface="Noto Sans K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https://github.com/dkyou7/TIL/blob/master/%ED%8C%8C%EC%9D%B4%EC%8D%AC/Django/5.%20%5BDjango%5D%20Model%20%ED%95%84%EB%93%9C%ED%83%80%EC%9E%85%20%EC%A0%95%EB%A6%AC.md</a:t>
            </a:r>
            <a:r>
              <a:rPr lang="en-US" altLang="ko-KR" sz="1600" b="1" dirty="0">
                <a:latin typeface="Noto Sans KR"/>
              </a:rPr>
              <a:t> </a:t>
            </a:r>
            <a:r>
              <a:rPr lang="ko-KR" altLang="en-US" sz="1600" b="1" dirty="0">
                <a:solidFill>
                  <a:srgbClr val="24292F"/>
                </a:solidFill>
                <a:latin typeface="Noto Sans KR"/>
              </a:rPr>
              <a:t>참고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99090606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10076</TotalTime>
  <Words>2684</Words>
  <Application>Microsoft Office PowerPoint</Application>
  <PresentationFormat>와이드스크린</PresentationFormat>
  <Paragraphs>366</Paragraphs>
  <Slides>35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HY견고딕</vt:lpstr>
      <vt:lpstr>Noto Sans KR</vt:lpstr>
      <vt:lpstr>맑은 고딕</vt:lpstr>
      <vt:lpstr>맑은 고딕</vt:lpstr>
      <vt:lpstr>Arial</vt:lpstr>
      <vt:lpstr>Tw Cen MT</vt:lpstr>
      <vt:lpstr>Wingdings 3</vt:lpstr>
      <vt:lpstr>New_Simple01</vt:lpstr>
      <vt:lpstr>6주차. REST API(1)</vt:lpstr>
      <vt:lpstr>Django의 MTV 구조</vt:lpstr>
      <vt:lpstr>MTV 구조</vt:lpstr>
      <vt:lpstr>일반적 프로그램 개발 프로세스</vt:lpstr>
      <vt:lpstr>MVC 패턴</vt:lpstr>
      <vt:lpstr>관계형 데이터베이스</vt:lpstr>
      <vt:lpstr>관계형 데이터베이스</vt:lpstr>
      <vt:lpstr>관계형 데이터베이스</vt:lpstr>
      <vt:lpstr>Model 코드 다시보기</vt:lpstr>
      <vt:lpstr>urls.py 코드 수정</vt:lpstr>
      <vt:lpstr>templates 폴더에 해당 코드 추가</vt:lpstr>
      <vt:lpstr>views.py 코드 수정</vt:lpstr>
      <vt:lpstr>views.py 코드 수정</vt:lpstr>
      <vt:lpstr>views.py 코드 수정</vt:lpstr>
      <vt:lpstr>Server Side Rendering</vt:lpstr>
      <vt:lpstr>Client Side Rendering</vt:lpstr>
      <vt:lpstr>Client Side Rendering</vt:lpstr>
      <vt:lpstr>API</vt:lpstr>
      <vt:lpstr>API</vt:lpstr>
      <vt:lpstr>JSON</vt:lpstr>
      <vt:lpstr>MTV 구조 (CSR)</vt:lpstr>
      <vt:lpstr>urls.py 코드 수정</vt:lpstr>
      <vt:lpstr>views.py 코드 수정</vt:lpstr>
      <vt:lpstr>views.py 코드 수정</vt:lpstr>
      <vt:lpstr>views.py 코드 자세히 보기</vt:lpstr>
      <vt:lpstr>직렬화(Serialization)</vt:lpstr>
      <vt:lpstr>기존 코드 변환</vt:lpstr>
      <vt:lpstr>기존 코드 변환</vt:lpstr>
      <vt:lpstr>urls.py 수정</vt:lpstr>
      <vt:lpstr>views.py 수정(1)</vt:lpstr>
      <vt:lpstr>views.py 수정(2)</vt:lpstr>
      <vt:lpstr>views.py 수정(2)</vt:lpstr>
      <vt:lpstr>다음주 예고</vt:lpstr>
      <vt:lpstr>다음주 예고</vt:lpstr>
      <vt:lpstr>다음주 예고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장현학</dc:creator>
  <cp:lastModifiedBy>장현학</cp:lastModifiedBy>
  <cp:revision>11</cp:revision>
  <dcterms:created xsi:type="dcterms:W3CDTF">2025-03-10T03:22:20Z</dcterms:created>
  <dcterms:modified xsi:type="dcterms:W3CDTF">2025-05-18T03:15:57Z</dcterms:modified>
</cp:coreProperties>
</file>