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4" r:id="rId3"/>
    <p:sldId id="330" r:id="rId4"/>
    <p:sldId id="331" r:id="rId5"/>
    <p:sldId id="333" r:id="rId6"/>
    <p:sldId id="271" r:id="rId7"/>
    <p:sldId id="268" r:id="rId8"/>
    <p:sldId id="329" r:id="rId9"/>
    <p:sldId id="298" r:id="rId10"/>
    <p:sldId id="327" r:id="rId11"/>
    <p:sldId id="328" r:id="rId12"/>
    <p:sldId id="335" r:id="rId13"/>
    <p:sldId id="336" r:id="rId14"/>
    <p:sldId id="337" r:id="rId15"/>
    <p:sldId id="338" r:id="rId16"/>
    <p:sldId id="304" r:id="rId17"/>
    <p:sldId id="339" r:id="rId18"/>
    <p:sldId id="340" r:id="rId19"/>
    <p:sldId id="341" r:id="rId20"/>
    <p:sldId id="342" r:id="rId21"/>
    <p:sldId id="343" r:id="rId22"/>
    <p:sldId id="345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8" r:id="rId33"/>
    <p:sldId id="359" r:id="rId34"/>
    <p:sldId id="361" r:id="rId35"/>
    <p:sldId id="367" r:id="rId36"/>
    <p:sldId id="368" r:id="rId37"/>
    <p:sldId id="360" r:id="rId38"/>
    <p:sldId id="362" r:id="rId39"/>
    <p:sldId id="363" r:id="rId40"/>
    <p:sldId id="365" r:id="rId41"/>
    <p:sldId id="369" r:id="rId42"/>
    <p:sldId id="366" r:id="rId43"/>
    <p:sldId id="37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4230A8-582D-4654-A0CE-7EED036401D0}">
          <p14:sldIdLst>
            <p14:sldId id="256"/>
            <p14:sldId id="334"/>
            <p14:sldId id="330"/>
            <p14:sldId id="331"/>
            <p14:sldId id="333"/>
            <p14:sldId id="271"/>
            <p14:sldId id="268"/>
            <p14:sldId id="329"/>
            <p14:sldId id="298"/>
            <p14:sldId id="327"/>
            <p14:sldId id="328"/>
            <p14:sldId id="335"/>
            <p14:sldId id="336"/>
            <p14:sldId id="337"/>
            <p14:sldId id="338"/>
            <p14:sldId id="304"/>
            <p14:sldId id="339"/>
            <p14:sldId id="340"/>
            <p14:sldId id="341"/>
            <p14:sldId id="342"/>
            <p14:sldId id="343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8"/>
            <p14:sldId id="359"/>
            <p14:sldId id="361"/>
            <p14:sldId id="367"/>
            <p14:sldId id="368"/>
            <p14:sldId id="360"/>
            <p14:sldId id="362"/>
            <p14:sldId id="363"/>
            <p14:sldId id="365"/>
            <p14:sldId id="369"/>
            <p14:sldId id="366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8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6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8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1DB-F02B-4BF0-B572-143244AB77A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B1F3-A02D-4364-BD37-9E2FAB2D5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you7/TIL/blob/master/%ED%8C%8C%EC%9D%B4%EC%8D%AC/Django/5.%20%5BDjango%5D%20Model%20%ED%95%84%EB%93%9C%ED%83%80%EC%9E%85%20%EC%A0%95%EB%A6%AC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home/quest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127.0.0.1:8000/home/question/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127.0.0.1:8000/home/question/" TargetMode="External"/><Relationship Id="rId4" Type="http://schemas.openxmlformats.org/officeDocument/2006/relationships/hyperlink" Target="http://127.0.0.1:8000/home/question/read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home/question/2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home/question/3/" TargetMode="External"/><Relationship Id="rId2" Type="http://schemas.openxmlformats.org/officeDocument/2006/relationships/hyperlink" Target="http://127.0.0.1:8000/home/question/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27.0.0.1:8000/home/question/2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home/question/%3cint:question_id%3e/answer/creat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home/question/" TargetMode="External"/><Relationship Id="rId2" Type="http://schemas.openxmlformats.org/officeDocument/2006/relationships/hyperlink" Target="http://127.0.0.1:8000/home/question/cre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EAAF-1B9E-11DC-709F-04C4F0AD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22592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강 데이터베이스 </a:t>
            </a:r>
            <a:r>
              <a:rPr lang="en-US" altLang="ko-KR" dirty="0"/>
              <a:t>ORM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C4AAB-1EF9-4958-8D91-CE489C2C8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HICC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학기 </a:t>
            </a:r>
            <a:r>
              <a:rPr lang="ko-KR" altLang="en-US" dirty="0" err="1"/>
              <a:t>백엔드</a:t>
            </a:r>
            <a:r>
              <a:rPr lang="ko-KR" altLang="en-US" dirty="0"/>
              <a:t> 세미나</a:t>
            </a:r>
          </a:p>
        </p:txBody>
      </p:sp>
    </p:spTree>
    <p:extLst>
      <p:ext uri="{BB962C8B-B14F-4D97-AF65-F5344CB8AC3E}">
        <p14:creationId xmlns:p14="http://schemas.microsoft.com/office/powerpoint/2010/main" val="389864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>
                <a:latin typeface="+mn-ea"/>
                <a:ea typeface="+mn-ea"/>
              </a:rPr>
              <a:t>기본키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외래키</a:t>
            </a:r>
            <a:r>
              <a:rPr lang="ko-KR" altLang="en-US" dirty="0">
                <a:latin typeface="+mn-ea"/>
                <a:ea typeface="+mn-ea"/>
              </a:rPr>
              <a:t> 구분법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11FDF956-3BC8-F2A8-3F72-212D5E6009A1}"/>
              </a:ext>
            </a:extLst>
          </p:cNvPr>
          <p:cNvGrpSpPr/>
          <p:nvPr/>
        </p:nvGrpSpPr>
        <p:grpSpPr>
          <a:xfrm>
            <a:off x="751528" y="2247804"/>
            <a:ext cx="4616450" cy="2867660"/>
            <a:chOff x="1376172" y="3801639"/>
            <a:chExt cx="4616450" cy="286766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54D37D43-998D-706C-09A6-825B1E27B9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9627" y="3801639"/>
              <a:ext cx="4572722" cy="2810227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19C4AAC-BDD9-CC70-C2FD-5D3EF91310C9}"/>
                </a:ext>
              </a:extLst>
            </p:cNvPr>
            <p:cNvSpPr/>
            <p:nvPr/>
          </p:nvSpPr>
          <p:spPr>
            <a:xfrm>
              <a:off x="1376172" y="6387084"/>
              <a:ext cx="4546600" cy="281940"/>
            </a:xfrm>
            <a:custGeom>
              <a:avLst/>
              <a:gdLst/>
              <a:ahLst/>
              <a:cxnLst/>
              <a:rect l="l" t="t" r="r" b="b"/>
              <a:pathLst>
                <a:path w="4546600" h="281940">
                  <a:moveTo>
                    <a:pt x="4546092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4546092" y="281939"/>
                  </a:lnTo>
                  <a:lnTo>
                    <a:pt x="4546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E61AC0-36E1-5828-DC7E-A92E0E78A6DB}"/>
              </a:ext>
            </a:extLst>
          </p:cNvPr>
          <p:cNvSpPr txBox="1"/>
          <p:nvPr/>
        </p:nvSpPr>
        <p:spPr>
          <a:xfrm>
            <a:off x="609599" y="5586720"/>
            <a:ext cx="954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일대다 관계에서는</a:t>
            </a:r>
            <a:r>
              <a:rPr lang="en-US" altLang="ko-KR" b="1" dirty="0"/>
              <a:t> </a:t>
            </a:r>
            <a:r>
              <a:rPr lang="ko-KR" altLang="en-US" b="1" dirty="0"/>
              <a:t>사원이 부서의 정보를 외래키로 가져야만 함 </a:t>
            </a:r>
          </a:p>
        </p:txBody>
      </p:sp>
    </p:spTree>
    <p:extLst>
      <p:ext uri="{BB962C8B-B14F-4D97-AF65-F5344CB8AC3E}">
        <p14:creationId xmlns:p14="http://schemas.microsoft.com/office/powerpoint/2010/main" val="294456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>
                <a:latin typeface="+mn-ea"/>
                <a:ea typeface="+mn-ea"/>
              </a:rPr>
              <a:t>기본키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외래키</a:t>
            </a:r>
            <a:r>
              <a:rPr lang="ko-KR" altLang="en-US" dirty="0">
                <a:latin typeface="+mn-ea"/>
                <a:ea typeface="+mn-ea"/>
              </a:rPr>
              <a:t> 구분법</a:t>
            </a: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35478C10-AB0A-9F72-FECB-31B8A4381924}"/>
              </a:ext>
            </a:extLst>
          </p:cNvPr>
          <p:cNvGrpSpPr/>
          <p:nvPr/>
        </p:nvGrpSpPr>
        <p:grpSpPr>
          <a:xfrm>
            <a:off x="821007" y="2573535"/>
            <a:ext cx="4860925" cy="2792095"/>
            <a:chOff x="1242060" y="3529584"/>
            <a:chExt cx="4860925" cy="2792095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A084F2CB-5BF4-E9C4-437A-89ED047B554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183" y="3529584"/>
              <a:ext cx="4782261" cy="2781300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F35C25F-A23B-C930-A0E7-55823F90F157}"/>
                </a:ext>
              </a:extLst>
            </p:cNvPr>
            <p:cNvSpPr/>
            <p:nvPr/>
          </p:nvSpPr>
          <p:spPr>
            <a:xfrm>
              <a:off x="1242060" y="6039612"/>
              <a:ext cx="4320540" cy="281940"/>
            </a:xfrm>
            <a:custGeom>
              <a:avLst/>
              <a:gdLst/>
              <a:ahLst/>
              <a:cxnLst/>
              <a:rect l="l" t="t" r="r" b="b"/>
              <a:pathLst>
                <a:path w="4320540" h="281939">
                  <a:moveTo>
                    <a:pt x="432054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4320540" y="281939"/>
                  </a:lnTo>
                  <a:lnTo>
                    <a:pt x="4320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A69300-F1CE-F5A9-102B-565E51B66684}"/>
              </a:ext>
            </a:extLst>
          </p:cNvPr>
          <p:cNvSpPr txBox="1"/>
          <p:nvPr/>
        </p:nvSpPr>
        <p:spPr>
          <a:xfrm>
            <a:off x="609599" y="5586720"/>
            <a:ext cx="954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다대다 관계에서는</a:t>
            </a:r>
            <a:r>
              <a:rPr lang="en-US" altLang="ko-KR" b="1" dirty="0"/>
              <a:t> ‘</a:t>
            </a:r>
            <a:r>
              <a:rPr lang="ko-KR" altLang="en-US" b="1" dirty="0"/>
              <a:t>구매</a:t>
            </a:r>
            <a:r>
              <a:rPr lang="en-US" altLang="ko-KR" b="1" dirty="0"/>
              <a:t>’</a:t>
            </a:r>
            <a:r>
              <a:rPr lang="ko-KR" altLang="en-US" b="1" dirty="0"/>
              <a:t>라는 관계 릴레이션을 하나 생성하고</a:t>
            </a:r>
            <a:r>
              <a:rPr lang="en-US" altLang="ko-KR" b="1" dirty="0"/>
              <a:t>, </a:t>
            </a:r>
            <a:r>
              <a:rPr lang="ko-KR" altLang="en-US" b="1" dirty="0"/>
              <a:t>그 </a:t>
            </a:r>
            <a:r>
              <a:rPr lang="ko-KR" altLang="en-US" b="1" dirty="0" err="1"/>
              <a:t>릴레이션에서</a:t>
            </a:r>
            <a:r>
              <a:rPr lang="ko-KR" altLang="en-US" b="1" dirty="0"/>
              <a:t> 고객과 책의 데이터를 외래키로 가져야만 함</a:t>
            </a:r>
          </a:p>
        </p:txBody>
      </p:sp>
    </p:spTree>
    <p:extLst>
      <p:ext uri="{BB962C8B-B14F-4D97-AF65-F5344CB8AC3E}">
        <p14:creationId xmlns:p14="http://schemas.microsoft.com/office/powerpoint/2010/main" val="332039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Model </a:t>
            </a:r>
            <a:r>
              <a:rPr lang="ko-KR" altLang="en-US" dirty="0">
                <a:latin typeface="+mj-ea"/>
              </a:rPr>
              <a:t>코드 </a:t>
            </a:r>
            <a:r>
              <a:rPr lang="ko-KR" altLang="en-US" dirty="0" err="1">
                <a:latin typeface="+mj-ea"/>
              </a:rPr>
              <a:t>다시보기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52BB4-3AFE-8EA8-74B5-E5CA449BCB64}"/>
              </a:ext>
            </a:extLst>
          </p:cNvPr>
          <p:cNvSpPr txBox="1"/>
          <p:nvPr/>
        </p:nvSpPr>
        <p:spPr>
          <a:xfrm>
            <a:off x="609600" y="1566810"/>
            <a:ext cx="1158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from </a:t>
            </a:r>
            <a:r>
              <a:rPr lang="en-US" altLang="ko-KR" sz="1600" b="1" dirty="0" err="1">
                <a:solidFill>
                  <a:srgbClr val="24292F"/>
                </a:solidFill>
                <a:latin typeface="Noto Sans KR"/>
              </a:rPr>
              <a:t>Django.db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 import models</a:t>
            </a:r>
          </a:p>
          <a:p>
            <a:endParaRPr lang="en-US" altLang="ko-KR" sz="1600" b="1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class Question(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models.Model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):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subject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models.CharField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max_length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=200) </a:t>
            </a:r>
            <a:r>
              <a:rPr lang="en-US" altLang="ko-KR" sz="1600" b="1" dirty="0">
                <a:latin typeface="Noto Sans KR"/>
              </a:rPr>
              <a:t># </a:t>
            </a:r>
            <a:r>
              <a:rPr lang="en-US" altLang="ko-KR" sz="1600" b="1" dirty="0" err="1">
                <a:latin typeface="Noto Sans KR"/>
              </a:rPr>
              <a:t>CharField</a:t>
            </a:r>
            <a:r>
              <a:rPr lang="ko-KR" altLang="en-US" sz="1600" b="1" dirty="0">
                <a:latin typeface="Noto Sans KR"/>
              </a:rPr>
              <a:t>는 데이터 타입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ko-KR" altLang="en-US" sz="1600" b="1" dirty="0">
                <a:latin typeface="Noto Sans KR"/>
              </a:rPr>
              <a:t>글자 타입을 의미하고 최대 길이는 </a:t>
            </a:r>
            <a:r>
              <a:rPr lang="en-US" altLang="ko-KR" sz="1600" b="1" dirty="0">
                <a:latin typeface="Noto Sans KR"/>
              </a:rPr>
              <a:t>200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content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models.TextField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 </a:t>
            </a:r>
            <a:r>
              <a:rPr lang="en-US" altLang="ko-KR" sz="1600" b="1" dirty="0">
                <a:latin typeface="Noto Sans KR"/>
              </a:rPr>
              <a:t># </a:t>
            </a:r>
            <a:r>
              <a:rPr lang="en-US" altLang="ko-KR" sz="1600" b="1" dirty="0" err="1">
                <a:latin typeface="Noto Sans KR"/>
              </a:rPr>
              <a:t>TextField</a:t>
            </a:r>
            <a:r>
              <a:rPr lang="ko-KR" altLang="en-US" sz="1600" b="1" dirty="0">
                <a:latin typeface="Noto Sans KR"/>
              </a:rPr>
              <a:t>는 데이터 타입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ko-KR" altLang="en-US" sz="1600" b="1" dirty="0">
                <a:latin typeface="Noto Sans KR"/>
              </a:rPr>
              <a:t>글자 타입이지만 최대 길이가 정해져 있지 않으면 </a:t>
            </a:r>
            <a:r>
              <a:rPr lang="en-US" altLang="ko-KR" sz="1600" b="1" dirty="0" err="1">
                <a:latin typeface="Noto Sans KR"/>
              </a:rPr>
              <a:t>TextField</a:t>
            </a:r>
            <a:endParaRPr lang="en-US" altLang="ko-KR" sz="1600" b="1" dirty="0">
              <a:latin typeface="Noto Sans KR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create_date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models.DateTimeField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 </a:t>
            </a:r>
            <a:r>
              <a:rPr lang="en-US" altLang="ko-KR" sz="1600" b="1" dirty="0">
                <a:latin typeface="Noto Sans KR"/>
              </a:rPr>
              <a:t># </a:t>
            </a:r>
            <a:r>
              <a:rPr lang="en-US" altLang="ko-KR" sz="1600" b="1" dirty="0" err="1">
                <a:latin typeface="Noto Sans KR"/>
              </a:rPr>
              <a:t>DateTimeField</a:t>
            </a:r>
            <a:r>
              <a:rPr lang="ko-KR" altLang="en-US" sz="1600" b="1" dirty="0">
                <a:latin typeface="Noto Sans KR"/>
              </a:rPr>
              <a:t>는 데이터 타입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ko-KR" altLang="en-US" sz="1600" b="1" dirty="0">
                <a:latin typeface="Noto Sans KR"/>
              </a:rPr>
              <a:t>날짜 데이터를 저장하는 속성</a:t>
            </a:r>
            <a:endParaRPr lang="en-US" altLang="ko-KR" sz="1600" b="1" dirty="0">
              <a:latin typeface="Noto Sans KR"/>
            </a:endParaRPr>
          </a:p>
          <a:p>
            <a:endParaRPr lang="en-US" altLang="ko-KR" sz="1600" b="1" dirty="0">
              <a:solidFill>
                <a:srgbClr val="FF0000"/>
              </a:solidFill>
              <a:latin typeface="Noto Sans KR"/>
            </a:endParaRPr>
          </a:p>
          <a:p>
            <a:endParaRPr lang="en-US" altLang="ko-KR" sz="1600" b="1" dirty="0">
              <a:solidFill>
                <a:srgbClr val="FF0000"/>
              </a:solidFill>
              <a:latin typeface="Noto Sans KR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class Answer(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models.Model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):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question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models.ForeignKey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(Question,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on_delete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=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models.CASCADE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sz="1600" b="1" dirty="0">
                <a:latin typeface="Noto Sans KR"/>
              </a:rPr>
              <a:t>#ForeignKey</a:t>
            </a:r>
            <a:r>
              <a:rPr lang="ko-KR" altLang="en-US" sz="1600" b="1" dirty="0">
                <a:latin typeface="Noto Sans KR"/>
              </a:rPr>
              <a:t>는 외래키를 지정하는 함수</a:t>
            </a:r>
            <a:r>
              <a:rPr lang="en-US" altLang="ko-KR" sz="1600" b="1" dirty="0">
                <a:latin typeface="Noto Sans KR"/>
              </a:rPr>
              <a:t>, Question </a:t>
            </a:r>
            <a:r>
              <a:rPr lang="ko-KR" altLang="en-US" sz="1600" b="1" dirty="0">
                <a:latin typeface="Noto Sans KR"/>
              </a:rPr>
              <a:t>클래스를 참조함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en-US" altLang="ko-KR" sz="1600" b="1" dirty="0" err="1">
                <a:latin typeface="Noto Sans KR"/>
              </a:rPr>
              <a:t>on_delete</a:t>
            </a:r>
            <a:r>
              <a:rPr lang="en-US" altLang="ko-KR" sz="1600" b="1" dirty="0">
                <a:latin typeface="Noto Sans KR"/>
              </a:rPr>
              <a:t>=</a:t>
            </a:r>
            <a:r>
              <a:rPr lang="en-US" altLang="ko-KR" sz="1600" b="1" dirty="0" err="1">
                <a:latin typeface="Noto Sans KR"/>
              </a:rPr>
              <a:t>models.CASCADE</a:t>
            </a:r>
            <a:r>
              <a:rPr lang="ko-KR" altLang="en-US" sz="1600" b="1" dirty="0">
                <a:latin typeface="Noto Sans KR"/>
              </a:rPr>
              <a:t>는 </a:t>
            </a:r>
            <a:r>
              <a:rPr lang="en-US" altLang="ko-KR" sz="1600" b="1" dirty="0">
                <a:latin typeface="Noto Sans KR"/>
              </a:rPr>
              <a:t>Question</a:t>
            </a:r>
            <a:r>
              <a:rPr lang="ko-KR" altLang="en-US" sz="1600" b="1" dirty="0">
                <a:latin typeface="Noto Sans KR"/>
              </a:rPr>
              <a:t> 클래스의 데이터가 삭제됐을 때</a:t>
            </a:r>
            <a:r>
              <a:rPr lang="en-US" altLang="ko-KR" sz="1600" b="1" dirty="0">
                <a:latin typeface="Noto Sans KR"/>
              </a:rPr>
              <a:t>, Answer </a:t>
            </a:r>
            <a:r>
              <a:rPr lang="ko-KR" altLang="en-US" sz="1600" b="1" dirty="0">
                <a:latin typeface="Noto Sans KR"/>
              </a:rPr>
              <a:t>데이터도 같이 삭제됨을 의미하는 옵션 </a:t>
            </a:r>
            <a:r>
              <a:rPr lang="en-US" altLang="ko-KR" sz="1600" b="1" dirty="0">
                <a:latin typeface="Noto Sans KR"/>
              </a:rPr>
              <a:t>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content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models.TextField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create_date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models.DateTimeField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</a:t>
            </a:r>
          </a:p>
          <a:p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 </a:t>
            </a:r>
            <a:endParaRPr lang="en-US" altLang="ko-KR" sz="1600" b="1" dirty="0">
              <a:solidFill>
                <a:srgbClr val="24292F"/>
              </a:solidFill>
              <a:latin typeface="Noto Sans KR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해당 코드와 같이 클래스에서 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primary key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를 따로 지정하지 않으면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id</a:t>
            </a:r>
            <a:r>
              <a:rPr lang="ko-KR" altLang="en-US" sz="1600" b="1" dirty="0">
                <a:solidFill>
                  <a:srgbClr val="FF0000"/>
                </a:solidFill>
                <a:latin typeface="Noto Sans KR"/>
              </a:rPr>
              <a:t>라는 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primary key </a:t>
            </a:r>
            <a:r>
              <a:rPr lang="ko-KR" altLang="en-US" sz="1600" b="1" dirty="0">
                <a:solidFill>
                  <a:srgbClr val="FF0000"/>
                </a:solidFill>
                <a:latin typeface="Noto Sans KR"/>
              </a:rPr>
              <a:t>속성이 자동으로 생성됨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endParaRPr lang="en-US" altLang="ko-KR" sz="1600" b="1" dirty="0">
              <a:solidFill>
                <a:srgbClr val="24292F"/>
              </a:solidFill>
              <a:latin typeface="Noto Sans KR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더 많은 필드와 옵션은 </a:t>
            </a:r>
            <a:r>
              <a:rPr lang="en-US" altLang="ko-KR" sz="1600" b="1" dirty="0">
                <a:latin typeface="Noto Sans K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https://github.com/dkyou7/TIL/blob/master/%ED%8C%8C%EC%9D%B4%EC%8D%AC/Django/5.%20%5BDjango%5D%20Model%20%ED%95%84%EB%93%9C%ED%83%80%EC%9E%85%20%EC%A0%95%EB%A6%AC.md</a:t>
            </a:r>
            <a:r>
              <a:rPr lang="en-US" altLang="ko-KR" sz="1600" b="1" dirty="0">
                <a:latin typeface="Noto Sans KR"/>
              </a:rPr>
              <a:t> 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참고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2889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DB</a:t>
            </a:r>
            <a:r>
              <a:rPr lang="ko-KR" altLang="en-US" dirty="0">
                <a:latin typeface="+mj-ea"/>
              </a:rPr>
              <a:t>에 테이블 생성하기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52BB4-3AFE-8EA8-74B5-E5CA449BCB64}"/>
              </a:ext>
            </a:extLst>
          </p:cNvPr>
          <p:cNvSpPr txBox="1"/>
          <p:nvPr/>
        </p:nvSpPr>
        <p:spPr>
          <a:xfrm>
            <a:off x="609600" y="1795673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models.py  </a:t>
            </a:r>
            <a:r>
              <a:rPr lang="ko-KR" altLang="en-US" sz="1600" b="1" dirty="0"/>
              <a:t>파일을 작성했으니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이제 </a:t>
            </a:r>
            <a:r>
              <a:rPr lang="en-US" altLang="ko-KR" sz="1600" b="1" dirty="0" err="1"/>
              <a:t>sqlite</a:t>
            </a:r>
            <a:r>
              <a:rPr lang="ko-KR" altLang="en-US" sz="1600" b="1" dirty="0"/>
              <a:t>에 테이블을 실제로 생성합니다</a:t>
            </a:r>
            <a:endParaRPr lang="en-US" altLang="ko-KR" sz="1600" b="1" dirty="0"/>
          </a:p>
          <a:p>
            <a:r>
              <a:rPr lang="ko-KR" altLang="en-US" sz="1600" b="1" dirty="0"/>
              <a:t>그러기 위해</a:t>
            </a:r>
            <a:r>
              <a:rPr lang="en-US" altLang="ko-KR" sz="1600" b="1" dirty="0"/>
              <a:t> settings.py </a:t>
            </a:r>
            <a:r>
              <a:rPr lang="ko-KR" altLang="en-US" sz="1600" b="1" dirty="0"/>
              <a:t>파일에서 </a:t>
            </a:r>
            <a:r>
              <a:rPr lang="en-US" altLang="ko-KR" sz="1600" b="1" dirty="0"/>
              <a:t>INSTALLED_APPS</a:t>
            </a:r>
            <a:r>
              <a:rPr lang="ko-KR" altLang="en-US" sz="1600" b="1" dirty="0"/>
              <a:t>에 해당 부분을 추가해줍니다</a:t>
            </a:r>
            <a:endParaRPr lang="en-US" altLang="ko-KR" sz="1600" b="1" dirty="0"/>
          </a:p>
          <a:p>
            <a:r>
              <a:rPr lang="en-US" altLang="ko-KR" sz="1600" b="1" dirty="0" err="1"/>
              <a:t>HiccprojectConfig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클래스는 </a:t>
            </a:r>
            <a:r>
              <a:rPr lang="en-US" altLang="ko-KR" sz="1600" b="1" dirty="0"/>
              <a:t>apps.py </a:t>
            </a:r>
            <a:r>
              <a:rPr lang="ko-KR" altLang="en-US" sz="1600" b="1" dirty="0"/>
              <a:t>파일에 처음부터 구현되어 있습니다</a:t>
            </a: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BB7E795-FA88-EC9F-CF03-A24EBDF6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8" y="2703602"/>
            <a:ext cx="466790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DB</a:t>
            </a:r>
            <a:r>
              <a:rPr lang="ko-KR" altLang="en-US" dirty="0">
                <a:latin typeface="+mj-ea"/>
              </a:rPr>
              <a:t>에 테이블 생성하기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52BB4-3AFE-8EA8-74B5-E5CA449BCB64}"/>
              </a:ext>
            </a:extLst>
          </p:cNvPr>
          <p:cNvSpPr txBox="1"/>
          <p:nvPr/>
        </p:nvSpPr>
        <p:spPr>
          <a:xfrm>
            <a:off x="609600" y="1795673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실제로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에 테이블을 생성하기 위해 터미널에 </a:t>
            </a:r>
            <a:r>
              <a:rPr lang="en-US" altLang="ko-KR" sz="1600" b="1" dirty="0"/>
              <a:t>python manage.py </a:t>
            </a:r>
            <a:r>
              <a:rPr lang="en-US" altLang="ko-KR" sz="1600" b="1" dirty="0" err="1"/>
              <a:t>makemigrations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명령어를 입력합니다</a:t>
            </a:r>
            <a:r>
              <a:rPr lang="en-US" altLang="ko-KR" sz="1600" b="1" dirty="0"/>
              <a:t>.</a:t>
            </a:r>
          </a:p>
          <a:p>
            <a:endParaRPr lang="ko-KR" altLang="en-US" sz="1600" b="1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DE338E6-DB81-8457-60D6-1182B4B9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80448"/>
            <a:ext cx="5858693" cy="1105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D228E-DD49-43EB-99E7-9BEF2B7B6FA8}"/>
              </a:ext>
            </a:extLst>
          </p:cNvPr>
          <p:cNvSpPr txBox="1"/>
          <p:nvPr/>
        </p:nvSpPr>
        <p:spPr>
          <a:xfrm>
            <a:off x="609600" y="3599480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위와 같은 상태가 나오고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앱 폴더의 </a:t>
            </a:r>
            <a:r>
              <a:rPr lang="en-US" altLang="ko-KR" sz="1600" b="1" dirty="0"/>
              <a:t>migrations </a:t>
            </a:r>
            <a:r>
              <a:rPr lang="ko-KR" altLang="en-US" sz="1600" b="1" dirty="0"/>
              <a:t>폴더에 아래와 같은 파일이 생성되면 성공이다</a:t>
            </a:r>
            <a:r>
              <a:rPr lang="en-US" altLang="ko-KR" sz="1600" b="1" dirty="0"/>
              <a:t>. </a:t>
            </a:r>
          </a:p>
          <a:p>
            <a:r>
              <a:rPr lang="ko-KR" altLang="en-US" sz="1600" b="1" dirty="0"/>
              <a:t>우리는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에 실제로</a:t>
            </a:r>
            <a:r>
              <a:rPr lang="en-US" altLang="ko-KR" sz="1600" b="1" dirty="0"/>
              <a:t> models.py</a:t>
            </a:r>
            <a:r>
              <a:rPr lang="ko-KR" altLang="en-US" sz="1600" b="1" dirty="0"/>
              <a:t> 파일의 테이블을 구현할 준비를 마쳤다</a:t>
            </a:r>
            <a:r>
              <a:rPr lang="en-US" altLang="ko-KR" sz="1600" b="1" dirty="0"/>
              <a:t>.</a:t>
            </a:r>
          </a:p>
        </p:txBody>
      </p:sp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885C62A-B0AB-A6F6-CC98-CD4C2346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13063"/>
            <a:ext cx="2987615" cy="26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8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DB</a:t>
            </a:r>
            <a:r>
              <a:rPr lang="ko-KR" altLang="en-US" dirty="0">
                <a:latin typeface="+mj-ea"/>
              </a:rPr>
              <a:t>에 테이블 생성하기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52BB4-3AFE-8EA8-74B5-E5CA449BCB64}"/>
              </a:ext>
            </a:extLst>
          </p:cNvPr>
          <p:cNvSpPr txBox="1"/>
          <p:nvPr/>
        </p:nvSpPr>
        <p:spPr>
          <a:xfrm>
            <a:off x="609600" y="1647644"/>
            <a:ext cx="1158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다시 터미널에서 </a:t>
            </a:r>
            <a:r>
              <a:rPr lang="en-US" altLang="ko-KR" sz="1600" b="1" dirty="0"/>
              <a:t>python manage.py migrate </a:t>
            </a:r>
            <a:r>
              <a:rPr lang="ko-KR" altLang="en-US" sz="1600" b="1" dirty="0"/>
              <a:t>명령어를 실행시키면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실제로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에 우리가 작성한 테이블이 적용된다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D228E-DD49-43EB-99E7-9BEF2B7B6FA8}"/>
              </a:ext>
            </a:extLst>
          </p:cNvPr>
          <p:cNvSpPr txBox="1"/>
          <p:nvPr/>
        </p:nvSpPr>
        <p:spPr>
          <a:xfrm>
            <a:off x="609600" y="3259723"/>
            <a:ext cx="1158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다운 </a:t>
            </a:r>
            <a:r>
              <a:rPr lang="ko-KR" altLang="en-US" sz="1600" b="1" dirty="0" err="1"/>
              <a:t>받아놨던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sqlite</a:t>
            </a:r>
            <a:r>
              <a:rPr lang="ko-KR" altLang="en-US" sz="1600" b="1" dirty="0"/>
              <a:t>로 프로젝트 폴더의 </a:t>
            </a:r>
            <a:r>
              <a:rPr lang="en-US" altLang="ko-KR" sz="1600" b="1" dirty="0"/>
              <a:t>db.sqlite3 </a:t>
            </a:r>
            <a:r>
              <a:rPr lang="ko-KR" altLang="en-US" sz="1600" b="1" dirty="0"/>
              <a:t>파일을 열어보면 아래와 같이 실제 테이블들이 </a:t>
            </a:r>
            <a:r>
              <a:rPr lang="en-US" altLang="ko-KR" sz="1600" b="1" dirty="0" err="1"/>
              <a:t>db</a:t>
            </a:r>
            <a:r>
              <a:rPr lang="ko-KR" altLang="en-US" sz="1600" b="1" dirty="0"/>
              <a:t>에 구현되었음을 볼 수 있다</a:t>
            </a:r>
            <a:r>
              <a:rPr lang="en-US" altLang="ko-KR" sz="1600" b="1" dirty="0"/>
              <a:t>.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E3B07BE-FB6E-11C6-8C79-A1AEEB73F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6198"/>
            <a:ext cx="6039693" cy="1066949"/>
          </a:xfrm>
          <a:prstGeom prst="rect">
            <a:avLst/>
          </a:prstGeom>
        </p:spPr>
      </p:pic>
      <p:pic>
        <p:nvPicPr>
          <p:cNvPr id="10" name="그림 9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82784EB-629C-F007-E1D0-D5DEEA441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98277"/>
            <a:ext cx="4930688" cy="32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기본적인 데이터 처리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A0211-6851-BF5B-17D5-DEDE8E791556}"/>
              </a:ext>
            </a:extLst>
          </p:cNvPr>
          <p:cNvSpPr txBox="1"/>
          <p:nvPr/>
        </p:nvSpPr>
        <p:spPr>
          <a:xfrm>
            <a:off x="744721" y="5339430"/>
            <a:ext cx="1038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DB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의 데이터를 만들고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(CREATE),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읽고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(READ),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변경하고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(UPDATE),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삭제하고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(DELETE)</a:t>
            </a: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Django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에서는 아쉽게도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Update, Delete http method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인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PATCH, DELETE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는 지원하지 않는다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해당 기능들은 대신 다른 방식으로 구현하게 되는데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실습을 하면서 알아보자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.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</p:txBody>
      </p:sp>
      <p:pic>
        <p:nvPicPr>
          <p:cNvPr id="4" name="그림 3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4788F6FF-CD5E-FAB9-2664-1DB9BF76F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2" y="1650604"/>
            <a:ext cx="6701108" cy="33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A2E13-E5F1-A9B3-FAE8-A621872F3A36}"/>
              </a:ext>
            </a:extLst>
          </p:cNvPr>
          <p:cNvSpPr txBox="1"/>
          <p:nvPr/>
        </p:nvSpPr>
        <p:spPr>
          <a:xfrm>
            <a:off x="609600" y="1681830"/>
            <a:ext cx="1038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먼저 </a:t>
            </a:r>
            <a:r>
              <a:rPr lang="ko-KR" altLang="en-US" dirty="0" err="1">
                <a:solidFill>
                  <a:srgbClr val="24292F"/>
                </a:solidFill>
                <a:latin typeface="Noto Sans KR"/>
              </a:rPr>
              <a:t>비어있는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DB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를 채워주기 위해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python shell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을 통해서 임의의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데이터를 생성해주자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</p:txBody>
      </p:sp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6069EF2-789C-7A56-DAF8-0EFFB3ED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30083"/>
            <a:ext cx="7430537" cy="111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4FB83-CB9B-892E-84B3-94FF3965BF0B}"/>
              </a:ext>
            </a:extLst>
          </p:cNvPr>
          <p:cNvSpPr txBox="1"/>
          <p:nvPr/>
        </p:nvSpPr>
        <p:spPr>
          <a:xfrm>
            <a:off x="609600" y="3491834"/>
            <a:ext cx="10389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파이참의 터미널에서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python manage.py shell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을 입력하여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python shell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로 접속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터미널에서 직접 데이터베이스에 접근할 수 있다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marL="285750" indent="-285750" algn="l">
              <a:buFont typeface="Wingdings" panose="05000000000000000000" pitchFamily="2" charset="2"/>
              <a:buChar char="è"/>
            </a:pP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터미널에서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hiccproject.models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Question, Answer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django.utils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q = Question(subject=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 err="1">
                <a:solidFill>
                  <a:srgbClr val="880000"/>
                </a:solidFill>
                <a:effectLst/>
                <a:latin typeface="SF Mono"/>
              </a:rPr>
              <a:t>hicc</a:t>
            </a:r>
            <a:r>
              <a:rPr lang="ko-KR" altLang="en-US" dirty="0">
                <a:solidFill>
                  <a:srgbClr val="880000"/>
                </a:solidFill>
                <a:latin typeface="SF Mono"/>
              </a:rPr>
              <a:t>동아리방은 </a:t>
            </a:r>
            <a:r>
              <a:rPr lang="ko-KR" altLang="en-US" dirty="0" err="1">
                <a:solidFill>
                  <a:srgbClr val="880000"/>
                </a:solidFill>
                <a:latin typeface="SF Mono"/>
              </a:rPr>
              <a:t>몇호실인가요</a:t>
            </a:r>
            <a:r>
              <a:rPr lang="en-US" altLang="ko-KR" dirty="0">
                <a:solidFill>
                  <a:srgbClr val="880000"/>
                </a:solidFill>
                <a:latin typeface="SF Mono"/>
              </a:rPr>
              <a:t>?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 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content=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dirty="0">
                <a:solidFill>
                  <a:srgbClr val="880000"/>
                </a:solidFill>
                <a:latin typeface="SF Mono"/>
              </a:rPr>
              <a:t>동아리방 위치를 알고 싶습니다</a:t>
            </a:r>
            <a:r>
              <a:rPr lang="en-US" altLang="ko-KR" dirty="0">
                <a:solidFill>
                  <a:srgbClr val="880000"/>
                </a:solidFill>
                <a:latin typeface="SF Mono"/>
              </a:rPr>
              <a:t>.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())</a:t>
            </a: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q.save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해당 코드를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한줄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씩 입력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4553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4FB83-CB9B-892E-84B3-94FF3965BF0B}"/>
              </a:ext>
            </a:extLst>
          </p:cNvPr>
          <p:cNvSpPr txBox="1"/>
          <p:nvPr/>
        </p:nvSpPr>
        <p:spPr>
          <a:xfrm>
            <a:off x="609600" y="1637155"/>
            <a:ext cx="10389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hiccproject.models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Question, Answer</a:t>
            </a:r>
            <a:endParaRPr lang="en-US" altLang="ko-KR" b="0" i="0" dirty="0">
              <a:solidFill>
                <a:srgbClr val="1F7199"/>
              </a:solidFill>
              <a:effectLst/>
              <a:latin typeface="SF Mono"/>
            </a:endParaRPr>
          </a:p>
          <a:p>
            <a:pPr algn="l"/>
            <a:r>
              <a:rPr lang="en-US" altLang="ko-KR" dirty="0" err="1">
                <a:latin typeface="SF Mono"/>
              </a:rPr>
              <a:t>hiccproject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폴더의 </a:t>
            </a:r>
            <a:r>
              <a:rPr lang="en-US" altLang="ko-KR" dirty="0">
                <a:latin typeface="SF Mono"/>
              </a:rPr>
              <a:t>models </a:t>
            </a:r>
            <a:r>
              <a:rPr lang="ko-KR" altLang="en-US" dirty="0">
                <a:latin typeface="SF Mono"/>
              </a:rPr>
              <a:t>파일에 있는 </a:t>
            </a:r>
            <a:r>
              <a:rPr lang="en-US" altLang="ko-KR" dirty="0">
                <a:latin typeface="SF Mono"/>
              </a:rPr>
              <a:t>Question, Answer </a:t>
            </a:r>
            <a:r>
              <a:rPr lang="ko-KR" altLang="en-US" dirty="0">
                <a:latin typeface="SF Mono"/>
              </a:rPr>
              <a:t>클래스를 사용하기 위해 </a:t>
            </a:r>
            <a:r>
              <a:rPr lang="en-US" altLang="ko-KR" dirty="0">
                <a:latin typeface="SF Mono"/>
              </a:rPr>
              <a:t>import</a:t>
            </a:r>
          </a:p>
          <a:p>
            <a:pPr algn="l"/>
            <a:endParaRPr lang="en-US" altLang="ko-KR" dirty="0">
              <a:solidFill>
                <a:srgbClr val="1F7199"/>
              </a:solidFill>
              <a:latin typeface="SF Mono"/>
            </a:endParaRPr>
          </a:p>
          <a:p>
            <a:pPr algn="l"/>
            <a:endParaRPr lang="en-US" altLang="ko-KR" dirty="0">
              <a:solidFill>
                <a:srgbClr val="1F7199"/>
              </a:solidFill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Django.utils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현재 시간을 알려주는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t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함수를 사용하기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함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q = Question(subject=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 err="1">
                <a:solidFill>
                  <a:srgbClr val="880000"/>
                </a:solidFill>
                <a:effectLst/>
                <a:latin typeface="SF Mono"/>
              </a:rPr>
              <a:t>hicc</a:t>
            </a:r>
            <a:r>
              <a:rPr lang="ko-KR" altLang="en-US" dirty="0">
                <a:solidFill>
                  <a:srgbClr val="880000"/>
                </a:solidFill>
                <a:latin typeface="SF Mono"/>
              </a:rPr>
              <a:t>동아리방은 </a:t>
            </a:r>
            <a:r>
              <a:rPr lang="ko-KR" altLang="en-US" dirty="0" err="1">
                <a:solidFill>
                  <a:srgbClr val="880000"/>
                </a:solidFill>
                <a:latin typeface="SF Mono"/>
              </a:rPr>
              <a:t>몇호실인가요</a:t>
            </a:r>
            <a:r>
              <a:rPr lang="en-US" altLang="ko-KR" dirty="0">
                <a:solidFill>
                  <a:srgbClr val="880000"/>
                </a:solidFill>
                <a:latin typeface="SF Mono"/>
              </a:rPr>
              <a:t>?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 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content=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dirty="0">
                <a:solidFill>
                  <a:srgbClr val="880000"/>
                </a:solidFill>
                <a:latin typeface="SF Mono"/>
              </a:rPr>
              <a:t>동아리방 위치를 알고 싶습니다</a:t>
            </a:r>
            <a:r>
              <a:rPr lang="en-US" altLang="ko-KR" dirty="0">
                <a:solidFill>
                  <a:srgbClr val="880000"/>
                </a:solidFill>
                <a:latin typeface="SF Mono"/>
              </a:rPr>
              <a:t>.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 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())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444444"/>
                </a:solidFill>
                <a:latin typeface="SF Mono"/>
              </a:rPr>
              <a:t>Question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은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models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의 클래스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,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해당 클래스를 통해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q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라는 객체에 하나의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투플을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대입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, Question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이라는 테이블의 속성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subject, content,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create_date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의 값도 넣을 수 있음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q.save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pPr algn="l"/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q.save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()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를 선언해야 방금 선언한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투플들을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DB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에 저장할 수 있음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353286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4FB83-CB9B-892E-84B3-94FF3965BF0B}"/>
              </a:ext>
            </a:extLst>
          </p:cNvPr>
          <p:cNvSpPr txBox="1"/>
          <p:nvPr/>
        </p:nvSpPr>
        <p:spPr>
          <a:xfrm>
            <a:off x="766238" y="2197078"/>
            <a:ext cx="10389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터미널에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q.id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입력하면 현재 한 개의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투플이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생성되었음을 확인 가능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추가로 해당 코드를 입력하여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DB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에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투플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하나 더 생성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q = Question(subject=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dirty="0" err="1">
                <a:solidFill>
                  <a:srgbClr val="880000"/>
                </a:solidFill>
                <a:latin typeface="SF Mono"/>
              </a:rPr>
              <a:t>백엔드</a:t>
            </a:r>
            <a:r>
              <a:rPr lang="ko-KR" altLang="en-US" dirty="0">
                <a:solidFill>
                  <a:srgbClr val="880000"/>
                </a:solidFill>
                <a:latin typeface="SF Mono"/>
              </a:rPr>
              <a:t> 세미나는 언제 열리나요</a:t>
            </a:r>
            <a:r>
              <a:rPr lang="en-US" altLang="ko-KR" dirty="0">
                <a:solidFill>
                  <a:srgbClr val="880000"/>
                </a:solidFill>
                <a:latin typeface="SF Mono"/>
              </a:rPr>
              <a:t>?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 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content=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날짜와 장소를 알고 싶습니다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.'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())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q.save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q.id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를 입력하면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2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가 출력됨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Question.objects.</a:t>
            </a:r>
            <a:r>
              <a:rPr lang="en-US" altLang="ko-KR" b="0" i="0" dirty="0" err="1">
                <a:solidFill>
                  <a:srgbClr val="397300"/>
                </a:solidFill>
                <a:effectLst/>
                <a:latin typeface="SF Mono"/>
              </a:rPr>
              <a:t>all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를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입력해서 현재 모든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Question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데이터를 조회할 수 있음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 </a:t>
            </a:r>
          </a:p>
          <a:p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Question.objects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는 해당 모델에 저장된 데이터를 조회할 수 있는 함수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fr-FR" altLang="ko-KR" b="0" i="0" dirty="0">
                <a:solidFill>
                  <a:srgbClr val="444444"/>
                </a:solidFill>
                <a:effectLst/>
                <a:latin typeface="SF Mono"/>
              </a:rPr>
              <a:t>&lt;QuerySet [&lt;Question: Question object (1)&gt;, &lt;Question: Question object (2)&gt;]&gt;</a:t>
            </a: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라는 값이 출력됨을 알 수 있는데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두개의 객체가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QuerySet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의 형태로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저장되어있음을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나타냄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.</a:t>
            </a:r>
          </a:p>
          <a:p>
            <a:r>
              <a:rPr lang="en-US" altLang="ko-KR" b="1" dirty="0">
                <a:solidFill>
                  <a:srgbClr val="444444"/>
                </a:solidFill>
                <a:latin typeface="SF Mono"/>
              </a:rPr>
              <a:t>(</a:t>
            </a:r>
            <a:r>
              <a:rPr lang="en-US" altLang="ko-KR" b="1" dirty="0" err="1">
                <a:solidFill>
                  <a:srgbClr val="444444"/>
                </a:solidFill>
                <a:latin typeface="SF Mono"/>
              </a:rPr>
              <a:t>QuerySet</a:t>
            </a:r>
            <a:r>
              <a:rPr lang="ko-KR" altLang="en-US" b="1" dirty="0">
                <a:solidFill>
                  <a:srgbClr val="444444"/>
                </a:solidFill>
                <a:latin typeface="SF Mono"/>
              </a:rPr>
              <a:t>은 </a:t>
            </a:r>
            <a:r>
              <a:rPr lang="en-US" altLang="ko-KR" b="1" dirty="0">
                <a:solidFill>
                  <a:srgbClr val="444444"/>
                </a:solidFill>
                <a:latin typeface="SF Mono"/>
              </a:rPr>
              <a:t>list </a:t>
            </a:r>
            <a:r>
              <a:rPr lang="ko-KR" altLang="en-US" b="1" dirty="0">
                <a:solidFill>
                  <a:srgbClr val="444444"/>
                </a:solidFill>
                <a:latin typeface="SF Mono"/>
              </a:rPr>
              <a:t>자료형이 아닌 </a:t>
            </a:r>
            <a:r>
              <a:rPr lang="en-US" altLang="ko-KR" b="1" dirty="0">
                <a:solidFill>
                  <a:srgbClr val="444444"/>
                </a:solidFill>
                <a:latin typeface="SF Mono"/>
              </a:rPr>
              <a:t>ORM</a:t>
            </a:r>
            <a:r>
              <a:rPr lang="ko-KR" altLang="en-US" b="1" dirty="0">
                <a:solidFill>
                  <a:srgbClr val="444444"/>
                </a:solidFill>
                <a:latin typeface="SF Mono"/>
              </a:rPr>
              <a:t>에서만 사용하는 자료형</a:t>
            </a:r>
            <a:r>
              <a:rPr lang="en-US" altLang="ko-KR" b="1" dirty="0">
                <a:solidFill>
                  <a:srgbClr val="444444"/>
                </a:solidFill>
                <a:latin typeface="SF Mono"/>
              </a:rPr>
              <a:t>)</a:t>
            </a:r>
            <a:endParaRPr lang="en-US" altLang="ko-KR" b="1" i="0" dirty="0">
              <a:solidFill>
                <a:srgbClr val="444444"/>
              </a:solidFill>
              <a:effectLst/>
              <a:latin typeface="SF Mon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91529-B66F-4D6C-9EDE-A0B3F40F8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8" y="1638768"/>
            <a:ext cx="106694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MTV </a:t>
            </a:r>
            <a:r>
              <a:rPr lang="ko-KR" altLang="en-US" dirty="0">
                <a:latin typeface="+mn-ea"/>
                <a:ea typeface="+mn-ea"/>
              </a:rPr>
              <a:t>구조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4422E36-C2A9-93E7-F820-2D521A9B58F0}"/>
              </a:ext>
            </a:extLst>
          </p:cNvPr>
          <p:cNvSpPr txBox="1"/>
          <p:nvPr/>
        </p:nvSpPr>
        <p:spPr>
          <a:xfrm>
            <a:off x="571884" y="1939078"/>
            <a:ext cx="502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AFEF"/>
                </a:solidFill>
                <a:latin typeface="HY견고딕"/>
                <a:cs typeface="HY견고딕"/>
              </a:rPr>
              <a:t>Model</a:t>
            </a:r>
            <a:r>
              <a:rPr sz="2800" spc="-185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35" dirty="0">
                <a:solidFill>
                  <a:srgbClr val="00AFEF"/>
                </a:solidFill>
                <a:latin typeface="HY견고딕"/>
                <a:cs typeface="HY견고딕"/>
              </a:rPr>
              <a:t>Template</a:t>
            </a:r>
            <a:r>
              <a:rPr sz="2800" spc="-130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95" dirty="0">
                <a:solidFill>
                  <a:srgbClr val="00AFEF"/>
                </a:solidFill>
                <a:latin typeface="HY견고딕"/>
                <a:cs typeface="HY견고딕"/>
              </a:rPr>
              <a:t>View</a:t>
            </a:r>
            <a:r>
              <a:rPr sz="2800" spc="-229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285" dirty="0">
                <a:solidFill>
                  <a:srgbClr val="00AFEF"/>
                </a:solidFill>
                <a:latin typeface="HY견고딕"/>
                <a:cs typeface="HY견고딕"/>
              </a:rPr>
              <a:t>구조</a:t>
            </a:r>
            <a:endParaRPr sz="2800" dirty="0">
              <a:latin typeface="HY견고딕"/>
              <a:cs typeface="HY견고딕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581AB739-05FB-7C55-632F-00A95939A4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84" y="2643174"/>
            <a:ext cx="1430527" cy="1951211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B75039C7-49DA-5AAF-B4A8-442E9A593A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5421" y="2852969"/>
            <a:ext cx="2724600" cy="1630530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CE891D36-E28D-5F5E-1019-824E729BC4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2477" y="3120725"/>
            <a:ext cx="1219451" cy="1219366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C0A537BD-4E3F-0DA4-0E85-B3AC5F9C73EA}"/>
              </a:ext>
            </a:extLst>
          </p:cNvPr>
          <p:cNvSpPr/>
          <p:nvPr/>
        </p:nvSpPr>
        <p:spPr>
          <a:xfrm>
            <a:off x="2210437" y="3543333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1891918" y="0"/>
                </a:moveTo>
                <a:lnTo>
                  <a:pt x="1891918" y="85725"/>
                </a:lnTo>
                <a:lnTo>
                  <a:pt x="1949153" y="57150"/>
                </a:lnTo>
                <a:lnTo>
                  <a:pt x="1906270" y="57150"/>
                </a:lnTo>
                <a:lnTo>
                  <a:pt x="1906270" y="28575"/>
                </a:lnTo>
                <a:lnTo>
                  <a:pt x="1948984" y="28575"/>
                </a:lnTo>
                <a:lnTo>
                  <a:pt x="1891918" y="0"/>
                </a:lnTo>
                <a:close/>
              </a:path>
              <a:path w="1978025" h="85725">
                <a:moveTo>
                  <a:pt x="189191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891918" y="57150"/>
                </a:lnTo>
                <a:lnTo>
                  <a:pt x="1891918" y="28575"/>
                </a:lnTo>
                <a:close/>
              </a:path>
              <a:path w="1978025" h="85725">
                <a:moveTo>
                  <a:pt x="1948984" y="28575"/>
                </a:moveTo>
                <a:lnTo>
                  <a:pt x="1906270" y="28575"/>
                </a:lnTo>
                <a:lnTo>
                  <a:pt x="1906270" y="57150"/>
                </a:lnTo>
                <a:lnTo>
                  <a:pt x="1949153" y="57150"/>
                </a:lnTo>
                <a:lnTo>
                  <a:pt x="1977643" y="42926"/>
                </a:lnTo>
                <a:lnTo>
                  <a:pt x="194898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F6CC9C7-7E75-81C2-9931-F9666C619C75}"/>
              </a:ext>
            </a:extLst>
          </p:cNvPr>
          <p:cNvSpPr txBox="1"/>
          <p:nvPr/>
        </p:nvSpPr>
        <p:spPr>
          <a:xfrm>
            <a:off x="2546033" y="3159900"/>
            <a:ext cx="13528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HY견고딕"/>
                <a:cs typeface="HY견고딕"/>
              </a:rPr>
              <a:t>DB</a:t>
            </a:r>
            <a:r>
              <a:rPr lang="en-US" sz="1800" b="1" spc="-114" dirty="0">
                <a:latin typeface="HY견고딕"/>
                <a:cs typeface="HY견고딕"/>
              </a:rPr>
              <a:t> </a:t>
            </a:r>
            <a:r>
              <a:rPr lang="ko-KR" altLang="en-US" sz="1800" b="1" spc="-114" dirty="0">
                <a:latin typeface="HY견고딕"/>
                <a:cs typeface="HY견고딕"/>
              </a:rPr>
              <a:t>정보 제공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EEC1814-D175-BC65-0EDE-2469956172C7}"/>
              </a:ext>
            </a:extLst>
          </p:cNvPr>
          <p:cNvSpPr txBox="1"/>
          <p:nvPr/>
        </p:nvSpPr>
        <p:spPr>
          <a:xfrm>
            <a:off x="690349" y="4572414"/>
            <a:ext cx="1265555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5080" indent="-77470">
              <a:lnSpc>
                <a:spcPct val="151300"/>
              </a:lnSpc>
              <a:spcBef>
                <a:spcPts val="95"/>
              </a:spcBef>
            </a:pPr>
            <a:r>
              <a:rPr sz="1800" spc="-15" dirty="0">
                <a:latin typeface="HY견고딕"/>
                <a:cs typeface="HY견고딕"/>
              </a:rPr>
              <a:t>Models.py  </a:t>
            </a:r>
            <a:r>
              <a:rPr sz="1800" spc="-120" dirty="0">
                <a:latin typeface="HY견고딕"/>
                <a:cs typeface="HY견고딕"/>
              </a:rPr>
              <a:t>D</a:t>
            </a:r>
            <a:r>
              <a:rPr sz="1800" spc="-114" dirty="0">
                <a:latin typeface="HY견고딕"/>
                <a:cs typeface="HY견고딕"/>
              </a:rPr>
              <a:t>B </a:t>
            </a:r>
            <a:r>
              <a:rPr sz="1800" spc="-180" dirty="0">
                <a:latin typeface="HY견고딕"/>
                <a:cs typeface="HY견고딕"/>
              </a:rPr>
              <a:t>데이터</a:t>
            </a:r>
            <a:endParaRPr sz="1800">
              <a:latin typeface="HY견고딕"/>
              <a:cs typeface="HY견고딕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D759448-B4F5-112D-E602-9E9938775F3A}"/>
              </a:ext>
            </a:extLst>
          </p:cNvPr>
          <p:cNvSpPr txBox="1"/>
          <p:nvPr/>
        </p:nvSpPr>
        <p:spPr>
          <a:xfrm>
            <a:off x="4516388" y="4280315"/>
            <a:ext cx="1145540" cy="85534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10" dirty="0">
                <a:latin typeface="HY견고딕"/>
                <a:cs typeface="HY견고딕"/>
              </a:rPr>
              <a:t>Views.py</a:t>
            </a:r>
            <a:endParaRPr sz="1800" dirty="0">
              <a:latin typeface="HY견고딕"/>
              <a:cs typeface="HY견고딕"/>
            </a:endParaRPr>
          </a:p>
          <a:p>
            <a:pPr marL="324485">
              <a:lnSpc>
                <a:spcPct val="100000"/>
              </a:lnSpc>
              <a:spcBef>
                <a:spcPts val="1110"/>
              </a:spcBef>
            </a:pPr>
            <a:r>
              <a:rPr sz="1800" spc="-180" dirty="0">
                <a:latin typeface="HY견고딕"/>
                <a:cs typeface="HY견고딕"/>
              </a:rPr>
              <a:t>가공</a:t>
            </a:r>
            <a:endParaRPr sz="1800" dirty="0">
              <a:latin typeface="HY견고딕"/>
              <a:cs typeface="HY견고딕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95D8265-0808-D227-CEBA-8216B58346B6}"/>
              </a:ext>
            </a:extLst>
          </p:cNvPr>
          <p:cNvSpPr txBox="1"/>
          <p:nvPr/>
        </p:nvSpPr>
        <p:spPr>
          <a:xfrm>
            <a:off x="8514209" y="4572414"/>
            <a:ext cx="1323975" cy="85534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05"/>
              </a:spcBef>
            </a:pPr>
            <a:r>
              <a:rPr sz="1800" spc="-20" dirty="0">
                <a:latin typeface="HY견고딕"/>
                <a:cs typeface="HY견고딕"/>
              </a:rPr>
              <a:t>Template</a:t>
            </a:r>
            <a:endParaRPr sz="1800">
              <a:latin typeface="HY견고딕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-180" dirty="0">
                <a:latin typeface="HY견고딕"/>
                <a:cs typeface="HY견고딕"/>
              </a:rPr>
              <a:t>보여지는</a:t>
            </a:r>
            <a:r>
              <a:rPr sz="1800" spc="-100" dirty="0">
                <a:latin typeface="HY견고딕"/>
                <a:cs typeface="HY견고딕"/>
              </a:rPr>
              <a:t> </a:t>
            </a:r>
            <a:r>
              <a:rPr sz="1800" spc="-180" dirty="0">
                <a:latin typeface="HY견고딕"/>
                <a:cs typeface="HY견고딕"/>
              </a:rPr>
              <a:t>화면</a:t>
            </a:r>
            <a:endParaRPr sz="1800">
              <a:latin typeface="HY견고딕"/>
              <a:cs typeface="HY견고딕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5DCA60AF-2B5A-6BAC-25DF-DBF5FCCA45EE}"/>
              </a:ext>
            </a:extLst>
          </p:cNvPr>
          <p:cNvSpPr/>
          <p:nvPr/>
        </p:nvSpPr>
        <p:spPr>
          <a:xfrm>
            <a:off x="5843654" y="3543333"/>
            <a:ext cx="1764664" cy="85725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1678940" y="0"/>
                </a:moveTo>
                <a:lnTo>
                  <a:pt x="1678940" y="85725"/>
                </a:lnTo>
                <a:lnTo>
                  <a:pt x="1736174" y="57150"/>
                </a:lnTo>
                <a:lnTo>
                  <a:pt x="1693291" y="57150"/>
                </a:lnTo>
                <a:lnTo>
                  <a:pt x="1693291" y="28575"/>
                </a:lnTo>
                <a:lnTo>
                  <a:pt x="1736005" y="28575"/>
                </a:lnTo>
                <a:lnTo>
                  <a:pt x="1678940" y="0"/>
                </a:lnTo>
                <a:close/>
              </a:path>
              <a:path w="1764665" h="85725">
                <a:moveTo>
                  <a:pt x="167894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678940" y="57150"/>
                </a:lnTo>
                <a:lnTo>
                  <a:pt x="1678940" y="28575"/>
                </a:lnTo>
                <a:close/>
              </a:path>
              <a:path w="1764665" h="85725">
                <a:moveTo>
                  <a:pt x="1736005" y="28575"/>
                </a:moveTo>
                <a:lnTo>
                  <a:pt x="1693291" y="28575"/>
                </a:lnTo>
                <a:lnTo>
                  <a:pt x="1693291" y="57150"/>
                </a:lnTo>
                <a:lnTo>
                  <a:pt x="1736174" y="57150"/>
                </a:lnTo>
                <a:lnTo>
                  <a:pt x="1764665" y="42926"/>
                </a:lnTo>
                <a:lnTo>
                  <a:pt x="173600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11E08F7-551A-5FE4-318E-BB0017FBDCC1}"/>
              </a:ext>
            </a:extLst>
          </p:cNvPr>
          <p:cNvSpPr txBox="1"/>
          <p:nvPr/>
        </p:nvSpPr>
        <p:spPr>
          <a:xfrm>
            <a:off x="6175251" y="2929619"/>
            <a:ext cx="11182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HY견고딕"/>
                <a:cs typeface="HY견고딕"/>
              </a:rPr>
              <a:t>HTML에</a:t>
            </a:r>
            <a:endParaRPr sz="1800" b="1" dirty="0">
              <a:latin typeface="HY견고딕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ko-KR" altLang="en-US" b="1" spc="-180" dirty="0">
                <a:latin typeface="HY견고딕"/>
                <a:cs typeface="HY견고딕"/>
              </a:rPr>
              <a:t>정보</a:t>
            </a:r>
            <a:r>
              <a:rPr sz="1800" b="1" spc="-100" dirty="0">
                <a:latin typeface="HY견고딕"/>
                <a:cs typeface="HY견고딕"/>
              </a:rPr>
              <a:t> </a:t>
            </a:r>
            <a:r>
              <a:rPr lang="ko-KR" altLang="en-US" sz="1800" b="1" spc="-180" dirty="0">
                <a:latin typeface="HY견고딕"/>
                <a:cs typeface="HY견고딕"/>
              </a:rPr>
              <a:t>삽입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C0CBFEC-C8DF-7CFF-308D-5D6E77488EB1}"/>
              </a:ext>
            </a:extLst>
          </p:cNvPr>
          <p:cNvSpPr/>
          <p:nvPr/>
        </p:nvSpPr>
        <p:spPr>
          <a:xfrm>
            <a:off x="5843654" y="3842038"/>
            <a:ext cx="1764664" cy="85725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5B266D18-2BBB-0F06-50A8-D6E395FE6293}"/>
              </a:ext>
            </a:extLst>
          </p:cNvPr>
          <p:cNvSpPr txBox="1"/>
          <p:nvPr/>
        </p:nvSpPr>
        <p:spPr>
          <a:xfrm>
            <a:off x="5906646" y="3980595"/>
            <a:ext cx="1717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렌더링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953F53B-FFF7-5C1C-D74C-DDD706031349}"/>
              </a:ext>
            </a:extLst>
          </p:cNvPr>
          <p:cNvSpPr txBox="1"/>
          <p:nvPr/>
        </p:nvSpPr>
        <p:spPr>
          <a:xfrm>
            <a:off x="2673099" y="3980595"/>
            <a:ext cx="1039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HY견고딕"/>
                <a:cs typeface="HY견고딕"/>
              </a:rPr>
              <a:t>D</a:t>
            </a:r>
            <a:r>
              <a:rPr sz="1800" spc="-120" dirty="0">
                <a:latin typeface="HY견고딕"/>
                <a:cs typeface="HY견고딕"/>
              </a:rPr>
              <a:t>B</a:t>
            </a:r>
            <a:r>
              <a:rPr lang="ko-KR" altLang="en-US" b="1" spc="-180" dirty="0">
                <a:latin typeface="HY견고딕"/>
                <a:cs typeface="HY견고딕"/>
              </a:rPr>
              <a:t>에 요청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F2DF2FB1-49FD-3109-6E76-CF7E92623427}"/>
              </a:ext>
            </a:extLst>
          </p:cNvPr>
          <p:cNvSpPr/>
          <p:nvPr/>
        </p:nvSpPr>
        <p:spPr>
          <a:xfrm>
            <a:off x="2210437" y="3842038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97802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978025" h="85725">
                <a:moveTo>
                  <a:pt x="1977643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977643" y="57150"/>
                </a:lnTo>
                <a:lnTo>
                  <a:pt x="1977643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CFAE46F9-E808-AE42-9F00-8417300F6B2D}"/>
              </a:ext>
            </a:extLst>
          </p:cNvPr>
          <p:cNvSpPr/>
          <p:nvPr/>
        </p:nvSpPr>
        <p:spPr>
          <a:xfrm rot="5400000" flipV="1">
            <a:off x="4589656" y="550549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C918B509-C1EC-F543-C921-EBC993F10B31}"/>
              </a:ext>
            </a:extLst>
          </p:cNvPr>
          <p:cNvSpPr txBox="1"/>
          <p:nvPr/>
        </p:nvSpPr>
        <p:spPr>
          <a:xfrm>
            <a:off x="3371483" y="5354769"/>
            <a:ext cx="1717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40" dirty="0">
                <a:latin typeface="HY견고딕"/>
                <a:cs typeface="HY견고딕"/>
              </a:rPr>
              <a:t>1.Htt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요청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8F5D85B-C87F-1D28-72B8-773A584F10C1}"/>
              </a:ext>
            </a:extLst>
          </p:cNvPr>
          <p:cNvSpPr txBox="1"/>
          <p:nvPr/>
        </p:nvSpPr>
        <p:spPr>
          <a:xfrm>
            <a:off x="5241332" y="5337958"/>
            <a:ext cx="266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40" dirty="0">
                <a:latin typeface="HY견고딕"/>
                <a:cs typeface="HY견고딕"/>
              </a:rPr>
              <a:t>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응답</a:t>
            </a:r>
            <a:endParaRPr lang="en-US" altLang="ko-KR" spc="-4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Html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혹은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j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son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데이터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43818762-8486-945F-BE5D-405C234EB7EF}"/>
              </a:ext>
            </a:extLst>
          </p:cNvPr>
          <p:cNvSpPr/>
          <p:nvPr/>
        </p:nvSpPr>
        <p:spPr>
          <a:xfrm rot="16200000" flipV="1">
            <a:off x="4832438" y="550549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90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27078CC-BFF6-BB6A-3604-A9BD3FFF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25515"/>
            <a:ext cx="7716327" cy="2934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7DBDD-80A6-3B35-6109-1FB4635DBD2D}"/>
              </a:ext>
            </a:extLst>
          </p:cNvPr>
          <p:cNvSpPr txBox="1"/>
          <p:nvPr/>
        </p:nvSpPr>
        <p:spPr>
          <a:xfrm>
            <a:off x="609600" y="3771655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24292F"/>
                </a:solidFill>
                <a:latin typeface="Noto Sans KR"/>
                <a:hlinkClick r:id="rId3"/>
              </a:rPr>
              <a:t>http://127.0.0.1:8000/home/question/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해당 링크에 위 </a:t>
            </a:r>
            <a:r>
              <a:rPr lang="ko-KR" altLang="en-US" sz="1600" dirty="0" err="1">
                <a:solidFill>
                  <a:srgbClr val="24292F"/>
                </a:solidFill>
                <a:latin typeface="Noto Sans KR"/>
              </a:rPr>
              <a:t>사진같은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 페이지를 구현하고자 한다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. (Read 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기능 구현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)</a:t>
            </a:r>
          </a:p>
          <a:p>
            <a:pPr algn="l"/>
            <a:endParaRPr lang="en-US" altLang="ko-KR" sz="1600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ko-KR" altLang="en-US" sz="1600" b="1" dirty="0" err="1">
                <a:solidFill>
                  <a:srgbClr val="24292F"/>
                </a:solidFill>
                <a:latin typeface="Noto Sans KR"/>
              </a:rPr>
              <a:t>프론트엔드는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sz="1600" b="1" dirty="0" err="1">
                <a:solidFill>
                  <a:srgbClr val="24292F"/>
                </a:solidFill>
                <a:latin typeface="Noto Sans KR"/>
              </a:rPr>
              <a:t>백엔드로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sz="1600" b="1" dirty="0" err="1">
                <a:solidFill>
                  <a:srgbClr val="24292F"/>
                </a:solidFill>
                <a:latin typeface="Noto Sans KR"/>
              </a:rPr>
              <a:t>부터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 데이터를 받아올 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JS 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코드를 </a:t>
            </a:r>
            <a:r>
              <a:rPr lang="ko-KR" altLang="en-US" sz="1600" b="1" dirty="0" err="1">
                <a:solidFill>
                  <a:srgbClr val="24292F"/>
                </a:solidFill>
                <a:latin typeface="Noto Sans KR"/>
              </a:rPr>
              <a:t>짜야하고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,</a:t>
            </a:r>
          </a:p>
          <a:p>
            <a:pPr algn="l"/>
            <a:r>
              <a:rPr lang="ko-KR" altLang="en-US" sz="1600" b="1" dirty="0" err="1">
                <a:solidFill>
                  <a:srgbClr val="24292F"/>
                </a:solidFill>
                <a:latin typeface="Noto Sans KR"/>
              </a:rPr>
              <a:t>백엔드는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sz="1600" b="1" dirty="0" err="1">
                <a:solidFill>
                  <a:srgbClr val="24292F"/>
                </a:solidFill>
                <a:latin typeface="Noto Sans KR"/>
              </a:rPr>
              <a:t>프론트엔드에게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DB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의 데이터를 전송할 코드를 </a:t>
            </a:r>
            <a:r>
              <a:rPr lang="ko-KR" altLang="en-US" sz="1600" b="1" dirty="0" err="1">
                <a:solidFill>
                  <a:srgbClr val="24292F"/>
                </a:solidFill>
                <a:latin typeface="Noto Sans KR"/>
              </a:rPr>
              <a:t>짜야한다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pPr algn="l"/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(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거의 모든 정보는 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Json 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형식으로 전달됨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) ex) </a:t>
            </a:r>
            <a:r>
              <a:rPr lang="en-US" altLang="ko-KR" sz="1600" dirty="0">
                <a:latin typeface="Noto Sans KR"/>
              </a:rPr>
              <a:t>{</a:t>
            </a:r>
            <a:r>
              <a:rPr lang="en-US" altLang="ko-KR" sz="1600" dirty="0">
                <a:latin typeface="SF Mono"/>
              </a:rPr>
              <a:t> </a:t>
            </a:r>
            <a:r>
              <a:rPr lang="en-US" altLang="ko-KR" sz="1600" b="0" i="0" dirty="0">
                <a:effectLst/>
                <a:latin typeface="SF Mono"/>
              </a:rPr>
              <a:t>’price’ : 2000 }</a:t>
            </a:r>
            <a:endParaRPr lang="en-US" altLang="ko-KR" sz="1600" b="1" dirty="0">
              <a:solidFill>
                <a:srgbClr val="24292F"/>
              </a:solidFill>
              <a:latin typeface="Noto Sans KR"/>
            </a:endParaRPr>
          </a:p>
          <a:p>
            <a:pPr algn="l"/>
            <a:endParaRPr lang="en-US" altLang="ko-KR" sz="1600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그것을 위해 </a:t>
            </a:r>
            <a:r>
              <a:rPr lang="ko-KR" altLang="en-US" sz="1600" dirty="0" err="1">
                <a:solidFill>
                  <a:srgbClr val="24292F"/>
                </a:solidFill>
                <a:latin typeface="Noto Sans KR"/>
              </a:rPr>
              <a:t>백엔드는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어떠한 경로로 접속했을 때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어떠한 정보를 전달해주겠다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는 일종의 메뉴판을 미리 작성한다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. </a:t>
            </a:r>
          </a:p>
          <a:p>
            <a:pPr algn="l"/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웹 프로그램에서 이 메뉴판의 역할을 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API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라고 부른다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. </a:t>
            </a:r>
            <a:endParaRPr lang="en-US" altLang="ko-KR" sz="1600" dirty="0">
              <a:latin typeface="Noto Sans KR"/>
            </a:endParaRPr>
          </a:p>
          <a:p>
            <a:pPr algn="l"/>
            <a:endParaRPr lang="en-US" altLang="ko-KR" sz="1600" dirty="0">
              <a:solidFill>
                <a:srgbClr val="24292F"/>
              </a:solidFill>
              <a:latin typeface="Noto Sans KR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실습의 편의성을 위하여 </a:t>
            </a:r>
            <a:r>
              <a:rPr lang="en-US" altLang="ko-KR" sz="1600" b="1" dirty="0" err="1">
                <a:solidFill>
                  <a:srgbClr val="24292F"/>
                </a:solidFill>
                <a:latin typeface="Noto Sans KR"/>
              </a:rPr>
              <a:t>api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경로는 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method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에 맞게 뒤에 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CRUD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를 직접 붙이는 것으로 통일함 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(Create, Read, Update, Delete)</a:t>
            </a:r>
          </a:p>
          <a:p>
            <a:pPr algn="l"/>
            <a:endParaRPr lang="en-US" altLang="ko-KR" sz="1600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(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자세한 </a:t>
            </a:r>
            <a:r>
              <a:rPr lang="ko-KR" altLang="en-US" sz="1600" dirty="0" err="1">
                <a:solidFill>
                  <a:srgbClr val="24292F"/>
                </a:solidFill>
                <a:latin typeface="Noto Sans KR"/>
              </a:rPr>
              <a:t>백엔드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rgbClr val="24292F"/>
                </a:solidFill>
                <a:latin typeface="Noto Sans KR"/>
              </a:rPr>
              <a:t>api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관련 내용은 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4</a:t>
            </a:r>
            <a:r>
              <a:rPr lang="ko-KR" altLang="en-US" sz="1600" dirty="0">
                <a:solidFill>
                  <a:srgbClr val="24292F"/>
                </a:solidFill>
                <a:latin typeface="Noto Sans KR"/>
              </a:rPr>
              <a:t>주차에 다룹니다</a:t>
            </a:r>
            <a:r>
              <a:rPr lang="en-US" altLang="ko-KR" sz="1600" dirty="0">
                <a:solidFill>
                  <a:srgbClr val="24292F"/>
                </a:solidFill>
                <a:latin typeface="Noto Sans KR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7341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7DBDD-80A6-3B35-6109-1FB4635DBD2D}"/>
              </a:ext>
            </a:extLst>
          </p:cNvPr>
          <p:cNvSpPr txBox="1"/>
          <p:nvPr/>
        </p:nvSpPr>
        <p:spPr>
          <a:xfrm>
            <a:off x="609600" y="1684063"/>
            <a:ext cx="1097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hiccproject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폴더의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urls.py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파일을 수정해보자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from </a:t>
            </a:r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django.urls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import path</a:t>
            </a: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from . import views # .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은 해당 폴더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(</a:t>
            </a:r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hiccproject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)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의미</a:t>
            </a:r>
          </a:p>
          <a:p>
            <a:pPr algn="l"/>
            <a:endParaRPr lang="ko-KR" altLang="en-US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urlpatterns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= [</a:t>
            </a: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	path('', </a:t>
            </a:r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views.index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),</a:t>
            </a: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	path('question/', </a:t>
            </a:r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views.question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),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Noto Sans KR"/>
              </a:rPr>
              <a:t>	path('question/read/’, </a:t>
            </a:r>
            <a:r>
              <a:rPr lang="en-US" altLang="ko-KR" dirty="0" err="1">
                <a:solidFill>
                  <a:srgbClr val="FF0000"/>
                </a:solidFill>
                <a:latin typeface="Noto Sans KR"/>
              </a:rPr>
              <a:t>views.question_read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),</a:t>
            </a: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	path('question/create/', </a:t>
            </a:r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views.question_create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),</a:t>
            </a: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]</a:t>
            </a: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3952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7DBDD-80A6-3B35-6109-1FB4635DBD2D}"/>
              </a:ext>
            </a:extLst>
          </p:cNvPr>
          <p:cNvSpPr txBox="1"/>
          <p:nvPr/>
        </p:nvSpPr>
        <p:spPr>
          <a:xfrm>
            <a:off x="609600" y="3933562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hiccproject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폴더의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views.py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파일에도 해당 함수를 추가하자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Noto Sans KR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Noto Sans KR"/>
              </a:rPr>
              <a:t>question_read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(request):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Noto Sans KR"/>
              </a:rPr>
              <a:t>	questions = </a:t>
            </a:r>
            <a:r>
              <a:rPr lang="en-US" altLang="ko-KR" dirty="0" err="1">
                <a:solidFill>
                  <a:srgbClr val="FF0000"/>
                </a:solidFill>
                <a:latin typeface="Noto Sans KR"/>
              </a:rPr>
              <a:t>Question.objects.all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().values('id', 'subject', 'content', '</a:t>
            </a:r>
            <a:r>
              <a:rPr lang="en-US" altLang="ko-KR" dirty="0" err="1">
                <a:solidFill>
                  <a:srgbClr val="FF0000"/>
                </a:solidFill>
                <a:latin typeface="Noto Sans KR"/>
              </a:rPr>
              <a:t>create_date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’)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Noto Sans KR"/>
              </a:rPr>
              <a:t>	</a:t>
            </a:r>
            <a:r>
              <a:rPr lang="en-US" altLang="ko-KR" dirty="0">
                <a:latin typeface="Noto Sans KR"/>
              </a:rPr>
              <a:t>#Question </a:t>
            </a:r>
            <a:r>
              <a:rPr lang="ko-KR" altLang="en-US" dirty="0">
                <a:latin typeface="Noto Sans KR"/>
              </a:rPr>
              <a:t>모델의 모든 데이터를 가져오는데</a:t>
            </a:r>
            <a:r>
              <a:rPr lang="en-US" altLang="ko-KR" dirty="0">
                <a:latin typeface="Noto Sans KR"/>
              </a:rPr>
              <a:t>, id </a:t>
            </a:r>
            <a:r>
              <a:rPr lang="ko-KR" altLang="en-US" dirty="0">
                <a:latin typeface="Noto Sans KR"/>
              </a:rPr>
              <a:t>값은</a:t>
            </a:r>
            <a:r>
              <a:rPr lang="en-US" altLang="ko-KR" dirty="0">
                <a:latin typeface="Noto Sans KR"/>
              </a:rPr>
              <a:t> ‘id’</a:t>
            </a:r>
            <a:r>
              <a:rPr lang="ko-KR" altLang="en-US" dirty="0">
                <a:latin typeface="Noto Sans KR"/>
              </a:rPr>
              <a:t>로</a:t>
            </a:r>
            <a:r>
              <a:rPr lang="en-US" altLang="ko-KR" dirty="0">
                <a:latin typeface="Noto Sans KR"/>
              </a:rPr>
              <a:t>, subject </a:t>
            </a:r>
            <a:r>
              <a:rPr lang="ko-KR" altLang="en-US" dirty="0">
                <a:latin typeface="Noto Sans KR"/>
              </a:rPr>
              <a:t>값은 </a:t>
            </a:r>
            <a:r>
              <a:rPr lang="en-US" altLang="ko-KR" dirty="0">
                <a:latin typeface="Noto Sans KR"/>
              </a:rPr>
              <a:t>‘subject’</a:t>
            </a:r>
            <a:r>
              <a:rPr lang="ko-KR" altLang="en-US" dirty="0">
                <a:latin typeface="Noto Sans KR"/>
              </a:rPr>
              <a:t>로</a:t>
            </a:r>
            <a:r>
              <a:rPr lang="en-US" altLang="ko-KR" dirty="0">
                <a:latin typeface="Noto Sans KR"/>
              </a:rPr>
              <a:t>, content </a:t>
            </a:r>
            <a:r>
              <a:rPr lang="ko-KR" altLang="en-US" dirty="0">
                <a:latin typeface="Noto Sans KR"/>
              </a:rPr>
              <a:t>값은 </a:t>
            </a:r>
            <a:r>
              <a:rPr lang="en-US" altLang="ko-KR" dirty="0">
                <a:latin typeface="Noto Sans KR"/>
              </a:rPr>
              <a:t>	‘content’</a:t>
            </a:r>
            <a:r>
              <a:rPr lang="ko-KR" altLang="en-US" dirty="0">
                <a:latin typeface="Noto Sans KR"/>
              </a:rPr>
              <a:t>로 </a:t>
            </a:r>
            <a:r>
              <a:rPr lang="en-US" altLang="ko-KR" dirty="0" err="1">
                <a:latin typeface="Noto Sans KR"/>
              </a:rPr>
              <a:t>create_date</a:t>
            </a:r>
            <a:r>
              <a:rPr lang="en-US" altLang="ko-KR" dirty="0">
                <a:latin typeface="Noto Sans KR"/>
              </a:rPr>
              <a:t> </a:t>
            </a:r>
            <a:r>
              <a:rPr lang="ko-KR" altLang="en-US" dirty="0">
                <a:latin typeface="Noto Sans KR"/>
              </a:rPr>
              <a:t>값은 </a:t>
            </a:r>
            <a:r>
              <a:rPr lang="en-US" altLang="ko-KR" dirty="0">
                <a:latin typeface="Noto Sans KR"/>
              </a:rPr>
              <a:t>‘</a:t>
            </a:r>
            <a:r>
              <a:rPr lang="en-US" altLang="ko-KR" dirty="0" err="1">
                <a:latin typeface="Noto Sans KR"/>
              </a:rPr>
              <a:t>create_date</a:t>
            </a:r>
            <a:r>
              <a:rPr lang="en-US" altLang="ko-KR" dirty="0">
                <a:latin typeface="Noto Sans KR"/>
              </a:rPr>
              <a:t>’</a:t>
            </a:r>
            <a:r>
              <a:rPr lang="ko-KR" altLang="en-US" dirty="0">
                <a:latin typeface="Noto Sans KR"/>
              </a:rPr>
              <a:t>라는 </a:t>
            </a:r>
            <a:r>
              <a:rPr lang="en-US" altLang="ko-KR" dirty="0">
                <a:latin typeface="Noto Sans KR"/>
              </a:rPr>
              <a:t>key</a:t>
            </a:r>
            <a:r>
              <a:rPr lang="ko-KR" altLang="en-US" dirty="0">
                <a:latin typeface="Noto Sans KR"/>
              </a:rPr>
              <a:t>의 값으로 저장한다</a:t>
            </a:r>
            <a:r>
              <a:rPr lang="en-US" altLang="ko-KR" dirty="0">
                <a:latin typeface="Noto Sans KR"/>
              </a:rPr>
              <a:t>.</a:t>
            </a:r>
          </a:p>
          <a:p>
            <a:pPr algn="l"/>
            <a:r>
              <a:rPr lang="en-US" altLang="ko-KR" dirty="0">
                <a:latin typeface="Noto Sans KR"/>
              </a:rPr>
              <a:t>	</a:t>
            </a:r>
            <a:r>
              <a:rPr lang="ko-KR" altLang="en-US" dirty="0">
                <a:latin typeface="Noto Sans KR"/>
              </a:rPr>
              <a:t>데이터들은 </a:t>
            </a:r>
            <a:r>
              <a:rPr lang="en-US" altLang="ko-KR" dirty="0">
                <a:latin typeface="Noto Sans KR"/>
              </a:rPr>
              <a:t>Question </a:t>
            </a:r>
            <a:r>
              <a:rPr lang="ko-KR" altLang="en-US" dirty="0">
                <a:latin typeface="Noto Sans KR"/>
              </a:rPr>
              <a:t>모델 객체의 변수로 저장되어 있는데</a:t>
            </a:r>
            <a:r>
              <a:rPr lang="en-US" altLang="ko-KR" dirty="0">
                <a:latin typeface="Noto Sans KR"/>
              </a:rPr>
              <a:t>, </a:t>
            </a:r>
            <a:r>
              <a:rPr lang="ko-KR" altLang="en-US" dirty="0">
                <a:latin typeface="Noto Sans KR"/>
              </a:rPr>
              <a:t>해당 변수들을 </a:t>
            </a:r>
            <a:r>
              <a:rPr lang="en-US" altLang="ko-KR" dirty="0" err="1">
                <a:latin typeface="Noto Sans KR"/>
              </a:rPr>
              <a:t>json</a:t>
            </a:r>
            <a:r>
              <a:rPr lang="en-US" altLang="ko-KR" dirty="0">
                <a:latin typeface="Noto Sans KR"/>
              </a:rPr>
              <a:t> </a:t>
            </a:r>
            <a:r>
              <a:rPr lang="ko-KR" altLang="en-US" dirty="0">
                <a:latin typeface="Noto Sans KR"/>
              </a:rPr>
              <a:t>형식으로 변환</a:t>
            </a:r>
            <a:endParaRPr lang="en-US" altLang="ko-KR" dirty="0">
              <a:latin typeface="Noto Sans KR"/>
            </a:endParaRPr>
          </a:p>
          <a:p>
            <a:pPr algn="l"/>
            <a:endParaRPr lang="en-US" altLang="ko-KR" dirty="0">
              <a:solidFill>
                <a:srgbClr val="FF0000"/>
              </a:solidFill>
              <a:latin typeface="Noto Sans KR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Noto Sans KR"/>
              </a:rPr>
              <a:t>	return </a:t>
            </a:r>
            <a:r>
              <a:rPr lang="en-US" altLang="ko-KR" dirty="0" err="1">
                <a:solidFill>
                  <a:srgbClr val="FF0000"/>
                </a:solidFill>
                <a:latin typeface="Noto Sans KR"/>
              </a:rPr>
              <a:t>JsonResponse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({＇questions＇ : list(questions)})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Noto Sans KR"/>
              </a:rPr>
              <a:t>	</a:t>
            </a:r>
            <a:r>
              <a:rPr lang="en-US" altLang="ko-KR" dirty="0">
                <a:latin typeface="Noto Sans KR"/>
              </a:rPr>
              <a:t># questions</a:t>
            </a:r>
            <a:r>
              <a:rPr lang="ko-KR" altLang="en-US" dirty="0">
                <a:latin typeface="Noto Sans KR"/>
              </a:rPr>
              <a:t>는 </a:t>
            </a:r>
            <a:r>
              <a:rPr lang="en-US" altLang="ko-KR" dirty="0" err="1">
                <a:latin typeface="Noto Sans KR"/>
              </a:rPr>
              <a:t>QuerySet</a:t>
            </a:r>
            <a:r>
              <a:rPr lang="en-US" altLang="ko-KR" dirty="0">
                <a:latin typeface="Noto Sans KR"/>
              </a:rPr>
              <a:t> </a:t>
            </a:r>
            <a:r>
              <a:rPr lang="ko-KR" altLang="en-US" dirty="0">
                <a:latin typeface="Noto Sans KR"/>
              </a:rPr>
              <a:t>형식이니 </a:t>
            </a:r>
            <a:r>
              <a:rPr lang="en-US" altLang="ko-KR" dirty="0">
                <a:latin typeface="Noto Sans KR"/>
              </a:rPr>
              <a:t>list </a:t>
            </a:r>
            <a:r>
              <a:rPr lang="ko-KR" altLang="en-US" dirty="0">
                <a:latin typeface="Noto Sans KR"/>
              </a:rPr>
              <a:t>형식으로 강제 </a:t>
            </a:r>
            <a:r>
              <a:rPr lang="ko-KR" altLang="en-US" dirty="0" err="1">
                <a:latin typeface="Noto Sans KR"/>
              </a:rPr>
              <a:t>형변환</a:t>
            </a:r>
            <a:r>
              <a:rPr lang="ko-KR" altLang="en-US" dirty="0">
                <a:latin typeface="Noto Sans KR"/>
              </a:rPr>
              <a:t> 후 </a:t>
            </a:r>
            <a:r>
              <a:rPr lang="en-US" altLang="ko-KR" dirty="0">
                <a:latin typeface="Noto Sans KR"/>
              </a:rPr>
              <a:t>response</a:t>
            </a:r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AE1A48C-514E-BB73-04BA-44AD3B424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625515"/>
            <a:ext cx="5247736" cy="1803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599" y="3296840"/>
            <a:ext cx="1038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해당 페이지를 구현하려면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모든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Question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모델의 데이터들을 가져와야 한다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49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795844"/>
            <a:ext cx="103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  <a:hlinkClick r:id="rId2"/>
              </a:rPr>
              <a:t>http://127.0.0.1:8000/home/question/read/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서버를 가동 후 해당 링크에 접속하면 아래 사진처럼 데이터가 </a:t>
            </a:r>
            <a:r>
              <a:rPr lang="ko-KR" altLang="en-US" dirty="0" err="1">
                <a:solidFill>
                  <a:srgbClr val="24292F"/>
                </a:solidFill>
                <a:latin typeface="Noto Sans KR"/>
              </a:rPr>
              <a:t>전송되는걸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확인할 수 있다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. 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C67B35-2378-9B16-723B-C388CE4AE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2442175"/>
            <a:ext cx="2582174" cy="1797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7F669-1A2A-141F-81D0-0636A62B0695}"/>
              </a:ext>
            </a:extLst>
          </p:cNvPr>
          <p:cNvSpPr txBox="1"/>
          <p:nvPr/>
        </p:nvSpPr>
        <p:spPr>
          <a:xfrm>
            <a:off x="669985" y="4239229"/>
            <a:ext cx="103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24292F"/>
                </a:solidFill>
                <a:latin typeface="Noto Sans KR"/>
              </a:rPr>
              <a:t>프론트엔드는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해당 </a:t>
            </a:r>
            <a:r>
              <a:rPr lang="en-US" altLang="ko-KR" dirty="0">
                <a:solidFill>
                  <a:srgbClr val="24292F"/>
                </a:solidFill>
                <a:latin typeface="Noto Sans KR"/>
                <a:hlinkClick r:id="rId4"/>
              </a:rPr>
              <a:t>http://127.0.0.1:8000/home/question/read/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url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로 부터 정보를 받아와서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24292F"/>
                </a:solidFill>
                <a:latin typeface="Noto Sans KR"/>
                <a:hlinkClick r:id="rId5"/>
              </a:rPr>
              <a:t>http://127.0.0.1:8000/home/question/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의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html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페이지에 정보들을 출력시킨다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.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 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7C734-86F8-FBD9-802C-0DA5068B3312}"/>
              </a:ext>
            </a:extLst>
          </p:cNvPr>
          <p:cNvSpPr txBox="1"/>
          <p:nvPr/>
        </p:nvSpPr>
        <p:spPr>
          <a:xfrm>
            <a:off x="4114800" y="5878507"/>
            <a:ext cx="618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24292F"/>
                </a:solidFill>
                <a:latin typeface="Noto Sans KR"/>
              </a:rPr>
              <a:t>프론트엔드에서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미리 작성한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question.html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의 </a:t>
            </a:r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js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코드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dirty="0" err="1">
                <a:solidFill>
                  <a:srgbClr val="24292F"/>
                </a:solidFill>
                <a:latin typeface="Noto Sans KR"/>
              </a:rPr>
              <a:t>fetchUrl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을 보면 </a:t>
            </a:r>
            <a:r>
              <a:rPr lang="en-US" altLang="ko-KR" dirty="0">
                <a:solidFill>
                  <a:srgbClr val="24292F"/>
                </a:solidFill>
                <a:latin typeface="Noto Sans KR"/>
                <a:hlinkClick r:id="rId4"/>
              </a:rPr>
              <a:t>http://127.0.0.1:8000/home/question/read/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를 가져온다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2874458-7079-F36F-DA7D-26B1F62DD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2" y="4896356"/>
            <a:ext cx="3156464" cy="19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0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795844"/>
            <a:ext cx="10389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이제 질문들이 </a:t>
            </a:r>
            <a:r>
              <a:rPr lang="ko-KR" altLang="en-US" dirty="0" err="1">
                <a:solidFill>
                  <a:srgbClr val="24292F"/>
                </a:solidFill>
                <a:latin typeface="Noto Sans KR"/>
              </a:rPr>
              <a:t>모여있는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페이지는 구현했으니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질문을 눌렀을 때 내용과 답변까지 볼 수 있는 페이지도 구현해보자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pPr algn="l"/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먼저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Question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처럼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Python Shell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에서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Answer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테이블에 데이터를 넣어주자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dirty="0">
                <a:solidFill>
                  <a:srgbClr val="24292F"/>
                </a:solidFill>
                <a:latin typeface="Noto Sans KR"/>
              </a:rPr>
              <a:t>python manage.py shell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을 입력하고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hiccproject.models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Question, Answer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django.utils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q =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Question.objects.get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id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2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a = Answer(question=q, content=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매주 목요일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6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시에 진행됩니다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.'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()) </a:t>
            </a: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a.save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a = Answer(question=q, content=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강의실은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C710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입니다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.'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()) 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a.save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ko-KR" altLang="en-US" dirty="0" err="1">
                <a:solidFill>
                  <a:srgbClr val="24292F"/>
                </a:solidFill>
                <a:latin typeface="Noto Sans KR"/>
              </a:rPr>
              <a:t>를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입력해주자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67398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795844"/>
            <a:ext cx="10389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hiccproject.models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Question, Answer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from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django.utils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import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q =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Question.objects.get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id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2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</a:p>
          <a:p>
            <a:pPr algn="l"/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objects.all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과 달리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objects.get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은 인자에 속성과 값을 넣어 조건에 맞는 데이터만 가져올 수 있다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a = Answer(question=q, content=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＇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매주 목요일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6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시에 진행됩니다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.＇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())</a:t>
            </a:r>
          </a:p>
          <a:p>
            <a:pPr algn="l"/>
            <a:r>
              <a:rPr lang="en-US" altLang="ko-KR" dirty="0">
                <a:solidFill>
                  <a:srgbClr val="444444"/>
                </a:solidFill>
                <a:latin typeface="SF Mono"/>
              </a:rPr>
              <a:t>question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속성은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외래키이고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,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아까 데이터를 가져온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q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를 넣어서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참조시킨다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a.save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a = Answer(question=q, content=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＇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강의실은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C710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입니다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.＇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())</a:t>
            </a:r>
          </a:p>
          <a:p>
            <a:r>
              <a:rPr lang="ko-KR" altLang="en-US" dirty="0">
                <a:solidFill>
                  <a:srgbClr val="444444"/>
                </a:solidFill>
                <a:latin typeface="SF Mono"/>
              </a:rPr>
              <a:t>하나의 질문에 답변은 여러 개 넣을 수 있기 때문에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shell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에서 두번째 질문에 두개의 답변을 만들어주자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a.save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0770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4896098"/>
            <a:ext cx="1038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현재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이와같은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페이지를 구현하고자 한다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이를 위해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question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페이지 처럼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,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해당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html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을 렌더링할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url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경로를 지정해주고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db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로부터 데이터들을 받아올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api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url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경로도 지정해주자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3F8F4AF-B75D-26D3-C299-B24D20F2C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1222"/>
            <a:ext cx="458216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6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919985"/>
            <a:ext cx="10389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h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iccproject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폴더의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urls.py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에 들어가서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urlpatterns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에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 	path('question/&lt;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int:question_id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&gt;/',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views.question_detail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),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</a:t>
            </a:r>
            <a:r>
              <a:rPr lang="en-US" altLang="ko-KR" b="0" i="0" dirty="0">
                <a:effectLst/>
                <a:latin typeface="SF Mono"/>
              </a:rPr>
              <a:t>#</a:t>
            </a:r>
            <a:r>
              <a:rPr lang="ko-KR" altLang="en-US" b="0" i="0" dirty="0">
                <a:effectLst/>
                <a:latin typeface="SF Mono"/>
              </a:rPr>
              <a:t>렌더링 경로 지정</a:t>
            </a:r>
            <a:endParaRPr lang="en-US" altLang="ko-KR" b="0" i="0" dirty="0">
              <a:effectLst/>
              <a:latin typeface="SF Mono"/>
            </a:endParaRPr>
          </a:p>
          <a:p>
            <a:pPr algn="l"/>
            <a:endParaRPr lang="en-US" altLang="ko-KR" b="0" i="0" dirty="0">
              <a:solidFill>
                <a:srgbClr val="FF0000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path('question/&lt;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int:question_id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&gt;/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read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/',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views.question_detail_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read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),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</a:t>
            </a:r>
            <a:r>
              <a:rPr lang="en-US" altLang="ko-KR" dirty="0">
                <a:latin typeface="SF Mono"/>
              </a:rPr>
              <a:t>#api </a:t>
            </a:r>
            <a:r>
              <a:rPr lang="ko-KR" altLang="en-US" dirty="0">
                <a:latin typeface="SF Mono"/>
              </a:rPr>
              <a:t>경로 지정</a:t>
            </a:r>
            <a:endParaRPr lang="en-US" altLang="ko-KR" b="0" i="0" dirty="0">
              <a:effectLst/>
              <a:latin typeface="SF Mono"/>
            </a:endParaRP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ko-KR" altLang="en-US" b="0" i="0" dirty="0">
                <a:effectLst/>
                <a:latin typeface="SF Mono"/>
              </a:rPr>
              <a:t>해당 </a:t>
            </a:r>
            <a:r>
              <a:rPr lang="ko-KR" altLang="en-US" dirty="0">
                <a:latin typeface="SF Mono"/>
              </a:rPr>
              <a:t>코드를</a:t>
            </a:r>
            <a:r>
              <a:rPr lang="ko-KR" altLang="en-US" b="0" i="0" dirty="0">
                <a:effectLst/>
                <a:latin typeface="SF Mono"/>
              </a:rPr>
              <a:t> 추가해주자</a:t>
            </a:r>
            <a:endParaRPr lang="en-US" altLang="ko-KR" b="0" i="0" dirty="0">
              <a:effectLst/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b="0" i="0" dirty="0">
                <a:effectLst/>
                <a:latin typeface="SF Mono"/>
              </a:rPr>
              <a:t>&lt;</a:t>
            </a:r>
            <a:r>
              <a:rPr lang="en-US" altLang="ko-KR" b="0" i="0" dirty="0" err="1">
                <a:effectLst/>
                <a:latin typeface="SF Mono"/>
              </a:rPr>
              <a:t>int:question_id</a:t>
            </a:r>
            <a:r>
              <a:rPr lang="en-US" altLang="ko-KR" b="0" i="0" dirty="0">
                <a:effectLst/>
                <a:latin typeface="SF Mono"/>
              </a:rPr>
              <a:t>&gt;</a:t>
            </a:r>
            <a:r>
              <a:rPr lang="ko-KR" altLang="en-US" b="0" i="0" dirty="0">
                <a:effectLst/>
                <a:latin typeface="SF Mono"/>
              </a:rPr>
              <a:t>는 </a:t>
            </a:r>
            <a:r>
              <a:rPr lang="en-US" altLang="ko-KR" b="0" i="0" dirty="0" err="1">
                <a:effectLst/>
                <a:latin typeface="SF Mono"/>
              </a:rPr>
              <a:t>url</a:t>
            </a:r>
            <a:r>
              <a:rPr lang="en-US" altLang="ko-KR" b="0" i="0" dirty="0">
                <a:effectLst/>
                <a:latin typeface="SF Mono"/>
              </a:rPr>
              <a:t> </a:t>
            </a:r>
            <a:r>
              <a:rPr lang="ko-KR" altLang="en-US" b="0" i="0" dirty="0">
                <a:effectLst/>
                <a:latin typeface="SF Mono"/>
              </a:rPr>
              <a:t>경로의 해당 위치에 있는 </a:t>
            </a:r>
            <a:r>
              <a:rPr lang="en-US" altLang="ko-KR" b="0" i="0" dirty="0">
                <a:effectLst/>
                <a:latin typeface="SF Mono"/>
              </a:rPr>
              <a:t>int </a:t>
            </a:r>
            <a:r>
              <a:rPr lang="ko-KR" altLang="en-US" b="0" i="0" dirty="0">
                <a:effectLst/>
                <a:latin typeface="SF Mono"/>
              </a:rPr>
              <a:t>형식의 값을 </a:t>
            </a:r>
            <a:r>
              <a:rPr lang="en-US" altLang="ko-KR" dirty="0" err="1">
                <a:latin typeface="SF Mono"/>
              </a:rPr>
              <a:t>question_id</a:t>
            </a:r>
            <a:r>
              <a:rPr lang="ko-KR" altLang="en-US" dirty="0">
                <a:latin typeface="SF Mono"/>
              </a:rPr>
              <a:t>라는 변수에 저장하여 </a:t>
            </a:r>
            <a:r>
              <a:rPr lang="en-US" altLang="ko-KR" dirty="0">
                <a:latin typeface="SF Mono"/>
              </a:rPr>
              <a:t>views </a:t>
            </a:r>
            <a:r>
              <a:rPr lang="ko-KR" altLang="en-US" dirty="0">
                <a:latin typeface="SF Mono"/>
              </a:rPr>
              <a:t>함수로 전달한다는 의미이다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즉 </a:t>
            </a:r>
            <a:r>
              <a:rPr lang="en-US" altLang="ko-KR" dirty="0">
                <a:latin typeface="SF Mono"/>
                <a:hlinkClick r:id="rId2"/>
              </a:rPr>
              <a:t>http://127.0.0.1:8000/home/question/2/</a:t>
            </a:r>
            <a:r>
              <a:rPr lang="en-US" altLang="ko-KR" dirty="0">
                <a:latin typeface="SF Mono"/>
              </a:rPr>
              <a:t>  </a:t>
            </a:r>
          </a:p>
          <a:p>
            <a:pPr algn="l"/>
            <a:r>
              <a:rPr lang="ko-KR" altLang="en-US" dirty="0">
                <a:latin typeface="SF Mono"/>
              </a:rPr>
              <a:t>해당 링크의 </a:t>
            </a:r>
            <a:r>
              <a:rPr lang="en-US" altLang="ko-KR" dirty="0">
                <a:latin typeface="SF Mono"/>
              </a:rPr>
              <a:t>2</a:t>
            </a:r>
            <a:r>
              <a:rPr lang="ko-KR" altLang="en-US" dirty="0">
                <a:latin typeface="SF Mono"/>
              </a:rPr>
              <a:t>라는 값을 </a:t>
            </a:r>
            <a:r>
              <a:rPr lang="en-US" altLang="ko-KR" dirty="0" err="1">
                <a:latin typeface="SF Mono"/>
              </a:rPr>
              <a:t>question_id</a:t>
            </a:r>
            <a:r>
              <a:rPr lang="ko-KR" altLang="en-US" dirty="0">
                <a:latin typeface="SF Mono"/>
              </a:rPr>
              <a:t>라는 인자로 </a:t>
            </a:r>
            <a:r>
              <a:rPr lang="en-US" altLang="ko-KR" dirty="0" err="1">
                <a:latin typeface="SF Mono"/>
              </a:rPr>
              <a:t>views.question_detail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함수에 전달한다는 의미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30678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764709"/>
            <a:ext cx="103890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F Mono"/>
              </a:rPr>
              <a:t>views.py</a:t>
            </a:r>
            <a:r>
              <a:rPr lang="ko-KR" altLang="en-US" dirty="0">
                <a:latin typeface="SF Mono"/>
              </a:rPr>
              <a:t>에 해당 함수를 추가해주자</a:t>
            </a:r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 </a:t>
            </a:r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question_detail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(request,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return render(request, 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hiccproject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/question_detail.html’)</a:t>
            </a: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question_detail_read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(request,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question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Question.objects.get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(id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</a:t>
            </a:r>
            <a:r>
              <a:rPr lang="en-US" altLang="ko-KR" dirty="0">
                <a:latin typeface="SF Mono"/>
              </a:rPr>
              <a:t># </a:t>
            </a:r>
            <a:r>
              <a:rPr lang="ko-KR" altLang="en-US" dirty="0">
                <a:latin typeface="SF Mono"/>
              </a:rPr>
              <a:t>링크의 </a:t>
            </a:r>
            <a:r>
              <a:rPr lang="en-US" altLang="ko-KR" dirty="0" err="1">
                <a:latin typeface="SF Mono"/>
              </a:rPr>
              <a:t>question_id</a:t>
            </a:r>
            <a:r>
              <a:rPr lang="ko-KR" altLang="en-US" dirty="0">
                <a:latin typeface="SF Mono"/>
              </a:rPr>
              <a:t>와 </a:t>
            </a:r>
            <a:r>
              <a:rPr lang="en-US" altLang="ko-KR" dirty="0">
                <a:latin typeface="SF Mono"/>
              </a:rPr>
              <a:t>id</a:t>
            </a:r>
            <a:r>
              <a:rPr lang="ko-KR" altLang="en-US" dirty="0">
                <a:latin typeface="SF Mono"/>
              </a:rPr>
              <a:t>가 일치하는 </a:t>
            </a:r>
            <a:r>
              <a:rPr lang="en-US" altLang="ko-KR" dirty="0">
                <a:latin typeface="SF Mono"/>
              </a:rPr>
              <a:t>Question</a:t>
            </a:r>
            <a:r>
              <a:rPr lang="ko-KR" altLang="en-US" dirty="0">
                <a:latin typeface="SF Mono"/>
              </a:rPr>
              <a:t>만 가져옴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question_data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 = {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	'id': question.id,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	'subject':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question.subject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,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	'content':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question.content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,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	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create_date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':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question.create_date</a:t>
            </a:r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}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</a:t>
            </a:r>
            <a:r>
              <a:rPr lang="en-US" altLang="ko-KR" dirty="0">
                <a:latin typeface="SF Mono"/>
              </a:rPr>
              <a:t># question</a:t>
            </a:r>
            <a:r>
              <a:rPr lang="ko-KR" altLang="en-US" dirty="0">
                <a:latin typeface="SF Mono"/>
              </a:rPr>
              <a:t>이라는 객체의 변수들을 </a:t>
            </a:r>
            <a:r>
              <a:rPr lang="en-US" altLang="ko-KR" dirty="0" err="1">
                <a:latin typeface="SF Mono"/>
              </a:rPr>
              <a:t>json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형식으로 변환하는 과정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return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JsonResponse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question_data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</a:t>
            </a:r>
          </a:p>
          <a:p>
            <a:pPr algn="l"/>
            <a:endParaRPr lang="en-US" altLang="ko-KR" dirty="0"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2665028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764709"/>
            <a:ext cx="103890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F Mono"/>
                <a:hlinkClick r:id="rId2"/>
              </a:rPr>
              <a:t>http://127.0.0.1:8000/home/question/2/</a:t>
            </a:r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해당 링크로 접속하면 질문과 내용을 읽어오는 페이지가 나온다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하지만 현재 코드에서 문제점이 하나 있다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r>
              <a:rPr lang="en-US" altLang="ko-KR" dirty="0">
                <a:latin typeface="SF Mono"/>
                <a:hlinkClick r:id="rId3"/>
              </a:rPr>
              <a:t>http://127.0.0.1:8000/home/question/3/</a:t>
            </a:r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같은 존재하지 않는 질문의 페이지로 이동해도 접근 불가가 뜨지 않고 </a:t>
            </a:r>
            <a:r>
              <a:rPr lang="en-US" altLang="ko-KR" dirty="0">
                <a:latin typeface="SF Mono"/>
              </a:rPr>
              <a:t>html </a:t>
            </a:r>
            <a:r>
              <a:rPr lang="ko-KR" altLang="en-US" dirty="0">
                <a:latin typeface="SF Mono"/>
              </a:rPr>
              <a:t>페이지가 </a:t>
            </a:r>
            <a:r>
              <a:rPr lang="ko-KR" altLang="en-US" dirty="0" err="1">
                <a:latin typeface="SF Mono"/>
              </a:rPr>
              <a:t>렌더링된다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이를 해결하기 위해 코드를 살짝 수정해보자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from </a:t>
            </a:r>
            <a:r>
              <a:rPr lang="en-US" altLang="ko-KR" dirty="0" err="1">
                <a:latin typeface="SF Mono"/>
              </a:rPr>
              <a:t>django.shortcuts</a:t>
            </a:r>
            <a:r>
              <a:rPr lang="en-US" altLang="ko-KR" dirty="0">
                <a:latin typeface="SF Mono"/>
              </a:rPr>
              <a:t> import render, 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get_object_or_404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def </a:t>
            </a:r>
            <a:r>
              <a:rPr lang="en-US" altLang="ko-KR" dirty="0" err="1">
                <a:latin typeface="SF Mono"/>
              </a:rPr>
              <a:t>question_detail</a:t>
            </a:r>
            <a:r>
              <a:rPr lang="en-US" altLang="ko-KR" dirty="0">
                <a:latin typeface="SF Mono"/>
              </a:rPr>
              <a:t>(request, </a:t>
            </a:r>
            <a:r>
              <a:rPr lang="en-US" altLang="ko-KR" dirty="0" err="1">
                <a:latin typeface="SF Mono"/>
              </a:rPr>
              <a:t>question_id</a:t>
            </a:r>
            <a:r>
              <a:rPr lang="en-US" altLang="ko-KR" dirty="0">
                <a:latin typeface="SF Mono"/>
              </a:rPr>
              <a:t>):</a:t>
            </a:r>
          </a:p>
          <a:p>
            <a:pPr algn="l"/>
            <a:r>
              <a:rPr lang="en-US" altLang="ko-KR" dirty="0">
                <a:latin typeface="SF Mono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question = get_object_or_404(Question, id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 </a:t>
            </a:r>
          </a:p>
          <a:p>
            <a:r>
              <a:rPr lang="en-US" altLang="ko-KR" dirty="0">
                <a:latin typeface="SF Mono"/>
              </a:rPr>
              <a:t>	#question_id</a:t>
            </a:r>
            <a:r>
              <a:rPr lang="ko-KR" altLang="en-US" dirty="0">
                <a:latin typeface="SF Mono"/>
              </a:rPr>
              <a:t>가 존재하지 않는 페이지로 들어가면 </a:t>
            </a:r>
            <a:r>
              <a:rPr lang="en-US" altLang="ko-KR" dirty="0">
                <a:latin typeface="SF Mono"/>
              </a:rPr>
              <a:t>404 </a:t>
            </a:r>
            <a:r>
              <a:rPr lang="ko-KR" altLang="en-US" dirty="0">
                <a:latin typeface="SF Mono"/>
              </a:rPr>
              <a:t>에러가 뜨도록 설정</a:t>
            </a:r>
            <a:r>
              <a:rPr lang="en-US" altLang="ko-KR" dirty="0">
                <a:latin typeface="SF Mono"/>
              </a:rPr>
              <a:t>, question = 	</a:t>
            </a:r>
            <a:r>
              <a:rPr lang="en-US" altLang="ko-KR" dirty="0" err="1">
                <a:latin typeface="SF Mono"/>
              </a:rPr>
              <a:t>Question.objects.get</a:t>
            </a:r>
            <a:r>
              <a:rPr lang="en-US" altLang="ko-KR" dirty="0">
                <a:latin typeface="SF Mono"/>
              </a:rPr>
              <a:t>(id = </a:t>
            </a:r>
            <a:r>
              <a:rPr lang="en-US" altLang="ko-KR" dirty="0" err="1">
                <a:latin typeface="SF Mono"/>
              </a:rPr>
              <a:t>question_id</a:t>
            </a:r>
            <a:r>
              <a:rPr lang="en-US" altLang="ko-KR" dirty="0">
                <a:latin typeface="SF Mono"/>
              </a:rPr>
              <a:t>)</a:t>
            </a:r>
            <a:r>
              <a:rPr lang="ko-KR" altLang="en-US" dirty="0">
                <a:latin typeface="SF Mono"/>
              </a:rPr>
              <a:t>와 동일한 역할이지만 오류 발생시 </a:t>
            </a:r>
            <a:r>
              <a:rPr lang="en-US" altLang="ko-KR" dirty="0">
                <a:latin typeface="SF Mono"/>
              </a:rPr>
              <a:t>404</a:t>
            </a:r>
            <a:r>
              <a:rPr lang="ko-KR" altLang="en-US" dirty="0">
                <a:latin typeface="SF Mono"/>
              </a:rPr>
              <a:t>가 </a:t>
            </a:r>
            <a:r>
              <a:rPr lang="ko-KR" altLang="en-US" dirty="0" err="1">
                <a:latin typeface="SF Mono"/>
              </a:rPr>
              <a:t>뜬다는게</a:t>
            </a:r>
            <a:r>
              <a:rPr lang="ko-KR" altLang="en-US" dirty="0">
                <a:latin typeface="SF Mono"/>
              </a:rPr>
              <a:t> 차이</a:t>
            </a:r>
            <a:r>
              <a:rPr lang="en-US" altLang="ko-KR" dirty="0">
                <a:latin typeface="SF Mono"/>
              </a:rPr>
              <a:t>,</a:t>
            </a:r>
          </a:p>
          <a:p>
            <a:pPr algn="l"/>
            <a:endParaRPr lang="ko-KR" altLang="en-US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	</a:t>
            </a:r>
            <a:r>
              <a:rPr lang="en-US" altLang="ko-KR" dirty="0">
                <a:latin typeface="SF Mono"/>
              </a:rPr>
              <a:t>return render(request, '</a:t>
            </a:r>
            <a:r>
              <a:rPr lang="en-US" altLang="ko-KR" dirty="0" err="1">
                <a:latin typeface="SF Mono"/>
              </a:rPr>
              <a:t>hiccproject</a:t>
            </a:r>
            <a:r>
              <a:rPr lang="en-US" altLang="ko-KR" dirty="0">
                <a:latin typeface="SF Mono"/>
              </a:rPr>
              <a:t>/question_detail.html')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90936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Django </a:t>
            </a:r>
            <a:r>
              <a:rPr lang="ko-KR" altLang="en-US" dirty="0">
                <a:latin typeface="+mj-ea"/>
              </a:rPr>
              <a:t>앱 </a:t>
            </a:r>
            <a:r>
              <a:rPr lang="en-US" altLang="ko-KR" dirty="0">
                <a:latin typeface="+mj-ea"/>
              </a:rPr>
              <a:t>migrate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B667BB3E-154A-8EB3-51C9-05DF62C3B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1" y="3098081"/>
            <a:ext cx="11335109" cy="2315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9F63C-F9DF-48FD-71D9-33C9E08D919C}"/>
              </a:ext>
            </a:extLst>
          </p:cNvPr>
          <p:cNvSpPr txBox="1"/>
          <p:nvPr/>
        </p:nvSpPr>
        <p:spPr>
          <a:xfrm>
            <a:off x="609599" y="1888864"/>
            <a:ext cx="9543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Django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에는 미리 구현된 여러 기능들이 있습니다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 </a:t>
            </a:r>
          </a:p>
          <a:p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이를 서버에 바로 적용시키려면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migrate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명령어를 사용해야 합니다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이번 세미나에선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Database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기능을 사용하기 위해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migrate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명령어를 사용하겠습니다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52BB4-3AFE-8EA8-74B5-E5CA449BCB64}"/>
              </a:ext>
            </a:extLst>
          </p:cNvPr>
          <p:cNvSpPr txBox="1"/>
          <p:nvPr/>
        </p:nvSpPr>
        <p:spPr>
          <a:xfrm>
            <a:off x="609599" y="5586720"/>
            <a:ext cx="954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터미널에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python manage.py migrate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명령어를 입력하고 위와 같이 뜨면 성공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241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583554"/>
            <a:ext cx="10389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SF Mono"/>
              </a:rPr>
              <a:t>마지막으로 해당 페이지에서 질문의 답변들을 화면에 출력시키는 기능을 구현해보자</a:t>
            </a:r>
            <a:r>
              <a:rPr lang="en-US" altLang="ko-KR" dirty="0">
                <a:latin typeface="SF Mono"/>
              </a:rPr>
              <a:t>.</a:t>
            </a:r>
          </a:p>
          <a:p>
            <a:r>
              <a:rPr lang="ko-KR" altLang="en-US" dirty="0">
                <a:solidFill>
                  <a:srgbClr val="24292F"/>
                </a:solidFill>
                <a:latin typeface="Noto Sans KR"/>
              </a:rPr>
              <a:t>해당 페이지를 구현하려면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모든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Question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모델의 데이터들을 가져와야 한다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h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iccproject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폴더의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urls.py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에 들어가서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urlpatterns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에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path('question/&lt;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int:question_id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&gt;/answer/read/',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views.answer_read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),</a:t>
            </a:r>
          </a:p>
          <a:p>
            <a:pPr algn="l"/>
            <a:r>
              <a:rPr lang="ko-KR" altLang="en-US" dirty="0">
                <a:latin typeface="SF Mono"/>
              </a:rPr>
              <a:t>해당 코드를 추가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views.py</a:t>
            </a:r>
            <a:r>
              <a:rPr lang="ko-KR" altLang="en-US" dirty="0">
                <a:latin typeface="SF Mono"/>
              </a:rPr>
              <a:t>에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answer_read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(request,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question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Question.objects.get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(id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</a:t>
            </a: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answers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Answer.objects.filter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(question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).values('id', 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', 'content', 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create_date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')</a:t>
            </a: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return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JsonResponse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({'answers' : list(answers)})</a:t>
            </a:r>
          </a:p>
          <a:p>
            <a:pPr algn="l"/>
            <a:r>
              <a:rPr lang="ko-KR" altLang="en-US" dirty="0">
                <a:latin typeface="SF Mono"/>
              </a:rPr>
              <a:t>해당 코드를 추가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91730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Read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583554"/>
            <a:ext cx="103890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answer_read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(request,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question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Question.objects.get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(id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</a:t>
            </a:r>
            <a:r>
              <a:rPr lang="en-US" altLang="ko-KR" dirty="0">
                <a:latin typeface="SF Mono"/>
              </a:rPr>
              <a:t>#</a:t>
            </a:r>
            <a:r>
              <a:rPr lang="ko-KR" altLang="en-US" dirty="0">
                <a:latin typeface="SF Mono"/>
              </a:rPr>
              <a:t>해당 질문을 참조하고 있는 답변을 가져와야 하기 때문에 작성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answers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Answer.objects.filter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(question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).values('id', 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', 'content', 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create_date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’)</a:t>
            </a:r>
          </a:p>
          <a:p>
            <a:pPr algn="l"/>
            <a:r>
              <a:rPr lang="en-US" altLang="ko-KR" dirty="0">
                <a:latin typeface="SF Mono"/>
              </a:rPr>
              <a:t>	#</a:t>
            </a:r>
            <a:r>
              <a:rPr lang="ko-KR" altLang="en-US" dirty="0">
                <a:latin typeface="SF Mono"/>
              </a:rPr>
              <a:t>모든 답변 데이터를 </a:t>
            </a:r>
            <a:r>
              <a:rPr lang="ko-KR" altLang="en-US" dirty="0" err="1">
                <a:latin typeface="SF Mono"/>
              </a:rPr>
              <a:t>가져올건데</a:t>
            </a:r>
            <a:r>
              <a:rPr lang="en-US" altLang="ko-KR" dirty="0">
                <a:latin typeface="SF Mono"/>
              </a:rPr>
              <a:t>, </a:t>
            </a:r>
            <a:r>
              <a:rPr lang="en-US" altLang="ko-KR" dirty="0" err="1">
                <a:latin typeface="SF Mono"/>
              </a:rPr>
              <a:t>objects.all</a:t>
            </a:r>
            <a:r>
              <a:rPr lang="en-US" altLang="ko-KR" dirty="0">
                <a:latin typeface="SF Mono"/>
              </a:rPr>
              <a:t>()</a:t>
            </a:r>
            <a:r>
              <a:rPr lang="ko-KR" altLang="en-US" dirty="0">
                <a:latin typeface="SF Mono"/>
              </a:rPr>
              <a:t>이 아닌 </a:t>
            </a:r>
            <a:r>
              <a:rPr lang="en-US" altLang="ko-KR" dirty="0" err="1">
                <a:latin typeface="SF Mono"/>
              </a:rPr>
              <a:t>objects.filter</a:t>
            </a:r>
            <a:r>
              <a:rPr lang="en-US" altLang="ko-KR" dirty="0">
                <a:latin typeface="SF Mono"/>
              </a:rPr>
              <a:t>(question = 	</a:t>
            </a:r>
            <a:r>
              <a:rPr lang="en-US" altLang="ko-KR" dirty="0" err="1">
                <a:latin typeface="SF Mono"/>
              </a:rPr>
              <a:t>question_id</a:t>
            </a:r>
            <a:r>
              <a:rPr lang="en-US" altLang="ko-KR" dirty="0">
                <a:latin typeface="SF Mono"/>
              </a:rPr>
              <a:t>)</a:t>
            </a:r>
            <a:r>
              <a:rPr lang="ko-KR" altLang="en-US" dirty="0">
                <a:latin typeface="SF Mono"/>
              </a:rPr>
              <a:t>는 인자로 받는 </a:t>
            </a:r>
            <a:r>
              <a:rPr lang="en-US" altLang="ko-KR" dirty="0" err="1">
                <a:latin typeface="SF Mono"/>
              </a:rPr>
              <a:t>question_id</a:t>
            </a:r>
            <a:r>
              <a:rPr lang="ko-KR" altLang="en-US" dirty="0">
                <a:latin typeface="SF Mono"/>
              </a:rPr>
              <a:t>와 </a:t>
            </a:r>
            <a:r>
              <a:rPr lang="en-US" altLang="ko-KR" dirty="0">
                <a:latin typeface="SF Mono"/>
              </a:rPr>
              <a:t>id</a:t>
            </a:r>
            <a:r>
              <a:rPr lang="ko-KR" altLang="en-US" dirty="0">
                <a:latin typeface="SF Mono"/>
              </a:rPr>
              <a:t>가 일치하는 </a:t>
            </a:r>
            <a:r>
              <a:rPr lang="en-US" altLang="ko-KR" dirty="0">
                <a:latin typeface="SF Mono"/>
              </a:rPr>
              <a:t>question</a:t>
            </a:r>
            <a:r>
              <a:rPr lang="ko-KR" altLang="en-US" dirty="0">
                <a:latin typeface="SF Mono"/>
              </a:rPr>
              <a:t>들의 답변 데이터만 </a:t>
            </a:r>
            <a:r>
              <a:rPr lang="en-US" altLang="ko-KR" dirty="0">
                <a:latin typeface="SF Mono"/>
              </a:rPr>
              <a:t>	</a:t>
            </a:r>
            <a:r>
              <a:rPr lang="ko-KR" altLang="en-US" dirty="0">
                <a:latin typeface="SF Mono"/>
              </a:rPr>
              <a:t>가져온다는 의미</a:t>
            </a:r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  <a:latin typeface="SF Mono"/>
              </a:rPr>
              <a:t> </a:t>
            </a:r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return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JsonResponse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({＇answers＇ : list(answers)})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  <a:hlinkClick r:id="rId2"/>
              </a:rPr>
              <a:t>http://127.0.0.1:8000/home/question/2/</a:t>
            </a:r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해당 링크로 접속하면 우측과 같은 페이지가 구현됨을 확인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우리는 이제 </a:t>
            </a:r>
            <a:r>
              <a:rPr lang="en-US" altLang="ko-KR" dirty="0" err="1">
                <a:latin typeface="SF Mono"/>
              </a:rPr>
              <a:t>db</a:t>
            </a:r>
            <a:r>
              <a:rPr lang="ko-KR" altLang="en-US" dirty="0">
                <a:latin typeface="SF Mono"/>
              </a:rPr>
              <a:t>의 데이터를 받아서 웹페이지에서 읽는 </a:t>
            </a:r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Read </a:t>
            </a:r>
            <a:r>
              <a:rPr lang="ko-KR" altLang="en-US" dirty="0">
                <a:latin typeface="SF Mono"/>
              </a:rPr>
              <a:t>기능을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구현해냈다</a:t>
            </a:r>
            <a:r>
              <a:rPr lang="en-US" altLang="ko-KR" dirty="0">
                <a:latin typeface="SF Mono"/>
              </a:rPr>
              <a:t>.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51F49E4-88DE-63A8-AC09-C35B1DD5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63" y="3952320"/>
            <a:ext cx="458216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4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pic>
        <p:nvPicPr>
          <p:cNvPr id="5" name="그림 4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2BCE9D53-844C-6A54-F9B5-9A765812A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6" y="1604584"/>
            <a:ext cx="3037366" cy="3061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EEAB3-B65F-811D-35B6-861EF0D39EA9}"/>
              </a:ext>
            </a:extLst>
          </p:cNvPr>
          <p:cNvSpPr txBox="1"/>
          <p:nvPr/>
        </p:nvSpPr>
        <p:spPr>
          <a:xfrm>
            <a:off x="609600" y="4666544"/>
            <a:ext cx="1038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질문에 대한 답변을 등록하는 기능을 먼저 구현해보자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해당 텍스트 상자에 내용을 적고 답변 등록하기를 누르면 답변이 저장되는 기능을 구현하고자 한다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endParaRPr lang="en-US" altLang="ko-KR" sz="1200" b="0" i="0" dirty="0">
              <a:solidFill>
                <a:srgbClr val="444444"/>
              </a:solidFill>
              <a:effectLst/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1364196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919985"/>
            <a:ext cx="103890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h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iccproject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폴더의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urls.py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에 들어가서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urlpatterns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에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 	path('question/&lt;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int:question_id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&gt;/answer/create/',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views.answer_create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),</a:t>
            </a: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해당 코드를 추가해주자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views.py</a:t>
            </a:r>
            <a:r>
              <a:rPr lang="ko-KR" altLang="en-US" dirty="0">
                <a:latin typeface="SF Mono"/>
              </a:rPr>
              <a:t>에 들어가서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from </a:t>
            </a:r>
            <a:r>
              <a:rPr lang="en-US" altLang="ko-KR" dirty="0" err="1">
                <a:latin typeface="SF Mono"/>
              </a:rPr>
              <a:t>django.shortcuts</a:t>
            </a:r>
            <a:r>
              <a:rPr lang="en-US" altLang="ko-KR" dirty="0">
                <a:latin typeface="SF Mono"/>
              </a:rPr>
              <a:t> import render, get_object_or_404, 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redirect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from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django.utils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 import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timezone</a:t>
            </a:r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answer_create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(request,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question = get_object_or_404(Question, id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answer = Answer(question=question, content=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request.POST.get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answer_content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'),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create_date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=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timezone.now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())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answer.save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return redirect('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question_detail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=question.id)</a:t>
            </a:r>
          </a:p>
          <a:p>
            <a:pPr algn="l"/>
            <a:r>
              <a:rPr lang="ko-KR" altLang="en-US" dirty="0">
                <a:latin typeface="SF Mono"/>
              </a:rPr>
              <a:t>해당 코드를 추가해주자</a:t>
            </a:r>
            <a:endParaRPr lang="en-US" altLang="ko-KR" dirty="0"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4001673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919985"/>
            <a:ext cx="10389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추가로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hiccproject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의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urls.py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에 다시 돌아와서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	path('question/&lt;</a:t>
            </a:r>
            <a:r>
              <a:rPr lang="en-US" altLang="ko-KR" dirty="0" err="1">
                <a:latin typeface="SF Mono"/>
              </a:rPr>
              <a:t>int:question_id</a:t>
            </a:r>
            <a:r>
              <a:rPr lang="en-US" altLang="ko-KR" dirty="0">
                <a:latin typeface="SF Mono"/>
              </a:rPr>
              <a:t>&gt;/', </a:t>
            </a:r>
            <a:r>
              <a:rPr lang="en-US" altLang="ko-KR" dirty="0" err="1">
                <a:latin typeface="SF Mono"/>
              </a:rPr>
              <a:t>views.question_detail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, name = "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question_detail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"</a:t>
            </a:r>
            <a:r>
              <a:rPr lang="en-US" altLang="ko-KR" dirty="0">
                <a:latin typeface="SF Mono"/>
              </a:rPr>
              <a:t>),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해당 코드를 추가해주자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ko-KR" altLang="en-US" dirty="0">
                <a:latin typeface="SF Mono"/>
              </a:rPr>
              <a:t>하는 김에 다른 </a:t>
            </a:r>
            <a:r>
              <a:rPr lang="en-US" altLang="ko-KR" dirty="0" err="1">
                <a:latin typeface="SF Mono"/>
              </a:rPr>
              <a:t>url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링크에도 함수 이름과 동일한 </a:t>
            </a:r>
            <a:r>
              <a:rPr lang="en-US" altLang="ko-KR" dirty="0">
                <a:latin typeface="SF Mono"/>
              </a:rPr>
              <a:t>name</a:t>
            </a:r>
            <a:r>
              <a:rPr lang="ko-KR" altLang="en-US" dirty="0">
                <a:latin typeface="SF Mono"/>
              </a:rPr>
              <a:t>을 설정해주자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endParaRPr lang="en-US" altLang="ko-KR" dirty="0"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2131508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C6CC-5B10-523D-163A-0729A673C5F7}"/>
              </a:ext>
            </a:extLst>
          </p:cNvPr>
          <p:cNvSpPr txBox="1"/>
          <p:nvPr/>
        </p:nvSpPr>
        <p:spPr>
          <a:xfrm>
            <a:off x="609600" y="1919985"/>
            <a:ext cx="1038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path('question/&lt;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int:question_id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&gt;/answer/create/',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views.answer_create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),</a:t>
            </a:r>
          </a:p>
          <a:p>
            <a:pPr algn="l"/>
            <a:r>
              <a:rPr lang="ko-KR" altLang="en-US" b="0" i="0" dirty="0">
                <a:effectLst/>
                <a:latin typeface="SF Mono"/>
              </a:rPr>
              <a:t>해당 코드를 통해 </a:t>
            </a:r>
            <a:r>
              <a:rPr lang="en-US" altLang="ko-KR" b="0" i="0" dirty="0" err="1">
                <a:effectLst/>
                <a:latin typeface="SF Mono"/>
              </a:rPr>
              <a:t>db</a:t>
            </a:r>
            <a:r>
              <a:rPr lang="ko-KR" altLang="en-US" b="0" i="0" dirty="0">
                <a:effectLst/>
                <a:latin typeface="SF Mono"/>
              </a:rPr>
              <a:t>에 데이터를 </a:t>
            </a:r>
            <a:r>
              <a:rPr lang="en-US" altLang="ko-KR" dirty="0">
                <a:latin typeface="SF Mono"/>
              </a:rPr>
              <a:t>Create</a:t>
            </a:r>
            <a:r>
              <a:rPr lang="ko-KR" altLang="en-US" dirty="0">
                <a:latin typeface="SF Mono"/>
              </a:rPr>
              <a:t>하고 저장한다</a:t>
            </a:r>
            <a:r>
              <a:rPr lang="en-US" altLang="ko-KR" dirty="0">
                <a:latin typeface="SF Mono"/>
              </a:rPr>
              <a:t>.</a:t>
            </a:r>
          </a:p>
          <a:p>
            <a:pPr algn="l"/>
            <a:endParaRPr lang="en-US" altLang="ko-KR" b="0" i="0" dirty="0">
              <a:effectLst/>
              <a:latin typeface="SF Mono"/>
            </a:endParaRPr>
          </a:p>
          <a:p>
            <a:pPr algn="l"/>
            <a:endParaRPr lang="en-US" altLang="ko-KR" b="0" i="0" dirty="0">
              <a:effectLst/>
              <a:latin typeface="SF Mono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7388DC0-99C4-05C2-2EC2-55D6FD14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7" y="2779891"/>
            <a:ext cx="6477904" cy="86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F66D0-B79F-F608-D47C-DDCBC3FEC3F7}"/>
              </a:ext>
            </a:extLst>
          </p:cNvPr>
          <p:cNvSpPr txBox="1"/>
          <p:nvPr/>
        </p:nvSpPr>
        <p:spPr>
          <a:xfrm>
            <a:off x="717697" y="3737687"/>
            <a:ext cx="10389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effectLst/>
                <a:latin typeface="SF Mono"/>
              </a:rPr>
              <a:t>해당 </a:t>
            </a:r>
            <a:r>
              <a:rPr lang="en-US" altLang="ko-KR" b="0" i="0" dirty="0">
                <a:effectLst/>
                <a:latin typeface="SF Mono"/>
              </a:rPr>
              <a:t>html </a:t>
            </a:r>
            <a:r>
              <a:rPr lang="ko-KR" altLang="en-US" b="0" i="0" dirty="0">
                <a:effectLst/>
                <a:latin typeface="SF Mono"/>
              </a:rPr>
              <a:t>코드에서</a:t>
            </a:r>
            <a:r>
              <a:rPr lang="en-US" altLang="ko-KR" dirty="0">
                <a:latin typeface="SF Mono"/>
              </a:rPr>
              <a:t>, </a:t>
            </a:r>
            <a:r>
              <a:rPr lang="ko-KR" altLang="en-US" dirty="0">
                <a:latin typeface="SF Mono"/>
              </a:rPr>
              <a:t>답변 등록하기 버튼을 누르면 </a:t>
            </a:r>
            <a:r>
              <a:rPr lang="en-US" altLang="ko-KR" dirty="0">
                <a:latin typeface="SF Mono"/>
                <a:hlinkClick r:id="rId3"/>
              </a:rPr>
              <a:t>http://127.0.0.1:8000/home/question/</a:t>
            </a:r>
            <a:r>
              <a:rPr lang="en-US" altLang="ko-KR" b="0" i="0" dirty="0">
                <a:effectLst/>
                <a:latin typeface="SF Mono"/>
                <a:hlinkClick r:id="rId3"/>
              </a:rPr>
              <a:t>&lt;int:question_id&gt;/answer/create/</a:t>
            </a:r>
            <a:endParaRPr lang="en-US" altLang="ko-KR" b="0" i="0" dirty="0">
              <a:effectLst/>
              <a:latin typeface="SF Mono"/>
            </a:endParaRPr>
          </a:p>
          <a:p>
            <a:pPr algn="l"/>
            <a:r>
              <a:rPr lang="ko-KR" altLang="en-US" b="0" i="0" dirty="0">
                <a:effectLst/>
                <a:latin typeface="SF Mono"/>
              </a:rPr>
              <a:t>해당 </a:t>
            </a:r>
            <a:r>
              <a:rPr lang="en-US" altLang="ko-KR" b="0" i="0" dirty="0" err="1">
                <a:effectLst/>
                <a:latin typeface="SF Mono"/>
              </a:rPr>
              <a:t>url</a:t>
            </a:r>
            <a:r>
              <a:rPr lang="ko-KR" altLang="en-US" dirty="0">
                <a:latin typeface="SF Mono"/>
              </a:rPr>
              <a:t> 경로로 이동하고</a:t>
            </a:r>
            <a:r>
              <a:rPr lang="en-US" altLang="ko-KR" dirty="0">
                <a:latin typeface="SF Mono"/>
              </a:rPr>
              <a:t>,</a:t>
            </a:r>
            <a:r>
              <a:rPr lang="ko-KR" altLang="en-US" dirty="0">
                <a:latin typeface="SF Mono"/>
              </a:rPr>
              <a:t> </a:t>
            </a:r>
            <a:r>
              <a:rPr lang="en-US" altLang="ko-KR" dirty="0">
                <a:latin typeface="SF Mono"/>
              </a:rPr>
              <a:t>post </a:t>
            </a:r>
            <a:r>
              <a:rPr lang="ko-KR" altLang="en-US" dirty="0">
                <a:latin typeface="SF Mono"/>
              </a:rPr>
              <a:t>방식으로 데이터가 전송되도록 미리 </a:t>
            </a:r>
            <a:r>
              <a:rPr lang="ko-KR" altLang="en-US" dirty="0" err="1">
                <a:latin typeface="SF Mono"/>
              </a:rPr>
              <a:t>작성해두었고</a:t>
            </a:r>
            <a:r>
              <a:rPr lang="en-US" altLang="ko-KR" dirty="0">
                <a:latin typeface="SF Mono"/>
              </a:rPr>
              <a:t> </a:t>
            </a:r>
          </a:p>
          <a:p>
            <a:pPr algn="l"/>
            <a:endParaRPr lang="en-US" altLang="ko-KR" b="0" i="0" dirty="0">
              <a:effectLst/>
              <a:latin typeface="SF Mono"/>
            </a:endParaRPr>
          </a:p>
          <a:p>
            <a:pPr algn="l"/>
            <a:r>
              <a:rPr lang="en-US" altLang="ko-KR" dirty="0">
                <a:latin typeface="SF Mono"/>
              </a:rPr>
              <a:t>path </a:t>
            </a:r>
            <a:r>
              <a:rPr lang="ko-KR" altLang="en-US" dirty="0">
                <a:latin typeface="SF Mono"/>
              </a:rPr>
              <a:t>함수로 인해 답변 등록하기 버튼을 누르면 </a:t>
            </a:r>
            <a:r>
              <a:rPr lang="en-US" altLang="ko-KR" dirty="0" err="1">
                <a:latin typeface="SF Mono"/>
              </a:rPr>
              <a:t>views.answer_create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함수가 바로 실행된다</a:t>
            </a:r>
            <a:r>
              <a:rPr lang="en-US" altLang="ko-KR" dirty="0">
                <a:latin typeface="SF Mono"/>
              </a:rPr>
              <a:t>.</a:t>
            </a:r>
            <a:endParaRPr lang="en-US" altLang="ko-KR" b="0" i="0" dirty="0">
              <a:effectLst/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3634499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F66D0-B79F-F608-D47C-DDCBC3FEC3F7}"/>
              </a:ext>
            </a:extLst>
          </p:cNvPr>
          <p:cNvSpPr txBox="1"/>
          <p:nvPr/>
        </p:nvSpPr>
        <p:spPr>
          <a:xfrm>
            <a:off x="609600" y="1805370"/>
            <a:ext cx="10389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answer_create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(request,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question = get_object_or_404(Question, id =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</a:t>
            </a:r>
            <a:r>
              <a:rPr lang="en-US" altLang="ko-KR" dirty="0">
                <a:latin typeface="SF Mono"/>
              </a:rPr>
              <a:t>#question_id</a:t>
            </a:r>
            <a:r>
              <a:rPr lang="ko-KR" altLang="en-US" dirty="0">
                <a:latin typeface="SF Mono"/>
              </a:rPr>
              <a:t> 값의 페이지가 존재하지 않으면 </a:t>
            </a:r>
            <a:r>
              <a:rPr lang="en-US" altLang="ko-KR" dirty="0">
                <a:latin typeface="SF Mono"/>
              </a:rPr>
              <a:t>404 </a:t>
            </a:r>
            <a:r>
              <a:rPr lang="ko-KR" altLang="en-US" dirty="0">
                <a:latin typeface="SF Mono"/>
              </a:rPr>
              <a:t>뜨도록 설정</a:t>
            </a:r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answer = Answer(question=question, content=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request.POST.get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answer_content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'),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create_date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=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timezone.now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())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</a:t>
            </a:r>
            <a:r>
              <a:rPr lang="en-US" altLang="ko-KR" dirty="0">
                <a:latin typeface="SF Mono"/>
              </a:rPr>
              <a:t>#content=request.POST.get('answer_content')</a:t>
            </a:r>
            <a:r>
              <a:rPr lang="ko-KR" altLang="en-US" dirty="0">
                <a:latin typeface="SF Mono"/>
              </a:rPr>
              <a:t>는 </a:t>
            </a:r>
            <a:r>
              <a:rPr lang="en-US" altLang="ko-KR" dirty="0">
                <a:latin typeface="SF Mono"/>
              </a:rPr>
              <a:t>POST </a:t>
            </a:r>
            <a:r>
              <a:rPr lang="ko-KR" altLang="en-US" dirty="0">
                <a:latin typeface="SF Mono"/>
              </a:rPr>
              <a:t>요청일 때 </a:t>
            </a:r>
            <a:r>
              <a:rPr lang="en-US" altLang="ko-KR" dirty="0">
                <a:latin typeface="SF Mono"/>
              </a:rPr>
              <a:t>name</a:t>
            </a:r>
            <a:r>
              <a:rPr lang="ko-KR" altLang="en-US" dirty="0">
                <a:latin typeface="SF Mono"/>
              </a:rPr>
              <a:t>이 </a:t>
            </a:r>
            <a:r>
              <a:rPr lang="en-US" altLang="ko-KR" dirty="0" err="1">
                <a:latin typeface="SF Mono"/>
              </a:rPr>
              <a:t>answer_content</a:t>
            </a:r>
            <a:r>
              <a:rPr lang="ko-KR" altLang="en-US" dirty="0">
                <a:latin typeface="SF Mono"/>
              </a:rPr>
              <a:t>인 영역의 값을 </a:t>
            </a:r>
            <a:r>
              <a:rPr lang="en-US" altLang="ko-KR" dirty="0">
                <a:latin typeface="SF Mono"/>
              </a:rPr>
              <a:t>content</a:t>
            </a:r>
            <a:r>
              <a:rPr lang="ko-KR" altLang="en-US" dirty="0">
                <a:latin typeface="SF Mono"/>
              </a:rPr>
              <a:t>라는 변수에 저장한다는 의미 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answer.save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()</a:t>
            </a: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return redirect('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question_detail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', </a:t>
            </a:r>
            <a:r>
              <a:rPr lang="en-US" altLang="ko-KR" dirty="0" err="1">
                <a:solidFill>
                  <a:srgbClr val="FF0000"/>
                </a:solidFill>
                <a:latin typeface="SF Mono"/>
              </a:rPr>
              <a:t>question_id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=question.id)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    </a:t>
            </a:r>
            <a:r>
              <a:rPr lang="en-US" altLang="ko-KR" dirty="0">
                <a:latin typeface="SF Mono"/>
              </a:rPr>
              <a:t>#name</a:t>
            </a:r>
            <a:r>
              <a:rPr lang="ko-KR" altLang="en-US" dirty="0">
                <a:latin typeface="SF Mono"/>
              </a:rPr>
              <a:t> </a:t>
            </a:r>
            <a:r>
              <a:rPr lang="en-US" altLang="ko-KR" dirty="0">
                <a:latin typeface="SF Mono"/>
              </a:rPr>
              <a:t>=</a:t>
            </a:r>
            <a:r>
              <a:rPr lang="ko-KR" altLang="en-US" dirty="0">
                <a:latin typeface="SF Mono"/>
              </a:rPr>
              <a:t> </a:t>
            </a:r>
            <a:r>
              <a:rPr lang="en-US" altLang="ko-KR" dirty="0">
                <a:latin typeface="SF Mono"/>
              </a:rPr>
              <a:t>'</a:t>
            </a:r>
            <a:r>
              <a:rPr lang="en-US" altLang="ko-KR" dirty="0" err="1">
                <a:latin typeface="SF Mono"/>
              </a:rPr>
              <a:t>question_detail</a:t>
            </a:r>
            <a:r>
              <a:rPr lang="en-US" altLang="ko-KR" dirty="0">
                <a:latin typeface="SF Mono"/>
              </a:rPr>
              <a:t>'</a:t>
            </a:r>
            <a:r>
              <a:rPr lang="ko-KR" altLang="en-US" dirty="0">
                <a:latin typeface="SF Mono"/>
              </a:rPr>
              <a:t>이라는 </a:t>
            </a:r>
            <a:r>
              <a:rPr lang="en-US" altLang="ko-KR" dirty="0" err="1">
                <a:latin typeface="SF Mono"/>
              </a:rPr>
              <a:t>url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경로로 </a:t>
            </a:r>
            <a:r>
              <a:rPr lang="ko-KR" altLang="en-US" dirty="0" err="1">
                <a:latin typeface="SF Mono"/>
              </a:rPr>
              <a:t>리다이렉트</a:t>
            </a:r>
            <a:r>
              <a:rPr lang="ko-KR" altLang="en-US" dirty="0">
                <a:latin typeface="SF Mono"/>
              </a:rPr>
              <a:t> 한다</a:t>
            </a:r>
            <a:r>
              <a:rPr lang="en-US" altLang="ko-KR" dirty="0">
                <a:latin typeface="SF Mono"/>
              </a:rPr>
              <a:t>, </a:t>
            </a:r>
            <a:r>
              <a:rPr lang="ko-KR" altLang="en-US" dirty="0">
                <a:latin typeface="SF Mono"/>
              </a:rPr>
              <a:t>해당 경로가 </a:t>
            </a:r>
            <a:r>
              <a:rPr lang="en-US" altLang="ko-KR" dirty="0">
                <a:latin typeface="SF Mono"/>
              </a:rPr>
              <a:t>'question/&lt;</a:t>
            </a:r>
            <a:r>
              <a:rPr lang="en-US" altLang="ko-KR" dirty="0" err="1">
                <a:latin typeface="SF Mono"/>
              </a:rPr>
              <a:t>int:question_id</a:t>
            </a:r>
            <a:r>
              <a:rPr lang="en-US" altLang="ko-KR" dirty="0">
                <a:latin typeface="SF Mono"/>
              </a:rPr>
              <a:t>&gt;/’</a:t>
            </a:r>
            <a:r>
              <a:rPr lang="ko-KR" altLang="en-US" dirty="0">
                <a:latin typeface="SF Mono"/>
              </a:rPr>
              <a:t>이므로 두번째 인자의 </a:t>
            </a:r>
            <a:r>
              <a:rPr lang="en-US" altLang="ko-KR" dirty="0">
                <a:latin typeface="SF Mono"/>
              </a:rPr>
              <a:t>question_id=question.id</a:t>
            </a:r>
            <a:r>
              <a:rPr lang="ko-KR" altLang="en-US" dirty="0">
                <a:latin typeface="SF Mono"/>
              </a:rPr>
              <a:t>를 통해 대입하여 </a:t>
            </a:r>
            <a:r>
              <a:rPr lang="en-US" altLang="ko-KR" dirty="0" err="1">
                <a:latin typeface="SF Mono"/>
              </a:rPr>
              <a:t>url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값을 채워준다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dirty="0">
              <a:solidFill>
                <a:srgbClr val="FF0000"/>
              </a:solidFill>
              <a:latin typeface="SF Mono"/>
            </a:endParaRPr>
          </a:p>
          <a:p>
            <a:pPr algn="l"/>
            <a:endParaRPr lang="en-US" altLang="ko-KR" b="0" i="0" dirty="0">
              <a:effectLst/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3232659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pic>
        <p:nvPicPr>
          <p:cNvPr id="4" name="그림 3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4269A0D8-6BA4-37D8-A35A-2E5DA116A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1835472"/>
            <a:ext cx="8201608" cy="318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326ED-2A22-BB67-8FD5-88375CB55CB5}"/>
              </a:ext>
            </a:extLst>
          </p:cNvPr>
          <p:cNvSpPr txBox="1"/>
          <p:nvPr/>
        </p:nvSpPr>
        <p:spPr>
          <a:xfrm>
            <a:off x="609600" y="5115118"/>
            <a:ext cx="103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Django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의 기본적인 보안 기능인 </a:t>
            </a:r>
            <a:r>
              <a:rPr lang="en-US" altLang="ko-KR" sz="1200" dirty="0" err="1">
                <a:solidFill>
                  <a:srgbClr val="444444"/>
                </a:solidFill>
                <a:latin typeface="SF Mono"/>
              </a:rPr>
              <a:t>csrf_token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때문에 답변 등록 기능이 막혔다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해당 내용은 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3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강에서 자세히 다루도록 하고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, Create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기능 구현에만 집중해보자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s</a:t>
            </a:r>
            <a:r>
              <a:rPr lang="en-US" altLang="ko-KR" sz="1200" b="0" i="0" dirty="0">
                <a:solidFill>
                  <a:srgbClr val="444444"/>
                </a:solidFill>
                <a:effectLst/>
                <a:latin typeface="SF Mono"/>
              </a:rPr>
              <a:t>ettings.py</a:t>
            </a:r>
            <a:r>
              <a:rPr lang="ko-KR" altLang="en-US" sz="1200" b="0" i="0" dirty="0">
                <a:solidFill>
                  <a:srgbClr val="444444"/>
                </a:solidFill>
                <a:effectLst/>
                <a:latin typeface="SF Mono"/>
              </a:rPr>
              <a:t>에 들어가서 드래그 된 해당 부분을 지워서 </a:t>
            </a:r>
            <a:r>
              <a:rPr lang="en-US" altLang="ko-KR" sz="1200" dirty="0" err="1">
                <a:solidFill>
                  <a:srgbClr val="444444"/>
                </a:solidFill>
                <a:latin typeface="SF Mono"/>
              </a:rPr>
              <a:t>csrf_token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보안 기능을 해제해보자</a:t>
            </a:r>
            <a:endParaRPr lang="en-US" altLang="ko-KR" sz="1200" b="0" i="0" dirty="0">
              <a:solidFill>
                <a:srgbClr val="444444"/>
              </a:solidFill>
              <a:effectLst/>
              <a:latin typeface="SF Mono"/>
            </a:endParaRPr>
          </a:p>
        </p:txBody>
      </p:sp>
      <p:pic>
        <p:nvPicPr>
          <p:cNvPr id="12" name="그림 1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0897871-F98C-D600-E3B8-154411F7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438283"/>
            <a:ext cx="3409202" cy="13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39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26ED-2A22-BB67-8FD5-88375CB55CB5}"/>
              </a:ext>
            </a:extLst>
          </p:cNvPr>
          <p:cNvSpPr txBox="1"/>
          <p:nvPr/>
        </p:nvSpPr>
        <p:spPr>
          <a:xfrm>
            <a:off x="735822" y="5358383"/>
            <a:ext cx="1038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해당 코드를 그대로 적으면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,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실제로 텍스트 상자에 넣은 답변이 등록하기 버튼을 통해 등록이 된다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!</a:t>
            </a:r>
            <a:endParaRPr lang="en-US" altLang="ko-KR" sz="1200" b="0" i="0" dirty="0">
              <a:solidFill>
                <a:srgbClr val="444444"/>
              </a:solidFill>
              <a:effectLst/>
              <a:latin typeface="SF Mono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C0C64D4-F08D-3F9B-74C9-417240B1B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2" y="1592879"/>
            <a:ext cx="3098237" cy="36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92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26ED-2A22-BB67-8FD5-88375CB55CB5}"/>
              </a:ext>
            </a:extLst>
          </p:cNvPr>
          <p:cNvSpPr txBox="1"/>
          <p:nvPr/>
        </p:nvSpPr>
        <p:spPr>
          <a:xfrm>
            <a:off x="609600" y="1752541"/>
            <a:ext cx="103890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답변 등록하기 기능을 구현했으니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,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이번엔 질문 등록하기 기능을 구현해보자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사실 우리는 질문을 만드는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url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 경로는 이미 구현을 </a:t>
            </a:r>
            <a:r>
              <a:rPr lang="ko-KR" altLang="en-US" dirty="0" err="1">
                <a:solidFill>
                  <a:srgbClr val="444444"/>
                </a:solidFill>
                <a:latin typeface="SF Mono"/>
              </a:rPr>
              <a:t>해놓았다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 </a:t>
            </a:r>
            <a:br>
              <a:rPr lang="en-US" altLang="ko-KR" dirty="0">
                <a:solidFill>
                  <a:srgbClr val="444444"/>
                </a:solidFill>
                <a:latin typeface="SF Mono"/>
              </a:rPr>
            </a:br>
            <a:r>
              <a:rPr lang="en-US" altLang="ko-KR" dirty="0">
                <a:solidFill>
                  <a:srgbClr val="444444"/>
                </a:solidFill>
                <a:latin typeface="SF Mono"/>
              </a:rPr>
              <a:t>urls.py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파일을 열면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path('question/create/',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views.question_create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),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코드가 이미 존재하는 것을 볼 수 있다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dirty="0">
                <a:solidFill>
                  <a:srgbClr val="444444"/>
                </a:solidFill>
                <a:latin typeface="SF Mono"/>
              </a:rPr>
              <a:t>하지만 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views.py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를 열어서 </a:t>
            </a:r>
            <a:r>
              <a:rPr lang="en-US" altLang="ko-KR" dirty="0" err="1">
                <a:solidFill>
                  <a:srgbClr val="444444"/>
                </a:solidFill>
                <a:latin typeface="SF Mono"/>
              </a:rPr>
              <a:t>question_create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함수를 살펴보면 렌더링은 구현이 됐지만 데이터 저장은 구현이 안되었음을 알 수 있다</a:t>
            </a:r>
            <a:r>
              <a:rPr lang="en-US" altLang="ko-KR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b="1" dirty="0">
                <a:solidFill>
                  <a:srgbClr val="444444"/>
                </a:solidFill>
                <a:latin typeface="SF Mono"/>
              </a:rPr>
              <a:t>코드를 수정해서 상황에 따라 렌더링을 하거나 데이터를 저장할 수 있도록 구현해보자</a:t>
            </a:r>
            <a:r>
              <a:rPr lang="en-US" altLang="ko-KR" b="1" dirty="0">
                <a:solidFill>
                  <a:srgbClr val="444444"/>
                </a:solidFill>
                <a:latin typeface="SF Mono"/>
              </a:rPr>
              <a:t>.</a:t>
            </a:r>
            <a:r>
              <a:rPr lang="ko-KR" altLang="en-US" b="1" dirty="0">
                <a:solidFill>
                  <a:srgbClr val="444444"/>
                </a:solidFill>
                <a:latin typeface="SF Mono"/>
              </a:rPr>
              <a:t> </a:t>
            </a:r>
            <a:endParaRPr lang="en-US" altLang="ko-KR" b="1" dirty="0">
              <a:solidFill>
                <a:srgbClr val="444444"/>
              </a:solidFill>
              <a:latin typeface="SF Mono"/>
            </a:endParaRPr>
          </a:p>
          <a:p>
            <a:pPr algn="l"/>
            <a:endParaRPr lang="en-US" altLang="ko-KR" sz="1200" b="0" i="0" dirty="0">
              <a:solidFill>
                <a:srgbClr val="444444"/>
              </a:solidFill>
              <a:effectLst/>
              <a:latin typeface="SF Mono"/>
            </a:endParaRPr>
          </a:p>
        </p:txBody>
      </p:sp>
    </p:spTree>
    <p:extLst>
      <p:ext uri="{BB962C8B-B14F-4D97-AF65-F5344CB8AC3E}">
        <p14:creationId xmlns:p14="http://schemas.microsoft.com/office/powerpoint/2010/main" val="16278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Django </a:t>
            </a:r>
            <a:r>
              <a:rPr lang="ko-KR" altLang="en-US" dirty="0">
                <a:latin typeface="+mj-ea"/>
              </a:rPr>
              <a:t>앱 </a:t>
            </a:r>
            <a:r>
              <a:rPr lang="en-US" altLang="ko-KR" dirty="0">
                <a:latin typeface="+mj-ea"/>
              </a:rPr>
              <a:t>migrate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52BB4-3AFE-8EA8-74B5-E5CA449BCB64}"/>
              </a:ext>
            </a:extLst>
          </p:cNvPr>
          <p:cNvSpPr txBox="1"/>
          <p:nvPr/>
        </p:nvSpPr>
        <p:spPr>
          <a:xfrm>
            <a:off x="609599" y="5586720"/>
            <a:ext cx="954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여담으로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settings.py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파일의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DATABASES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부분을 보면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어떤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DB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프로그램을 바탕으로 작동하는지 </a:t>
            </a:r>
            <a:r>
              <a:rPr lang="ko-KR" altLang="en-US" b="1" dirty="0" err="1">
                <a:solidFill>
                  <a:srgbClr val="24292F"/>
                </a:solidFill>
                <a:latin typeface="Noto Sans KR"/>
              </a:rPr>
              <a:t>명시되어있습니다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Django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에서는 매우 가벼운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DB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프로그램인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sqlite3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를 사용하는 것이 기본 설정입니다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  <a:endParaRPr lang="ko-KR" altLang="en-US" b="1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730D127-F9F6-91E2-19C9-0A7641379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0" y="2730924"/>
            <a:ext cx="502037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1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26ED-2A22-BB67-8FD5-88375CB55CB5}"/>
              </a:ext>
            </a:extLst>
          </p:cNvPr>
          <p:cNvSpPr txBox="1"/>
          <p:nvPr/>
        </p:nvSpPr>
        <p:spPr>
          <a:xfrm>
            <a:off x="609600" y="1752541"/>
            <a:ext cx="10389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444444"/>
                </a:solidFill>
                <a:latin typeface="SF Mono"/>
              </a:rPr>
              <a:t>v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iews.py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에서 코드를 수정해보자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.</a:t>
            </a:r>
          </a:p>
          <a:p>
            <a:pPr algn="l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def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question_create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(request):</a:t>
            </a:r>
          </a:p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if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request.method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 == 'POST':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	question = Question(subject =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request.POST.get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('subject'), content =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request.POST.get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('content'),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())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	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question.save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	return redirect('question')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else:</a:t>
            </a:r>
          </a:p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	return render(request, '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hiccproject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/question_create.html')</a:t>
            </a:r>
          </a:p>
        </p:txBody>
      </p:sp>
    </p:spTree>
    <p:extLst>
      <p:ext uri="{BB962C8B-B14F-4D97-AF65-F5344CB8AC3E}">
        <p14:creationId xmlns:p14="http://schemas.microsoft.com/office/powerpoint/2010/main" val="1641419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26ED-2A22-BB67-8FD5-88375CB55CB5}"/>
              </a:ext>
            </a:extLst>
          </p:cNvPr>
          <p:cNvSpPr txBox="1"/>
          <p:nvPr/>
        </p:nvSpPr>
        <p:spPr>
          <a:xfrm>
            <a:off x="609600" y="1752541"/>
            <a:ext cx="10389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if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request.method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 == 'POST’: 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</a:t>
            </a:r>
            <a:r>
              <a:rPr lang="en-US" altLang="ko-KR" b="0" i="0" dirty="0">
                <a:effectLst/>
                <a:latin typeface="SF Mono"/>
              </a:rPr>
              <a:t>#</a:t>
            </a:r>
            <a:r>
              <a:rPr lang="ko-KR" altLang="en-US" b="0" i="0" dirty="0">
                <a:effectLst/>
                <a:latin typeface="SF Mono"/>
              </a:rPr>
              <a:t>해당 버튼을 클릭하면 </a:t>
            </a:r>
            <a:r>
              <a:rPr lang="en-US" altLang="ko-KR" dirty="0">
                <a:latin typeface="SF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http://127.0.0.1:8000/home/question/create/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에 </a:t>
            </a:r>
            <a:r>
              <a:rPr lang="en-US" altLang="ko-KR" dirty="0">
                <a:latin typeface="SF Mono"/>
              </a:rPr>
              <a:t>POST</a:t>
            </a:r>
            <a:r>
              <a:rPr lang="ko-KR" altLang="en-US" dirty="0">
                <a:latin typeface="SF Mono"/>
              </a:rPr>
              <a:t>로 요청이 가도록 </a:t>
            </a:r>
            <a:r>
              <a:rPr lang="en-US" altLang="ko-KR" dirty="0">
                <a:latin typeface="SF Mono"/>
              </a:rPr>
              <a:t>html </a:t>
            </a:r>
            <a:r>
              <a:rPr lang="ko-KR" altLang="en-US" dirty="0">
                <a:latin typeface="SF Mono"/>
              </a:rPr>
              <a:t>코드를 미리 </a:t>
            </a:r>
            <a:r>
              <a:rPr lang="ko-KR" altLang="en-US" dirty="0" err="1">
                <a:latin typeface="SF Mono"/>
              </a:rPr>
              <a:t>작성해두었음</a:t>
            </a:r>
            <a:endParaRPr lang="en-US" altLang="ko-KR" b="0" i="0" dirty="0">
              <a:effectLst/>
              <a:latin typeface="SF Mono"/>
            </a:endParaRPr>
          </a:p>
          <a:p>
            <a:pPr algn="l"/>
            <a:endParaRPr lang="en-US" altLang="ko-KR" b="0" i="0" dirty="0">
              <a:solidFill>
                <a:srgbClr val="FF0000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	question = Question(subject =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request.POST.get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('subject'), content =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request.POST.get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('content'),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create_date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=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timezone.now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())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	</a:t>
            </a:r>
            <a:r>
              <a:rPr lang="en-US" altLang="ko-KR" dirty="0">
                <a:latin typeface="SF Mono"/>
              </a:rPr>
              <a:t>#html</a:t>
            </a:r>
            <a:r>
              <a:rPr lang="ko-KR" altLang="en-US" dirty="0">
                <a:latin typeface="SF Mono"/>
              </a:rPr>
              <a:t>의 </a:t>
            </a:r>
            <a:r>
              <a:rPr lang="en-US" altLang="ko-KR" dirty="0">
                <a:latin typeface="SF Mono"/>
              </a:rPr>
              <a:t>name = “subject”, name = “content”</a:t>
            </a:r>
            <a:r>
              <a:rPr lang="ko-KR" altLang="en-US" dirty="0">
                <a:latin typeface="SF Mono"/>
              </a:rPr>
              <a:t>인 영역의 값을 변수에 저장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b="0" i="0" dirty="0"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	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SF Mono"/>
              </a:rPr>
              <a:t>question.save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	return redirect('question’)</a:t>
            </a:r>
            <a:r>
              <a:rPr lang="en-US" altLang="ko-KR" dirty="0">
                <a:solidFill>
                  <a:srgbClr val="FF0000"/>
                </a:solidFill>
                <a:latin typeface="SF Mono"/>
              </a:rPr>
              <a:t> </a:t>
            </a:r>
            <a:r>
              <a:rPr lang="en-US" altLang="ko-KR" dirty="0">
                <a:latin typeface="SF Mono"/>
              </a:rPr>
              <a:t>#name = “question”</a:t>
            </a:r>
            <a:r>
              <a:rPr lang="ko-KR" altLang="en-US" dirty="0">
                <a:latin typeface="SF Mono"/>
              </a:rPr>
              <a:t>인 </a:t>
            </a:r>
            <a:r>
              <a:rPr lang="en-US" altLang="ko-KR" dirty="0" err="1">
                <a:latin typeface="SF Mono"/>
              </a:rPr>
              <a:t>url</a:t>
            </a:r>
            <a:r>
              <a:rPr lang="ko-KR" altLang="en-US" dirty="0">
                <a:latin typeface="SF Mono"/>
              </a:rPr>
              <a:t>로 </a:t>
            </a:r>
            <a:r>
              <a:rPr lang="ko-KR" altLang="en-US" dirty="0" err="1">
                <a:latin typeface="SF Mono"/>
              </a:rPr>
              <a:t>리다이렉트</a:t>
            </a:r>
            <a:r>
              <a:rPr lang="en-US" altLang="ko-KR" dirty="0">
                <a:latin typeface="SF Mono"/>
              </a:rPr>
              <a:t>, </a:t>
            </a:r>
            <a:r>
              <a:rPr lang="ko-KR" altLang="en-US" dirty="0">
                <a:latin typeface="SF Mono"/>
              </a:rPr>
              <a:t>즉 </a:t>
            </a:r>
            <a:r>
              <a:rPr lang="en-US" altLang="ko-KR" dirty="0">
                <a:latin typeface="SF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http://127.0.0.1:8000/home/question/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로 </a:t>
            </a:r>
            <a:r>
              <a:rPr lang="ko-KR" altLang="en-US" dirty="0" err="1">
                <a:latin typeface="SF Mono"/>
              </a:rPr>
              <a:t>리다이렉트</a:t>
            </a:r>
            <a:endParaRPr lang="en-US" altLang="ko-KR" dirty="0">
              <a:latin typeface="SF Mono"/>
            </a:endParaRPr>
          </a:p>
          <a:p>
            <a:pPr algn="l"/>
            <a:endParaRPr lang="en-US" altLang="ko-KR" b="0" i="0" dirty="0">
              <a:solidFill>
                <a:srgbClr val="FF0000"/>
              </a:solidFill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SF Mono"/>
              </a:rPr>
              <a:t>	else: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SF Mono"/>
              </a:rPr>
              <a:t>	</a:t>
            </a:r>
            <a:r>
              <a:rPr lang="en-US" altLang="ko-KR" dirty="0">
                <a:latin typeface="SF Mono"/>
              </a:rPr>
              <a:t>#POST </a:t>
            </a:r>
            <a:r>
              <a:rPr lang="ko-KR" altLang="en-US" dirty="0">
                <a:latin typeface="SF Mono"/>
              </a:rPr>
              <a:t>요청이 아니라면</a:t>
            </a:r>
            <a:r>
              <a:rPr lang="en-US" altLang="ko-KR" dirty="0">
                <a:latin typeface="SF Mono"/>
              </a:rPr>
              <a:t>, </a:t>
            </a:r>
            <a:r>
              <a:rPr lang="ko-KR" altLang="en-US" dirty="0">
                <a:latin typeface="SF Mono"/>
              </a:rPr>
              <a:t>즉 </a:t>
            </a:r>
            <a:r>
              <a:rPr lang="en-US" altLang="ko-KR" dirty="0">
                <a:latin typeface="SF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http://127.0.0.1:8000/home/question/create/</a:t>
            </a:r>
            <a:r>
              <a:rPr lang="en-US" altLang="ko-KR" dirty="0">
                <a:latin typeface="SF Mono"/>
              </a:rPr>
              <a:t> </a:t>
            </a:r>
            <a:r>
              <a:rPr lang="ko-KR" altLang="en-US" dirty="0">
                <a:latin typeface="SF Mono"/>
              </a:rPr>
              <a:t>링크로 그냥 접속했을 때 </a:t>
            </a:r>
            <a:r>
              <a:rPr lang="en-US" altLang="ko-KR" dirty="0">
                <a:latin typeface="SF Mono"/>
              </a:rPr>
              <a:t>(GET </a:t>
            </a:r>
            <a:r>
              <a:rPr lang="ko-KR" altLang="en-US" dirty="0">
                <a:latin typeface="SF Mono"/>
              </a:rPr>
              <a:t>요청일 때</a:t>
            </a:r>
            <a:r>
              <a:rPr lang="en-US" altLang="ko-KR" dirty="0">
                <a:latin typeface="SF Mono"/>
              </a:rPr>
              <a:t>)</a:t>
            </a:r>
            <a:endParaRPr lang="en-US" altLang="ko-KR" b="0" i="0" dirty="0">
              <a:effectLst/>
              <a:latin typeface="SF Mono"/>
            </a:endParaRPr>
          </a:p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	return render(request, ＇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hiccproject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/question_create.html’)</a:t>
            </a:r>
          </a:p>
          <a:p>
            <a:pPr algn="l"/>
            <a:r>
              <a:rPr lang="en-US" altLang="ko-KR" dirty="0">
                <a:solidFill>
                  <a:srgbClr val="444444"/>
                </a:solidFill>
                <a:latin typeface="SF Mono"/>
              </a:rPr>
              <a:t>		#</a:t>
            </a:r>
            <a:r>
              <a:rPr lang="ko-KR" altLang="en-US" dirty="0">
                <a:solidFill>
                  <a:srgbClr val="444444"/>
                </a:solidFill>
                <a:latin typeface="SF Mono"/>
              </a:rPr>
              <a:t>그냥 해당 질문 작성 페이지를 렌더링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113C7-1667-0736-E7CD-5B74B3C54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82" y="1582465"/>
            <a:ext cx="120031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5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Create </a:t>
            </a:r>
            <a:r>
              <a:rPr lang="ko-KR" altLang="en-US" dirty="0">
                <a:latin typeface="+mn-ea"/>
                <a:ea typeface="+mn-ea"/>
              </a:rPr>
              <a:t>기능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26ED-2A22-BB67-8FD5-88375CB55CB5}"/>
              </a:ext>
            </a:extLst>
          </p:cNvPr>
          <p:cNvSpPr txBox="1"/>
          <p:nvPr/>
        </p:nvSpPr>
        <p:spPr>
          <a:xfrm>
            <a:off x="609600" y="4676896"/>
            <a:ext cx="1038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질문을 생성하는 기능이 실제로 구현되었음을 확인할 수 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.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857C5D9-6E17-D858-D5CE-62F46AE44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541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9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CRUD</a:t>
            </a:r>
            <a:r>
              <a:rPr lang="ko-KR" altLang="en-US" dirty="0">
                <a:latin typeface="+mn-ea"/>
                <a:ea typeface="+mn-ea"/>
              </a:rPr>
              <a:t> 기능 구현 실습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09326ED-2A22-BB67-8FD5-88375CB55CB5}"/>
              </a:ext>
            </a:extLst>
          </p:cNvPr>
          <p:cNvSpPr txBox="1"/>
          <p:nvPr/>
        </p:nvSpPr>
        <p:spPr>
          <a:xfrm>
            <a:off x="4171524" y="2132105"/>
            <a:ext cx="7152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err="1">
                <a:solidFill>
                  <a:srgbClr val="444444"/>
                </a:solidFill>
                <a:latin typeface="SF Mono"/>
              </a:rPr>
              <a:t>question_detail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페이지를 보면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,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질문을 수정하고 삭제할 수 있는 버튼들이 프론트에서 이미 구현이 되어있다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 (question_update.html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파일도 </a:t>
            </a:r>
            <a:r>
              <a:rPr lang="ko-KR" altLang="en-US" sz="1200" dirty="0" err="1">
                <a:solidFill>
                  <a:srgbClr val="444444"/>
                </a:solidFill>
                <a:latin typeface="SF Mono"/>
              </a:rPr>
              <a:t>백엔드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 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repo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에 있습니다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.)</a:t>
            </a:r>
          </a:p>
          <a:p>
            <a:pPr algn="l"/>
            <a:endParaRPr lang="en-US" altLang="ko-KR" sz="1200" b="0" i="0" dirty="0">
              <a:solidFill>
                <a:srgbClr val="444444"/>
              </a:solidFill>
              <a:effectLst/>
              <a:latin typeface="SF Mono"/>
            </a:endParaRPr>
          </a:p>
          <a:p>
            <a:pPr algn="l"/>
            <a:r>
              <a:rPr lang="ko-KR" altLang="en-US" sz="1200" b="1" i="0" dirty="0">
                <a:solidFill>
                  <a:srgbClr val="444444"/>
                </a:solidFill>
                <a:effectLst/>
                <a:latin typeface="SF Mono"/>
              </a:rPr>
              <a:t>지금까지 배워온 내용을 바탕으로</a:t>
            </a:r>
            <a:r>
              <a:rPr lang="en-US" altLang="ko-KR" sz="1200" b="1" i="0" dirty="0">
                <a:solidFill>
                  <a:srgbClr val="444444"/>
                </a:solidFill>
                <a:effectLst/>
                <a:latin typeface="SF Mono"/>
              </a:rPr>
              <a:t>, view.py</a:t>
            </a:r>
            <a:r>
              <a:rPr lang="ko-KR" altLang="en-US" sz="1200" b="1" i="0" dirty="0">
                <a:solidFill>
                  <a:srgbClr val="444444"/>
                </a:solidFill>
                <a:effectLst/>
                <a:latin typeface="SF Mono"/>
              </a:rPr>
              <a:t>와 </a:t>
            </a:r>
            <a:r>
              <a:rPr lang="en-US" altLang="ko-KR" sz="1200" b="1" i="0" dirty="0">
                <a:solidFill>
                  <a:srgbClr val="444444"/>
                </a:solidFill>
                <a:effectLst/>
                <a:latin typeface="SF Mono"/>
              </a:rPr>
              <a:t>urls.py</a:t>
            </a:r>
            <a:r>
              <a:rPr lang="ko-KR" altLang="en-US" sz="1200" b="1" i="0" dirty="0">
                <a:solidFill>
                  <a:srgbClr val="444444"/>
                </a:solidFill>
                <a:effectLst/>
                <a:latin typeface="SF Mono"/>
              </a:rPr>
              <a:t>만 수정하여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 update 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기능과 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delete 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기능을 구현해보자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sz="1200" b="1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update 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경로는 </a:t>
            </a:r>
            <a:r>
              <a:rPr lang="fr-FR" altLang="ko-KR" sz="1200" b="1" dirty="0">
                <a:solidFill>
                  <a:srgbClr val="444444"/>
                </a:solidFill>
                <a:latin typeface="SF Mono"/>
              </a:rPr>
              <a:t>question/&lt;int:question_id&gt;/update/ 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이고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,</a:t>
            </a:r>
          </a:p>
          <a:p>
            <a:pPr algn="l"/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delete 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경로는 </a:t>
            </a:r>
            <a:r>
              <a:rPr lang="fr-FR" altLang="ko-KR" sz="1200" b="1" dirty="0">
                <a:solidFill>
                  <a:srgbClr val="444444"/>
                </a:solidFill>
                <a:latin typeface="SF Mono"/>
              </a:rPr>
              <a:t>question/&lt;int:question_id&gt;/delete/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이다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sz="1200" b="1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수정에 성공하면 </a:t>
            </a:r>
            <a:r>
              <a:rPr lang="en-US" altLang="ko-KR" sz="1200" b="1" dirty="0" err="1">
                <a:solidFill>
                  <a:srgbClr val="444444"/>
                </a:solidFill>
                <a:latin typeface="SF Mono"/>
              </a:rPr>
              <a:t>question_detail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페이지로 </a:t>
            </a:r>
            <a:r>
              <a:rPr lang="ko-KR" altLang="en-US" sz="1200" b="1" dirty="0" err="1">
                <a:solidFill>
                  <a:srgbClr val="444444"/>
                </a:solidFill>
                <a:latin typeface="SF Mono"/>
              </a:rPr>
              <a:t>리다이렉트되고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,</a:t>
            </a:r>
          </a:p>
          <a:p>
            <a:pPr algn="l"/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삭제에 성공하면 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question </a:t>
            </a:r>
            <a:r>
              <a:rPr lang="ko-KR" altLang="en-US" sz="1200" b="1" dirty="0">
                <a:solidFill>
                  <a:srgbClr val="444444"/>
                </a:solidFill>
                <a:latin typeface="SF Mono"/>
              </a:rPr>
              <a:t>페이지로 </a:t>
            </a:r>
            <a:r>
              <a:rPr lang="ko-KR" altLang="en-US" sz="1200" b="1" dirty="0" err="1">
                <a:solidFill>
                  <a:srgbClr val="444444"/>
                </a:solidFill>
                <a:latin typeface="SF Mono"/>
              </a:rPr>
              <a:t>리다이렉트된다</a:t>
            </a:r>
            <a:r>
              <a:rPr lang="en-US" altLang="ko-KR" sz="1200" b="1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endParaRPr lang="en-US" altLang="ko-KR" sz="1200" dirty="0">
              <a:solidFill>
                <a:srgbClr val="444444"/>
              </a:solidFill>
              <a:latin typeface="SF Mono"/>
            </a:endParaRPr>
          </a:p>
          <a:p>
            <a:pPr algn="l"/>
            <a:endParaRPr lang="en-US" altLang="ko-KR" sz="1200" dirty="0">
              <a:solidFill>
                <a:srgbClr val="444444"/>
              </a:solidFill>
              <a:latin typeface="SF Mono"/>
            </a:endParaRPr>
          </a:p>
          <a:p>
            <a:pPr algn="l"/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힌트 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:</a:t>
            </a:r>
          </a:p>
          <a:p>
            <a:pPr algn="l"/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update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는 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POST method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로 구현한다는 점에서 </a:t>
            </a:r>
            <a:r>
              <a:rPr lang="en-US" altLang="ko-KR" sz="1200" dirty="0" err="1">
                <a:solidFill>
                  <a:srgbClr val="444444"/>
                </a:solidFill>
                <a:latin typeface="SF Mono"/>
              </a:rPr>
              <a:t>question_create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함수와 유사합니다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</a:t>
            </a:r>
          </a:p>
          <a:p>
            <a:pPr algn="l"/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delete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는 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model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함수 중 객체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.delete()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라는 함수를 사용합니다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해당 함수는 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save() </a:t>
            </a:r>
            <a:r>
              <a:rPr lang="ko-KR" altLang="en-US" sz="1200" dirty="0">
                <a:solidFill>
                  <a:srgbClr val="444444"/>
                </a:solidFill>
                <a:latin typeface="SF Mono"/>
              </a:rPr>
              <a:t>함수를 사용하지 않아도 적용이 됩니다</a:t>
            </a:r>
            <a:r>
              <a:rPr lang="en-US" altLang="ko-KR" sz="1200" dirty="0">
                <a:solidFill>
                  <a:srgbClr val="444444"/>
                </a:solidFill>
                <a:latin typeface="SF Mono"/>
              </a:rPr>
              <a:t>.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95E86A-7BE6-5396-7A15-42DB77CE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7" y="1604816"/>
            <a:ext cx="2832488" cy="36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Model </a:t>
            </a:r>
            <a:r>
              <a:rPr lang="ko-KR" altLang="en-US" dirty="0">
                <a:latin typeface="+mj-ea"/>
              </a:rPr>
              <a:t>생성하기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52BB4-3AFE-8EA8-74B5-E5CA449BCB64}"/>
              </a:ext>
            </a:extLst>
          </p:cNvPr>
          <p:cNvSpPr txBox="1"/>
          <p:nvPr/>
        </p:nvSpPr>
        <p:spPr>
          <a:xfrm>
            <a:off x="609600" y="1851482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지난 주에 생성한 질문 페이지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질문 생성 페이지를 구현하기 위해 데이터들을 저장할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DB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를 생성합니다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 </a:t>
            </a:r>
            <a:endParaRPr lang="en-US" altLang="ko-KR" b="1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b="1" dirty="0" err="1">
                <a:solidFill>
                  <a:srgbClr val="24292F"/>
                </a:solidFill>
                <a:latin typeface="Noto Sans KR"/>
              </a:rPr>
              <a:t>hiccproject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폴더의 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models.py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파일에 해당 코드를 입력합니다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endParaRPr lang="en-US" altLang="ko-KR" b="1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from </a:t>
            </a:r>
            <a:r>
              <a:rPr lang="en-US" altLang="ko-KR" b="1" dirty="0" err="1">
                <a:solidFill>
                  <a:srgbClr val="24292F"/>
                </a:solidFill>
                <a:latin typeface="Noto Sans KR"/>
              </a:rPr>
              <a:t>Django.db</a:t>
            </a:r>
            <a:r>
              <a:rPr lang="en-US" altLang="ko-KR" b="1" dirty="0">
                <a:solidFill>
                  <a:srgbClr val="24292F"/>
                </a:solidFill>
                <a:latin typeface="Noto Sans KR"/>
              </a:rPr>
              <a:t> import models</a:t>
            </a:r>
          </a:p>
          <a:p>
            <a:endParaRPr lang="en-US" altLang="ko-KR" b="1" dirty="0">
              <a:solidFill>
                <a:srgbClr val="24292F"/>
              </a:solidFill>
              <a:latin typeface="Noto Sans KR"/>
            </a:endParaRPr>
          </a:p>
          <a:p>
            <a:endParaRPr lang="en-US" altLang="ko-KR" b="1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class Question(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models.Model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):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   subject =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models.CharField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max_length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=200)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   content =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models.TextField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()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create_date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models.DateTimeField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()</a:t>
            </a:r>
          </a:p>
          <a:p>
            <a:endParaRPr lang="en-US" altLang="ko-KR" b="1" dirty="0">
              <a:solidFill>
                <a:srgbClr val="FF0000"/>
              </a:solidFill>
              <a:latin typeface="Noto Sans KR"/>
            </a:endParaRPr>
          </a:p>
          <a:p>
            <a:endParaRPr lang="en-US" altLang="ko-KR" b="1" dirty="0">
              <a:solidFill>
                <a:srgbClr val="FF0000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class Answer(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models.Model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):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   question =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models.ForeignKey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(Question,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on_delete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=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models.CASCADE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   content =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models.TextField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()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create_date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  <a:latin typeface="Noto Sans KR"/>
              </a:rPr>
              <a:t>models.DateTimeField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()</a:t>
            </a:r>
          </a:p>
          <a:p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346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F4F-1461-8045-5494-A2B72A4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관계 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B4915-59BD-E968-9518-069FCF80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관계 데이터 모델의 기본 용어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릴레이션 </a:t>
            </a:r>
            <a:r>
              <a:rPr lang="en-US" altLang="ko-KR" sz="1800" dirty="0"/>
              <a:t>– </a:t>
            </a:r>
            <a:r>
              <a:rPr lang="ko-KR" altLang="en-US" sz="1800" dirty="0"/>
              <a:t>하나의 개체에 관한 데이터를 </a:t>
            </a:r>
            <a:r>
              <a:rPr lang="en-US" altLang="ko-KR" sz="1800" dirty="0"/>
              <a:t>2</a:t>
            </a:r>
            <a:r>
              <a:rPr lang="ko-KR" altLang="en-US" sz="1800" dirty="0"/>
              <a:t>차원 테이블의 구조로 정의한 것</a:t>
            </a:r>
            <a:r>
              <a:rPr lang="en-US" altLang="ko-KR" sz="1800" dirty="0"/>
              <a:t>, </a:t>
            </a:r>
            <a:r>
              <a:rPr lang="ko-KR" altLang="en-US" sz="1800" dirty="0"/>
              <a:t>간단하게 테이블이라고도 함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속성 </a:t>
            </a:r>
            <a:r>
              <a:rPr lang="en-US" altLang="ko-KR" sz="1800" dirty="0"/>
              <a:t>– </a:t>
            </a:r>
            <a:r>
              <a:rPr lang="ko-KR" altLang="en-US" sz="1800" dirty="0"/>
              <a:t>릴레이션의 열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투플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릴레이션의 행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도메인 </a:t>
            </a:r>
            <a:r>
              <a:rPr lang="en-US" altLang="ko-KR" sz="1800" dirty="0"/>
              <a:t>– </a:t>
            </a:r>
            <a:r>
              <a:rPr lang="ko-KR" altLang="en-US" sz="1800" dirty="0"/>
              <a:t>하나의 속성이 가질 수 있는 모든 값의 집합</a:t>
            </a:r>
            <a:r>
              <a:rPr lang="en-US" altLang="ko-KR" sz="1800" dirty="0"/>
              <a:t>, </a:t>
            </a:r>
            <a:r>
              <a:rPr lang="ko-KR" altLang="en-US" sz="1800" dirty="0"/>
              <a:t>쉽게 말해 </a:t>
            </a:r>
            <a:r>
              <a:rPr lang="ko-KR" altLang="en-US" sz="1800" b="1" dirty="0"/>
              <a:t>데이터 타입</a:t>
            </a:r>
            <a:endParaRPr lang="en-US" altLang="ko-KR" sz="1800" b="1" dirty="0"/>
          </a:p>
        </p:txBody>
      </p:sp>
      <p:pic>
        <p:nvPicPr>
          <p:cNvPr id="38" name="그림 37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4B8861CF-DEAC-DA5C-ECC9-DE5AAD51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42943"/>
            <a:ext cx="763059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23FB1-54ED-5E7B-1AA2-24BCA28B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관계 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1F5C7-E332-A919-FB32-0A3152A6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릴레이션의 특성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투플의</a:t>
            </a:r>
            <a:r>
              <a:rPr lang="ko-KR" altLang="en-US" sz="1800" dirty="0"/>
              <a:t> 유일성 </a:t>
            </a:r>
            <a:r>
              <a:rPr lang="en-US" altLang="ko-KR" sz="1800" dirty="0"/>
              <a:t>– </a:t>
            </a:r>
            <a:r>
              <a:rPr lang="ko-KR" altLang="en-US" sz="1800" dirty="0"/>
              <a:t>하나의 </a:t>
            </a:r>
            <a:r>
              <a:rPr lang="ko-KR" altLang="en-US" sz="1800" dirty="0" err="1"/>
              <a:t>릴레이션에는</a:t>
            </a:r>
            <a:r>
              <a:rPr lang="ko-KR" altLang="en-US" sz="1800" dirty="0"/>
              <a:t> 동일한 </a:t>
            </a:r>
            <a:r>
              <a:rPr lang="ko-KR" altLang="en-US" sz="1800" dirty="0" err="1"/>
              <a:t>투플이</a:t>
            </a:r>
            <a:r>
              <a:rPr lang="ko-KR" altLang="en-US" sz="1800" dirty="0"/>
              <a:t> 존재할 수 없다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투플의</a:t>
            </a:r>
            <a:r>
              <a:rPr lang="ko-KR" altLang="en-US" sz="1800" dirty="0"/>
              <a:t> 무순서 </a:t>
            </a:r>
            <a:r>
              <a:rPr lang="en-US" altLang="ko-KR" sz="1800" dirty="0"/>
              <a:t>– </a:t>
            </a:r>
            <a:r>
              <a:rPr lang="ko-KR" altLang="en-US" sz="1800" dirty="0"/>
              <a:t>하나의 </a:t>
            </a:r>
            <a:r>
              <a:rPr lang="ko-KR" altLang="en-US" sz="1800" dirty="0" err="1"/>
              <a:t>릴레이션에서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투플</a:t>
            </a:r>
            <a:r>
              <a:rPr lang="ko-KR" altLang="en-US" sz="1800" dirty="0"/>
              <a:t> 사이의 순서는 무의미하다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속성의 무순서 </a:t>
            </a:r>
            <a:r>
              <a:rPr lang="en-US" altLang="ko-KR" sz="1800" dirty="0"/>
              <a:t>– </a:t>
            </a:r>
            <a:r>
              <a:rPr lang="ko-KR" altLang="en-US" sz="1800" dirty="0"/>
              <a:t>하나의 </a:t>
            </a:r>
            <a:r>
              <a:rPr lang="ko-KR" altLang="en-US" sz="1800" dirty="0" err="1"/>
              <a:t>릴레이션에서</a:t>
            </a:r>
            <a:r>
              <a:rPr lang="ko-KR" altLang="en-US" sz="1800" dirty="0"/>
              <a:t> 속성 사이의 순서는 무의미하다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속성의 </a:t>
            </a:r>
            <a:r>
              <a:rPr lang="ko-KR" altLang="en-US" sz="1800" dirty="0" err="1"/>
              <a:t>원자성</a:t>
            </a:r>
            <a:r>
              <a:rPr lang="en-US" altLang="ko-KR" sz="1800" dirty="0"/>
              <a:t> – </a:t>
            </a:r>
            <a:r>
              <a:rPr lang="ko-KR" altLang="en-US" sz="1800" dirty="0"/>
              <a:t>속성 값으로 원자 값만 사용할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 err="1"/>
              <a:t>ㅡ</a:t>
            </a:r>
            <a:r>
              <a:rPr lang="en-US" altLang="ko-KR" sz="1800" dirty="0"/>
              <a:t>&gt;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튜플에</a:t>
            </a:r>
            <a:r>
              <a:rPr lang="ko-KR" altLang="en-US" sz="1800" dirty="0"/>
              <a:t> 다중 값</a:t>
            </a:r>
            <a:r>
              <a:rPr lang="en-US" altLang="ko-KR" sz="1800" dirty="0"/>
              <a:t>(</a:t>
            </a:r>
            <a:r>
              <a:rPr lang="ko-KR" altLang="en-US" sz="1800" dirty="0"/>
              <a:t>여러 개 나올 수 있는 값</a:t>
            </a:r>
            <a:r>
              <a:rPr lang="en-US" altLang="ko-KR" sz="1800" dirty="0"/>
              <a:t>), </a:t>
            </a:r>
            <a:r>
              <a:rPr lang="ko-KR" altLang="en-US" sz="1800" dirty="0"/>
              <a:t>복합 값</a:t>
            </a:r>
            <a:r>
              <a:rPr lang="en-US" altLang="ko-KR" sz="1800" dirty="0"/>
              <a:t>(</a:t>
            </a:r>
            <a:r>
              <a:rPr lang="ko-KR" altLang="en-US" sz="1800" dirty="0"/>
              <a:t>여러 개로 나눌 수 있는 값</a:t>
            </a:r>
            <a:r>
              <a:rPr lang="en-US" altLang="ko-KR" sz="1800" dirty="0"/>
              <a:t>)</a:t>
            </a:r>
            <a:r>
              <a:rPr lang="ko-KR" altLang="en-US" sz="1800" dirty="0"/>
              <a:t>은 존재하지 않음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091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F187-CA92-9852-5F79-C3C1D5F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관계 데이터 모델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24FDFC-E7AE-99B6-CA2A-AEC13EC27AC7}"/>
              </a:ext>
            </a:extLst>
          </p:cNvPr>
          <p:cNvSpPr txBox="1">
            <a:spLocks/>
          </p:cNvSpPr>
          <p:nvPr/>
        </p:nvSpPr>
        <p:spPr>
          <a:xfrm>
            <a:off x="762000" y="1752601"/>
            <a:ext cx="10972800" cy="498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ko-KR" altLang="en-US" sz="2800" dirty="0"/>
              <a:t>키의 종류</a:t>
            </a:r>
            <a:r>
              <a:rPr lang="en-US" altLang="ko-KR" sz="2800" dirty="0"/>
              <a:t>(</a:t>
            </a:r>
            <a:r>
              <a:rPr lang="ko-KR" altLang="en-US" sz="2800" dirty="0"/>
              <a:t>핵심만</a:t>
            </a:r>
            <a:r>
              <a:rPr lang="en-US" altLang="ko-KR" sz="2800" dirty="0"/>
              <a:t>)</a:t>
            </a:r>
          </a:p>
          <a:p>
            <a:pPr marL="0" indent="0">
              <a:buFont typeface="Wingdings 3" pitchFamily="18" charset="2"/>
              <a:buNone/>
            </a:pPr>
            <a:endParaRPr lang="en-US" altLang="ko-KR" sz="2800" dirty="0"/>
          </a:p>
          <a:p>
            <a:pPr marL="0" indent="0">
              <a:buFont typeface="Wingdings 3" pitchFamily="18" charset="2"/>
              <a:buNone/>
            </a:pPr>
            <a:r>
              <a:rPr lang="ko-KR" altLang="en-US" sz="1800" spc="-10" dirty="0" err="1">
                <a:latin typeface="Malgun Gothic"/>
                <a:cs typeface="Malgun Gothic"/>
              </a:rPr>
              <a:t>기본키</a:t>
            </a:r>
            <a:r>
              <a:rPr lang="en-US" altLang="ko-KR" sz="1800" spc="-10" dirty="0">
                <a:latin typeface="Malgun Gothic"/>
                <a:cs typeface="Malgun Gothic"/>
              </a:rPr>
              <a:t>(</a:t>
            </a:r>
            <a:r>
              <a:rPr lang="en-US" altLang="ko-KR" sz="1800" b="1" spc="-10" dirty="0">
                <a:latin typeface="Malgun Gothic"/>
                <a:cs typeface="Malgun Gothic"/>
              </a:rPr>
              <a:t>primary key</a:t>
            </a:r>
            <a:r>
              <a:rPr lang="en-US" altLang="ko-KR" sz="1800" spc="-10" dirty="0">
                <a:latin typeface="Malgun Gothic"/>
                <a:cs typeface="Malgun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spc="-10" dirty="0">
                <a:latin typeface="Malgun Gothic"/>
                <a:cs typeface="Malgun Gothic"/>
              </a:rPr>
              <a:t>기본적으로 사용하기 위한 키</a:t>
            </a:r>
            <a:endParaRPr lang="en-US" altLang="ko-KR" sz="1600" spc="-10" dirty="0">
              <a:latin typeface="Malgun Gothic"/>
              <a:cs typeface="Malgun 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spc="-10" dirty="0">
                <a:latin typeface="Malgun Gothic"/>
                <a:cs typeface="Malgun Gothic"/>
              </a:rPr>
              <a:t>유일성을 만족</a:t>
            </a:r>
            <a:endParaRPr lang="en-US" altLang="ko-KR" sz="1600" spc="-10" dirty="0">
              <a:latin typeface="Malgun Gothic"/>
              <a:cs typeface="Malgun 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/>
                <a:cs typeface="Malgun Gothic"/>
              </a:rPr>
              <a:t>ex) </a:t>
            </a:r>
            <a:r>
              <a:rPr lang="ko-KR" altLang="en-US" sz="1600" dirty="0">
                <a:latin typeface="Malgun Gothic"/>
                <a:cs typeface="Malgun Gothic"/>
              </a:rPr>
              <a:t>고객 릴레이션의 </a:t>
            </a:r>
            <a:r>
              <a:rPr lang="ko-KR" altLang="en-US" sz="1600" dirty="0" err="1">
                <a:latin typeface="Malgun Gothic"/>
                <a:cs typeface="Malgun Gothic"/>
              </a:rPr>
              <a:t>기본키</a:t>
            </a:r>
            <a:r>
              <a:rPr lang="ko-KR" altLang="en-US" sz="1600" dirty="0">
                <a:latin typeface="Malgun Gothic"/>
                <a:cs typeface="Malgun Gothic"/>
              </a:rPr>
              <a:t> </a:t>
            </a:r>
            <a:r>
              <a:rPr lang="en-US" altLang="ko-KR" sz="1600" dirty="0">
                <a:latin typeface="Malgun Gothic"/>
                <a:cs typeface="Malgun Gothic"/>
              </a:rPr>
              <a:t>: </a:t>
            </a:r>
            <a:r>
              <a:rPr lang="ko-KR" altLang="en-US" sz="1600" dirty="0" err="1">
                <a:latin typeface="Malgun Gothic"/>
                <a:cs typeface="Malgun Gothic"/>
              </a:rPr>
              <a:t>고객아이디</a:t>
            </a:r>
            <a:endParaRPr lang="en-US" altLang="ko-KR" sz="1600" dirty="0">
              <a:latin typeface="Malgun Gothic"/>
              <a:cs typeface="Malgun Gothic"/>
            </a:endParaRPr>
          </a:p>
          <a:p>
            <a:pPr marL="0" indent="0">
              <a:buNone/>
            </a:pPr>
            <a:endParaRPr lang="en-US" altLang="ko-KR" sz="1600" dirty="0">
              <a:latin typeface="Malgun Gothic"/>
              <a:cs typeface="Malgun Gothic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1800" spc="-10" dirty="0" err="1">
                <a:latin typeface="Malgun Gothic"/>
                <a:cs typeface="Malgun Gothic"/>
              </a:rPr>
              <a:t>외래키</a:t>
            </a:r>
            <a:r>
              <a:rPr lang="en-US" altLang="ko-KR" sz="1800" spc="-10" dirty="0">
                <a:latin typeface="Malgun Gothic"/>
                <a:cs typeface="Malgun Gothic"/>
              </a:rPr>
              <a:t>(</a:t>
            </a:r>
            <a:r>
              <a:rPr lang="en-US" altLang="ko-KR" sz="1800" b="1" spc="-10" dirty="0">
                <a:latin typeface="Malgun Gothic"/>
                <a:cs typeface="Malgun Gothic"/>
              </a:rPr>
              <a:t>foreign key</a:t>
            </a:r>
            <a:r>
              <a:rPr lang="en-US" altLang="ko-KR" sz="1800" spc="-10" dirty="0">
                <a:latin typeface="Malgun Gothic"/>
                <a:cs typeface="Malgun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"/>
                <a:cs typeface="Malgun Gothic"/>
              </a:rPr>
              <a:t>다른 릴레이션의 기본키를 참조하는 속성 또는 속성들의 집합</a:t>
            </a:r>
            <a:endParaRPr lang="en-US" altLang="ko-KR" sz="1600" dirty="0">
              <a:latin typeface="Malgun Gothic"/>
              <a:cs typeface="Malgun 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Malgun Gothic"/>
                <a:cs typeface="Malgun Gothic"/>
              </a:rPr>
              <a:t>릴레이션들</a:t>
            </a:r>
            <a:r>
              <a:rPr lang="ko-KR" altLang="en-US" sz="1600" dirty="0">
                <a:latin typeface="Malgun Gothic"/>
                <a:cs typeface="Malgun Gothic"/>
              </a:rPr>
              <a:t> 간의 관계를 표현</a:t>
            </a:r>
            <a:endParaRPr lang="en-US" altLang="ko-KR" sz="1600" dirty="0">
              <a:latin typeface="Malgun Gothic"/>
              <a:cs typeface="Malgun Gothic"/>
            </a:endParaRPr>
          </a:p>
          <a:p>
            <a:pPr marL="0" indent="0">
              <a:buNone/>
            </a:pPr>
            <a:r>
              <a:rPr lang="en-US" altLang="ko-KR" sz="1600" dirty="0">
                <a:latin typeface="Malgun Gothic"/>
                <a:cs typeface="Malgun Gothic"/>
              </a:rPr>
              <a:t>     ex) </a:t>
            </a:r>
            <a:r>
              <a:rPr lang="ko-KR" altLang="en-US" sz="1600" dirty="0">
                <a:latin typeface="Malgun Gothic"/>
                <a:cs typeface="Malgun Gothic"/>
              </a:rPr>
              <a:t>주문 릴레이션의 </a:t>
            </a:r>
            <a:r>
              <a:rPr lang="ko-KR" altLang="en-US" sz="1600" dirty="0" err="1">
                <a:latin typeface="Malgun Gothic"/>
                <a:cs typeface="Malgun Gothic"/>
              </a:rPr>
              <a:t>외래키</a:t>
            </a:r>
            <a:r>
              <a:rPr lang="ko-KR" altLang="en-US" sz="1600" dirty="0">
                <a:latin typeface="Malgun Gothic"/>
                <a:cs typeface="Malgun Gothic"/>
              </a:rPr>
              <a:t> </a:t>
            </a:r>
            <a:r>
              <a:rPr lang="en-US" altLang="ko-KR" sz="1600" dirty="0">
                <a:latin typeface="Malgun Gothic"/>
                <a:cs typeface="Malgun Gothic"/>
              </a:rPr>
              <a:t>:</a:t>
            </a:r>
            <a:r>
              <a:rPr lang="ko-KR" altLang="en-US" sz="1600" dirty="0">
                <a:latin typeface="Malgun Gothic"/>
                <a:cs typeface="Malgun Gothic"/>
              </a:rPr>
              <a:t> 주문고객 </a:t>
            </a:r>
            <a:r>
              <a:rPr lang="en-US" altLang="ko-KR" sz="1600" dirty="0">
                <a:latin typeface="Malgun Gothic"/>
                <a:cs typeface="Malgun Gothic"/>
              </a:rPr>
              <a:t>(</a:t>
            </a:r>
            <a:r>
              <a:rPr lang="ko-KR" altLang="en-US" sz="1600" dirty="0" err="1">
                <a:latin typeface="Malgun Gothic"/>
                <a:cs typeface="Malgun Gothic"/>
              </a:rPr>
              <a:t>고객아이디를</a:t>
            </a:r>
            <a:r>
              <a:rPr lang="ko-KR" altLang="en-US" sz="1600" dirty="0">
                <a:latin typeface="Malgun Gothic"/>
                <a:cs typeface="Malgun Gothic"/>
              </a:rPr>
              <a:t> 참조하기 때문에 고객 릴레이션을 참조함</a:t>
            </a:r>
            <a:r>
              <a:rPr lang="en-US" altLang="ko-KR" sz="1600" dirty="0">
                <a:latin typeface="Malgun Gothic"/>
                <a:cs typeface="Malgun Gothic"/>
              </a:rPr>
              <a:t>)</a:t>
            </a:r>
          </a:p>
          <a:p>
            <a:pPr marL="0" indent="0">
              <a:buNone/>
            </a:pPr>
            <a:endParaRPr lang="ko-KR" altLang="en-US" sz="1600" dirty="0">
              <a:latin typeface="Malgun Gothic"/>
              <a:cs typeface="Malgun Gothic"/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648308-F004-5C8E-9E2A-3A99819C0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70" y="1888415"/>
            <a:ext cx="618258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>
                <a:latin typeface="+mn-ea"/>
                <a:ea typeface="+mn-ea"/>
              </a:rPr>
              <a:t>기본키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외래키</a:t>
            </a:r>
            <a:r>
              <a:rPr lang="ko-KR" altLang="en-US" dirty="0">
                <a:latin typeface="+mn-ea"/>
                <a:ea typeface="+mn-ea"/>
              </a:rPr>
              <a:t> 구분법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846CDAE9-2C3D-9C58-BAD5-8012079F3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77" y="2033934"/>
            <a:ext cx="4571651" cy="2790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CFA38-396E-8818-6E94-E7008528C000}"/>
              </a:ext>
            </a:extLst>
          </p:cNvPr>
          <p:cNvSpPr txBox="1"/>
          <p:nvPr/>
        </p:nvSpPr>
        <p:spPr>
          <a:xfrm>
            <a:off x="609599" y="5586720"/>
            <a:ext cx="954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일대일 관계에서는</a:t>
            </a:r>
            <a:r>
              <a:rPr lang="en-US" altLang="ko-KR" b="1" dirty="0"/>
              <a:t> </a:t>
            </a:r>
            <a:r>
              <a:rPr lang="ko-KR" altLang="en-US" b="1" dirty="0"/>
              <a:t>아내가 남편의 정보를 외래키로 가져도 되고</a:t>
            </a:r>
            <a:r>
              <a:rPr lang="en-US" altLang="ko-KR" b="1" dirty="0"/>
              <a:t>, </a:t>
            </a:r>
            <a:r>
              <a:rPr lang="ko-KR" altLang="en-US" b="1" dirty="0"/>
              <a:t>남편이 아내의 정보를 외래키로 가져도 됨</a:t>
            </a:r>
          </a:p>
        </p:txBody>
      </p:sp>
    </p:spTree>
    <p:extLst>
      <p:ext uri="{BB962C8B-B14F-4D97-AF65-F5344CB8AC3E}">
        <p14:creationId xmlns:p14="http://schemas.microsoft.com/office/powerpoint/2010/main" val="73635657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1661</TotalTime>
  <Words>3695</Words>
  <Application>Microsoft Office PowerPoint</Application>
  <PresentationFormat>와이드스크린</PresentationFormat>
  <Paragraphs>425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HY견고딕</vt:lpstr>
      <vt:lpstr>Noto Sans KR</vt:lpstr>
      <vt:lpstr>SF Mono</vt:lpstr>
      <vt:lpstr>Malgun Gothic</vt:lpstr>
      <vt:lpstr>Arial</vt:lpstr>
      <vt:lpstr>Tw Cen MT</vt:lpstr>
      <vt:lpstr>Wingdings</vt:lpstr>
      <vt:lpstr>Wingdings 3</vt:lpstr>
      <vt:lpstr>New_Simple01</vt:lpstr>
      <vt:lpstr>2강 데이터베이스 ORM  </vt:lpstr>
      <vt:lpstr>MTV 구조</vt:lpstr>
      <vt:lpstr>Django 앱 migrate</vt:lpstr>
      <vt:lpstr>Django 앱 migrate</vt:lpstr>
      <vt:lpstr>Model 생성하기</vt:lpstr>
      <vt:lpstr>관계 데이터 모델</vt:lpstr>
      <vt:lpstr>관계 데이터 모델</vt:lpstr>
      <vt:lpstr>관계 데이터 모델</vt:lpstr>
      <vt:lpstr>기본키, 외래키 구분법</vt:lpstr>
      <vt:lpstr>기본키, 외래키 구분법</vt:lpstr>
      <vt:lpstr>기본키, 외래키 구분법</vt:lpstr>
      <vt:lpstr>Model 코드 다시보기</vt:lpstr>
      <vt:lpstr>DB에 테이블 생성하기</vt:lpstr>
      <vt:lpstr>DB에 테이블 생성하기</vt:lpstr>
      <vt:lpstr>DB에 테이블 생성하기</vt:lpstr>
      <vt:lpstr>기본적인 데이터 처리 기능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Read 기능 구현하기</vt:lpstr>
      <vt:lpstr>Create 기능 구현하기</vt:lpstr>
      <vt:lpstr>Create 기능 구현하기</vt:lpstr>
      <vt:lpstr>Create 기능 구현하기</vt:lpstr>
      <vt:lpstr>Create 기능 구현하기</vt:lpstr>
      <vt:lpstr>Create 기능 구현하기</vt:lpstr>
      <vt:lpstr>Create 기능 구현하기</vt:lpstr>
      <vt:lpstr>Create 기능 구현하기</vt:lpstr>
      <vt:lpstr>Create 기능 구현하기</vt:lpstr>
      <vt:lpstr>Create 기능 구현하기</vt:lpstr>
      <vt:lpstr>Create 기능 구현하기</vt:lpstr>
      <vt:lpstr>Create 기능 구현하기</vt:lpstr>
      <vt:lpstr>CRUD 기능 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설계</dc:title>
  <dc:creator>장현학</dc:creator>
  <cp:lastModifiedBy>장현학</cp:lastModifiedBy>
  <cp:revision>15</cp:revision>
  <dcterms:created xsi:type="dcterms:W3CDTF">2024-03-05T16:58:08Z</dcterms:created>
  <dcterms:modified xsi:type="dcterms:W3CDTF">2024-09-18T19:19:06Z</dcterms:modified>
</cp:coreProperties>
</file>