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1"/>
  </p:notesMasterIdLst>
  <p:sldIdLst>
    <p:sldId id="303" r:id="rId2"/>
    <p:sldId id="304" r:id="rId3"/>
    <p:sldId id="279" r:id="rId4"/>
    <p:sldId id="331" r:id="rId5"/>
    <p:sldId id="301" r:id="rId6"/>
    <p:sldId id="334" r:id="rId7"/>
    <p:sldId id="307" r:id="rId8"/>
    <p:sldId id="333" r:id="rId9"/>
    <p:sldId id="275" r:id="rId10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D3CA"/>
    <a:srgbClr val="44D3DA"/>
    <a:srgbClr val="D2CE18"/>
    <a:srgbClr val="B82E2E"/>
    <a:srgbClr val="FF4D4D"/>
    <a:srgbClr val="E63700"/>
    <a:srgbClr val="DF2B07"/>
    <a:srgbClr val="DB910B"/>
    <a:srgbClr val="F82671"/>
    <a:srgbClr val="D85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5948" autoAdjust="0"/>
  </p:normalViewPr>
  <p:slideViewPr>
    <p:cSldViewPr snapToGrid="0">
      <p:cViewPr>
        <p:scale>
          <a:sx n="33" d="100"/>
          <a:sy n="33" d="100"/>
        </p:scale>
        <p:origin x="1507" y="3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-74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A877F-7272-49B2-A326-FB3A718DABC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3C967-60F0-4D2C-9E1C-A3DBCA9D7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8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2AF2-EA92-44F8-853B-5E3554E36C48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.naver.com/" TargetMode="External"/><Relationship Id="rId2" Type="http://schemas.openxmlformats.org/officeDocument/2006/relationships/hyperlink" Target="http://www.kofic.or.k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 flip="none" rotWithShape="1">
            <a:gsLst>
              <a:gs pos="100000">
                <a:srgbClr val="F54986">
                  <a:alpha val="62000"/>
                </a:srgbClr>
              </a:gs>
              <a:gs pos="0">
                <a:srgbClr val="19BFD1">
                  <a:alpha val="8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3600" y="5109448"/>
            <a:ext cx="1503679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b="1" dirty="0" err="1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빅콘테스트</a:t>
            </a:r>
            <a:r>
              <a:rPr lang="ko-KR" altLang="en-US" sz="10000" b="1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2018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a typeface="나눔고딕OTF" panose="020D0604000000000000" pitchFamily="34" charset="-127"/>
              </a:rPr>
              <a:t>Analysis </a:t>
            </a:r>
            <a:r>
              <a:rPr lang="ko-KR" altLang="en-US" b="1" dirty="0">
                <a:solidFill>
                  <a:schemeClr val="bg1"/>
                </a:solidFill>
                <a:ea typeface="나눔고딕OTF" panose="020D0604000000000000" pitchFamily="34" charset="-127"/>
              </a:rPr>
              <a:t>분야 </a:t>
            </a:r>
            <a:r>
              <a:rPr lang="en-US" altLang="ko-KR" b="1" dirty="0">
                <a:solidFill>
                  <a:schemeClr val="bg1"/>
                </a:solidFill>
                <a:ea typeface="나눔고딕OTF" panose="020D0604000000000000" pitchFamily="34" charset="-127"/>
              </a:rPr>
              <a:t>– </a:t>
            </a:r>
            <a:r>
              <a:rPr lang="ko-KR" altLang="en-US" b="1" dirty="0" err="1">
                <a:solidFill>
                  <a:schemeClr val="bg1"/>
                </a:solidFill>
                <a:ea typeface="나눔고딕OTF" panose="020D0604000000000000" pitchFamily="34" charset="-127"/>
              </a:rPr>
              <a:t>퓨처스리그</a:t>
            </a:r>
            <a:endParaRPr lang="en-US" altLang="ko-KR" b="1" dirty="0">
              <a:solidFill>
                <a:schemeClr val="bg1"/>
              </a:solidFill>
              <a:ea typeface="나눔고딕OTF" panose="020D0604000000000000" pitchFamily="34" charset="-127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ea typeface="나눔고딕OTF" panose="020D0604000000000000" pitchFamily="34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ea typeface="나눔고딕OTF" panose="020D0604000000000000" pitchFamily="34" charset="-127"/>
              </a:rPr>
              <a:t>영화 관객수 예측</a:t>
            </a:r>
            <a:endParaRPr lang="en-US" b="1" dirty="0">
              <a:solidFill>
                <a:schemeClr val="bg1"/>
              </a:solidFill>
              <a:ea typeface="나눔고딕OTF" panose="020D0604000000000000" pitchFamily="34" charset="-127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4324963" y="4354352"/>
            <a:ext cx="15734071" cy="3896029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B4028-EEED-4ECF-ADAF-733C7EF86F31}"/>
              </a:ext>
            </a:extLst>
          </p:cNvPr>
          <p:cNvSpPr txBox="1"/>
          <p:nvPr/>
        </p:nvSpPr>
        <p:spPr>
          <a:xfrm>
            <a:off x="16922616" y="10556827"/>
            <a:ext cx="55755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2018.09.14.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BA</a:t>
            </a:r>
          </a:p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김하준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이택윤</a:t>
            </a:r>
            <a:r>
              <a:rPr lang="ko-KR" altLang="en-US" b="1" dirty="0">
                <a:solidFill>
                  <a:schemeClr val="bg1"/>
                </a:solidFill>
              </a:rPr>
              <a:t> 이현호 </a:t>
            </a:r>
            <a:r>
              <a:rPr lang="ko-KR" altLang="en-US" b="1" dirty="0" err="1">
                <a:solidFill>
                  <a:schemeClr val="bg1"/>
                </a:solidFill>
              </a:rPr>
              <a:t>허현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82100" y="1701774"/>
            <a:ext cx="6019800" cy="13443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49308" y="1968437"/>
            <a:ext cx="9085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목차</a:t>
            </a:r>
            <a:endParaRPr lang="en-US" sz="5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0650" y="4583945"/>
            <a:ext cx="17813349" cy="11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5000" b="1" dirty="0">
                <a:latin typeface="Montserrat" panose="00000500000000000000" pitchFamily="50" charset="-94"/>
                <a:ea typeface="Open Sans Light" panose="020B0306030504020204" pitchFamily="34" charset="0"/>
                <a:cs typeface="Open Sans Light" panose="020B0306030504020204" pitchFamily="34" charset="0"/>
              </a:rPr>
              <a:t>1. </a:t>
            </a:r>
            <a:r>
              <a:rPr lang="ko-KR" altLang="en-US" sz="5000" b="1" dirty="0">
                <a:latin typeface="Montserrat" panose="00000500000000000000" pitchFamily="50" charset="-94"/>
                <a:ea typeface="Open Sans Light" panose="020B0306030504020204" pitchFamily="34" charset="0"/>
                <a:cs typeface="Open Sans Light" panose="020B0306030504020204" pitchFamily="34" charset="0"/>
              </a:rPr>
              <a:t>데이터 수집</a:t>
            </a:r>
            <a:endParaRPr lang="tr-TR" altLang="ko-KR" sz="5000" b="1" dirty="0">
              <a:latin typeface="Montserrat" panose="00000500000000000000" pitchFamily="50" charset="-9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8450" y="4921224"/>
            <a:ext cx="277255" cy="263577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38450" y="6863257"/>
            <a:ext cx="277255" cy="263577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38450" y="8805290"/>
            <a:ext cx="277255" cy="263577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38450" y="10747323"/>
            <a:ext cx="277255" cy="263577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30650" y="6505366"/>
            <a:ext cx="17813349" cy="11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5000" b="1" dirty="0"/>
              <a:t>2. </a:t>
            </a:r>
            <a:r>
              <a:rPr lang="ko-KR" altLang="en-US" sz="5000" b="1" dirty="0">
                <a:latin typeface="Montserrat" panose="00000500000000000000" pitchFamily="50" charset="-94"/>
              </a:rPr>
              <a:t>데이터 </a:t>
            </a:r>
            <a:r>
              <a:rPr lang="ko-KR" altLang="en-US" sz="5000" b="1" dirty="0" err="1">
                <a:latin typeface="Montserrat" panose="00000500000000000000" pitchFamily="50" charset="-94"/>
              </a:rPr>
              <a:t>전처리</a:t>
            </a:r>
            <a:endParaRPr lang="tr-TR" sz="5000" b="1" dirty="0">
              <a:latin typeface="Montserrat" panose="00000500000000000000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650" y="8479452"/>
            <a:ext cx="17813349" cy="11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5000" b="1" dirty="0">
                <a:latin typeface="Montserrat" panose="00000500000000000000" pitchFamily="50" charset="-94"/>
                <a:ea typeface="나눔고딕OTF" panose="020D0604000000000000"/>
                <a:cs typeface="Open Sans Light" panose="020B0306030504020204" pitchFamily="34" charset="0"/>
              </a:rPr>
              <a:t>3. </a:t>
            </a:r>
            <a:r>
              <a:rPr lang="ko-KR" altLang="en-US" sz="5000" b="1" dirty="0">
                <a:latin typeface="Montserrat" panose="00000500000000000000" pitchFamily="50" charset="-94"/>
                <a:ea typeface="나눔고딕OTF" panose="020D0604000000000000"/>
                <a:cs typeface="Open Sans Light" panose="020B0306030504020204" pitchFamily="34" charset="0"/>
              </a:rPr>
              <a:t>분석</a:t>
            </a:r>
            <a:endParaRPr lang="tr-TR" altLang="ko-KR" sz="5000" b="1" dirty="0">
              <a:latin typeface="Montserrat" panose="00000500000000000000" pitchFamily="50" charset="-94"/>
              <a:ea typeface="나눔고딕OTF" panose="020D0604000000000000"/>
              <a:cs typeface="Open Sans Light" panose="020B03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0650" y="10380276"/>
            <a:ext cx="17813349" cy="11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5000" b="1" dirty="0">
                <a:latin typeface="Montserrat" panose="00000500000000000000" pitchFamily="50" charset="-94"/>
                <a:ea typeface="나눔고딕OTF" panose="020D0604000000000000"/>
                <a:cs typeface="Open Sans Light" panose="020B0306030504020204" pitchFamily="34" charset="0"/>
              </a:rPr>
              <a:t>4. </a:t>
            </a:r>
            <a:r>
              <a:rPr lang="ko-KR" altLang="en-US" sz="5000" b="1" dirty="0">
                <a:latin typeface="Montserrat" panose="00000500000000000000" pitchFamily="50" charset="-94"/>
                <a:ea typeface="나눔고딕OTF" panose="020D0604000000000000"/>
                <a:cs typeface="Open Sans Light" panose="020B0306030504020204" pitchFamily="34" charset="0"/>
              </a:rPr>
              <a:t>결과</a:t>
            </a:r>
            <a:endParaRPr lang="tr-TR" sz="5000" b="1" dirty="0">
              <a:latin typeface="Montserrat" panose="00000500000000000000" pitchFamily="50" charset="-94"/>
              <a:ea typeface="나눔고딕OTF" panose="020D060400000000000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60652" y="1701774"/>
            <a:ext cx="7583497" cy="13443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5403" y="4355838"/>
            <a:ext cx="976212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</a:rPr>
              <a:t>- 2010</a:t>
            </a:r>
            <a:r>
              <a:rPr lang="ko-KR" altLang="en-US" dirty="0">
                <a:latin typeface="나눔고딕" panose="020D0604000000000000" pitchFamily="50" charset="-127"/>
                <a:ea typeface="나눔고딕OTF" panose="020D0604000000000000"/>
              </a:rPr>
              <a:t>년부터 </a:t>
            </a:r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</a:rPr>
              <a:t>2018</a:t>
            </a:r>
            <a:r>
              <a:rPr lang="ko-KR" altLang="en-US" dirty="0">
                <a:latin typeface="나눔고딕" panose="020D0604000000000000" pitchFamily="50" charset="-127"/>
                <a:ea typeface="나눔고딕OTF" panose="020D0604000000000000"/>
              </a:rPr>
              <a:t>년까지의 영화 데이터를 영화진흥위원회</a:t>
            </a:r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</a:rPr>
              <a:t>(</a:t>
            </a:r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  <a:hlinkClick r:id="rId2"/>
              </a:rPr>
              <a:t>www.kofic.or.kr</a:t>
            </a:r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</a:rPr>
              <a:t>) </a:t>
            </a:r>
            <a:r>
              <a:rPr lang="ko-KR" altLang="en-US" dirty="0">
                <a:latin typeface="나눔고딕" panose="020D0604000000000000" pitchFamily="50" charset="-127"/>
                <a:ea typeface="나눔고딕OTF" panose="020D0604000000000000"/>
              </a:rPr>
              <a:t>및 네이버 영화</a:t>
            </a:r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</a:rPr>
              <a:t>(</a:t>
            </a:r>
            <a:r>
              <a:rPr lang="en-US" altLang="ko-KR" dirty="0">
                <a:hlinkClick r:id="rId3"/>
              </a:rPr>
              <a:t>https://movie.naver.com/</a:t>
            </a:r>
            <a:r>
              <a:rPr lang="en-US" altLang="ko-KR" dirty="0"/>
              <a:t>) </a:t>
            </a:r>
            <a:r>
              <a:rPr lang="ko-KR" altLang="en-US" dirty="0">
                <a:latin typeface="나눔고딕" panose="020D0604000000000000" pitchFamily="50" charset="-127"/>
                <a:ea typeface="나눔고딕OTF" panose="020D0604000000000000"/>
              </a:rPr>
              <a:t>사이트에서 수집</a:t>
            </a:r>
            <a:endParaRPr lang="en-US" altLang="ko-KR" dirty="0">
              <a:latin typeface="나눔고딕" panose="020D0604000000000000" pitchFamily="50" charset="-127"/>
              <a:ea typeface="나눔고딕OTF" panose="020D0604000000000000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OTF" panose="020D0604000000000000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</a:rPr>
              <a:t>- 1464 * 17 variables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OTF" panose="020D0604000000000000"/>
              </a:rPr>
              <a:t>각 행은 영화의 개수</a:t>
            </a:r>
            <a:endParaRPr lang="en-US" altLang="ko-KR" dirty="0">
              <a:latin typeface="나눔고딕" panose="020D0604000000000000" pitchFamily="50" charset="-127"/>
              <a:ea typeface="나눔고딕OTF" panose="020D0604000000000000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OTF" panose="020D0604000000000000"/>
              </a:rPr>
              <a:t>각 열은 각 영화의 해당되는 변수</a:t>
            </a:r>
            <a:endParaRPr lang="en-US" altLang="ko-KR" dirty="0">
              <a:latin typeface="나눔고딕" panose="020D0604000000000000" pitchFamily="50" charset="-127"/>
              <a:ea typeface="나눔고딕OTF" panose="020D0604000000000000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OTF" panose="020D0604000000000000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OTF" panose="020D0604000000000000"/>
              </a:rPr>
              <a:t> 변수는 </a:t>
            </a:r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</a:rPr>
              <a:t>name, director, producer, Importer, Distributor, Date, Year, Month, Country, Screen, Audience, Genre, Limit, Actor1, Actor2, Actor3, Star</a:t>
            </a:r>
            <a:r>
              <a:rPr lang="ko-KR" altLang="en-US" dirty="0">
                <a:latin typeface="나눔고딕" panose="020D0604000000000000" pitchFamily="50" charset="-127"/>
                <a:ea typeface="나눔고딕OTF" panose="020D0604000000000000"/>
              </a:rPr>
              <a:t>로 구성</a:t>
            </a:r>
            <a:endParaRPr lang="en-US" altLang="ko-KR" dirty="0">
              <a:latin typeface="나눔고딕" panose="020D0604000000000000" pitchFamily="50" charset="-127"/>
              <a:ea typeface="나눔고딕OTF" panose="020D0604000000000000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OTF" panose="020D060400000000000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30200" y="9234532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30200" y="4617266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030200" y="0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09708" y="1943037"/>
            <a:ext cx="9085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1. </a:t>
            </a:r>
            <a:r>
              <a:rPr lang="ko-KR" altLang="en-US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데이터 수집</a:t>
            </a:r>
            <a:endParaRPr lang="en-US" altLang="ko-KR" sz="5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44768C-129E-4883-B64D-198A90F40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0" y="4355838"/>
            <a:ext cx="11353800" cy="799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60652" y="1701774"/>
            <a:ext cx="7583497" cy="13443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4355838"/>
            <a:ext cx="12085692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year</a:t>
            </a:r>
            <a:r>
              <a:rPr lang="en-US" altLang="ko-KR" sz="2600" dirty="0"/>
              <a:t>     : 2010</a:t>
            </a:r>
            <a:r>
              <a:rPr lang="ko-KR" altLang="en-US" sz="2600" dirty="0"/>
              <a:t>년 </a:t>
            </a:r>
            <a:r>
              <a:rPr lang="en-US" altLang="ko-KR" sz="2600" dirty="0"/>
              <a:t>~ 2018</a:t>
            </a:r>
            <a:r>
              <a:rPr lang="ko-KR" altLang="en-US" sz="2600" dirty="0"/>
              <a:t>년까지의 연도별 변수 </a:t>
            </a:r>
            <a:r>
              <a:rPr lang="en-US" altLang="ko-KR" sz="2600" dirty="0"/>
              <a:t>   </a:t>
            </a:r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Month</a:t>
            </a:r>
            <a:r>
              <a:rPr lang="en-US" altLang="ko-KR" sz="2600" dirty="0"/>
              <a:t>  : 1</a:t>
            </a:r>
            <a:r>
              <a:rPr lang="ko-KR" altLang="en-US" sz="2600" dirty="0"/>
              <a:t>월 </a:t>
            </a:r>
            <a:r>
              <a:rPr lang="en-US" altLang="ko-KR" sz="2600" dirty="0"/>
              <a:t>~ 12</a:t>
            </a:r>
            <a:r>
              <a:rPr lang="ko-KR" altLang="en-US" sz="2600" dirty="0"/>
              <a:t>월까지 월별 변수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Country</a:t>
            </a:r>
            <a:r>
              <a:rPr lang="en-US" altLang="ko-KR" sz="2600" dirty="0"/>
              <a:t> : </a:t>
            </a:r>
            <a:r>
              <a:rPr lang="ko-KR" altLang="en-US" sz="2600" dirty="0"/>
              <a:t>미국</a:t>
            </a:r>
            <a:r>
              <a:rPr lang="en-US" altLang="ko-KR" sz="2600" dirty="0"/>
              <a:t>, </a:t>
            </a:r>
            <a:r>
              <a:rPr lang="ko-KR" altLang="en-US" sz="2600" dirty="0"/>
              <a:t>한국</a:t>
            </a:r>
            <a:r>
              <a:rPr lang="en-US" altLang="ko-KR" sz="2600" dirty="0"/>
              <a:t>, </a:t>
            </a:r>
            <a:r>
              <a:rPr lang="ko-KR" altLang="en-US" sz="2600" dirty="0"/>
              <a:t>제</a:t>
            </a:r>
            <a:r>
              <a:rPr lang="en-US" altLang="ko-KR" sz="2600" dirty="0"/>
              <a:t>3</a:t>
            </a:r>
            <a:r>
              <a:rPr lang="ko-KR" altLang="en-US" sz="2600" dirty="0"/>
              <a:t>국</a:t>
            </a:r>
            <a:r>
              <a:rPr lang="en-US" altLang="ko-KR" sz="2600" dirty="0"/>
              <a:t>( </a:t>
            </a:r>
            <a:r>
              <a:rPr lang="ko-KR" altLang="en-US" sz="2600" dirty="0"/>
              <a:t>미국</a:t>
            </a:r>
            <a:r>
              <a:rPr lang="en-US" altLang="ko-KR" sz="2600" dirty="0"/>
              <a:t>, </a:t>
            </a:r>
            <a:r>
              <a:rPr lang="ko-KR" altLang="en-US" sz="2600" dirty="0"/>
              <a:t>한국을 제외한 나머지 나라들을 제</a:t>
            </a:r>
            <a:r>
              <a:rPr lang="en-US" altLang="ko-KR" sz="2600" dirty="0"/>
              <a:t>3</a:t>
            </a:r>
            <a:r>
              <a:rPr lang="ko-KR" altLang="en-US" sz="2600" dirty="0"/>
              <a:t>국으로 변형</a:t>
            </a:r>
            <a:r>
              <a:rPr lang="en-US" altLang="ko-KR" sz="2600" dirty="0"/>
              <a:t>)</a:t>
            </a:r>
            <a:r>
              <a:rPr lang="ko-KR" altLang="en-US" sz="2600" dirty="0"/>
              <a:t>  </a:t>
            </a:r>
            <a:r>
              <a:rPr lang="en-US" altLang="ko-KR" sz="2600" dirty="0"/>
              <a:t> </a:t>
            </a:r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Screen</a:t>
            </a:r>
            <a:r>
              <a:rPr lang="en-US" altLang="ko-KR" sz="2600" dirty="0"/>
              <a:t> : </a:t>
            </a:r>
            <a:r>
              <a:rPr lang="ko-KR" altLang="en-US" sz="2600" dirty="0"/>
              <a:t>스크린 수 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Audience</a:t>
            </a:r>
            <a:r>
              <a:rPr lang="en-US" altLang="ko-KR" sz="2600" dirty="0"/>
              <a:t> : </a:t>
            </a:r>
            <a:r>
              <a:rPr lang="ko-KR" altLang="en-US" sz="2600" dirty="0"/>
              <a:t>관객 수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Genre</a:t>
            </a:r>
            <a:r>
              <a:rPr lang="en-US" altLang="ko-KR" sz="2600" dirty="0"/>
              <a:t> : </a:t>
            </a:r>
            <a:r>
              <a:rPr lang="ko-KR" altLang="en-US" sz="2600" dirty="0"/>
              <a:t>영화의 장르 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Limit</a:t>
            </a:r>
            <a:r>
              <a:rPr lang="en-US" altLang="ko-KR" sz="2600" dirty="0"/>
              <a:t> : </a:t>
            </a:r>
            <a:r>
              <a:rPr lang="ko-KR" altLang="en-US" sz="2600" dirty="0"/>
              <a:t>나이 제한 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 err="1">
                <a:solidFill>
                  <a:schemeClr val="accent1"/>
                </a:solidFill>
              </a:rPr>
              <a:t>director_score_rev</a:t>
            </a:r>
            <a:r>
              <a:rPr lang="en-US" altLang="ko-KR" sz="2600" dirty="0"/>
              <a:t> : </a:t>
            </a:r>
            <a:r>
              <a:rPr lang="en-US" altLang="ko-KR" sz="2600" dirty="0" err="1"/>
              <a:t>director_score</a:t>
            </a:r>
            <a:r>
              <a:rPr lang="ko-KR" altLang="en-US" sz="2600" dirty="0"/>
              <a:t>가 </a:t>
            </a:r>
            <a:r>
              <a:rPr lang="en-US" altLang="ko-KR" sz="2600" dirty="0"/>
              <a:t>1000000</a:t>
            </a:r>
            <a:r>
              <a:rPr lang="ko-KR" altLang="en-US" sz="2600" dirty="0"/>
              <a:t>을 넘으면 </a:t>
            </a:r>
            <a:r>
              <a:rPr lang="en-US" altLang="ko-KR" sz="2600" dirty="0"/>
              <a:t>1 </a:t>
            </a:r>
            <a:r>
              <a:rPr lang="ko-KR" altLang="en-US" sz="2600" dirty="0"/>
              <a:t>넘지 않으면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 err="1">
                <a:solidFill>
                  <a:schemeClr val="accent1"/>
                </a:solidFill>
              </a:rPr>
              <a:t>producer_score_rev</a:t>
            </a:r>
            <a:r>
              <a:rPr lang="en-US" altLang="ko-KR" sz="2600" dirty="0"/>
              <a:t> : </a:t>
            </a:r>
            <a:r>
              <a:rPr lang="en-US" altLang="ko-KR" sz="2600" dirty="0" err="1"/>
              <a:t>producer_score</a:t>
            </a:r>
            <a:r>
              <a:rPr lang="ko-KR" altLang="en-US" sz="2600" dirty="0"/>
              <a:t>가 </a:t>
            </a:r>
            <a:r>
              <a:rPr lang="en-US" altLang="ko-KR" sz="2600" dirty="0"/>
              <a:t>2500000</a:t>
            </a:r>
            <a:r>
              <a:rPr lang="ko-KR" altLang="en-US" sz="2600" dirty="0"/>
              <a:t>을 넘으면 </a:t>
            </a:r>
            <a:r>
              <a:rPr lang="en-US" altLang="ko-KR" sz="2600" dirty="0"/>
              <a:t>1 </a:t>
            </a:r>
            <a:r>
              <a:rPr lang="ko-KR" altLang="en-US" sz="2600" dirty="0"/>
              <a:t>넘지 않으면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 err="1">
                <a:solidFill>
                  <a:schemeClr val="accent1"/>
                </a:solidFill>
              </a:rPr>
              <a:t>distributor_score_rev</a:t>
            </a:r>
            <a:r>
              <a:rPr lang="en-US" altLang="ko-KR" sz="2600" dirty="0"/>
              <a:t> : </a:t>
            </a:r>
            <a:r>
              <a:rPr lang="en-US" altLang="ko-KR" sz="2600" dirty="0" err="1"/>
              <a:t>distributor_score</a:t>
            </a:r>
            <a:r>
              <a:rPr lang="en-US" altLang="ko-KR" sz="2600" dirty="0"/>
              <a:t> 1500000</a:t>
            </a:r>
            <a:r>
              <a:rPr lang="ko-KR" altLang="en-US" sz="2600" dirty="0"/>
              <a:t>을 넘으면 </a:t>
            </a:r>
            <a:r>
              <a:rPr lang="en-US" altLang="ko-KR" sz="2600" dirty="0"/>
              <a:t>1 </a:t>
            </a:r>
            <a:r>
              <a:rPr lang="ko-KR" altLang="en-US" sz="2600" dirty="0"/>
              <a:t>넘지 않으면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 err="1">
                <a:solidFill>
                  <a:schemeClr val="accent1"/>
                </a:solidFill>
              </a:rPr>
              <a:t>importer_score</a:t>
            </a:r>
            <a:r>
              <a:rPr lang="en-US" altLang="ko-KR" sz="2600" dirty="0"/>
              <a:t> : importer</a:t>
            </a:r>
            <a:r>
              <a:rPr lang="ko-KR" altLang="en-US" sz="2600" dirty="0"/>
              <a:t>가 있으면 </a:t>
            </a:r>
            <a:r>
              <a:rPr lang="en-US" altLang="ko-KR" sz="2600" dirty="0"/>
              <a:t>1 </a:t>
            </a:r>
            <a:r>
              <a:rPr lang="ko-KR" altLang="en-US" sz="2600" dirty="0"/>
              <a:t>아니면</a:t>
            </a:r>
            <a:r>
              <a:rPr lang="en-US" altLang="ko-KR" sz="2600" dirty="0"/>
              <a:t> 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actor1_score_rev</a:t>
            </a:r>
            <a:r>
              <a:rPr lang="en-US" altLang="ko-KR" sz="2600" dirty="0"/>
              <a:t> : </a:t>
            </a:r>
            <a:r>
              <a:rPr lang="ko-KR" altLang="en-US" sz="2600" dirty="0"/>
              <a:t>배우</a:t>
            </a:r>
            <a:r>
              <a:rPr lang="en-US" altLang="ko-KR" sz="2600" dirty="0"/>
              <a:t>1 </a:t>
            </a:r>
            <a:r>
              <a:rPr lang="ko-KR" altLang="en-US" sz="2600" dirty="0"/>
              <a:t>점수가 </a:t>
            </a:r>
            <a:r>
              <a:rPr lang="en-US" altLang="ko-KR" sz="2600" dirty="0"/>
              <a:t>1500000</a:t>
            </a:r>
            <a:r>
              <a:rPr lang="ko-KR" altLang="en-US" sz="2600" dirty="0"/>
              <a:t>을 넘으면 </a:t>
            </a:r>
            <a:r>
              <a:rPr lang="en-US" altLang="ko-KR" sz="2600" dirty="0"/>
              <a:t>1 </a:t>
            </a:r>
            <a:r>
              <a:rPr lang="ko-KR" altLang="en-US" sz="2600" dirty="0"/>
              <a:t>넘지 않으면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actor2_score_rev</a:t>
            </a:r>
            <a:r>
              <a:rPr lang="en-US" altLang="ko-KR" sz="2600" dirty="0"/>
              <a:t> : </a:t>
            </a:r>
            <a:r>
              <a:rPr lang="ko-KR" altLang="en-US" sz="2600" dirty="0"/>
              <a:t>배우</a:t>
            </a:r>
            <a:r>
              <a:rPr lang="en-US" altLang="ko-KR" sz="2600" dirty="0"/>
              <a:t>2 </a:t>
            </a:r>
            <a:r>
              <a:rPr lang="ko-KR" altLang="en-US" sz="2600" dirty="0"/>
              <a:t>점수가 </a:t>
            </a:r>
            <a:r>
              <a:rPr lang="en-US" altLang="ko-KR" sz="2600" dirty="0"/>
              <a:t>2000000</a:t>
            </a:r>
            <a:r>
              <a:rPr lang="ko-KR" altLang="en-US" sz="2600" dirty="0"/>
              <a:t>을 넘으면 </a:t>
            </a:r>
            <a:r>
              <a:rPr lang="en-US" altLang="ko-KR" sz="2600" dirty="0"/>
              <a:t>1 </a:t>
            </a:r>
            <a:r>
              <a:rPr lang="ko-KR" altLang="en-US" sz="2600" dirty="0"/>
              <a:t>넘지 않으면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actor3_score_rev</a:t>
            </a:r>
            <a:r>
              <a:rPr lang="en-US" altLang="ko-KR" sz="2600" dirty="0"/>
              <a:t> : </a:t>
            </a:r>
            <a:r>
              <a:rPr lang="ko-KR" altLang="en-US" sz="2600" dirty="0"/>
              <a:t>배우</a:t>
            </a:r>
            <a:r>
              <a:rPr lang="en-US" altLang="ko-KR" sz="2600" dirty="0"/>
              <a:t>3 </a:t>
            </a:r>
            <a:r>
              <a:rPr lang="ko-KR" altLang="en-US" sz="2600" dirty="0"/>
              <a:t>점수가 </a:t>
            </a:r>
            <a:r>
              <a:rPr lang="en-US" altLang="ko-KR" sz="2600" dirty="0"/>
              <a:t>2000000</a:t>
            </a:r>
            <a:r>
              <a:rPr lang="ko-KR" altLang="en-US" sz="2600" dirty="0"/>
              <a:t>을 넘으면 </a:t>
            </a:r>
            <a:r>
              <a:rPr lang="en-US" altLang="ko-KR" sz="2600" dirty="0"/>
              <a:t>1 </a:t>
            </a:r>
            <a:r>
              <a:rPr lang="ko-KR" altLang="en-US" sz="2600" dirty="0"/>
              <a:t>넘지 않으면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star1</a:t>
            </a:r>
            <a:r>
              <a:rPr lang="en-US" altLang="ko-KR" sz="2600" dirty="0"/>
              <a:t> : </a:t>
            </a:r>
            <a:r>
              <a:rPr lang="ko-KR" altLang="en-US" sz="2600" dirty="0"/>
              <a:t>평점이 </a:t>
            </a:r>
            <a:r>
              <a:rPr lang="en-US" altLang="ko-KR" sz="2600" dirty="0"/>
              <a:t>8</a:t>
            </a:r>
            <a:r>
              <a:rPr lang="ko-KR" altLang="en-US" sz="2600" dirty="0"/>
              <a:t>보다 크거나 같으면 </a:t>
            </a:r>
            <a:r>
              <a:rPr lang="en-US" altLang="ko-KR" sz="2600" dirty="0"/>
              <a:t>1 </a:t>
            </a:r>
            <a:r>
              <a:rPr lang="ko-KR" altLang="en-US" sz="2600" dirty="0"/>
              <a:t>아니면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star2</a:t>
            </a:r>
            <a:r>
              <a:rPr lang="en-US" altLang="ko-KR" sz="2600" dirty="0"/>
              <a:t> : </a:t>
            </a:r>
            <a:r>
              <a:rPr lang="ko-KR" altLang="en-US" sz="2600" dirty="0"/>
              <a:t>평점이 </a:t>
            </a:r>
            <a:r>
              <a:rPr lang="en-US" altLang="ko-KR" sz="2600" dirty="0"/>
              <a:t>6</a:t>
            </a:r>
            <a:r>
              <a:rPr lang="ko-KR" altLang="en-US" sz="2600" dirty="0"/>
              <a:t>보다 크거나 같고 </a:t>
            </a:r>
            <a:r>
              <a:rPr lang="en-US" altLang="ko-KR" sz="2600" dirty="0"/>
              <a:t>8</a:t>
            </a:r>
            <a:r>
              <a:rPr lang="ko-KR" altLang="en-US" sz="2600" dirty="0"/>
              <a:t>보다 작으면 </a:t>
            </a:r>
            <a:r>
              <a:rPr lang="en-US" altLang="ko-KR" sz="2600" dirty="0"/>
              <a:t>1 </a:t>
            </a:r>
            <a:r>
              <a:rPr lang="ko-KR" altLang="en-US" sz="2600" dirty="0"/>
              <a:t>아니면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star3</a:t>
            </a:r>
            <a:r>
              <a:rPr lang="en-US" altLang="ko-KR" sz="2600" dirty="0"/>
              <a:t> : </a:t>
            </a:r>
            <a:r>
              <a:rPr lang="ko-KR" altLang="en-US" sz="2600" dirty="0"/>
              <a:t>평점이 </a:t>
            </a:r>
            <a:r>
              <a:rPr lang="en-US" altLang="ko-KR" sz="2600" dirty="0"/>
              <a:t>6</a:t>
            </a:r>
            <a:r>
              <a:rPr lang="ko-KR" altLang="en-US" sz="2600" dirty="0"/>
              <a:t>보다 작으면 </a:t>
            </a:r>
            <a:r>
              <a:rPr lang="en-US" altLang="ko-KR" sz="2600" dirty="0"/>
              <a:t>1 </a:t>
            </a:r>
            <a:r>
              <a:rPr lang="ko-KR" altLang="en-US" sz="2600" dirty="0"/>
              <a:t>아니면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 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season1</a:t>
            </a:r>
            <a:r>
              <a:rPr lang="en-US" altLang="ko-KR" sz="2600" dirty="0"/>
              <a:t> : 1</a:t>
            </a:r>
            <a:r>
              <a:rPr lang="ko-KR" altLang="en-US" sz="2600" dirty="0"/>
              <a:t>월</a:t>
            </a:r>
            <a:r>
              <a:rPr lang="en-US" altLang="ko-KR" sz="2600" dirty="0"/>
              <a:t>, 7</a:t>
            </a:r>
            <a:r>
              <a:rPr lang="ko-KR" altLang="en-US" sz="2600" dirty="0"/>
              <a:t>월 이면 </a:t>
            </a:r>
            <a:r>
              <a:rPr lang="en-US" altLang="ko-KR" sz="2600" dirty="0"/>
              <a:t>1</a:t>
            </a:r>
            <a:r>
              <a:rPr lang="ko-KR" altLang="en-US" sz="2600" dirty="0"/>
              <a:t>할당 아니면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season2</a:t>
            </a:r>
            <a:r>
              <a:rPr lang="en-US" altLang="ko-KR" sz="2600" dirty="0"/>
              <a:t> : 2</a:t>
            </a:r>
            <a:r>
              <a:rPr lang="ko-KR" altLang="en-US" sz="2600" dirty="0"/>
              <a:t>월</a:t>
            </a:r>
            <a:r>
              <a:rPr lang="en-US" altLang="ko-KR" sz="2600" dirty="0"/>
              <a:t>, 3</a:t>
            </a:r>
            <a:r>
              <a:rPr lang="ko-KR" altLang="en-US" sz="2600" dirty="0"/>
              <a:t>월</a:t>
            </a:r>
            <a:r>
              <a:rPr lang="en-US" altLang="ko-KR" sz="2600" dirty="0"/>
              <a:t>, 8</a:t>
            </a:r>
            <a:r>
              <a:rPr lang="ko-KR" altLang="en-US" sz="2600" dirty="0"/>
              <a:t>월</a:t>
            </a:r>
            <a:r>
              <a:rPr lang="en-US" altLang="ko-KR" sz="2600" dirty="0"/>
              <a:t>, 10</a:t>
            </a:r>
            <a:r>
              <a:rPr lang="ko-KR" altLang="en-US" sz="2600" dirty="0"/>
              <a:t>월</a:t>
            </a:r>
            <a:r>
              <a:rPr lang="en-US" altLang="ko-KR" sz="2600" dirty="0"/>
              <a:t>, 11</a:t>
            </a:r>
            <a:r>
              <a:rPr lang="ko-KR" altLang="en-US" sz="2600" dirty="0"/>
              <a:t>월</a:t>
            </a:r>
            <a:r>
              <a:rPr lang="en-US" altLang="ko-KR" sz="2600" dirty="0"/>
              <a:t>, 12</a:t>
            </a:r>
            <a:r>
              <a:rPr lang="ko-KR" altLang="en-US" sz="2600" dirty="0"/>
              <a:t>월 이면 </a:t>
            </a:r>
            <a:r>
              <a:rPr lang="en-US" altLang="ko-KR" sz="2600" dirty="0"/>
              <a:t>1</a:t>
            </a:r>
            <a:r>
              <a:rPr lang="ko-KR" altLang="en-US" sz="2600" dirty="0"/>
              <a:t>할당 아니면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season3</a:t>
            </a:r>
            <a:r>
              <a:rPr lang="en-US" altLang="ko-KR" sz="2600" dirty="0"/>
              <a:t> : 4</a:t>
            </a:r>
            <a:r>
              <a:rPr lang="ko-KR" altLang="en-US" sz="2600" dirty="0"/>
              <a:t>월</a:t>
            </a:r>
            <a:r>
              <a:rPr lang="en-US" altLang="ko-KR" sz="2600" dirty="0"/>
              <a:t>, 5</a:t>
            </a:r>
            <a:r>
              <a:rPr lang="ko-KR" altLang="en-US" sz="2600" dirty="0"/>
              <a:t>월 </a:t>
            </a:r>
            <a:r>
              <a:rPr lang="en-US" altLang="ko-KR" sz="2600" dirty="0"/>
              <a:t>,6</a:t>
            </a:r>
            <a:r>
              <a:rPr lang="ko-KR" altLang="en-US" sz="2600" dirty="0"/>
              <a:t>월 </a:t>
            </a:r>
            <a:r>
              <a:rPr lang="en-US" altLang="ko-KR" sz="2600" dirty="0"/>
              <a:t>,9</a:t>
            </a:r>
            <a:r>
              <a:rPr lang="ko-KR" altLang="en-US" sz="2600" dirty="0"/>
              <a:t>월 이면 </a:t>
            </a:r>
            <a:r>
              <a:rPr lang="en-US" altLang="ko-KR" sz="2600" dirty="0"/>
              <a:t>1</a:t>
            </a:r>
            <a:r>
              <a:rPr lang="ko-KR" altLang="en-US" sz="2600" dirty="0"/>
              <a:t>할당 아니면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30200" y="9234532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30200" y="4617266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030200" y="0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09708" y="1943037"/>
            <a:ext cx="9085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2. </a:t>
            </a:r>
            <a:r>
              <a:rPr lang="ko-KR" altLang="en-US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데이터 </a:t>
            </a:r>
            <a:r>
              <a:rPr lang="ko-KR" altLang="en-US" sz="50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전처리</a:t>
            </a:r>
            <a:endParaRPr lang="en-US" altLang="ko-KR" sz="5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08F5F3-1197-49C9-8996-685608C3B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0" y="4064383"/>
            <a:ext cx="11353800" cy="901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77345" y="1701774"/>
            <a:ext cx="14173200" cy="13443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7326" y="4512321"/>
            <a:ext cx="4592783" cy="804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err="1"/>
              <a:t>randomForest</a:t>
            </a:r>
            <a:endParaRPr lang="en-US" altLang="ko-KR" sz="6000" dirty="0"/>
          </a:p>
          <a:p>
            <a:pPr algn="ctr"/>
            <a:endParaRPr lang="en-US" altLang="ko-KR" sz="6000" dirty="0"/>
          </a:p>
          <a:p>
            <a:pPr algn="ctr"/>
            <a:r>
              <a:rPr lang="en-US" altLang="ko-KR" sz="6000" dirty="0" err="1"/>
              <a:t>lmStepAIC</a:t>
            </a:r>
            <a:endParaRPr lang="en-US" altLang="ko-KR" sz="6000" dirty="0"/>
          </a:p>
          <a:p>
            <a:pPr algn="ctr"/>
            <a:endParaRPr lang="en-US" altLang="ko-KR" sz="6000" dirty="0"/>
          </a:p>
          <a:p>
            <a:pPr algn="ctr"/>
            <a:r>
              <a:rPr lang="en-US" altLang="ko-KR" sz="6000" dirty="0" err="1"/>
              <a:t>BstLm</a:t>
            </a:r>
            <a:endParaRPr lang="en-US" altLang="ko-KR" sz="6000" dirty="0"/>
          </a:p>
          <a:p>
            <a:pPr algn="ctr"/>
            <a:endParaRPr lang="en-US" altLang="ko-KR" sz="6000" dirty="0"/>
          </a:p>
          <a:p>
            <a:pPr algn="ctr"/>
            <a:r>
              <a:rPr lang="en-US" altLang="ko-KR" sz="6000" dirty="0" err="1"/>
              <a:t>xgbLinear</a:t>
            </a:r>
            <a:endParaRPr lang="ko-KR" altLang="en-US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55327" y="1943037"/>
            <a:ext cx="131341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ea typeface="나눔고딕OTF" panose="020D0604000000000000"/>
              </a:rPr>
              <a:t>3. </a:t>
            </a:r>
            <a:r>
              <a:rPr lang="ko-KR" altLang="en-US" sz="5000" b="1" dirty="0">
                <a:ea typeface="나눔고딕OTF" panose="020D0604000000000000"/>
              </a:rPr>
              <a:t>데이터 모델링 </a:t>
            </a:r>
            <a:r>
              <a:rPr lang="en-US" altLang="ko-KR" sz="5000" b="1" dirty="0">
                <a:ea typeface="나눔고딕OTF" panose="020D0604000000000000"/>
              </a:rPr>
              <a:t>– Ensemble + stacking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B0B25C27-3AA7-4400-9ED3-A813785EEE85}"/>
              </a:ext>
            </a:extLst>
          </p:cNvPr>
          <p:cNvSpPr/>
          <p:nvPr/>
        </p:nvSpPr>
        <p:spPr>
          <a:xfrm>
            <a:off x="9895608" y="4512321"/>
            <a:ext cx="4592783" cy="804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/>
              <a:t>Ensemble</a:t>
            </a:r>
          </a:p>
          <a:p>
            <a:pPr algn="ctr"/>
            <a:endParaRPr lang="en-US" altLang="ko-KR" sz="8000" dirty="0"/>
          </a:p>
          <a:p>
            <a:pPr algn="ctr"/>
            <a:r>
              <a:rPr lang="en-US" altLang="ko-KR" sz="8000" dirty="0" err="1" smtClean="0"/>
              <a:t>Rf</a:t>
            </a:r>
            <a:r>
              <a:rPr lang="en-US" altLang="ko-KR" sz="8000" dirty="0"/>
              <a:t>, </a:t>
            </a:r>
            <a:r>
              <a:rPr lang="en-US" altLang="ko-KR" sz="8000" dirty="0" err="1" smtClean="0"/>
              <a:t>gamSpline</a:t>
            </a:r>
            <a:r>
              <a:rPr lang="en-US" altLang="ko-KR" sz="8000" dirty="0"/>
              <a:t>, </a:t>
            </a:r>
            <a:r>
              <a:rPr lang="en-US" altLang="ko-KR" sz="8000" dirty="0" err="1"/>
              <a:t>svmLinear</a:t>
            </a:r>
            <a:endParaRPr lang="ko-KR" altLang="en-US" sz="8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8B84592-7A22-4384-928E-60BF4F60A7CB}"/>
              </a:ext>
            </a:extLst>
          </p:cNvPr>
          <p:cNvSpPr/>
          <p:nvPr/>
        </p:nvSpPr>
        <p:spPr>
          <a:xfrm>
            <a:off x="16604673" y="4512321"/>
            <a:ext cx="4592783" cy="804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Predict</a:t>
            </a:r>
            <a:endParaRPr lang="ko-KR" altLang="en-US" sz="8000" dirty="0"/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10402C6E-B310-4895-9E9D-615C25C699FB}"/>
              </a:ext>
            </a:extLst>
          </p:cNvPr>
          <p:cNvSpPr/>
          <p:nvPr/>
        </p:nvSpPr>
        <p:spPr>
          <a:xfrm>
            <a:off x="8099366" y="4512321"/>
            <a:ext cx="1476202" cy="8042562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EDE402CD-7421-4A5D-95EE-7E3B698288AA}"/>
              </a:ext>
            </a:extLst>
          </p:cNvPr>
          <p:cNvSpPr/>
          <p:nvPr/>
        </p:nvSpPr>
        <p:spPr>
          <a:xfrm>
            <a:off x="14808431" y="4512321"/>
            <a:ext cx="1476202" cy="8042562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EA0072-8FFA-4E6B-BC8F-FF6192A1BFA9}"/>
              </a:ext>
            </a:extLst>
          </p:cNvPr>
          <p:cNvSpPr/>
          <p:nvPr/>
        </p:nvSpPr>
        <p:spPr>
          <a:xfrm>
            <a:off x="8496668" y="4794117"/>
            <a:ext cx="681597" cy="7478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/>
              <a:t>S</a:t>
            </a:r>
          </a:p>
          <a:p>
            <a:pPr algn="ctr"/>
            <a:r>
              <a:rPr lang="en-US" altLang="ko-KR" sz="6000" dirty="0"/>
              <a:t>T</a:t>
            </a:r>
          </a:p>
          <a:p>
            <a:pPr algn="ctr"/>
            <a:r>
              <a:rPr lang="en-US" altLang="ko-KR" sz="6000" dirty="0"/>
              <a:t>A</a:t>
            </a:r>
          </a:p>
          <a:p>
            <a:pPr algn="ctr"/>
            <a:r>
              <a:rPr lang="en-US" altLang="ko-KR" sz="6000" dirty="0"/>
              <a:t>C</a:t>
            </a:r>
          </a:p>
          <a:p>
            <a:pPr algn="ctr"/>
            <a:r>
              <a:rPr lang="en-US" altLang="ko-KR" sz="6000" dirty="0"/>
              <a:t>K</a:t>
            </a:r>
          </a:p>
          <a:p>
            <a:pPr algn="ctr"/>
            <a:r>
              <a:rPr lang="en-US" altLang="ko-KR" sz="6000" dirty="0"/>
              <a:t>I</a:t>
            </a:r>
          </a:p>
          <a:p>
            <a:pPr algn="ctr"/>
            <a:r>
              <a:rPr lang="en-US" altLang="ko-KR" sz="6000" dirty="0"/>
              <a:t>N</a:t>
            </a:r>
          </a:p>
          <a:p>
            <a:pPr algn="ctr"/>
            <a:r>
              <a:rPr lang="en-US" altLang="ko-KR" sz="6000" dirty="0"/>
              <a:t>G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21FF9F-1FF9-4292-8346-C3FD1244E746}"/>
              </a:ext>
            </a:extLst>
          </p:cNvPr>
          <p:cNvSpPr/>
          <p:nvPr/>
        </p:nvSpPr>
        <p:spPr>
          <a:xfrm>
            <a:off x="15125583" y="4794117"/>
            <a:ext cx="841897" cy="7478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/>
              <a:t>M</a:t>
            </a:r>
          </a:p>
          <a:p>
            <a:pPr algn="ctr"/>
            <a:r>
              <a:rPr lang="en-US" altLang="ko-KR" sz="6000" dirty="0"/>
              <a:t>O</a:t>
            </a:r>
          </a:p>
          <a:p>
            <a:pPr algn="ctr"/>
            <a:r>
              <a:rPr lang="en-US" altLang="ko-KR" sz="6000" dirty="0"/>
              <a:t>D</a:t>
            </a:r>
          </a:p>
          <a:p>
            <a:pPr algn="ctr"/>
            <a:r>
              <a:rPr lang="en-US" altLang="ko-KR" sz="6000" dirty="0"/>
              <a:t>E</a:t>
            </a:r>
          </a:p>
          <a:p>
            <a:pPr algn="ctr"/>
            <a:r>
              <a:rPr lang="en-US" altLang="ko-KR" sz="6000" dirty="0"/>
              <a:t>L</a:t>
            </a:r>
          </a:p>
          <a:p>
            <a:pPr algn="ctr"/>
            <a:r>
              <a:rPr lang="en-US" altLang="ko-KR" sz="6000" dirty="0"/>
              <a:t>I</a:t>
            </a:r>
          </a:p>
          <a:p>
            <a:pPr algn="ctr"/>
            <a:r>
              <a:rPr lang="en-US" altLang="ko-KR" sz="6000" dirty="0"/>
              <a:t>N</a:t>
            </a:r>
          </a:p>
          <a:p>
            <a:pPr algn="ctr"/>
            <a:r>
              <a:rPr lang="en-US" altLang="ko-KR" sz="6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74615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77345" y="1701774"/>
            <a:ext cx="14173200" cy="13443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5327" y="1943037"/>
            <a:ext cx="131341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ea typeface="나눔고딕OTF" panose="020D0604000000000000"/>
              </a:rPr>
              <a:t>3. </a:t>
            </a:r>
            <a:r>
              <a:rPr lang="ko-KR" altLang="en-US" sz="5000" b="1" dirty="0">
                <a:ea typeface="나눔고딕OTF" panose="020D0604000000000000"/>
              </a:rPr>
              <a:t>데이터 모델링 </a:t>
            </a:r>
            <a:r>
              <a:rPr lang="en-US" altLang="ko-KR" sz="5000" b="1" dirty="0">
                <a:ea typeface="나눔고딕OTF" panose="020D0604000000000000"/>
              </a:rPr>
              <a:t>– </a:t>
            </a:r>
            <a:r>
              <a:rPr lang="ko-KR" altLang="en-US" sz="5000" b="1" dirty="0" smtClean="0">
                <a:ea typeface="나눔고딕OTF" panose="020D0604000000000000"/>
              </a:rPr>
              <a:t>알고리즘선택이유</a:t>
            </a:r>
            <a:endParaRPr lang="en-US" altLang="ko-KR" sz="5000" b="1" dirty="0">
              <a:ea typeface="나눔고딕OTF" panose="020D060400000000000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8B84592-7A22-4384-928E-60BF4F60A7CB}"/>
              </a:ext>
            </a:extLst>
          </p:cNvPr>
          <p:cNvSpPr/>
          <p:nvPr/>
        </p:nvSpPr>
        <p:spPr>
          <a:xfrm>
            <a:off x="4301303" y="3949614"/>
            <a:ext cx="17375733" cy="8500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indent="-1371600">
              <a:buAutoNum type="arabicPeriod"/>
            </a:pPr>
            <a:r>
              <a:rPr lang="ko-KR" altLang="en-US" sz="6000" dirty="0" smtClean="0"/>
              <a:t>모델 내의 </a:t>
            </a:r>
            <a:r>
              <a:rPr lang="en-US" altLang="ko-KR" sz="6000" dirty="0" smtClean="0"/>
              <a:t>RMSE </a:t>
            </a:r>
            <a:r>
              <a:rPr lang="ko-KR" altLang="en-US" sz="6000" dirty="0" smtClean="0"/>
              <a:t>계산을 했을 시 가장 낮은 </a:t>
            </a:r>
            <a:r>
              <a:rPr lang="en-US" altLang="ko-KR" sz="6000" dirty="0" smtClean="0"/>
              <a:t>RMSE</a:t>
            </a:r>
            <a:r>
              <a:rPr lang="ko-KR" altLang="en-US" sz="6000" dirty="0" smtClean="0"/>
              <a:t>를 보였음</a:t>
            </a:r>
            <a:r>
              <a:rPr lang="en-US" altLang="ko-KR" sz="6000" dirty="0" smtClean="0"/>
              <a:t>.</a:t>
            </a:r>
          </a:p>
          <a:p>
            <a:pPr marL="1371600" indent="-1371600">
              <a:buAutoNum type="arabicPeriod"/>
            </a:pPr>
            <a:endParaRPr lang="en-US" altLang="ko-KR" sz="6000" dirty="0" smtClean="0"/>
          </a:p>
          <a:p>
            <a:pPr marL="1371600" indent="-1371600">
              <a:buAutoNum type="arabicPeriod"/>
            </a:pPr>
            <a:r>
              <a:rPr lang="ko-KR" altLang="en-US" sz="6000" dirty="0" smtClean="0"/>
              <a:t>추세를 잘 나타내는 </a:t>
            </a:r>
            <a:r>
              <a:rPr lang="ko-KR" altLang="en-US" sz="6000" dirty="0" err="1" smtClean="0"/>
              <a:t>회귀식과</a:t>
            </a:r>
            <a:r>
              <a:rPr lang="ko-KR" altLang="en-US" sz="6000" dirty="0" smtClean="0"/>
              <a:t> 특이한 경우를 잘 맞추는 트리모형들을 </a:t>
            </a:r>
            <a:r>
              <a:rPr lang="ko-KR" altLang="en-US" sz="6000" dirty="0" err="1" smtClean="0"/>
              <a:t>스태킹</a:t>
            </a:r>
            <a:r>
              <a:rPr lang="en-US" altLang="ko-KR" sz="6000" dirty="0" smtClean="0"/>
              <a:t>, </a:t>
            </a:r>
            <a:r>
              <a:rPr lang="ko-KR" altLang="en-US" sz="6000" dirty="0" smtClean="0"/>
              <a:t>앙상블을 함으로써 높을 예측력을 가진 모델을 만들어내었다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46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20545" y="1701774"/>
            <a:ext cx="7342910" cy="13443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53899" y="4711674"/>
            <a:ext cx="1476202" cy="140337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453899" y="7123843"/>
            <a:ext cx="1476202" cy="140337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53899" y="9478862"/>
            <a:ext cx="1476202" cy="140337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cxnSpLocks/>
            <a:stCxn id="5" idx="2"/>
          </p:cNvCxnSpPr>
          <p:nvPr/>
        </p:nvCxnSpPr>
        <p:spPr>
          <a:xfrm flipH="1">
            <a:off x="12185963" y="6115050"/>
            <a:ext cx="6037" cy="97069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2185963" y="8517694"/>
            <a:ext cx="6037" cy="97069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2192000" y="10882238"/>
            <a:ext cx="1" cy="283376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54092" y="1943037"/>
            <a:ext cx="9085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4. </a:t>
            </a:r>
            <a:r>
              <a:rPr lang="ko-KR" altLang="en-US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예측</a:t>
            </a:r>
            <a:endParaRPr lang="en-US" sz="5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81163" y="4992000"/>
            <a:ext cx="60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881163" y="7385119"/>
            <a:ext cx="60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881163" y="9751869"/>
            <a:ext cx="60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08799" y="4874374"/>
            <a:ext cx="3426731" cy="91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000" dirty="0">
                <a:latin typeface="Montserrat" panose="00000500000000000000" pitchFamily="50" charset="-94"/>
                <a:ea typeface="Open Sans Light" panose="020B0306030504020204" pitchFamily="34" charset="0"/>
                <a:cs typeface="Open Sans Light" panose="020B0306030504020204" pitchFamily="34" charset="0"/>
              </a:rPr>
              <a:t>너의 결혼식</a:t>
            </a:r>
            <a:endParaRPr lang="tr-TR" altLang="ko-KR" sz="4000" dirty="0">
              <a:latin typeface="Montserrat" panose="00000500000000000000" pitchFamily="50" charset="-9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185963" y="7199220"/>
            <a:ext cx="6081255" cy="91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000" dirty="0">
                <a:latin typeface="Montserrat" panose="00000500000000000000" pitchFamily="50" charset="-94"/>
                <a:ea typeface="Open Sans Light" panose="020B0306030504020204" pitchFamily="34" charset="0"/>
                <a:cs typeface="Open Sans Light" panose="020B0306030504020204" pitchFamily="34" charset="0"/>
              </a:rPr>
              <a:t>나를 차버린 스파이</a:t>
            </a:r>
            <a:endParaRPr lang="tr-TR" altLang="ko-KR" sz="4000" dirty="0">
              <a:latin typeface="Montserrat" panose="00000500000000000000" pitchFamily="50" charset="-9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8799" y="9642032"/>
            <a:ext cx="3426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/>
              <a:t>물괴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207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60652" y="1701774"/>
            <a:ext cx="7583497" cy="13443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75500" y="5714068"/>
            <a:ext cx="113537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1. 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너의 결혼식 </a:t>
            </a: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: 290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만 </a:t>
            </a: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3882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천명</a:t>
            </a:r>
            <a:endParaRPr lang="en-US" altLang="ko-KR" sz="4500" b="1" dirty="0">
              <a:latin typeface="나눔고딕" panose="020D0604000000000000" pitchFamily="50" charset="-127"/>
              <a:ea typeface="나눔고딕OTF" panose="020D0604000000000000"/>
            </a:endParaRPr>
          </a:p>
          <a:p>
            <a:pPr marL="571500" indent="-571500">
              <a:buFontTx/>
              <a:buChar char="-"/>
            </a:pPr>
            <a:endParaRPr lang="en-US" altLang="ko-KR" sz="4500" b="1" dirty="0">
              <a:latin typeface="나눔고딕" panose="020D0604000000000000" pitchFamily="50" charset="-127"/>
              <a:ea typeface="나눔고딕OTF" panose="020D0604000000000000"/>
            </a:endParaRPr>
          </a:p>
          <a:p>
            <a:pPr marL="571500" indent="-571500">
              <a:buFontTx/>
              <a:buChar char="-"/>
            </a:pP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2. 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나를 차버린 스파이 </a:t>
            </a: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: 27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만 </a:t>
            </a: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2264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명</a:t>
            </a:r>
            <a:endParaRPr lang="en-US" altLang="ko-KR" sz="4500" b="1" dirty="0">
              <a:latin typeface="나눔고딕" panose="020D0604000000000000" pitchFamily="50" charset="-127"/>
              <a:ea typeface="나눔고딕OTF" panose="020D0604000000000000"/>
            </a:endParaRPr>
          </a:p>
          <a:p>
            <a:pPr marL="571500" indent="-571500">
              <a:buFontTx/>
              <a:buChar char="-"/>
            </a:pPr>
            <a:endParaRPr lang="en-US" altLang="ko-KR" sz="4500" b="1" dirty="0">
              <a:latin typeface="나눔고딕" panose="020D0604000000000000" pitchFamily="50" charset="-127"/>
              <a:ea typeface="나눔고딕OTF" panose="020D0604000000000000"/>
            </a:endParaRPr>
          </a:p>
          <a:p>
            <a:pPr marL="571500" indent="-571500">
              <a:buFontTx/>
              <a:buChar char="-"/>
            </a:pP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3. </a:t>
            </a:r>
            <a:r>
              <a:rPr lang="ko-KR" altLang="en-US" sz="4500" b="1" dirty="0" err="1">
                <a:latin typeface="나눔고딕" panose="020D0604000000000000" pitchFamily="50" charset="-127"/>
                <a:ea typeface="나눔고딕OTF" panose="020D0604000000000000"/>
              </a:rPr>
              <a:t>물괴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 </a:t>
            </a: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: 255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만 </a:t>
            </a: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6970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명</a:t>
            </a:r>
            <a:endParaRPr lang="en-US" altLang="ko-KR" sz="4500" b="1" dirty="0">
              <a:latin typeface="나눔고딕" panose="020D0604000000000000" pitchFamily="50" charset="-127"/>
              <a:ea typeface="나눔고딕OTF" panose="020D060400000000000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30200" y="9234532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30200" y="4617266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030200" y="0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09708" y="1943037"/>
            <a:ext cx="9085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4</a:t>
            </a:r>
            <a:r>
              <a:rPr lang="en-US" altLang="ko-KR" sz="5000" b="1"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예측</a:t>
            </a:r>
            <a:endParaRPr lang="en-US" altLang="ko-KR" sz="5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ECA975-7167-4D1D-9250-33E7596C4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1" y="3573739"/>
            <a:ext cx="11353800" cy="7835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EE0044-34AD-4D59-8DD3-8388706BBC06}"/>
              </a:ext>
            </a:extLst>
          </p:cNvPr>
          <p:cNvSpPr txBox="1"/>
          <p:nvPr/>
        </p:nvSpPr>
        <p:spPr>
          <a:xfrm>
            <a:off x="199743" y="10557163"/>
            <a:ext cx="128788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latin typeface="나눔고딕" panose="020D0604000000000000" pitchFamily="50" charset="-127"/>
                <a:ea typeface="나눔고딕OTF" panose="020D0604000000000000"/>
              </a:rPr>
              <a:t>model</a:t>
            </a:r>
            <a:r>
              <a:rPr lang="ko-KR" altLang="en-US" sz="3500" b="1" dirty="0">
                <a:latin typeface="나눔고딕" panose="020D0604000000000000" pitchFamily="50" charset="-127"/>
                <a:ea typeface="나눔고딕OTF" panose="020D0604000000000000"/>
              </a:rPr>
              <a:t>의 </a:t>
            </a:r>
            <a:r>
              <a:rPr lang="en-US" altLang="ko-KR" sz="3500" b="1" dirty="0">
                <a:latin typeface="나눔고딕" panose="020D0604000000000000" pitchFamily="50" charset="-127"/>
                <a:ea typeface="나눔고딕OTF" panose="020D0604000000000000"/>
              </a:rPr>
              <a:t>train, test, validation set cv</a:t>
            </a:r>
            <a:r>
              <a:rPr lang="ko-KR" altLang="en-US" sz="3500" b="1" dirty="0">
                <a:latin typeface="나눔고딕" panose="020D0604000000000000" pitchFamily="50" charset="-127"/>
                <a:ea typeface="나눔고딕OTF" panose="020D0604000000000000"/>
              </a:rPr>
              <a:t>를 통한 </a:t>
            </a:r>
            <a:r>
              <a:rPr lang="en-US" altLang="ko-KR" sz="3500" b="1" dirty="0">
                <a:latin typeface="나눔고딕" panose="020D0604000000000000" pitchFamily="50" charset="-127"/>
                <a:ea typeface="나눔고딕OTF" panose="020D0604000000000000"/>
              </a:rPr>
              <a:t>RMSE : </a:t>
            </a:r>
            <a:r>
              <a:rPr lang="ko-KR" altLang="en-US" sz="3500" b="1" dirty="0">
                <a:latin typeface="나눔고딕" panose="020D0604000000000000" pitchFamily="50" charset="-127"/>
                <a:ea typeface="나눔고딕OTF" panose="020D0604000000000000"/>
              </a:rPr>
              <a:t>약 </a:t>
            </a:r>
            <a:r>
              <a:rPr lang="en-US" altLang="ko-KR" sz="3500" b="1" dirty="0">
                <a:latin typeface="나눔고딕" panose="020D0604000000000000" pitchFamily="50" charset="-127"/>
                <a:ea typeface="나눔고딕OTF" panose="020D0604000000000000"/>
              </a:rPr>
              <a:t>50,000</a:t>
            </a:r>
            <a:endParaRPr lang="ko-KR" altLang="en-US" sz="3500" b="1" dirty="0">
              <a:latin typeface="나눔고딕" panose="020D0604000000000000" pitchFamily="50" charset="-127"/>
              <a:ea typeface="나눔고딕OTF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09677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rgbClr val="55E9C6">
                  <a:alpha val="69804"/>
                </a:srgbClr>
              </a:gs>
              <a:gs pos="100000">
                <a:srgbClr val="3A55AC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3600" y="5109448"/>
            <a:ext cx="15036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b="1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감사합니다</a:t>
            </a:r>
            <a:r>
              <a:rPr lang="en-US" altLang="ko-KR" sz="10000" b="1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en-US" sz="3200" dirty="0">
              <a:solidFill>
                <a:schemeClr val="bg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4230328" y="4582953"/>
            <a:ext cx="15734071" cy="2684206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2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497</Words>
  <Application>Microsoft Office PowerPoint</Application>
  <PresentationFormat>사용자 지정</PresentationFormat>
  <Paragraphs>90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Montserrat</vt:lpstr>
      <vt:lpstr>Open Sans Light</vt:lpstr>
      <vt:lpstr>나눔고딕</vt:lpstr>
      <vt:lpstr>나눔고딕OTF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2017-06-20T15:22:27Z</dcterms:created>
  <dcterms:modified xsi:type="dcterms:W3CDTF">2018-09-14T08:39:40Z</dcterms:modified>
</cp:coreProperties>
</file>