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2" r:id="rId5"/>
    <p:sldId id="276" r:id="rId6"/>
    <p:sldId id="277" r:id="rId7"/>
    <p:sldId id="273" r:id="rId8"/>
    <p:sldId id="274" r:id="rId9"/>
    <p:sldId id="278" r:id="rId10"/>
    <p:sldId id="275" r:id="rId11"/>
    <p:sldId id="267" r:id="rId12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193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178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io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494957" y="1004757"/>
            <a:ext cx="60155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5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전력사용량 예측 </a:t>
            </a:r>
            <a:r>
              <a:rPr lang="en-US" altLang="ko-KR" spc="5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pc="5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경진대회</a:t>
            </a:r>
            <a:endParaRPr lang="ko-KR" altLang="en-US" spc="-285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pc="-180" dirty="0"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Doge</a:t>
            </a:r>
            <a:endParaRPr sz="2000" dirty="0">
              <a:latin typeface="나눔고딕" panose="020D0604000000000000" pitchFamily="50" charset="-127"/>
              <a:ea typeface="나눔고딕" panose="020D0604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결과 및 결언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BFF61-C03A-4322-8E25-656F8361A9FC}"/>
              </a:ext>
            </a:extLst>
          </p:cNvPr>
          <p:cNvSpPr txBox="1"/>
          <p:nvPr/>
        </p:nvSpPr>
        <p:spPr>
          <a:xfrm>
            <a:off x="457200" y="666750"/>
            <a:ext cx="601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느낀점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시계열은 늘 </a:t>
            </a:r>
            <a:r>
              <a:rPr lang="ko-KR" altLang="en-US" sz="1200" dirty="0" err="1"/>
              <a:t>어렵다라고</a:t>
            </a:r>
            <a:r>
              <a:rPr lang="ko-KR" altLang="en-US" sz="1200" dirty="0"/>
              <a:t> 생각이 들었습니다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     (Public 1</a:t>
            </a:r>
            <a:r>
              <a:rPr lang="ko-KR" altLang="en-US" sz="1200" dirty="0"/>
              <a:t>등에서 여러 번</a:t>
            </a:r>
            <a:r>
              <a:rPr lang="en-US" altLang="ko-KR" sz="1200" dirty="0"/>
              <a:t> Shakeup</a:t>
            </a:r>
            <a:r>
              <a:rPr lang="ko-KR" altLang="en-US" sz="1200" dirty="0"/>
              <a:t>을 겪음</a:t>
            </a:r>
            <a:r>
              <a:rPr lang="en-US" altLang="ko-KR" sz="1200" dirty="0"/>
              <a:t>.)</a:t>
            </a:r>
          </a:p>
          <a:p>
            <a:pPr lvl="1"/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역시나 </a:t>
            </a:r>
            <a:r>
              <a:rPr lang="en-US" altLang="ko-KR" sz="1200" dirty="0"/>
              <a:t>Robust</a:t>
            </a:r>
            <a:r>
              <a:rPr lang="ko-KR" altLang="en-US" sz="1200" dirty="0"/>
              <a:t>한 모델을 만드는 것이 중요하며</a:t>
            </a:r>
            <a:r>
              <a:rPr lang="en-US" altLang="ko-KR" sz="1200" dirty="0"/>
              <a:t> </a:t>
            </a:r>
          </a:p>
          <a:p>
            <a:pPr lvl="1"/>
            <a:r>
              <a:rPr lang="en-US" altLang="ko-KR" sz="1200" dirty="0"/>
              <a:t>     </a:t>
            </a:r>
            <a:r>
              <a:rPr lang="ko-KR" altLang="en-US" sz="1200" dirty="0"/>
              <a:t>특히 </a:t>
            </a:r>
            <a:r>
              <a:rPr lang="en-US" altLang="ko-KR" sz="1200" dirty="0"/>
              <a:t>CV Strategy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신경써야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중요하다고 느꼈습니다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아쉬운점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위도</a:t>
            </a:r>
            <a:r>
              <a:rPr lang="en-US" altLang="ko-KR" sz="1200" dirty="0"/>
              <a:t>/</a:t>
            </a:r>
            <a:r>
              <a:rPr lang="ko-KR" altLang="en-US" sz="1200" dirty="0"/>
              <a:t>경도 등의 실제 지역 정보가 있었으면</a:t>
            </a:r>
            <a:r>
              <a:rPr lang="en-US" altLang="ko-KR" sz="1200" dirty="0"/>
              <a:t> </a:t>
            </a:r>
            <a:r>
              <a:rPr lang="ko-KR" altLang="en-US" sz="1200" dirty="0"/>
              <a:t>유의미한 </a:t>
            </a:r>
            <a:r>
              <a:rPr lang="en-US" altLang="ko-KR" sz="1200" dirty="0"/>
              <a:t>Feature/model</a:t>
            </a:r>
            <a:r>
              <a:rPr lang="ko-KR" altLang="en-US" sz="1200" dirty="0"/>
              <a:t>을 개발할 수 있지 않았을까 생각이 듭니다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algn="ctr"/>
            <a:r>
              <a:rPr lang="en-US" altLang="ko-KR" sz="1200" dirty="0"/>
              <a:t>*** </a:t>
            </a:r>
            <a:r>
              <a:rPr lang="ko-KR" altLang="en-US" sz="1200" dirty="0"/>
              <a:t>늘 좋은 대회를 주최</a:t>
            </a:r>
            <a:r>
              <a:rPr lang="en-US" altLang="ko-KR" sz="1200" dirty="0"/>
              <a:t>/</a:t>
            </a:r>
            <a:r>
              <a:rPr lang="ko-KR" altLang="en-US" sz="1200" dirty="0"/>
              <a:t>운영해 주셔서 감사합니다</a:t>
            </a:r>
            <a:r>
              <a:rPr lang="en-US" altLang="ko-KR" sz="1200" dirty="0"/>
              <a:t>. ***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63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목차</a:t>
            </a:r>
            <a:endParaRPr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Comic Sans MS"/>
              </a:rPr>
              <a:t>1</a:t>
            </a:r>
            <a:endParaRPr sz="1400">
              <a:latin typeface="나눔고딕" panose="020D0604000000000000" pitchFamily="50" charset="-127"/>
              <a:ea typeface="나눔고딕" panose="020D0604000000000000" pitchFamily="50" charset="-127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Comic Sans MS"/>
              </a:rPr>
              <a:t>2</a:t>
            </a:r>
            <a:endParaRPr sz="1400">
              <a:latin typeface="나눔고딕" panose="020D0604000000000000" pitchFamily="50" charset="-127"/>
              <a:ea typeface="나눔고딕" panose="020D0604000000000000" pitchFamily="50" charset="-127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Comic Sans MS"/>
              </a:rPr>
              <a:t>3</a:t>
            </a:r>
            <a:endParaRPr sz="1400">
              <a:latin typeface="나눔고딕" panose="020D0604000000000000" pitchFamily="50" charset="-127"/>
              <a:ea typeface="나눔고딕" panose="020D0604000000000000" pitchFamily="50" charset="-127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1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2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3</a:t>
            </a:r>
            <a:endParaRPr sz="1200">
              <a:latin typeface="나눔고딕" panose="020D0604000000000000" pitchFamily="50" charset="-127"/>
              <a:ea typeface="나눔고딕" panose="020D0604000000000000" pitchFamily="50" charset="-127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fld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&amp; EDA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Feature Engineering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검증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결과 및 결언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및 결언</a:t>
            </a: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건물 별 모델</a:t>
            </a:r>
            <a:endParaRPr lang="en-US" altLang="ko-KR" sz="800" b="1" spc="-5" dirty="0">
              <a:solidFill>
                <a:srgbClr val="F1F1F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별 모델</a:t>
            </a:r>
            <a:endParaRPr lang="en-US" altLang="ko-KR" sz="800" b="1" spc="-5" dirty="0">
              <a:solidFill>
                <a:srgbClr val="F1F1F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LGB,</a:t>
            </a:r>
            <a:r>
              <a:rPr lang="ko-KR" altLang="en-US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</a:t>
            </a:r>
            <a:endParaRPr sz="800" b="1" spc="-5" dirty="0">
              <a:solidFill>
                <a:srgbClr val="F1F1F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800" b="1" spc="-5" dirty="0" err="1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느낌점</a:t>
            </a:r>
            <a:endParaRPr lang="en-US" altLang="ko-KR" sz="800" b="1" spc="-5" dirty="0">
              <a:solidFill>
                <a:srgbClr val="F1F1F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800" b="1" spc="-5" dirty="0" err="1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아쉬운점</a:t>
            </a:r>
            <a:endParaRPr sz="800" b="1" spc="-5" dirty="0">
              <a:solidFill>
                <a:srgbClr val="F1F1F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48200" y="1047750"/>
            <a:ext cx="1230974" cy="816315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 Outlier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rebuchet MS"/>
              </a:rPr>
              <a:t>Target Transformation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Selection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-5" dirty="0">
                <a:solidFill>
                  <a:srgbClr val="F1F1F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Min-Max Scaling</a:t>
            </a:r>
            <a:endParaRPr sz="800" b="1" spc="-5" dirty="0">
              <a:solidFill>
                <a:srgbClr val="F1F1F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9233E626-BF92-4A98-9FBB-578033CABB97}"/>
              </a:ext>
            </a:extLst>
          </p:cNvPr>
          <p:cNvSpPr txBox="1"/>
          <p:nvPr/>
        </p:nvSpPr>
        <p:spPr>
          <a:xfrm>
            <a:off x="421640" y="4748885"/>
            <a:ext cx="1178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 Light"/>
              </a:rPr>
              <a:t>io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D3042-D805-44CD-B22D-CB4A6BB000F7}"/>
              </a:ext>
            </a:extLst>
          </p:cNvPr>
          <p:cNvSpPr txBox="1"/>
          <p:nvPr/>
        </p:nvSpPr>
        <p:spPr>
          <a:xfrm>
            <a:off x="457200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Remove outlier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082E2-749E-4E10-8D95-2BBD35C66250}"/>
              </a:ext>
            </a:extLst>
          </p:cNvPr>
          <p:cNvSpPr txBox="1"/>
          <p:nvPr/>
        </p:nvSpPr>
        <p:spPr>
          <a:xfrm>
            <a:off x="457200" y="1045149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Replace Large positive/negative spikes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3D428-BBC5-4594-B9EC-2FE1D4815EC5}"/>
              </a:ext>
            </a:extLst>
          </p:cNvPr>
          <p:cNvSpPr txBox="1"/>
          <p:nvPr/>
        </p:nvSpPr>
        <p:spPr>
          <a:xfrm>
            <a:off x="475176" y="2323799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Holiday transformation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8D9AE-3ACF-4E03-990D-9AB7DEF954AF}"/>
              </a:ext>
            </a:extLst>
          </p:cNvPr>
          <p:cNvSpPr txBox="1"/>
          <p:nvPr/>
        </p:nvSpPr>
        <p:spPr>
          <a:xfrm>
            <a:off x="459936" y="34861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Identify Abnormal Trend replace (MA)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7D24A-ADEC-41B1-9D90-92E7B9DDCF32}"/>
              </a:ext>
            </a:extLst>
          </p:cNvPr>
          <p:cNvSpPr txBox="1"/>
          <p:nvPr/>
        </p:nvSpPr>
        <p:spPr>
          <a:xfrm>
            <a:off x="475176" y="196018"/>
            <a:ext cx="53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/ 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E6C07-8817-492D-AE5B-B61D817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6" y="1383212"/>
            <a:ext cx="5600700" cy="3805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22E0466-F867-4796-BFB2-D1CC2FC083BE}"/>
              </a:ext>
            </a:extLst>
          </p:cNvPr>
          <p:cNvSpPr/>
          <p:nvPr/>
        </p:nvSpPr>
        <p:spPr>
          <a:xfrm>
            <a:off x="3200400" y="1491487"/>
            <a:ext cx="228600" cy="23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782952-3369-493D-97C8-B06E8B3A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4467"/>
            <a:ext cx="5638800" cy="38726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5E06F21-CE76-43C8-9F36-A303B3C10D94}"/>
              </a:ext>
            </a:extLst>
          </p:cNvPr>
          <p:cNvSpPr/>
          <p:nvPr/>
        </p:nvSpPr>
        <p:spPr>
          <a:xfrm>
            <a:off x="3209925" y="2001096"/>
            <a:ext cx="228600" cy="23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140FF-B490-4A7E-AB88-6CB915E8E297}"/>
              </a:ext>
            </a:extLst>
          </p:cNvPr>
          <p:cNvSpPr txBox="1"/>
          <p:nvPr/>
        </p:nvSpPr>
        <p:spPr>
          <a:xfrm>
            <a:off x="2743200" y="170379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Moving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Average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460CF8-0636-46AC-A1C8-B11290CF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2" y="2647627"/>
            <a:ext cx="5600700" cy="38050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1B673762-408F-4F2A-9B61-53E3A9E908BD}"/>
              </a:ext>
            </a:extLst>
          </p:cNvPr>
          <p:cNvSpPr/>
          <p:nvPr/>
        </p:nvSpPr>
        <p:spPr>
          <a:xfrm>
            <a:off x="5248275" y="2640029"/>
            <a:ext cx="228600" cy="23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6CBA4A-50B4-4AAC-B0EF-3C587592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6" y="3098882"/>
            <a:ext cx="5638800" cy="38726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EC1761E9-3381-4039-A539-577170766C39}"/>
              </a:ext>
            </a:extLst>
          </p:cNvPr>
          <p:cNvSpPr/>
          <p:nvPr/>
        </p:nvSpPr>
        <p:spPr>
          <a:xfrm>
            <a:off x="5257800" y="3149638"/>
            <a:ext cx="228600" cy="23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BAE5F-2E92-4A45-B948-9AC58548DF97}"/>
              </a:ext>
            </a:extLst>
          </p:cNvPr>
          <p:cNvSpPr txBox="1"/>
          <p:nvPr/>
        </p:nvSpPr>
        <p:spPr>
          <a:xfrm>
            <a:off x="4791075" y="285234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Moving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Average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1156EAC-33F1-4172-A4F4-C826EF79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2" y="3832838"/>
            <a:ext cx="5600700" cy="38050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3260F36F-DE64-4B57-9F67-F6399F7F62BA}"/>
              </a:ext>
            </a:extLst>
          </p:cNvPr>
          <p:cNvSpPr/>
          <p:nvPr/>
        </p:nvSpPr>
        <p:spPr>
          <a:xfrm>
            <a:off x="4191000" y="3817658"/>
            <a:ext cx="228600" cy="23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46CC37B-B8E1-42D4-B997-CFD7E16B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6" y="4284093"/>
            <a:ext cx="5638800" cy="38726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519F5FD-3E85-4E7F-9140-6D0F875D1BA5}"/>
              </a:ext>
            </a:extLst>
          </p:cNvPr>
          <p:cNvSpPr/>
          <p:nvPr/>
        </p:nvSpPr>
        <p:spPr>
          <a:xfrm>
            <a:off x="4200525" y="4327267"/>
            <a:ext cx="228600" cy="23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F62FB-F524-4D35-BDB5-91D666683B2D}"/>
              </a:ext>
            </a:extLst>
          </p:cNvPr>
          <p:cNvSpPr txBox="1"/>
          <p:nvPr/>
        </p:nvSpPr>
        <p:spPr>
          <a:xfrm>
            <a:off x="3733800" y="402996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Moving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86978-90A4-4868-BC30-DAEB69D763D7}"/>
              </a:ext>
            </a:extLst>
          </p:cNvPr>
          <p:cNvSpPr txBox="1"/>
          <p:nvPr/>
        </p:nvSpPr>
        <p:spPr>
          <a:xfrm>
            <a:off x="457200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/>
              <a:t>Target transformation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6D740-286B-4838-9FC2-283E253030A8}"/>
              </a:ext>
            </a:extLst>
          </p:cNvPr>
          <p:cNvSpPr txBox="1"/>
          <p:nvPr/>
        </p:nvSpPr>
        <p:spPr>
          <a:xfrm>
            <a:off x="457200" y="1045149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Log1p(</a:t>
            </a:r>
            <a:r>
              <a:rPr lang="ko-KR" altLang="en-US" sz="1200" dirty="0"/>
              <a:t>전력사용량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03CE-4B50-4CA8-A010-B48018172171}"/>
              </a:ext>
            </a:extLst>
          </p:cNvPr>
          <p:cNvSpPr txBox="1"/>
          <p:nvPr/>
        </p:nvSpPr>
        <p:spPr>
          <a:xfrm>
            <a:off x="459866" y="282815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Min-Max Scaler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43BE2-8C9D-46A3-B906-120E998C6E9F}"/>
              </a:ext>
            </a:extLst>
          </p:cNvPr>
          <p:cNvSpPr txBox="1"/>
          <p:nvPr/>
        </p:nvSpPr>
        <p:spPr>
          <a:xfrm>
            <a:off x="475176" y="196018"/>
            <a:ext cx="53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/ 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A8DF3-9D53-44D1-A34E-47FDE0C6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971"/>
            <a:ext cx="2057400" cy="12225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CA1860-0DD8-40C2-8812-304C6C2D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39" y="1353034"/>
            <a:ext cx="1864360" cy="1184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1206A8-7555-4807-A606-835BC926C24F}"/>
              </a:ext>
            </a:extLst>
          </p:cNvPr>
          <p:cNvSpPr txBox="1"/>
          <p:nvPr/>
        </p:nvSpPr>
        <p:spPr>
          <a:xfrm>
            <a:off x="475176" y="313295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모델을 학습할 때 건물 간 전력사용량 편차가 너무 커서 모델 학습이 잘 이루어지지 않음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Min-Max Scaler</a:t>
            </a:r>
            <a:r>
              <a:rPr lang="ko-KR" altLang="en-US" sz="1200" dirty="0"/>
              <a:t>를 이용하여 학습한 후 </a:t>
            </a:r>
            <a:r>
              <a:rPr lang="en-US" altLang="ko-KR" sz="1200" dirty="0"/>
              <a:t>inverse transform</a:t>
            </a:r>
            <a:r>
              <a:rPr lang="ko-KR" altLang="en-US" sz="1200" dirty="0"/>
              <a:t>으로 </a:t>
            </a:r>
            <a:r>
              <a:rPr lang="en-US" altLang="ko-KR" sz="1200" dirty="0"/>
              <a:t>Scale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되돌려줌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86978-90A4-4868-BC30-DAEB69D763D7}"/>
              </a:ext>
            </a:extLst>
          </p:cNvPr>
          <p:cNvSpPr txBox="1"/>
          <p:nvPr/>
        </p:nvSpPr>
        <p:spPr>
          <a:xfrm>
            <a:off x="457200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Feature Selection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6D740-286B-4838-9FC2-283E253030A8}"/>
              </a:ext>
            </a:extLst>
          </p:cNvPr>
          <p:cNvSpPr txBox="1"/>
          <p:nvPr/>
        </p:nvSpPr>
        <p:spPr>
          <a:xfrm>
            <a:off x="457200" y="1045149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온도와 풍속만 사용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나머지 변수는 </a:t>
            </a:r>
            <a:r>
              <a:rPr lang="en-US" altLang="ko-KR" sz="1200" dirty="0"/>
              <a:t>CV</a:t>
            </a:r>
            <a:r>
              <a:rPr lang="ko-KR" altLang="en-US" sz="1200" dirty="0"/>
              <a:t> 하락을 야기하기에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3DC4-5886-4FF8-80C3-3336F178F745}"/>
              </a:ext>
            </a:extLst>
          </p:cNvPr>
          <p:cNvSpPr txBox="1"/>
          <p:nvPr/>
        </p:nvSpPr>
        <p:spPr>
          <a:xfrm>
            <a:off x="475176" y="196018"/>
            <a:ext cx="53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/ 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00090-D81D-43E3-AECD-69FFFA76D569}"/>
              </a:ext>
            </a:extLst>
          </p:cNvPr>
          <p:cNvSpPr txBox="1"/>
          <p:nvPr/>
        </p:nvSpPr>
        <p:spPr>
          <a:xfrm>
            <a:off x="475176" y="195700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 </a:t>
            </a:r>
            <a:r>
              <a:rPr lang="en-US" altLang="ko-KR" sz="1200" dirty="0"/>
              <a:t>Feature Engineering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0A99A-1E16-49CA-BE34-EA61B5EED495}"/>
              </a:ext>
            </a:extLst>
          </p:cNvPr>
          <p:cNvSpPr txBox="1"/>
          <p:nvPr/>
        </p:nvSpPr>
        <p:spPr>
          <a:xfrm>
            <a:off x="475176" y="2335399"/>
            <a:ext cx="601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날짜 변수 </a:t>
            </a:r>
            <a:r>
              <a:rPr lang="en-US" altLang="ko-KR" sz="1200" dirty="0"/>
              <a:t>(month, week, day, hour, weekday, weekend)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화씨온도</a:t>
            </a:r>
            <a:r>
              <a:rPr lang="en-US" altLang="ko-KR" sz="1200" dirty="0"/>
              <a:t>, </a:t>
            </a:r>
            <a:r>
              <a:rPr lang="ko-KR" altLang="en-US" sz="1200" dirty="0"/>
              <a:t>체감온도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열지수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Working hour (8</a:t>
            </a:r>
            <a:r>
              <a:rPr lang="ko-KR" altLang="en-US" sz="1200" dirty="0"/>
              <a:t>시</a:t>
            </a:r>
            <a:r>
              <a:rPr lang="en-US" altLang="ko-KR" sz="1200" dirty="0"/>
              <a:t>~19</a:t>
            </a:r>
            <a:r>
              <a:rPr lang="ko-KR" altLang="en-US" sz="1200" dirty="0"/>
              <a:t>시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Lunch Time, Dinner Time (12</a:t>
            </a:r>
            <a:r>
              <a:rPr lang="ko-KR" altLang="en-US" sz="1200" dirty="0"/>
              <a:t>시</a:t>
            </a:r>
            <a:r>
              <a:rPr lang="en-US" altLang="ko-KR" sz="1200" dirty="0"/>
              <a:t>~13</a:t>
            </a:r>
            <a:r>
              <a:rPr lang="ko-KR" altLang="en-US" sz="1200" dirty="0"/>
              <a:t>시</a:t>
            </a:r>
            <a:r>
              <a:rPr lang="en-US" altLang="ko-KR" sz="1200" dirty="0"/>
              <a:t>, 19</a:t>
            </a:r>
            <a:r>
              <a:rPr lang="ko-KR" altLang="en-US" sz="1200" dirty="0"/>
              <a:t>시</a:t>
            </a:r>
            <a:r>
              <a:rPr lang="en-US" altLang="ko-KR" sz="1200" dirty="0"/>
              <a:t>~21</a:t>
            </a:r>
            <a:r>
              <a:rPr lang="ko-KR" altLang="en-US" sz="1200" dirty="0"/>
              <a:t>시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불쾌지수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CDH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21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53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/ 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07D92-FC73-4736-96A3-B02C41DBCB5B}"/>
              </a:ext>
            </a:extLst>
          </p:cNvPr>
          <p:cNvSpPr txBox="1"/>
          <p:nvPr/>
        </p:nvSpPr>
        <p:spPr>
          <a:xfrm>
            <a:off x="475176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 </a:t>
            </a:r>
            <a:r>
              <a:rPr lang="en-US" altLang="ko-KR" sz="1200" dirty="0"/>
              <a:t>Clustering, Region Feature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37B0E-62C2-43C0-A368-9B3580EDF8EE}"/>
              </a:ext>
            </a:extLst>
          </p:cNvPr>
          <p:cNvSpPr txBox="1"/>
          <p:nvPr/>
        </p:nvSpPr>
        <p:spPr>
          <a:xfrm>
            <a:off x="457200" y="2525952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</a:t>
            </a:r>
            <a:r>
              <a:rPr lang="ko-KR" altLang="en-US" sz="1200" dirty="0"/>
              <a:t> </a:t>
            </a:r>
            <a:r>
              <a:rPr lang="en-US" altLang="ko-KR" sz="1200" dirty="0"/>
              <a:t>Test data interpolate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0398D-1673-46F4-9BBD-42832D9F1E0A}"/>
              </a:ext>
            </a:extLst>
          </p:cNvPr>
          <p:cNvSpPr txBox="1"/>
          <p:nvPr/>
        </p:nvSpPr>
        <p:spPr>
          <a:xfrm>
            <a:off x="457200" y="2904351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Linear interpolate </a:t>
            </a:r>
            <a:r>
              <a:rPr lang="ko-KR" altLang="en-US" sz="1200" dirty="0"/>
              <a:t>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E374A-C998-41CB-A2D3-E90BC1158AE8}"/>
              </a:ext>
            </a:extLst>
          </p:cNvPr>
          <p:cNvSpPr txBox="1"/>
          <p:nvPr/>
        </p:nvSpPr>
        <p:spPr>
          <a:xfrm>
            <a:off x="475176" y="987882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전력 사용량 </a:t>
            </a:r>
            <a:r>
              <a:rPr lang="en-US" altLang="ko-KR" sz="1200" dirty="0"/>
              <a:t>Min-Max Scaling </a:t>
            </a:r>
            <a:r>
              <a:rPr lang="ko-KR" altLang="en-US" sz="1200" dirty="0"/>
              <a:t>후 </a:t>
            </a:r>
            <a:r>
              <a:rPr lang="en-US" altLang="ko-KR" sz="1200" dirty="0"/>
              <a:t>K-Means Clustering </a:t>
            </a:r>
            <a:r>
              <a:rPr lang="ko-KR" altLang="en-US" sz="1200" dirty="0"/>
              <a:t>사용 </a:t>
            </a:r>
            <a:r>
              <a:rPr lang="en-US" altLang="ko-KR" sz="1200" dirty="0"/>
              <a:t>( optimal</a:t>
            </a:r>
            <a:r>
              <a:rPr lang="ko-KR" altLang="en-US" sz="1200" dirty="0"/>
              <a:t> </a:t>
            </a:r>
            <a:r>
              <a:rPr lang="en-US" altLang="ko-KR" sz="1200" dirty="0"/>
              <a:t>K=5 )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온도가 일정하게 같은 건물들을 같은 </a:t>
            </a:r>
            <a:r>
              <a:rPr lang="en-US" altLang="ko-KR" sz="1200" dirty="0"/>
              <a:t>Region</a:t>
            </a:r>
            <a:r>
              <a:rPr lang="ko-KR" altLang="en-US" sz="1200" dirty="0"/>
              <a:t>이라고 가정</a:t>
            </a:r>
          </a:p>
        </p:txBody>
      </p:sp>
    </p:spTree>
    <p:extLst>
      <p:ext uri="{BB962C8B-B14F-4D97-AF65-F5344CB8AC3E}">
        <p14:creationId xmlns:p14="http://schemas.microsoft.com/office/powerpoint/2010/main" val="167836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모델링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50AE10-FE20-42F3-8AB4-A599370B180F}"/>
              </a:ext>
            </a:extLst>
          </p:cNvPr>
          <p:cNvSpPr/>
          <p:nvPr/>
        </p:nvSpPr>
        <p:spPr>
          <a:xfrm>
            <a:off x="685800" y="1060311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LGB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E59A5-0B03-4085-B33E-0D80A50D8A08}"/>
              </a:ext>
            </a:extLst>
          </p:cNvPr>
          <p:cNvSpPr/>
          <p:nvPr/>
        </p:nvSpPr>
        <p:spPr>
          <a:xfrm>
            <a:off x="685800" y="1571228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XGB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439BC8-5A63-484D-AC45-7E9E284D5540}"/>
              </a:ext>
            </a:extLst>
          </p:cNvPr>
          <p:cNvSpPr/>
          <p:nvPr/>
        </p:nvSpPr>
        <p:spPr>
          <a:xfrm>
            <a:off x="1524000" y="1056124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LGB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9BBEF8-DCF7-4D86-BB6E-CFA0B2701C2E}"/>
              </a:ext>
            </a:extLst>
          </p:cNvPr>
          <p:cNvSpPr/>
          <p:nvPr/>
        </p:nvSpPr>
        <p:spPr>
          <a:xfrm>
            <a:off x="1524000" y="1567041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XGB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6C570-4BC9-4BE4-9E0B-3FC152D50F1F}"/>
              </a:ext>
            </a:extLst>
          </p:cNvPr>
          <p:cNvSpPr/>
          <p:nvPr/>
        </p:nvSpPr>
        <p:spPr>
          <a:xfrm>
            <a:off x="2362200" y="1047750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LGB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F820DB-55B9-431C-B0DC-B1DD3A5E568C}"/>
              </a:ext>
            </a:extLst>
          </p:cNvPr>
          <p:cNvSpPr/>
          <p:nvPr/>
        </p:nvSpPr>
        <p:spPr>
          <a:xfrm>
            <a:off x="2362200" y="1558667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XGB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B22B2-E42F-431C-BFB0-D029EA0285CF}"/>
              </a:ext>
            </a:extLst>
          </p:cNvPr>
          <p:cNvSpPr txBox="1"/>
          <p:nvPr/>
        </p:nvSpPr>
        <p:spPr>
          <a:xfrm>
            <a:off x="838200" y="197471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6</a:t>
            </a:r>
            <a:r>
              <a:rPr lang="ko-KR" altLang="en-US" sz="1050" dirty="0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74815-D077-4982-81B4-29BDAC513E92}"/>
              </a:ext>
            </a:extLst>
          </p:cNvPr>
          <p:cNvSpPr txBox="1"/>
          <p:nvPr/>
        </p:nvSpPr>
        <p:spPr>
          <a:xfrm>
            <a:off x="1615440" y="1974711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6, 7</a:t>
            </a:r>
            <a:r>
              <a:rPr lang="ko-KR" altLang="en-US" sz="1050" dirty="0"/>
              <a:t>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82947-C2AA-4095-989A-1D594F12651B}"/>
              </a:ext>
            </a:extLst>
          </p:cNvPr>
          <p:cNvSpPr txBox="1"/>
          <p:nvPr/>
        </p:nvSpPr>
        <p:spPr>
          <a:xfrm>
            <a:off x="2393654" y="1974711"/>
            <a:ext cx="654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6, 7, 8</a:t>
            </a:r>
            <a:r>
              <a:rPr lang="ko-KR" altLang="en-US" sz="1050" dirty="0"/>
              <a:t>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5C226-28F7-41E2-B174-95033F574B57}"/>
              </a:ext>
            </a:extLst>
          </p:cNvPr>
          <p:cNvSpPr txBox="1"/>
          <p:nvPr/>
        </p:nvSpPr>
        <p:spPr>
          <a:xfrm>
            <a:off x="457200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0A5DC-2BBA-480D-AFF3-4228C69A85DD}"/>
              </a:ext>
            </a:extLst>
          </p:cNvPr>
          <p:cNvSpPr txBox="1"/>
          <p:nvPr/>
        </p:nvSpPr>
        <p:spPr>
          <a:xfrm>
            <a:off x="475176" y="2235981"/>
            <a:ext cx="2649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건물 별 모델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24B17-8E07-4FDC-9499-F80C58EFCBA3}"/>
              </a:ext>
            </a:extLst>
          </p:cNvPr>
          <p:cNvSpPr txBox="1"/>
          <p:nvPr/>
        </p:nvSpPr>
        <p:spPr>
          <a:xfrm>
            <a:off x="3611136" y="3955911"/>
            <a:ext cx="2649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시간 별 모델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7549D1-DA56-44B0-AA3F-D58EC738D2F0}"/>
              </a:ext>
            </a:extLst>
          </p:cNvPr>
          <p:cNvSpPr/>
          <p:nvPr/>
        </p:nvSpPr>
        <p:spPr>
          <a:xfrm>
            <a:off x="3718560" y="1060311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LGB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679763-FDE8-48E1-A354-659DA1F9BE8E}"/>
              </a:ext>
            </a:extLst>
          </p:cNvPr>
          <p:cNvSpPr/>
          <p:nvPr/>
        </p:nvSpPr>
        <p:spPr>
          <a:xfrm>
            <a:off x="4556760" y="1056124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LGB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B59F8F-9E58-4DC0-8713-ED93CFFD8441}"/>
              </a:ext>
            </a:extLst>
          </p:cNvPr>
          <p:cNvSpPr/>
          <p:nvPr/>
        </p:nvSpPr>
        <p:spPr>
          <a:xfrm>
            <a:off x="5394960" y="1047750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LGB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1E519-0827-43EE-AEEE-4D7F3A50F0C4}"/>
              </a:ext>
            </a:extLst>
          </p:cNvPr>
          <p:cNvSpPr txBox="1"/>
          <p:nvPr/>
        </p:nvSpPr>
        <p:spPr>
          <a:xfrm>
            <a:off x="3723305" y="3659485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default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407DB7-726C-44D6-9DF3-FFD75BF92391}"/>
              </a:ext>
            </a:extLst>
          </p:cNvPr>
          <p:cNvSpPr txBox="1"/>
          <p:nvPr/>
        </p:nvSpPr>
        <p:spPr>
          <a:xfrm>
            <a:off x="4546526" y="3651111"/>
            <a:ext cx="742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By cluster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9D7F36-A971-4681-A5AC-F8AB3F759DB6}"/>
              </a:ext>
            </a:extLst>
          </p:cNvPr>
          <p:cNvSpPr txBox="1"/>
          <p:nvPr/>
        </p:nvSpPr>
        <p:spPr>
          <a:xfrm>
            <a:off x="5369225" y="3659011"/>
            <a:ext cx="742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By region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8708DF-3D7E-458F-9169-E0A9EA520A62}"/>
              </a:ext>
            </a:extLst>
          </p:cNvPr>
          <p:cNvSpPr/>
          <p:nvPr/>
        </p:nvSpPr>
        <p:spPr>
          <a:xfrm>
            <a:off x="3726183" y="1464171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Morning</a:t>
            </a:r>
          </a:p>
          <a:p>
            <a:pPr algn="ctr"/>
            <a:r>
              <a:rPr lang="en-US" altLang="ko-KR" sz="700" dirty="0"/>
              <a:t>Hour&lt;13</a:t>
            </a:r>
            <a:endParaRPr lang="ko-KR" altLang="en-US" sz="7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5AF54B-D455-4A53-83F3-8F1CC2DFF4E2}"/>
              </a:ext>
            </a:extLst>
          </p:cNvPr>
          <p:cNvSpPr/>
          <p:nvPr/>
        </p:nvSpPr>
        <p:spPr>
          <a:xfrm>
            <a:off x="3733803" y="1910365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Afternoon</a:t>
            </a:r>
          </a:p>
          <a:p>
            <a:pPr algn="ctr"/>
            <a:r>
              <a:rPr lang="en-US" altLang="ko-KR" sz="700" dirty="0"/>
              <a:t>Hour&gt;=13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082C43-094D-47B2-88AA-D09C07E188D6}"/>
              </a:ext>
            </a:extLst>
          </p:cNvPr>
          <p:cNvSpPr/>
          <p:nvPr/>
        </p:nvSpPr>
        <p:spPr>
          <a:xfrm>
            <a:off x="3733803" y="2344514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Working</a:t>
            </a:r>
          </a:p>
          <a:p>
            <a:pPr algn="ctr"/>
            <a:r>
              <a:rPr lang="en-US" altLang="ko-KR" sz="700" dirty="0"/>
              <a:t>Hour&gt;=8</a:t>
            </a:r>
          </a:p>
          <a:p>
            <a:pPr algn="ctr"/>
            <a:r>
              <a:rPr lang="en-US" altLang="ko-KR" sz="700" dirty="0"/>
              <a:t>Hour&lt;20</a:t>
            </a:r>
            <a:endParaRPr lang="ko-KR" altLang="en-US" sz="7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F80A1-FEA2-48F9-8E71-F985CDEE040D}"/>
              </a:ext>
            </a:extLst>
          </p:cNvPr>
          <p:cNvSpPr/>
          <p:nvPr/>
        </p:nvSpPr>
        <p:spPr>
          <a:xfrm>
            <a:off x="3733803" y="2794550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No working</a:t>
            </a:r>
          </a:p>
          <a:p>
            <a:pPr algn="ctr"/>
            <a:r>
              <a:rPr lang="en-US" altLang="ko-KR" sz="700" dirty="0"/>
              <a:t>Hour&lt;8</a:t>
            </a:r>
          </a:p>
          <a:p>
            <a:pPr algn="ctr"/>
            <a:r>
              <a:rPr lang="en-US" altLang="ko-KR" sz="700" dirty="0"/>
              <a:t>Hour&gt;=20</a:t>
            </a:r>
            <a:endParaRPr lang="ko-KR" altLang="en-US" sz="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A0445-F541-4D49-928C-4232DA59447E}"/>
              </a:ext>
            </a:extLst>
          </p:cNvPr>
          <p:cNvSpPr/>
          <p:nvPr/>
        </p:nvSpPr>
        <p:spPr>
          <a:xfrm>
            <a:off x="3726183" y="3223555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r>
              <a:rPr lang="ko-KR" altLang="en-US" sz="700" dirty="0"/>
              <a:t>시간 간격</a:t>
            </a:r>
            <a:endParaRPr lang="en-US" altLang="ko-KR" sz="700" dirty="0"/>
          </a:p>
          <a:p>
            <a:pPr algn="ctr"/>
            <a:r>
              <a:rPr lang="en-US" altLang="ko-KR" sz="700" dirty="0"/>
              <a:t>4</a:t>
            </a:r>
            <a:r>
              <a:rPr lang="ko-KR" altLang="en-US" sz="700" dirty="0"/>
              <a:t>시간 간격</a:t>
            </a:r>
            <a:endParaRPr lang="en-US" altLang="ko-KR" sz="700" dirty="0"/>
          </a:p>
          <a:p>
            <a:pPr algn="ctr"/>
            <a:r>
              <a:rPr lang="en-US" altLang="ko-KR" sz="700" dirty="0"/>
              <a:t>3</a:t>
            </a:r>
            <a:r>
              <a:rPr lang="ko-KR" altLang="en-US" sz="700" dirty="0"/>
              <a:t>시간 간격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C3B7D7-11AC-42DA-8763-69DC3F08EF9E}"/>
              </a:ext>
            </a:extLst>
          </p:cNvPr>
          <p:cNvSpPr/>
          <p:nvPr/>
        </p:nvSpPr>
        <p:spPr>
          <a:xfrm>
            <a:off x="4556760" y="1464171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Morning</a:t>
            </a:r>
          </a:p>
          <a:p>
            <a:pPr algn="ctr"/>
            <a:r>
              <a:rPr lang="en-US" altLang="ko-KR" sz="700" dirty="0"/>
              <a:t>Hour&lt;13</a:t>
            </a:r>
            <a:endParaRPr lang="ko-KR" altLang="en-US" sz="7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0F48C7-A552-4127-8B4C-9BD55A7BAA2F}"/>
              </a:ext>
            </a:extLst>
          </p:cNvPr>
          <p:cNvSpPr/>
          <p:nvPr/>
        </p:nvSpPr>
        <p:spPr>
          <a:xfrm>
            <a:off x="4564380" y="1910365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Afternoon</a:t>
            </a:r>
          </a:p>
          <a:p>
            <a:pPr algn="ctr"/>
            <a:r>
              <a:rPr lang="en-US" altLang="ko-KR" sz="700" dirty="0"/>
              <a:t>Hour&gt;=13</a:t>
            </a:r>
            <a:endParaRPr lang="ko-KR" altLang="en-US" sz="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3F4783-89FD-43EE-A36C-9C5711577256}"/>
              </a:ext>
            </a:extLst>
          </p:cNvPr>
          <p:cNvSpPr/>
          <p:nvPr/>
        </p:nvSpPr>
        <p:spPr>
          <a:xfrm>
            <a:off x="4564380" y="2344514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Working</a:t>
            </a:r>
          </a:p>
          <a:p>
            <a:pPr algn="ctr"/>
            <a:r>
              <a:rPr lang="en-US" altLang="ko-KR" sz="700" dirty="0"/>
              <a:t>Hour&gt;=8</a:t>
            </a:r>
          </a:p>
          <a:p>
            <a:pPr algn="ctr"/>
            <a:r>
              <a:rPr lang="en-US" altLang="ko-KR" sz="700" dirty="0"/>
              <a:t>Hour&lt;20</a:t>
            </a:r>
            <a:endParaRPr lang="ko-KR" altLang="en-US" sz="7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91B578-0FAD-4D1E-A836-6B5012224D44}"/>
              </a:ext>
            </a:extLst>
          </p:cNvPr>
          <p:cNvSpPr/>
          <p:nvPr/>
        </p:nvSpPr>
        <p:spPr>
          <a:xfrm>
            <a:off x="4564380" y="2794550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No working</a:t>
            </a:r>
          </a:p>
          <a:p>
            <a:pPr algn="ctr"/>
            <a:r>
              <a:rPr lang="en-US" altLang="ko-KR" sz="700" dirty="0"/>
              <a:t>Hour&lt;8</a:t>
            </a:r>
          </a:p>
          <a:p>
            <a:pPr algn="ctr"/>
            <a:r>
              <a:rPr lang="en-US" altLang="ko-KR" sz="700" dirty="0"/>
              <a:t>Hour&gt;=20</a:t>
            </a:r>
            <a:endParaRPr lang="ko-KR" altLang="en-US" sz="7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D3512B-3E93-4D65-9FCC-DC1B752DADCB}"/>
              </a:ext>
            </a:extLst>
          </p:cNvPr>
          <p:cNvSpPr/>
          <p:nvPr/>
        </p:nvSpPr>
        <p:spPr>
          <a:xfrm>
            <a:off x="4556760" y="3223555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r>
              <a:rPr lang="ko-KR" altLang="en-US" sz="700" dirty="0"/>
              <a:t>시간 간격</a:t>
            </a:r>
            <a:endParaRPr lang="en-US" altLang="ko-KR" sz="700" dirty="0"/>
          </a:p>
          <a:p>
            <a:pPr algn="ctr"/>
            <a:r>
              <a:rPr lang="en-US" altLang="ko-KR" sz="700" dirty="0"/>
              <a:t>4</a:t>
            </a:r>
            <a:r>
              <a:rPr lang="ko-KR" altLang="en-US" sz="700" dirty="0"/>
              <a:t>시간 간격</a:t>
            </a:r>
            <a:endParaRPr lang="en-US" altLang="ko-KR" sz="700" dirty="0"/>
          </a:p>
          <a:p>
            <a:pPr algn="ctr"/>
            <a:r>
              <a:rPr lang="en-US" altLang="ko-KR" sz="700" dirty="0"/>
              <a:t>3</a:t>
            </a:r>
            <a:r>
              <a:rPr lang="ko-KR" altLang="en-US" sz="700" dirty="0"/>
              <a:t>시간 간격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CBE6DB-64A3-41C2-A0BD-643485397BDF}"/>
              </a:ext>
            </a:extLst>
          </p:cNvPr>
          <p:cNvSpPr/>
          <p:nvPr/>
        </p:nvSpPr>
        <p:spPr>
          <a:xfrm>
            <a:off x="5394960" y="1464171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Morning</a:t>
            </a:r>
          </a:p>
          <a:p>
            <a:pPr algn="ctr"/>
            <a:r>
              <a:rPr lang="en-US" altLang="ko-KR" sz="700" dirty="0"/>
              <a:t>Hour&lt;13</a:t>
            </a:r>
            <a:endParaRPr lang="ko-KR" altLang="en-US" sz="7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E40B2B-5DF7-4074-89E8-E1DD07B61939}"/>
              </a:ext>
            </a:extLst>
          </p:cNvPr>
          <p:cNvSpPr/>
          <p:nvPr/>
        </p:nvSpPr>
        <p:spPr>
          <a:xfrm>
            <a:off x="5402580" y="1910365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Afternoon</a:t>
            </a:r>
          </a:p>
          <a:p>
            <a:pPr algn="ctr"/>
            <a:r>
              <a:rPr lang="en-US" altLang="ko-KR" sz="700" dirty="0"/>
              <a:t>Hour&gt;=13</a:t>
            </a:r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FBE827-4DFA-426C-84D5-1047A1E03BD6}"/>
              </a:ext>
            </a:extLst>
          </p:cNvPr>
          <p:cNvSpPr/>
          <p:nvPr/>
        </p:nvSpPr>
        <p:spPr>
          <a:xfrm>
            <a:off x="5402580" y="2344514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Working</a:t>
            </a:r>
          </a:p>
          <a:p>
            <a:pPr algn="ctr"/>
            <a:r>
              <a:rPr lang="en-US" altLang="ko-KR" sz="700" dirty="0"/>
              <a:t>Hour&gt;=8</a:t>
            </a:r>
          </a:p>
          <a:p>
            <a:pPr algn="ctr"/>
            <a:r>
              <a:rPr lang="en-US" altLang="ko-KR" sz="700" dirty="0"/>
              <a:t>Hour&lt;20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225FB8-2B2A-4644-89A4-FEE00FBB4191}"/>
              </a:ext>
            </a:extLst>
          </p:cNvPr>
          <p:cNvSpPr/>
          <p:nvPr/>
        </p:nvSpPr>
        <p:spPr>
          <a:xfrm>
            <a:off x="5402580" y="2794550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No working</a:t>
            </a:r>
          </a:p>
          <a:p>
            <a:pPr algn="ctr"/>
            <a:r>
              <a:rPr lang="en-US" altLang="ko-KR" sz="700" dirty="0"/>
              <a:t>Hour&lt;8</a:t>
            </a:r>
          </a:p>
          <a:p>
            <a:pPr algn="ctr"/>
            <a:r>
              <a:rPr lang="en-US" altLang="ko-KR" sz="700" dirty="0"/>
              <a:t>Hour&gt;=20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AA56EC-E6AD-443B-8F93-DBF680AE3D55}"/>
              </a:ext>
            </a:extLst>
          </p:cNvPr>
          <p:cNvSpPr/>
          <p:nvPr/>
        </p:nvSpPr>
        <p:spPr>
          <a:xfrm>
            <a:off x="5394960" y="3223555"/>
            <a:ext cx="685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r>
              <a:rPr lang="ko-KR" altLang="en-US" sz="700" dirty="0"/>
              <a:t>시간 간격</a:t>
            </a:r>
            <a:endParaRPr lang="en-US" altLang="ko-KR" sz="700" dirty="0"/>
          </a:p>
          <a:p>
            <a:pPr algn="ctr"/>
            <a:r>
              <a:rPr lang="en-US" altLang="ko-KR" sz="700" dirty="0"/>
              <a:t>4</a:t>
            </a:r>
            <a:r>
              <a:rPr lang="ko-KR" altLang="en-US" sz="700" dirty="0"/>
              <a:t>시간 간격</a:t>
            </a:r>
            <a:endParaRPr lang="en-US" altLang="ko-KR" sz="700" dirty="0"/>
          </a:p>
          <a:p>
            <a:pPr algn="ctr"/>
            <a:r>
              <a:rPr lang="en-US" altLang="ko-KR" sz="700" dirty="0"/>
              <a:t>3</a:t>
            </a:r>
            <a:r>
              <a:rPr lang="ko-KR" altLang="en-US" sz="700" dirty="0"/>
              <a:t>시간 간격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1CF1924-5834-4DB2-9FFB-14FB94C948B8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6200000" flipH="1">
            <a:off x="2507703" y="1789576"/>
            <a:ext cx="1719930" cy="3135960"/>
          </a:xfrm>
          <a:prstGeom prst="bentConnector3">
            <a:avLst>
              <a:gd name="adj1" fmla="val 113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01F545-3E5C-4529-9A64-D14F05FE4BC3}"/>
              </a:ext>
            </a:extLst>
          </p:cNvPr>
          <p:cNvSpPr txBox="1"/>
          <p:nvPr/>
        </p:nvSpPr>
        <p:spPr>
          <a:xfrm>
            <a:off x="1775912" y="4116681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앙상블</a:t>
            </a:r>
            <a:endParaRPr lang="en-US" altLang="ko-KR" sz="800" dirty="0"/>
          </a:p>
          <a:p>
            <a:pPr algn="ctr"/>
            <a:r>
              <a:rPr lang="ko-KR" altLang="en-US" sz="800" dirty="0"/>
              <a:t>건물 별</a:t>
            </a:r>
            <a:r>
              <a:rPr lang="en-US" altLang="ko-KR" sz="800" dirty="0"/>
              <a:t>*0.7 + </a:t>
            </a:r>
            <a:r>
              <a:rPr lang="ko-KR" altLang="en-US" sz="800" dirty="0"/>
              <a:t>시간 별</a:t>
            </a:r>
            <a:r>
              <a:rPr lang="en-US" altLang="ko-KR" sz="800" dirty="0"/>
              <a:t>*0.3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C4F67-CB5A-4D8E-B8AF-718B9E20B18B}"/>
              </a:ext>
            </a:extLst>
          </p:cNvPr>
          <p:cNvSpPr txBox="1"/>
          <p:nvPr/>
        </p:nvSpPr>
        <p:spPr>
          <a:xfrm>
            <a:off x="457200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/>
              <a:t>Cross-Validation Strategy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1F400E-A00C-4B41-B10B-1E4D6BFB59F1}"/>
              </a:ext>
            </a:extLst>
          </p:cNvPr>
          <p:cNvSpPr/>
          <p:nvPr/>
        </p:nvSpPr>
        <p:spPr>
          <a:xfrm>
            <a:off x="237587" y="1359700"/>
            <a:ext cx="31242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r>
              <a:rPr lang="ko-KR" altLang="en-US" sz="1100" dirty="0"/>
              <a:t>월 </a:t>
            </a:r>
            <a:r>
              <a:rPr lang="en-US" altLang="ko-KR" sz="1100" dirty="0"/>
              <a:t>1</a:t>
            </a:r>
            <a:r>
              <a:rPr lang="ko-KR" altLang="en-US" sz="1100" dirty="0"/>
              <a:t>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EB31A-8A7F-4134-A275-AB7938846ECA}"/>
              </a:ext>
            </a:extLst>
          </p:cNvPr>
          <p:cNvSpPr/>
          <p:nvPr/>
        </p:nvSpPr>
        <p:spPr>
          <a:xfrm>
            <a:off x="237587" y="3328587"/>
            <a:ext cx="31242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r>
              <a:rPr lang="ko-KR" altLang="en-US" sz="1100" dirty="0"/>
              <a:t>월 </a:t>
            </a:r>
            <a:r>
              <a:rPr lang="en-US" altLang="ko-KR" sz="1100" dirty="0"/>
              <a:t>3</a:t>
            </a:r>
            <a:r>
              <a:rPr lang="ko-KR" altLang="en-US" sz="1100" dirty="0"/>
              <a:t>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9EFD7-1417-47C8-9086-A3298B22BCD2}"/>
              </a:ext>
            </a:extLst>
          </p:cNvPr>
          <p:cNvSpPr/>
          <p:nvPr/>
        </p:nvSpPr>
        <p:spPr>
          <a:xfrm>
            <a:off x="237587" y="3815174"/>
            <a:ext cx="31242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r>
              <a:rPr lang="ko-KR" altLang="en-US" sz="1100" dirty="0"/>
              <a:t>월 </a:t>
            </a:r>
            <a:r>
              <a:rPr lang="en-US" altLang="ko-KR" sz="1100" dirty="0"/>
              <a:t>4</a:t>
            </a:r>
            <a:r>
              <a:rPr lang="ko-KR" altLang="en-US" sz="1100" dirty="0"/>
              <a:t>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A96BE0-412E-4909-B5E0-94E106D9C3D6}"/>
              </a:ext>
            </a:extLst>
          </p:cNvPr>
          <p:cNvSpPr/>
          <p:nvPr/>
        </p:nvSpPr>
        <p:spPr>
          <a:xfrm>
            <a:off x="237587" y="1808656"/>
            <a:ext cx="31242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r>
              <a:rPr lang="ko-KR" altLang="en-US" sz="1100" dirty="0"/>
              <a:t>월 </a:t>
            </a:r>
            <a:r>
              <a:rPr lang="en-US" altLang="ko-KR" sz="1100" dirty="0"/>
              <a:t>2</a:t>
            </a:r>
            <a:r>
              <a:rPr lang="ko-KR" altLang="en-US" sz="1100" dirty="0"/>
              <a:t>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6A2096-A27A-41D1-AA79-17BBB4EBCE99}"/>
              </a:ext>
            </a:extLst>
          </p:cNvPr>
          <p:cNvSpPr/>
          <p:nvPr/>
        </p:nvSpPr>
        <p:spPr>
          <a:xfrm>
            <a:off x="237587" y="2867332"/>
            <a:ext cx="31242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r>
              <a:rPr lang="ko-KR" altLang="en-US" sz="1100" dirty="0"/>
              <a:t>월 </a:t>
            </a:r>
            <a:r>
              <a:rPr lang="en-US" altLang="ko-KR" sz="1100" dirty="0"/>
              <a:t>2</a:t>
            </a:r>
            <a:r>
              <a:rPr lang="ko-KR" altLang="en-US" sz="1100" dirty="0"/>
              <a:t>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73D455-C3A6-4E93-ABA4-A6D6F2F42DDE}"/>
              </a:ext>
            </a:extLst>
          </p:cNvPr>
          <p:cNvGrpSpPr/>
          <p:nvPr/>
        </p:nvGrpSpPr>
        <p:grpSpPr>
          <a:xfrm>
            <a:off x="1783080" y="2261539"/>
            <a:ext cx="45720" cy="453393"/>
            <a:chOff x="1761586" y="2261539"/>
            <a:chExt cx="45720" cy="45339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F80419-3B90-43A5-9111-D8819A3F33EB}"/>
                </a:ext>
              </a:extLst>
            </p:cNvPr>
            <p:cNvSpPr/>
            <p:nvPr/>
          </p:nvSpPr>
          <p:spPr>
            <a:xfrm>
              <a:off x="1761587" y="22615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A2FCC40-BB05-46E0-9FEE-279A5846EA79}"/>
                </a:ext>
              </a:extLst>
            </p:cNvPr>
            <p:cNvSpPr/>
            <p:nvPr/>
          </p:nvSpPr>
          <p:spPr>
            <a:xfrm>
              <a:off x="1761586" y="24665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A51102E-C019-4881-9A9B-23C5165209F4}"/>
                </a:ext>
              </a:extLst>
            </p:cNvPr>
            <p:cNvSpPr/>
            <p:nvPr/>
          </p:nvSpPr>
          <p:spPr>
            <a:xfrm>
              <a:off x="1761587" y="26692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DB125D-CE96-4914-A1AB-99FF367446F8}"/>
              </a:ext>
            </a:extLst>
          </p:cNvPr>
          <p:cNvSpPr/>
          <p:nvPr/>
        </p:nvSpPr>
        <p:spPr>
          <a:xfrm>
            <a:off x="3589020" y="1790971"/>
            <a:ext cx="1066800" cy="184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Data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6DE8A-DC09-4E8B-86E9-6472DF31E663}"/>
              </a:ext>
            </a:extLst>
          </p:cNvPr>
          <p:cNvSpPr/>
          <p:nvPr/>
        </p:nvSpPr>
        <p:spPr>
          <a:xfrm>
            <a:off x="3595271" y="1342014"/>
            <a:ext cx="1066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Valid Data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368095-0F78-47BE-A06D-F1F97A5AEC80}"/>
              </a:ext>
            </a:extLst>
          </p:cNvPr>
          <p:cNvSpPr/>
          <p:nvPr/>
        </p:nvSpPr>
        <p:spPr>
          <a:xfrm>
            <a:off x="3581399" y="3797488"/>
            <a:ext cx="3039013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Test Data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1B94-1D24-44DA-A32F-4556DB3D9C59}"/>
              </a:ext>
            </a:extLst>
          </p:cNvPr>
          <p:cNvSpPr/>
          <p:nvPr/>
        </p:nvSpPr>
        <p:spPr>
          <a:xfrm>
            <a:off x="5553612" y="1288060"/>
            <a:ext cx="1066800" cy="184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613C5F-3901-45F3-8D5E-6528B4D0B400}"/>
              </a:ext>
            </a:extLst>
          </p:cNvPr>
          <p:cNvSpPr/>
          <p:nvPr/>
        </p:nvSpPr>
        <p:spPr>
          <a:xfrm>
            <a:off x="5553612" y="3279949"/>
            <a:ext cx="1066800" cy="32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Valid Data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7A69DD-3E66-4961-B53F-52022C816A5C}"/>
              </a:ext>
            </a:extLst>
          </p:cNvPr>
          <p:cNvGrpSpPr/>
          <p:nvPr/>
        </p:nvGrpSpPr>
        <p:grpSpPr>
          <a:xfrm rot="5400000">
            <a:off x="5097095" y="2287797"/>
            <a:ext cx="45720" cy="453393"/>
            <a:chOff x="1913986" y="2413939"/>
            <a:chExt cx="45720" cy="45339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565395F-D463-4BA4-9AA2-805DA1516275}"/>
                </a:ext>
              </a:extLst>
            </p:cNvPr>
            <p:cNvSpPr/>
            <p:nvPr/>
          </p:nvSpPr>
          <p:spPr>
            <a:xfrm>
              <a:off x="1913987" y="24139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744962-03B2-47D4-8BD9-1D74F8720E31}"/>
                </a:ext>
              </a:extLst>
            </p:cNvPr>
            <p:cNvSpPr/>
            <p:nvPr/>
          </p:nvSpPr>
          <p:spPr>
            <a:xfrm>
              <a:off x="1913986" y="26189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A95BE2-B420-43A7-8452-8683C9754E9B}"/>
                </a:ext>
              </a:extLst>
            </p:cNvPr>
            <p:cNvSpPr/>
            <p:nvPr/>
          </p:nvSpPr>
          <p:spPr>
            <a:xfrm>
              <a:off x="1913987" y="28216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E660A5-7DA0-41A8-ABDA-CDDFBBDA2C30}"/>
              </a:ext>
            </a:extLst>
          </p:cNvPr>
          <p:cNvSpPr txBox="1"/>
          <p:nvPr/>
        </p:nvSpPr>
        <p:spPr>
          <a:xfrm>
            <a:off x="2408536" y="4282134"/>
            <a:ext cx="2040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주차별로 </a:t>
            </a:r>
            <a:r>
              <a:rPr lang="en-US" altLang="ko-KR" sz="800" dirty="0"/>
              <a:t>Valid</a:t>
            </a:r>
            <a:r>
              <a:rPr lang="ko-KR" altLang="en-US" sz="800" dirty="0"/>
              <a:t>를 </a:t>
            </a:r>
            <a:r>
              <a:rPr lang="ko-KR" altLang="en-US" sz="800" dirty="0" err="1"/>
              <a:t>셋팅한</a:t>
            </a:r>
            <a:r>
              <a:rPr lang="ko-KR" altLang="en-US" sz="800" dirty="0"/>
              <a:t> 후 학습 </a:t>
            </a:r>
            <a:r>
              <a:rPr lang="en-US" altLang="ko-KR" sz="800" dirty="0"/>
              <a:t>(12</a:t>
            </a:r>
            <a:r>
              <a:rPr lang="ko-KR" altLang="en-US" sz="800" dirty="0"/>
              <a:t> </a:t>
            </a:r>
            <a:r>
              <a:rPr lang="en-US" altLang="ko-KR" sz="800" dirty="0"/>
              <a:t>Folds)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4B1D7-3EAC-4013-89E7-FA9AA09F003A}"/>
              </a:ext>
            </a:extLst>
          </p:cNvPr>
          <p:cNvSpPr txBox="1"/>
          <p:nvPr/>
        </p:nvSpPr>
        <p:spPr>
          <a:xfrm>
            <a:off x="457200" y="66675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Post processing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D5632-0226-407B-B329-85ADC9FB7C49}"/>
              </a:ext>
            </a:extLst>
          </p:cNvPr>
          <p:cNvSpPr txBox="1"/>
          <p:nvPr/>
        </p:nvSpPr>
        <p:spPr>
          <a:xfrm>
            <a:off x="476888" y="943748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건물마다 전력량은 상이하였기 때문에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예측값이</a:t>
            </a:r>
            <a:r>
              <a:rPr lang="ko-KR" altLang="en-US" sz="1100" dirty="0"/>
              <a:t> 과소</a:t>
            </a:r>
            <a:r>
              <a:rPr lang="en-US" altLang="ko-KR" sz="1100" dirty="0"/>
              <a:t>/</a:t>
            </a:r>
            <a:r>
              <a:rPr lang="ko-KR" altLang="en-US" sz="1100" dirty="0"/>
              <a:t>과대추정 되는 경향이 존재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8</a:t>
            </a:r>
            <a:r>
              <a:rPr lang="ko-KR" altLang="en-US" sz="1100" dirty="0"/>
              <a:t>월 </a:t>
            </a:r>
            <a:r>
              <a:rPr lang="en-US" altLang="ko-KR" sz="1100" dirty="0"/>
              <a:t>3</a:t>
            </a:r>
            <a:r>
              <a:rPr lang="ko-KR" altLang="en-US" sz="1100" dirty="0"/>
              <a:t>주를 이용하여 </a:t>
            </a:r>
            <a:r>
              <a:rPr lang="ko-KR" altLang="en-US" sz="1100" dirty="0" err="1"/>
              <a:t>예측값과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실측값의</a:t>
            </a:r>
            <a:r>
              <a:rPr lang="ko-KR" altLang="en-US" sz="1100" dirty="0"/>
              <a:t> 차이를 계산하였고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차이만큼의 후처리 수행</a:t>
            </a:r>
          </a:p>
        </p:txBody>
      </p:sp>
    </p:spTree>
    <p:extLst>
      <p:ext uri="{BB962C8B-B14F-4D97-AF65-F5344CB8AC3E}">
        <p14:creationId xmlns:p14="http://schemas.microsoft.com/office/powerpoint/2010/main" val="422041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613</Words>
  <Application>Microsoft Office PowerPoint</Application>
  <PresentationFormat>사용자 지정</PresentationFormat>
  <Paragraphs>176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맑은 고딕</vt:lpstr>
      <vt:lpstr>맑은 고딕</vt:lpstr>
      <vt:lpstr>Arial</vt:lpstr>
      <vt:lpstr>Calibri</vt:lpstr>
      <vt:lpstr>Calibri Light</vt:lpstr>
      <vt:lpstr>Trebuchet MS</vt:lpstr>
      <vt:lpstr>Office Theme</vt:lpstr>
      <vt:lpstr>전력사용량 예측 AI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hhl</cp:lastModifiedBy>
  <cp:revision>140</cp:revision>
  <dcterms:created xsi:type="dcterms:W3CDTF">2019-11-05T08:15:17Z</dcterms:created>
  <dcterms:modified xsi:type="dcterms:W3CDTF">2021-06-30T10:54:48Z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