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2" r:id="rId4"/>
    <p:sldId id="273" r:id="rId5"/>
    <p:sldId id="275" r:id="rId6"/>
    <p:sldId id="276" r:id="rId7"/>
    <p:sldId id="277" r:id="rId8"/>
    <p:sldId id="291" r:id="rId9"/>
    <p:sldId id="292" r:id="rId10"/>
    <p:sldId id="279" r:id="rId11"/>
    <p:sldId id="280" r:id="rId12"/>
    <p:sldId id="281" r:id="rId13"/>
    <p:sldId id="283" r:id="rId14"/>
    <p:sldId id="282" r:id="rId15"/>
    <p:sldId id="284" r:id="rId16"/>
    <p:sldId id="289" r:id="rId17"/>
    <p:sldId id="290" r:id="rId18"/>
    <p:sldId id="285" r:id="rId19"/>
    <p:sldId id="286" r:id="rId20"/>
    <p:sldId id="287" r:id="rId21"/>
    <p:sldId id="28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59" d="100"/>
          <a:sy n="59" d="100"/>
        </p:scale>
        <p:origin x="-72" y="-12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343B-073F-42AB-B586-B71400FD9B73}" type="datetimeFigureOut">
              <a:rPr lang="ko-KR" altLang="en-US" smtClean="0"/>
              <a:t>2016-07-25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5BAD-18E3-4E76-AFD3-D8B54F6E1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393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343B-073F-42AB-B586-B71400FD9B73}" type="datetimeFigureOut">
              <a:rPr lang="ko-KR" altLang="en-US" smtClean="0"/>
              <a:t>2016-07-25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5BAD-18E3-4E76-AFD3-D8B54F6E1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70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343B-073F-42AB-B586-B71400FD9B73}" type="datetimeFigureOut">
              <a:rPr lang="ko-KR" altLang="en-US" smtClean="0"/>
              <a:t>2016-07-25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5BAD-18E3-4E76-AFD3-D8B54F6E1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02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343B-073F-42AB-B586-B71400FD9B73}" type="datetimeFigureOut">
              <a:rPr lang="ko-KR" altLang="en-US" smtClean="0"/>
              <a:t>2016-07-25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5BAD-18E3-4E76-AFD3-D8B54F6E1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648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343B-073F-42AB-B586-B71400FD9B73}" type="datetimeFigureOut">
              <a:rPr lang="ko-KR" altLang="en-US" smtClean="0"/>
              <a:t>2016-07-25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5BAD-18E3-4E76-AFD3-D8B54F6E1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022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343B-073F-42AB-B586-B71400FD9B73}" type="datetimeFigureOut">
              <a:rPr lang="ko-KR" altLang="en-US" smtClean="0"/>
              <a:t>2016-07-25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5BAD-18E3-4E76-AFD3-D8B54F6E1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49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343B-073F-42AB-B586-B71400FD9B73}" type="datetimeFigureOut">
              <a:rPr lang="ko-KR" altLang="en-US" smtClean="0"/>
              <a:t>2016-07-25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5BAD-18E3-4E76-AFD3-D8B54F6E1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80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343B-073F-42AB-B586-B71400FD9B73}" type="datetimeFigureOut">
              <a:rPr lang="ko-KR" altLang="en-US" smtClean="0"/>
              <a:t>2016-07-25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5BAD-18E3-4E76-AFD3-D8B54F6E1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50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343B-073F-42AB-B586-B71400FD9B73}" type="datetimeFigureOut">
              <a:rPr lang="ko-KR" altLang="en-US" smtClean="0"/>
              <a:t>2016-07-25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5BAD-18E3-4E76-AFD3-D8B54F6E1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5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343B-073F-42AB-B586-B71400FD9B73}" type="datetimeFigureOut">
              <a:rPr lang="ko-KR" altLang="en-US" smtClean="0"/>
              <a:t>2016-07-25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5BAD-18E3-4E76-AFD3-D8B54F6E1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79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343B-073F-42AB-B586-B71400FD9B73}" type="datetimeFigureOut">
              <a:rPr lang="ko-KR" altLang="en-US" smtClean="0"/>
              <a:t>2016-07-25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5BAD-18E3-4E76-AFD3-D8B54F6E1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20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A343B-073F-42AB-B586-B71400FD9B73}" type="datetimeFigureOut">
              <a:rPr lang="ko-KR" altLang="en-US" smtClean="0"/>
              <a:t>2016-07-25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05BAD-18E3-4E76-AFD3-D8B54F6E1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66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err="1" smtClean="0"/>
              <a:t>쿠키런</a:t>
            </a:r>
            <a:r>
              <a:rPr lang="ko-KR" altLang="en-US" b="1" dirty="0" smtClean="0"/>
              <a:t> 사례 </a:t>
            </a:r>
            <a:r>
              <a:rPr lang="ko-KR" altLang="en-US" b="1" dirty="0" smtClean="0"/>
              <a:t>분석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(</a:t>
            </a:r>
            <a:r>
              <a:rPr lang="ko-KR" altLang="en-US" b="1" dirty="0" err="1" smtClean="0"/>
              <a:t>아산나눔재단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860631" y="4471101"/>
            <a:ext cx="35429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서울대학교 경영대학</a:t>
            </a:r>
            <a:endParaRPr lang="en-US" altLang="ko-KR" sz="2800" dirty="0" smtClean="0"/>
          </a:p>
          <a:p>
            <a:pPr algn="ctr"/>
            <a:r>
              <a:rPr lang="ko-KR" altLang="en-US" sz="2800" dirty="0" smtClean="0"/>
              <a:t>유병준 교수</a:t>
            </a:r>
            <a:endParaRPr lang="en-US" sz="2800" dirty="0"/>
          </a:p>
        </p:txBody>
      </p:sp>
      <p:pic>
        <p:nvPicPr>
          <p:cNvPr id="4" name="Picture 3" descr="D:\0Teaching\0특강별 강의파일\0A-공기업특강\ug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4" y="3785021"/>
            <a:ext cx="6332251" cy="26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93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IV. </a:t>
            </a:r>
            <a:r>
              <a:rPr lang="ko-KR" altLang="en-US" b="1" dirty="0" err="1" smtClean="0"/>
              <a:t>데브시스터즈의</a:t>
            </a:r>
            <a:r>
              <a:rPr lang="ko-KR" altLang="en-US" b="1" dirty="0" smtClean="0"/>
              <a:t> 성공요인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/>
              <a:t>1. </a:t>
            </a:r>
            <a:r>
              <a:rPr lang="ko-KR" altLang="en-US" b="1" dirty="0" smtClean="0"/>
              <a:t>타이밍</a:t>
            </a:r>
            <a:endParaRPr lang="en-US" altLang="ko-KR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국내 </a:t>
            </a:r>
            <a:r>
              <a:rPr lang="ko-KR" altLang="en-US" dirty="0" err="1" smtClean="0"/>
              <a:t>앱마켓이</a:t>
            </a:r>
            <a:r>
              <a:rPr lang="ko-KR" altLang="en-US" dirty="0" smtClean="0"/>
              <a:t> 생기기 전부터 제작경험 축적</a:t>
            </a:r>
            <a:endParaRPr lang="en-US" altLang="ko-KR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다운로드 시장에서의 풍부한 경험을 바탕으로 </a:t>
            </a:r>
            <a:r>
              <a:rPr lang="en-US" altLang="ko-KR" dirty="0" smtClean="0"/>
              <a:t>In-app Purchasing </a:t>
            </a:r>
            <a:r>
              <a:rPr lang="ko-KR" altLang="en-US" dirty="0" smtClean="0"/>
              <a:t>으로의 변화에 </a:t>
            </a:r>
            <a:r>
              <a:rPr lang="ko-KR" altLang="en-US" dirty="0" err="1" smtClean="0"/>
              <a:t>발빠르게</a:t>
            </a:r>
            <a:r>
              <a:rPr lang="ko-KR" altLang="en-US" dirty="0" smtClean="0"/>
              <a:t> 대응</a:t>
            </a:r>
            <a:endParaRPr lang="en-US" altLang="ko-KR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카카오톡의</a:t>
            </a:r>
            <a:r>
              <a:rPr lang="ko-KR" altLang="en-US" dirty="0" smtClean="0"/>
              <a:t> 게임진출 당시 축적된 경험과 노하우로 빠른 선점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056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IV. </a:t>
            </a:r>
            <a:r>
              <a:rPr lang="ko-KR" altLang="en-US" b="1" dirty="0" err="1" smtClean="0"/>
              <a:t>데브시스터즈의</a:t>
            </a:r>
            <a:r>
              <a:rPr lang="ko-KR" altLang="en-US" b="1" dirty="0" smtClean="0"/>
              <a:t> 성공요인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/>
              <a:t>2. </a:t>
            </a:r>
            <a:r>
              <a:rPr lang="ko-KR" altLang="en-US" b="1" dirty="0" smtClean="0"/>
              <a:t>팀 </a:t>
            </a:r>
            <a:r>
              <a:rPr lang="en-US" altLang="ko-KR" b="1" dirty="0" smtClean="0"/>
              <a:t>/ 3. </a:t>
            </a:r>
            <a:r>
              <a:rPr lang="ko-KR" altLang="en-US" b="1" dirty="0" smtClean="0"/>
              <a:t>좋은 제품</a:t>
            </a:r>
            <a:endParaRPr lang="en-US" altLang="ko-KR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현재 임직원 </a:t>
            </a:r>
            <a:r>
              <a:rPr lang="en-US" altLang="ko-KR" dirty="0" smtClean="0"/>
              <a:t>40</a:t>
            </a:r>
            <a:r>
              <a:rPr lang="ko-KR" altLang="en-US" dirty="0" smtClean="0"/>
              <a:t>여명에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인당 매출 </a:t>
            </a:r>
            <a:r>
              <a:rPr lang="en-US" altLang="ko-KR" dirty="0" smtClean="0"/>
              <a:t>15</a:t>
            </a:r>
            <a:r>
              <a:rPr lang="ko-KR" altLang="en-US" dirty="0" err="1" smtClean="0"/>
              <a:t>억원</a:t>
            </a:r>
            <a:endParaRPr lang="en-US" altLang="ko-KR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초기 어려움을 겪으며 추려진 소수인원을 바탕으로 좋은 </a:t>
            </a:r>
            <a:r>
              <a:rPr lang="ko-KR" altLang="en-US" dirty="0" err="1" smtClean="0"/>
              <a:t>팀웍과</a:t>
            </a:r>
            <a:r>
              <a:rPr lang="ko-KR" altLang="en-US" dirty="0" smtClean="0"/>
              <a:t> 조직문화를 유지하며 점진적으로 성장해옴</a:t>
            </a:r>
            <a:endParaRPr lang="en-US" altLang="ko-KR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기업 고유의 문화와 인재의 </a:t>
            </a:r>
            <a:r>
              <a:rPr lang="ko-KR" altLang="en-US" dirty="0" err="1" smtClean="0"/>
              <a:t>퀄리티를</a:t>
            </a:r>
            <a:r>
              <a:rPr lang="ko-KR" altLang="en-US" dirty="0" smtClean="0"/>
              <a:t> 유지하기 위해 </a:t>
            </a:r>
            <a:r>
              <a:rPr lang="en-US" altLang="ko-KR" dirty="0" smtClean="0"/>
              <a:t>600</a:t>
            </a:r>
            <a:r>
              <a:rPr lang="ko-KR" altLang="en-US" dirty="0" err="1" smtClean="0"/>
              <a:t>억원의</a:t>
            </a:r>
            <a:r>
              <a:rPr lang="ko-KR" altLang="en-US" dirty="0" smtClean="0"/>
              <a:t> 매출에도 불구하고 </a:t>
            </a:r>
            <a:r>
              <a:rPr lang="ko-KR" altLang="en-US" dirty="0" err="1" smtClean="0"/>
              <a:t>양적팽창에</a:t>
            </a:r>
            <a:r>
              <a:rPr lang="ko-KR" altLang="en-US" dirty="0" smtClean="0"/>
              <a:t> 보수적이며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회사 내부적으로 제품의 품질을 최우선 목표로 설정하고 선택과 집중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176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V. </a:t>
            </a:r>
            <a:r>
              <a:rPr lang="ko-KR" altLang="en-US" b="1" dirty="0" err="1" smtClean="0"/>
              <a:t>데브시스터즈의</a:t>
            </a:r>
            <a:r>
              <a:rPr lang="ko-KR" altLang="en-US" b="1" dirty="0" smtClean="0"/>
              <a:t> 새로운 도약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/>
              <a:t>1. </a:t>
            </a:r>
            <a:r>
              <a:rPr lang="ko-KR" altLang="en-US" b="1" dirty="0" smtClean="0"/>
              <a:t>신제품 출시</a:t>
            </a:r>
            <a:endParaRPr lang="en-US" altLang="ko-KR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신제품 출시는 </a:t>
            </a:r>
            <a:r>
              <a:rPr lang="en-US" altLang="ko-KR" dirty="0" smtClean="0"/>
              <a:t>One Game</a:t>
            </a:r>
            <a:r>
              <a:rPr lang="ko-KR" altLang="en-US" dirty="0" smtClean="0"/>
              <a:t>으로 성장한 </a:t>
            </a:r>
            <a:r>
              <a:rPr lang="ko-KR" altLang="en-US" dirty="0" err="1" smtClean="0"/>
              <a:t>데브시스터즈에</a:t>
            </a:r>
            <a:r>
              <a:rPr lang="ko-KR" altLang="en-US" dirty="0" smtClean="0"/>
              <a:t> 큰 부담</a:t>
            </a:r>
            <a:endParaRPr lang="en-US" altLang="ko-KR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하지만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/>
              <a:t>게임의 경우 수명주기가 짧고 변화가 빠름</a:t>
            </a:r>
            <a:endParaRPr lang="en-US" altLang="ko-KR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신제품 성공으로 폭발적인 성공의 기반을 마련한 </a:t>
            </a:r>
            <a:r>
              <a:rPr lang="ko-KR" altLang="en-US" dirty="0" err="1" smtClean="0"/>
              <a:t>애니팡</a:t>
            </a:r>
            <a:endParaRPr lang="en-US" altLang="ko-KR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두 제품의 특징과 양사 대표들의 입장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06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V. </a:t>
            </a:r>
            <a:r>
              <a:rPr lang="ko-KR" altLang="en-US" b="1" dirty="0" err="1" smtClean="0"/>
              <a:t>데브시스터즈의</a:t>
            </a:r>
            <a:r>
              <a:rPr lang="ko-KR" altLang="en-US" b="1" dirty="0" smtClean="0"/>
              <a:t> 새로운 도약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7786" cy="435133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/>
              <a:t>2. </a:t>
            </a:r>
            <a:r>
              <a:rPr lang="ko-KR" altLang="en-US" b="1" dirty="0" smtClean="0"/>
              <a:t>비즈니스 모델의 다양화</a:t>
            </a:r>
            <a:endParaRPr lang="en-US" altLang="ko-KR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캐릭터 사업으로 성공한 </a:t>
            </a:r>
            <a:r>
              <a:rPr lang="ko-KR" altLang="en-US" dirty="0" err="1" smtClean="0"/>
              <a:t>앵그리버드와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메이플</a:t>
            </a:r>
            <a:r>
              <a:rPr lang="ko-KR" altLang="en-US" dirty="0" smtClean="0"/>
              <a:t> 스토리</a:t>
            </a:r>
            <a:endParaRPr lang="en-US" altLang="ko-KR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캐릭터가 강점인 </a:t>
            </a:r>
            <a:r>
              <a:rPr lang="ko-KR" altLang="en-US" dirty="0" err="1" smtClean="0"/>
              <a:t>쿠키런은</a:t>
            </a:r>
            <a:r>
              <a:rPr lang="ko-KR" altLang="en-US" dirty="0" smtClean="0"/>
              <a:t> 관련 산업 성공 시 큰 시너지 효과 기대</a:t>
            </a:r>
            <a:endParaRPr lang="en-US" altLang="ko-KR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실제 딱지 </a:t>
            </a:r>
            <a:r>
              <a:rPr lang="en-US" altLang="ko-KR" dirty="0" smtClean="0"/>
              <a:t>250</a:t>
            </a:r>
            <a:r>
              <a:rPr lang="ko-KR" altLang="en-US" dirty="0" smtClean="0"/>
              <a:t>만개 판매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어린이용 만화책 성공 등으로 가능성 입증</a:t>
            </a:r>
            <a:endParaRPr lang="en-US" altLang="ko-KR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한국 캐릭터산업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크기가 작고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품질이 아쉬움</a:t>
            </a:r>
            <a:endParaRPr lang="en-US" altLang="ko-KR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결국 점진적이고 보수적인 확장 전략 선택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이에 대한 고찰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137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V. </a:t>
            </a:r>
            <a:r>
              <a:rPr lang="ko-KR" altLang="en-US" b="1" dirty="0" err="1" smtClean="0"/>
              <a:t>데브시스터즈의</a:t>
            </a:r>
            <a:r>
              <a:rPr lang="ko-KR" altLang="en-US" b="1" dirty="0" smtClean="0"/>
              <a:t> 새로운 도약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747786" cy="46935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/>
              <a:t>3. </a:t>
            </a:r>
            <a:r>
              <a:rPr lang="ko-KR" altLang="en-US" b="1" dirty="0" smtClean="0"/>
              <a:t>해외 진출</a:t>
            </a:r>
            <a:endParaRPr lang="en-US" altLang="ko-KR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동남아에 이어 일본에 진출</a:t>
            </a:r>
            <a:endParaRPr lang="en-US" altLang="ko-KR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태국과 대만에서는 국민게임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일본에서는 초기 다운로드 </a:t>
            </a:r>
            <a:r>
              <a:rPr lang="en-US" altLang="ko-KR" dirty="0" smtClean="0"/>
              <a:t>1,000</a:t>
            </a:r>
            <a:r>
              <a:rPr lang="ko-KR" altLang="en-US" dirty="0" smtClean="0"/>
              <a:t>만</a:t>
            </a:r>
            <a:endParaRPr lang="en-US" altLang="ko-KR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세계에서 가장 큰 시장인 북미와 중국 진출 문제</a:t>
            </a:r>
            <a:endParaRPr lang="en-US" altLang="ko-KR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이전 사례와는 상황이 다름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라인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카톡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다른 문화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특수시장</a:t>
            </a:r>
            <a:endParaRPr lang="en-US" altLang="ko-KR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그 동안 추구해온 점진적 성장과는 배치되는 상황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타이밍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6523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V. </a:t>
            </a:r>
            <a:r>
              <a:rPr lang="ko-KR" altLang="en-US" b="1" dirty="0" err="1" smtClean="0"/>
              <a:t>데브시스터즈의</a:t>
            </a:r>
            <a:r>
              <a:rPr lang="ko-KR" altLang="en-US" b="1" dirty="0" smtClean="0"/>
              <a:t> 새로운 도약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747786" cy="46935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/>
              <a:t>4. </a:t>
            </a:r>
            <a:r>
              <a:rPr lang="ko-KR" altLang="en-US" b="1" dirty="0" smtClean="0"/>
              <a:t>광고 전략</a:t>
            </a:r>
            <a:endParaRPr lang="en-US" altLang="ko-KR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외부 광고를 하지 않는 것을 내부 정책으로 가져감</a:t>
            </a:r>
            <a:endParaRPr lang="en-US" altLang="ko-KR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‘</a:t>
            </a:r>
            <a:r>
              <a:rPr lang="ko-KR" altLang="en-US" dirty="0" smtClean="0"/>
              <a:t>소문난 </a:t>
            </a:r>
            <a:r>
              <a:rPr lang="ko-KR" altLang="en-US" dirty="0" err="1" smtClean="0"/>
              <a:t>맛집은</a:t>
            </a:r>
            <a:r>
              <a:rPr lang="ko-KR" altLang="en-US" dirty="0" smtClean="0"/>
              <a:t> 광고를 하지 않는다</a:t>
            </a:r>
            <a:r>
              <a:rPr lang="en-US" altLang="ko-KR" dirty="0" smtClean="0"/>
              <a:t>.’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대신 </a:t>
            </a:r>
            <a:r>
              <a:rPr lang="ko-KR" altLang="en-US" dirty="0" err="1" smtClean="0"/>
              <a:t>크리스탈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사이버머니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이용한 간접광고를 주 채널로 삼음</a:t>
            </a:r>
            <a:endParaRPr lang="en-US" altLang="ko-KR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하지만 매출 </a:t>
            </a:r>
            <a:r>
              <a:rPr lang="en-US" altLang="ko-KR" dirty="0" smtClean="0"/>
              <a:t>600</a:t>
            </a:r>
            <a:r>
              <a:rPr lang="ko-KR" altLang="en-US" dirty="0" err="1" smtClean="0"/>
              <a:t>억원</a:t>
            </a:r>
            <a:r>
              <a:rPr lang="ko-KR" altLang="en-US" dirty="0" smtClean="0"/>
              <a:t> 짜리 회사에 어울리는 전략인지 고찰</a:t>
            </a:r>
            <a:endParaRPr lang="en-US" altLang="ko-KR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적극적 프로모션을 통한 </a:t>
            </a:r>
            <a:r>
              <a:rPr lang="ko-KR" altLang="en-US" dirty="0" err="1" smtClean="0"/>
              <a:t>망외부성</a:t>
            </a:r>
            <a:r>
              <a:rPr lang="ko-KR" altLang="en-US" dirty="0" smtClean="0"/>
              <a:t> 확보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기존의 노선 유지 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5454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Q. Focus Question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4"/>
            <a:ext cx="10909151" cy="4693509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b="1" dirty="0" err="1" smtClean="0"/>
              <a:t>망외부성</a:t>
            </a:r>
            <a:r>
              <a:rPr lang="ko-KR" altLang="en-US" b="1" dirty="0" smtClean="0"/>
              <a:t> 개념과 </a:t>
            </a:r>
            <a:r>
              <a:rPr lang="ko-KR" altLang="en-US" b="1" dirty="0" err="1" smtClean="0"/>
              <a:t>쿠키런의</a:t>
            </a:r>
            <a:r>
              <a:rPr lang="ko-KR" altLang="en-US" b="1" dirty="0" smtClean="0"/>
              <a:t> 연관성</a:t>
            </a:r>
            <a:r>
              <a:rPr lang="en-US" altLang="ko-KR" b="1" dirty="0" smtClean="0"/>
              <a:t>?</a:t>
            </a:r>
            <a:endParaRPr lang="en-US" altLang="ko-KR" b="1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캐릭터사업 등 사업다양화의 기회와 위협은</a:t>
            </a:r>
            <a:r>
              <a:rPr lang="en-US" altLang="ko-KR" b="1" dirty="0" smtClean="0"/>
              <a:t>?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사업확장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신제품 출시에 대한 의견</a:t>
            </a:r>
            <a:r>
              <a:rPr lang="en-US" altLang="ko-KR" b="1" dirty="0" smtClean="0"/>
              <a:t>?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9975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Q. Focus Question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/>
              <a:t>1. </a:t>
            </a:r>
            <a:r>
              <a:rPr lang="ko-KR" altLang="en-US" b="1" dirty="0" smtClean="0"/>
              <a:t>관련이론</a:t>
            </a:r>
            <a:endParaRPr lang="en-US" altLang="ko-KR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망외부성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(Network Externality)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양측시장 </a:t>
            </a:r>
            <a:r>
              <a:rPr lang="en-US" altLang="ko-KR" dirty="0" smtClean="0"/>
              <a:t>(Two Sided Market)</a:t>
            </a:r>
            <a:r>
              <a:rPr lang="ko-KR" altLang="en-US" dirty="0" smtClean="0"/>
              <a:t>과 간접적 </a:t>
            </a:r>
            <a:r>
              <a:rPr lang="ko-KR" altLang="en-US" dirty="0" err="1" smtClean="0"/>
              <a:t>망외부성</a:t>
            </a:r>
            <a:endParaRPr lang="en-US" altLang="ko-KR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쿠키런으로의</a:t>
            </a:r>
            <a:r>
              <a:rPr lang="ko-KR" altLang="en-US" dirty="0" smtClean="0"/>
              <a:t> 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01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Q. Focus Question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4"/>
            <a:ext cx="10909151" cy="46935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/>
              <a:t>2. </a:t>
            </a:r>
            <a:r>
              <a:rPr lang="ko-KR" altLang="en-US" b="1" dirty="0" smtClean="0"/>
              <a:t>비즈니스 </a:t>
            </a:r>
            <a:r>
              <a:rPr lang="ko-KR" altLang="en-US" b="1" dirty="0"/>
              <a:t>모델의 </a:t>
            </a:r>
            <a:r>
              <a:rPr lang="ko-KR" altLang="en-US" b="1" dirty="0" smtClean="0"/>
              <a:t>다양화</a:t>
            </a:r>
            <a:r>
              <a:rPr lang="ko-KR" altLang="en-US" b="1" dirty="0"/>
              <a:t>를</a:t>
            </a:r>
            <a:r>
              <a:rPr lang="ko-KR" altLang="en-US" b="1" dirty="0" smtClean="0"/>
              <a:t> </a:t>
            </a:r>
            <a:r>
              <a:rPr lang="ko-KR" altLang="en-US" b="1" dirty="0"/>
              <a:t>위해 어떤 전략을 취하는 것이 좋은가</a:t>
            </a:r>
            <a:r>
              <a:rPr lang="en-US" altLang="ko-KR" b="1" dirty="0" smtClean="0"/>
              <a:t>?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/>
              <a:t>    TN </a:t>
            </a:r>
            <a:r>
              <a:rPr lang="ko-KR" altLang="en-US" b="1" dirty="0" smtClean="0"/>
              <a:t>설명</a:t>
            </a:r>
            <a:r>
              <a:rPr lang="en-US" altLang="ko-KR" b="1" dirty="0" smtClean="0"/>
              <a:t>) </a:t>
            </a:r>
            <a:r>
              <a:rPr lang="ko-KR" altLang="en-US" dirty="0" smtClean="0"/>
              <a:t>캐릭터 산업 육성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관련 산업으로의 확장 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2928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Q. Focus Question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747786" cy="4693509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/>
              <a:t>3. </a:t>
            </a:r>
            <a:r>
              <a:rPr lang="ko-KR" altLang="en-US" b="1" dirty="0"/>
              <a:t>북미시장과 중국시장을 </a:t>
            </a:r>
            <a:r>
              <a:rPr lang="ko-KR" altLang="en-US" b="1" dirty="0" err="1"/>
              <a:t>진출해야하는가</a:t>
            </a:r>
            <a:r>
              <a:rPr lang="en-US" altLang="ko-KR" b="1" dirty="0"/>
              <a:t>?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   </a:t>
            </a:r>
            <a:r>
              <a:rPr lang="ko-KR" altLang="en-US" b="1" dirty="0"/>
              <a:t>그 이유는 무엇인가</a:t>
            </a:r>
            <a:r>
              <a:rPr lang="en-US" altLang="ko-KR" b="1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   </a:t>
            </a:r>
            <a:r>
              <a:rPr lang="ko-KR" altLang="en-US" b="1" dirty="0"/>
              <a:t>만약 </a:t>
            </a:r>
            <a:r>
              <a:rPr lang="ko-KR" altLang="en-US" b="1" dirty="0" err="1"/>
              <a:t>해야한다면</a:t>
            </a:r>
            <a:r>
              <a:rPr lang="ko-KR" altLang="en-US" b="1" dirty="0"/>
              <a:t> 언제 어떻게 하는 것이 좋겠는가</a:t>
            </a:r>
            <a:r>
              <a:rPr lang="en-US" altLang="ko-KR" b="1" dirty="0" smtClean="0"/>
              <a:t>?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/>
              <a:t>    TN </a:t>
            </a:r>
            <a:r>
              <a:rPr lang="ko-KR" altLang="en-US" b="1" dirty="0" smtClean="0"/>
              <a:t>설명</a:t>
            </a:r>
            <a:r>
              <a:rPr lang="en-US" altLang="ko-KR" b="1" dirty="0" smtClean="0"/>
              <a:t>) </a:t>
            </a:r>
            <a:r>
              <a:rPr lang="en-US" altLang="ko-KR" b="1" dirty="0"/>
              <a:t>- </a:t>
            </a:r>
            <a:r>
              <a:rPr lang="ko-KR" altLang="en-US" dirty="0"/>
              <a:t>일본</a:t>
            </a:r>
            <a:r>
              <a:rPr lang="en-US" altLang="ko-KR" dirty="0"/>
              <a:t>, </a:t>
            </a:r>
            <a:r>
              <a:rPr lang="ko-KR" altLang="en-US" dirty="0"/>
              <a:t>동남아시아와는 확연히 다른 환경과 문화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                   카카오</a:t>
            </a:r>
            <a:r>
              <a:rPr lang="en-US" altLang="ko-KR" dirty="0"/>
              <a:t>=</a:t>
            </a:r>
            <a:r>
              <a:rPr lang="ko-KR" altLang="en-US" dirty="0"/>
              <a:t>국내 </a:t>
            </a:r>
            <a:r>
              <a:rPr lang="en-US" altLang="ko-KR" dirty="0"/>
              <a:t>/ </a:t>
            </a:r>
            <a:r>
              <a:rPr lang="ko-KR" altLang="en-US" dirty="0"/>
              <a:t>라인</a:t>
            </a:r>
            <a:r>
              <a:rPr lang="en-US" altLang="ko-KR" dirty="0"/>
              <a:t>=</a:t>
            </a:r>
            <a:r>
              <a:rPr lang="ko-KR" altLang="en-US" dirty="0"/>
              <a:t>일본</a:t>
            </a:r>
            <a:r>
              <a:rPr lang="en-US" altLang="ko-KR" dirty="0"/>
              <a:t>/</a:t>
            </a:r>
            <a:r>
              <a:rPr lang="ko-KR" altLang="en-US" dirty="0"/>
              <a:t>아시아 와 같은 파트너가 없음 </a:t>
            </a:r>
            <a:r>
              <a:rPr lang="en-US" altLang="ko-KR" dirty="0"/>
              <a:t>(</a:t>
            </a:r>
            <a:r>
              <a:rPr lang="ko-KR" altLang="en-US" dirty="0"/>
              <a:t>특수상황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                   Customizing </a:t>
            </a:r>
            <a:r>
              <a:rPr lang="en-US" altLang="ko-KR" dirty="0"/>
              <a:t>+ </a:t>
            </a:r>
            <a:r>
              <a:rPr lang="ko-KR" altLang="en-US" dirty="0"/>
              <a:t>운영비용 </a:t>
            </a:r>
            <a:r>
              <a:rPr lang="en-US" altLang="ko-KR" dirty="0"/>
              <a:t>vs Network Externalities </a:t>
            </a:r>
            <a:r>
              <a:rPr lang="ko-KR" altLang="en-US" dirty="0"/>
              <a:t>확보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                   </a:t>
            </a:r>
            <a:r>
              <a:rPr lang="ko-KR" altLang="en-US" dirty="0" smtClean="0"/>
              <a:t>확장은 언젠가는 </a:t>
            </a:r>
            <a:r>
              <a:rPr lang="ko-KR" altLang="en-US" dirty="0" err="1"/>
              <a:t>해야함</a:t>
            </a:r>
            <a:r>
              <a:rPr lang="en-US" altLang="ko-KR" dirty="0"/>
              <a:t>. </a:t>
            </a:r>
            <a:r>
              <a:rPr lang="ko-KR" altLang="en-US" dirty="0"/>
              <a:t>하지만 기존의 문화를 </a:t>
            </a:r>
            <a:r>
              <a:rPr lang="ko-KR" altLang="en-US" dirty="0" err="1"/>
              <a:t>바꿔야하는</a:t>
            </a:r>
            <a:r>
              <a:rPr lang="ko-KR" altLang="en-US" dirty="0"/>
              <a:t> 부담감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5286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I. Intro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최근 </a:t>
            </a:r>
            <a:r>
              <a:rPr lang="ko-KR" altLang="en-US" dirty="0" err="1" smtClean="0"/>
              <a:t>쿠키런의</a:t>
            </a:r>
            <a:r>
              <a:rPr lang="ko-KR" altLang="en-US" dirty="0" smtClean="0"/>
              <a:t> 일본 진출 사례</a:t>
            </a:r>
            <a:endParaRPr lang="en-US" altLang="ko-KR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초기 </a:t>
            </a:r>
            <a:r>
              <a:rPr lang="en-US" altLang="ko-KR" dirty="0" smtClean="0"/>
              <a:t>1,000</a:t>
            </a:r>
            <a:r>
              <a:rPr lang="ko-KR" altLang="en-US" dirty="0" smtClean="0"/>
              <a:t>만 다운로드 달성 관련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7769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Q. Focus Question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747786" cy="469350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3. </a:t>
            </a:r>
            <a:r>
              <a:rPr lang="ko-KR" altLang="en-US" b="1" dirty="0" smtClean="0"/>
              <a:t>신제품을 </a:t>
            </a:r>
            <a:r>
              <a:rPr lang="ko-KR" altLang="en-US" b="1" dirty="0"/>
              <a:t>출시할 것인가</a:t>
            </a:r>
            <a:r>
              <a:rPr lang="en-US" altLang="ko-KR" b="1" dirty="0" smtClean="0"/>
              <a:t>?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/>
              <a:t>    TN </a:t>
            </a:r>
            <a:r>
              <a:rPr lang="ko-KR" altLang="en-US" b="1" dirty="0" smtClean="0"/>
              <a:t>설명</a:t>
            </a:r>
            <a:r>
              <a:rPr lang="en-US" altLang="ko-KR" b="1" dirty="0" smtClean="0"/>
              <a:t>) </a:t>
            </a:r>
            <a:r>
              <a:rPr lang="ko-KR" altLang="en-US" dirty="0" err="1" smtClean="0"/>
              <a:t>쿠키런과</a:t>
            </a:r>
            <a:r>
              <a:rPr lang="ko-KR" altLang="en-US" dirty="0" smtClean="0"/>
              <a:t> </a:t>
            </a:r>
            <a:r>
              <a:rPr lang="ko-KR" altLang="en-US" dirty="0" err="1"/>
              <a:t>애니팡이</a:t>
            </a:r>
            <a:r>
              <a:rPr lang="ko-KR" altLang="en-US" dirty="0"/>
              <a:t> 같은 맥락인지</a:t>
            </a:r>
            <a:r>
              <a:rPr lang="en-US" altLang="ko-KR" dirty="0"/>
              <a:t>? 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선데이토즈</a:t>
            </a:r>
            <a:r>
              <a:rPr lang="ko-KR" altLang="en-US" smtClean="0"/>
              <a:t> 이정웅 </a:t>
            </a:r>
            <a:r>
              <a:rPr lang="ko-KR" altLang="en-US" dirty="0" smtClean="0"/>
              <a:t>대표 </a:t>
            </a:r>
            <a:r>
              <a:rPr lang="en-US" altLang="ko-KR" dirty="0" smtClean="0"/>
              <a:t>Comment vs. </a:t>
            </a:r>
            <a:r>
              <a:rPr lang="ko-KR" altLang="en-US" dirty="0" smtClean="0"/>
              <a:t>이지훈 대표 설명 </a:t>
            </a:r>
            <a:r>
              <a:rPr lang="en-US" altLang="ko-KR" dirty="0" smtClean="0"/>
              <a:t>Resource, Cannibalization)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         업그레이드 </a:t>
            </a:r>
            <a:r>
              <a:rPr lang="ko-KR" altLang="en-US" dirty="0"/>
              <a:t>범위 차이 </a:t>
            </a:r>
            <a:r>
              <a:rPr lang="en-US" altLang="ko-KR" dirty="0"/>
              <a:t>: </a:t>
            </a:r>
            <a:r>
              <a:rPr lang="ko-KR" altLang="en-US" dirty="0" err="1"/>
              <a:t>쿠키런은</a:t>
            </a:r>
            <a:r>
              <a:rPr lang="ko-KR" altLang="en-US" dirty="0"/>
              <a:t> </a:t>
            </a:r>
            <a:r>
              <a:rPr lang="ko-KR" altLang="en-US" dirty="0" smtClean="0"/>
              <a:t>캐릭터와 세계관이 있음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     </a:t>
            </a:r>
            <a:r>
              <a:rPr lang="ko-KR" altLang="en-US" dirty="0" err="1"/>
              <a:t>애니팡은</a:t>
            </a:r>
            <a:r>
              <a:rPr lang="ko-KR" altLang="en-US" dirty="0"/>
              <a:t> 이미 정해진 룰 안에서 </a:t>
            </a:r>
            <a:r>
              <a:rPr lang="ko-KR" altLang="en-US" dirty="0" smtClean="0"/>
              <a:t>좁은 </a:t>
            </a:r>
            <a:r>
              <a:rPr lang="ko-KR" altLang="en-US" dirty="0"/>
              <a:t>확장범위를 가짐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   </a:t>
            </a:r>
            <a:r>
              <a:rPr lang="ko-KR" altLang="en-US" dirty="0" smtClean="0"/>
              <a:t> </a:t>
            </a:r>
            <a:r>
              <a:rPr lang="en-US" altLang="ko-KR" dirty="0"/>
              <a:t>=&gt; </a:t>
            </a:r>
            <a:r>
              <a:rPr lang="ko-KR" altLang="en-US" dirty="0" smtClean="0"/>
              <a:t>그런 </a:t>
            </a:r>
            <a:r>
              <a:rPr lang="ko-KR" altLang="en-US" dirty="0"/>
              <a:t>의미에서 </a:t>
            </a:r>
            <a:r>
              <a:rPr lang="ko-KR" altLang="en-US" dirty="0" err="1"/>
              <a:t>쿠키런은</a:t>
            </a:r>
            <a:r>
              <a:rPr lang="ko-KR" altLang="en-US" dirty="0"/>
              <a:t> </a:t>
            </a:r>
            <a:r>
              <a:rPr lang="ko-KR" altLang="en-US" dirty="0" smtClean="0"/>
              <a:t>플랫폼 </a:t>
            </a:r>
            <a:r>
              <a:rPr lang="en-US" altLang="ko-KR" dirty="0"/>
              <a:t>&amp; </a:t>
            </a:r>
            <a:r>
              <a:rPr lang="ko-KR" altLang="en-US" dirty="0" err="1"/>
              <a:t>애니팡은</a:t>
            </a:r>
            <a:r>
              <a:rPr lang="ko-KR" altLang="en-US" dirty="0"/>
              <a:t> </a:t>
            </a:r>
            <a:r>
              <a:rPr lang="ko-KR" altLang="en-US" dirty="0" err="1" smtClean="0"/>
              <a:t>프로덕트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6143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Q. Focus Question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747786" cy="46935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/>
              <a:t>4. 600</a:t>
            </a:r>
            <a:r>
              <a:rPr lang="ko-KR" altLang="en-US" b="1" dirty="0"/>
              <a:t>억 규모의 회사로서 </a:t>
            </a:r>
            <a:r>
              <a:rPr lang="ko-KR" altLang="en-US" b="1" dirty="0" err="1"/>
              <a:t>노프로모션</a:t>
            </a:r>
            <a:r>
              <a:rPr lang="ko-KR" altLang="en-US" b="1" dirty="0"/>
              <a:t> 전략을 버리고 외부채널을 활용한 적극적인 프로모션을 </a:t>
            </a:r>
            <a:r>
              <a:rPr lang="ko-KR" altLang="en-US" b="1" dirty="0" err="1"/>
              <a:t>전개해야하는가</a:t>
            </a:r>
            <a:r>
              <a:rPr lang="en-US" altLang="ko-KR" b="1" dirty="0"/>
              <a:t>? </a:t>
            </a:r>
            <a:r>
              <a:rPr lang="ko-KR" altLang="en-US" b="1" dirty="0"/>
              <a:t>만약 그렇다면 어떤 전략을 </a:t>
            </a:r>
            <a:r>
              <a:rPr lang="ko-KR" altLang="en-US" b="1" dirty="0" err="1"/>
              <a:t>써야하는가</a:t>
            </a:r>
            <a:r>
              <a:rPr lang="en-US" altLang="ko-KR" b="1" dirty="0"/>
              <a:t>?</a:t>
            </a:r>
            <a:endParaRPr lang="en-US" altLang="ko-KR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/>
              <a:t>    TN </a:t>
            </a:r>
            <a:r>
              <a:rPr lang="ko-KR" altLang="en-US" b="1" dirty="0" smtClean="0"/>
              <a:t>설명</a:t>
            </a:r>
            <a:r>
              <a:rPr lang="en-US" altLang="ko-KR" b="1" dirty="0" smtClean="0"/>
              <a:t>) </a:t>
            </a:r>
            <a:r>
              <a:rPr lang="ko-KR" altLang="en-US" dirty="0" smtClean="0"/>
              <a:t>전면적 수정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부분적 수정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기존노선 고수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765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II. </a:t>
            </a:r>
            <a:r>
              <a:rPr lang="ko-KR" altLang="en-US" b="1" dirty="0" err="1" smtClean="0"/>
              <a:t>데브시스터즈의</a:t>
            </a:r>
            <a:r>
              <a:rPr lang="ko-KR" altLang="en-US" b="1" dirty="0" smtClean="0"/>
              <a:t> 발전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/>
              <a:t>1. </a:t>
            </a:r>
            <a:r>
              <a:rPr lang="ko-KR" altLang="en-US" b="1" dirty="0" err="1" smtClean="0"/>
              <a:t>데브시스터즈의</a:t>
            </a:r>
            <a:r>
              <a:rPr lang="ko-KR" altLang="en-US" b="1" dirty="0" smtClean="0"/>
              <a:t> 설립</a:t>
            </a:r>
            <a:endParaRPr lang="en-US" altLang="ko-KR" dirty="0" smtClean="0"/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대표들의 이력</a:t>
            </a:r>
            <a:endParaRPr lang="en-US" altLang="ko-KR" dirty="0" smtClean="0"/>
          </a:p>
          <a:p>
            <a:pPr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설립 이전 이지훈 대표의 실패 사례들</a:t>
            </a:r>
            <a:endParaRPr lang="en-US" altLang="ko-KR" dirty="0" smtClean="0"/>
          </a:p>
          <a:p>
            <a:pPr fontAlgn="base">
              <a:lnSpc>
                <a:spcPct val="150000"/>
              </a:lnSpc>
              <a:buFontTx/>
              <a:buChar char="-"/>
            </a:pPr>
            <a:r>
              <a:rPr lang="ko-KR" altLang="en-US" dirty="0"/>
              <a:t>어떻게 </a:t>
            </a:r>
            <a:r>
              <a:rPr lang="ko-KR" altLang="en-US" dirty="0" err="1" smtClean="0"/>
              <a:t>데브시스터즈를</a:t>
            </a:r>
            <a:r>
              <a:rPr lang="ko-KR" altLang="en-US" dirty="0" smtClean="0"/>
              <a:t> </a:t>
            </a:r>
            <a:r>
              <a:rPr lang="ko-KR" altLang="en-US" dirty="0"/>
              <a:t>설립하게 되었는지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0940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II. </a:t>
            </a:r>
            <a:r>
              <a:rPr lang="ko-KR" altLang="en-US" b="1" dirty="0" err="1" smtClean="0"/>
              <a:t>데브시스터즈의</a:t>
            </a:r>
            <a:r>
              <a:rPr lang="ko-KR" altLang="en-US" b="1" dirty="0" smtClean="0"/>
              <a:t> 발전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7297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/>
              <a:t>2. </a:t>
            </a:r>
            <a:r>
              <a:rPr lang="ko-KR" altLang="en-US" b="1" dirty="0" smtClean="0"/>
              <a:t>오븐 브레이크의 개발</a:t>
            </a:r>
            <a:endParaRPr lang="en-US" altLang="ko-KR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- 2009</a:t>
            </a:r>
            <a:r>
              <a:rPr lang="ko-KR" altLang="en-US" dirty="0" smtClean="0"/>
              <a:t>년</a:t>
            </a:r>
            <a:r>
              <a:rPr lang="en-US" altLang="ko-KR" dirty="0" smtClean="0"/>
              <a:t> / </a:t>
            </a:r>
            <a:r>
              <a:rPr lang="ko-KR" altLang="en-US" dirty="0" smtClean="0"/>
              <a:t>어려웠던 시절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설립자본금으로 연명</a:t>
            </a:r>
            <a:r>
              <a:rPr lang="en-US" altLang="ko-KR" dirty="0" smtClean="0"/>
              <a:t> / </a:t>
            </a:r>
            <a:r>
              <a:rPr lang="ko-KR" altLang="en-US" dirty="0"/>
              <a:t>팀간 분열도 </a:t>
            </a:r>
            <a:r>
              <a:rPr lang="ko-KR" altLang="en-US" dirty="0" smtClean="0"/>
              <a:t>있었음</a:t>
            </a:r>
            <a:endParaRPr lang="en-US" altLang="ko-KR" dirty="0"/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altLang="ko-KR" dirty="0" smtClean="0"/>
              <a:t>- </a:t>
            </a:r>
            <a:r>
              <a:rPr lang="ko-KR" altLang="en-US" dirty="0" err="1" smtClean="0"/>
              <a:t>티핑</a:t>
            </a:r>
            <a:r>
              <a:rPr lang="ko-KR" altLang="en-US" dirty="0" smtClean="0"/>
              <a:t> 포인트를 </a:t>
            </a:r>
            <a:r>
              <a:rPr lang="ko-KR" altLang="en-US" dirty="0"/>
              <a:t>앞두고도 수많은 요동을 겪음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처음부터 해외시장을 </a:t>
            </a:r>
            <a:r>
              <a:rPr lang="ko-KR" altLang="en-US" dirty="0"/>
              <a:t>겨냥하고 기획된 </a:t>
            </a:r>
            <a:r>
              <a:rPr lang="ko-KR" altLang="en-US" dirty="0" smtClean="0"/>
              <a:t>작품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컨셉</a:t>
            </a:r>
            <a:r>
              <a:rPr lang="ko-KR" altLang="en-US" dirty="0" smtClean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장르 </a:t>
            </a:r>
            <a:r>
              <a:rPr lang="en-US" altLang="ko-KR" dirty="0"/>
              <a:t>/ </a:t>
            </a:r>
            <a:r>
              <a:rPr lang="ko-KR" altLang="en-US" dirty="0"/>
              <a:t>난이도</a:t>
            </a:r>
            <a:r>
              <a:rPr lang="en-US" altLang="ko-KR" dirty="0"/>
              <a:t>)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altLang="ko-KR" dirty="0" smtClean="0"/>
              <a:t>- </a:t>
            </a:r>
            <a:r>
              <a:rPr lang="ko-KR" altLang="en-US" dirty="0"/>
              <a:t>한국에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마켓이 </a:t>
            </a:r>
            <a:r>
              <a:rPr lang="ko-KR" altLang="en-US" dirty="0"/>
              <a:t>없을 </a:t>
            </a:r>
            <a:r>
              <a:rPr lang="ko-KR" altLang="en-US" dirty="0" smtClean="0"/>
              <a:t>때 부터 </a:t>
            </a:r>
            <a:r>
              <a:rPr lang="ko-KR" altLang="en-US" dirty="0"/>
              <a:t>이미 제작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큰 성공은 아니었지만 </a:t>
            </a:r>
            <a:r>
              <a:rPr lang="en-US" altLang="ko-KR" dirty="0"/>
              <a:t>ROI</a:t>
            </a:r>
            <a:r>
              <a:rPr lang="ko-KR" altLang="en-US" dirty="0"/>
              <a:t>적인 면에서 성공이라 평가</a:t>
            </a:r>
            <a:endParaRPr lang="en-US" altLang="ko-KR" dirty="0"/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(Top </a:t>
            </a:r>
            <a:r>
              <a:rPr lang="en-US" altLang="ko-KR" dirty="0"/>
              <a:t>Growing 100</a:t>
            </a:r>
            <a:r>
              <a:rPr lang="ko-KR" altLang="en-US" dirty="0"/>
              <a:t>위 내 </a:t>
            </a:r>
            <a:r>
              <a:rPr lang="en-US" altLang="ko-KR" dirty="0" smtClean="0"/>
              <a:t>6</a:t>
            </a:r>
            <a:r>
              <a:rPr lang="ko-KR" altLang="en-US" dirty="0"/>
              <a:t>개월 </a:t>
            </a:r>
            <a:r>
              <a:rPr lang="ko-KR" altLang="en-US" dirty="0" smtClean="0"/>
              <a:t>지속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마케팅 없이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명으로 </a:t>
            </a:r>
            <a:r>
              <a:rPr lang="en-US" altLang="ko-KR" dirty="0" smtClean="0"/>
              <a:t>20</a:t>
            </a:r>
            <a:r>
              <a:rPr lang="ko-KR" altLang="en-US" dirty="0" err="1" smtClean="0"/>
              <a:t>여개국</a:t>
            </a:r>
            <a:r>
              <a:rPr lang="ko-KR" altLang="en-US" dirty="0" smtClean="0"/>
              <a:t> </a:t>
            </a:r>
            <a:r>
              <a:rPr lang="en-US" altLang="ko-KR" dirty="0"/>
              <a:t>1</a:t>
            </a:r>
            <a:r>
              <a:rPr lang="ko-KR" altLang="en-US" dirty="0" smtClean="0"/>
              <a:t>위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742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II. </a:t>
            </a:r>
            <a:r>
              <a:rPr lang="ko-KR" altLang="en-US" b="1" dirty="0" err="1" smtClean="0"/>
              <a:t>데브시스터즈의</a:t>
            </a:r>
            <a:r>
              <a:rPr lang="ko-KR" altLang="en-US" b="1" dirty="0" smtClean="0"/>
              <a:t> 발전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/>
              <a:t>3</a:t>
            </a:r>
            <a:r>
              <a:rPr lang="en-US" altLang="ko-KR" b="1" dirty="0"/>
              <a:t>.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시련과 성장</a:t>
            </a:r>
            <a:endParaRPr lang="en-US" altLang="ko-KR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Funding : 2010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억 </a:t>
            </a:r>
            <a:r>
              <a:rPr lang="en-US" altLang="ko-KR" dirty="0"/>
              <a:t>/ 2011</a:t>
            </a:r>
            <a:r>
              <a:rPr lang="ko-KR" altLang="en-US" dirty="0"/>
              <a:t>년 </a:t>
            </a:r>
            <a:r>
              <a:rPr lang="en-US" altLang="ko-KR" dirty="0"/>
              <a:t>40</a:t>
            </a:r>
            <a:r>
              <a:rPr lang="ko-KR" altLang="en-US" dirty="0"/>
              <a:t>억 </a:t>
            </a:r>
            <a:endParaRPr lang="en-US" altLang="ko-KR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10</a:t>
            </a:r>
            <a:r>
              <a:rPr lang="ko-KR" altLang="en-US" dirty="0" smtClean="0"/>
              <a:t>억을 투자 받았지만 해외진출 타이밍을 놓쳐 다 쓰고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 </a:t>
            </a:r>
            <a:r>
              <a:rPr lang="en-US" altLang="ko-KR" dirty="0" smtClean="0"/>
              <a:t>40</a:t>
            </a:r>
            <a:r>
              <a:rPr lang="ko-KR" altLang="en-US" dirty="0" smtClean="0"/>
              <a:t>억을 받은 후에도 </a:t>
            </a:r>
            <a:r>
              <a:rPr lang="ko-KR" altLang="en-US" dirty="0" err="1" smtClean="0"/>
              <a:t>업앤다운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결국 팀이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명으로 추려짐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오히려 기회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소수정예</a:t>
            </a:r>
            <a:endParaRPr lang="en-US" altLang="ko-KR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2013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 smtClean="0"/>
              <a:t>월 기준 </a:t>
            </a:r>
            <a:r>
              <a:rPr lang="ko-KR" altLang="en-US" dirty="0"/>
              <a:t>매출 </a:t>
            </a:r>
            <a:r>
              <a:rPr lang="en-US" altLang="ko-KR" dirty="0"/>
              <a:t>600</a:t>
            </a:r>
            <a:r>
              <a:rPr lang="ko-KR" altLang="en-US" dirty="0" smtClean="0"/>
              <a:t>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21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II. </a:t>
            </a:r>
            <a:r>
              <a:rPr lang="ko-KR" altLang="en-US" b="1" dirty="0" err="1" smtClean="0"/>
              <a:t>데브시스터즈의</a:t>
            </a:r>
            <a:r>
              <a:rPr lang="ko-KR" altLang="en-US" b="1" dirty="0" smtClean="0"/>
              <a:t> 발전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/>
              <a:t>4</a:t>
            </a:r>
            <a:r>
              <a:rPr lang="en-US" altLang="ko-KR" b="1" dirty="0"/>
              <a:t>.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쿠키런의</a:t>
            </a:r>
            <a:r>
              <a:rPr lang="ko-KR" altLang="en-US" b="1" dirty="0" smtClean="0"/>
              <a:t> 개발과 성공</a:t>
            </a:r>
            <a:endParaRPr lang="en-US" altLang="ko-KR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/>
              <a:t>- </a:t>
            </a:r>
            <a:r>
              <a:rPr lang="ko-KR" altLang="en-US" dirty="0" smtClean="0"/>
              <a:t>새로운 </a:t>
            </a:r>
            <a:r>
              <a:rPr lang="ko-KR" altLang="en-US" dirty="0"/>
              <a:t>환경변화를 </a:t>
            </a:r>
            <a:r>
              <a:rPr lang="ko-KR" altLang="en-US" dirty="0" smtClean="0"/>
              <a:t>감지 </a:t>
            </a:r>
            <a:r>
              <a:rPr lang="en-US" altLang="ko-KR" dirty="0" smtClean="0"/>
              <a:t>(In-app Purchasing)</a:t>
            </a:r>
            <a:endParaRPr lang="ko-KR" altLang="en-US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오븐 브레이크에 </a:t>
            </a:r>
            <a:r>
              <a:rPr lang="en-US" altLang="ko-KR" dirty="0" smtClean="0"/>
              <a:t>In-app Purchasing</a:t>
            </a:r>
            <a:r>
              <a:rPr lang="ko-KR" altLang="en-US" dirty="0" smtClean="0"/>
              <a:t>을 붙이려면 대공사가 필요했음</a:t>
            </a:r>
            <a:endParaRPr lang="en-US" altLang="ko-KR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새로운 </a:t>
            </a:r>
            <a:r>
              <a:rPr lang="ko-KR" altLang="en-US" dirty="0"/>
              <a:t>환경에 맞는 새 게임을 </a:t>
            </a:r>
            <a:r>
              <a:rPr lang="ko-KR" altLang="en-US" dirty="0" smtClean="0"/>
              <a:t>기획</a:t>
            </a:r>
            <a:endParaRPr lang="en-US" altLang="ko-KR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노하우와 타이밍을 살리기 위해 오븐 브레이크를 모티브로 제작</a:t>
            </a:r>
            <a:endParaRPr lang="en-US" altLang="ko-KR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카카오톡의</a:t>
            </a:r>
            <a:r>
              <a:rPr lang="ko-KR" altLang="en-US" dirty="0" smtClean="0"/>
              <a:t> 게임시장 진출과 맞물려 대성공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518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III. </a:t>
            </a:r>
            <a:r>
              <a:rPr lang="ko-KR" altLang="en-US" b="1" dirty="0" smtClean="0"/>
              <a:t>산업 및 외부환경 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b="1" dirty="0" err="1" smtClean="0"/>
              <a:t>모바일</a:t>
            </a:r>
            <a:r>
              <a:rPr lang="ko-KR" altLang="en-US" b="1" dirty="0" smtClean="0"/>
              <a:t> 게임 및 산업특징</a:t>
            </a:r>
            <a:endParaRPr lang="en-US" altLang="ko-KR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짧은 </a:t>
            </a:r>
            <a:r>
              <a:rPr lang="ko-KR" altLang="en-US" dirty="0"/>
              <a:t>생애주기 </a:t>
            </a:r>
            <a:r>
              <a:rPr lang="en-US" altLang="ko-KR" dirty="0"/>
              <a:t>+ </a:t>
            </a:r>
            <a:r>
              <a:rPr lang="ko-KR" altLang="en-US" dirty="0" smtClean="0"/>
              <a:t>높은 </a:t>
            </a:r>
            <a:r>
              <a:rPr lang="en-US" altLang="ko-KR" dirty="0" smtClean="0"/>
              <a:t>ROI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애니타임</a:t>
            </a:r>
            <a:r>
              <a:rPr lang="ko-KR" altLang="en-US" dirty="0" smtClean="0"/>
              <a:t> </a:t>
            </a:r>
            <a:r>
              <a:rPr lang="en-US" altLang="ko-KR" dirty="0"/>
              <a:t>&amp; </a:t>
            </a:r>
            <a:r>
              <a:rPr lang="ko-KR" altLang="en-US" dirty="0" err="1"/>
              <a:t>애니웨어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플레이 패턴이 </a:t>
            </a:r>
            <a:r>
              <a:rPr lang="ko-KR" altLang="en-US" dirty="0" smtClean="0"/>
              <a:t>다름 </a:t>
            </a:r>
            <a:r>
              <a:rPr lang="en-US" altLang="ko-KR" dirty="0"/>
              <a:t>(</a:t>
            </a:r>
            <a:r>
              <a:rPr lang="ko-KR" altLang="en-US" dirty="0"/>
              <a:t>캐주얼 게임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외부환경 </a:t>
            </a:r>
            <a:r>
              <a:rPr lang="en-US" altLang="ko-KR" dirty="0" smtClean="0"/>
              <a:t>: </a:t>
            </a:r>
            <a:r>
              <a:rPr lang="ko-KR" altLang="en-US" dirty="0" err="1"/>
              <a:t>퍼블리셔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네트워크 </a:t>
            </a:r>
            <a:r>
              <a:rPr lang="ko-KR" altLang="en-US" dirty="0" err="1"/>
              <a:t>기간망</a:t>
            </a:r>
            <a:r>
              <a:rPr lang="ko-KR" altLang="en-US" dirty="0"/>
              <a:t> 중심의 유통구조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            </a:t>
            </a:r>
            <a:r>
              <a:rPr lang="ko-KR" altLang="en-US" dirty="0" smtClean="0"/>
              <a:t>  </a:t>
            </a:r>
            <a:r>
              <a:rPr lang="en-US" altLang="ko-KR" dirty="0" smtClean="0"/>
              <a:t>  </a:t>
            </a:r>
            <a:r>
              <a:rPr lang="ko-KR" altLang="en-US" dirty="0" err="1"/>
              <a:t>퍼블리셔</a:t>
            </a:r>
            <a:r>
              <a:rPr lang="ko-KR" altLang="en-US" dirty="0"/>
              <a:t> </a:t>
            </a:r>
            <a:r>
              <a:rPr lang="ko-KR" altLang="en-US" dirty="0" smtClean="0"/>
              <a:t>설명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 예</a:t>
            </a:r>
            <a:r>
              <a:rPr lang="en-US" altLang="ko-KR" dirty="0" smtClean="0"/>
              <a:t>) CJ </a:t>
            </a:r>
            <a:r>
              <a:rPr lang="en-US" altLang="ko-KR" dirty="0"/>
              <a:t>- </a:t>
            </a:r>
            <a:r>
              <a:rPr lang="ko-KR" altLang="en-US" dirty="0" err="1"/>
              <a:t>애니팡</a:t>
            </a:r>
            <a:endParaRPr lang="ko-KR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             </a:t>
            </a:r>
            <a:r>
              <a:rPr lang="ko-KR" altLang="en-US" dirty="0" smtClean="0"/>
              <a:t> </a:t>
            </a:r>
            <a:r>
              <a:rPr lang="en-US" altLang="ko-KR" dirty="0" smtClean="0"/>
              <a:t>  </a:t>
            </a:r>
            <a:r>
              <a:rPr lang="ko-KR" altLang="en-US" dirty="0"/>
              <a:t>마켓 </a:t>
            </a:r>
            <a:r>
              <a:rPr lang="ko-KR" altLang="en-US" dirty="0" smtClean="0"/>
              <a:t>설명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카톡</a:t>
            </a:r>
            <a:r>
              <a:rPr lang="ko-KR" altLang="en-US" dirty="0" smtClean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라인 </a:t>
            </a:r>
            <a:r>
              <a:rPr lang="en-US" altLang="ko-KR" dirty="0"/>
              <a:t>/ </a:t>
            </a:r>
            <a:r>
              <a:rPr lang="ko-KR" altLang="en-US" dirty="0" err="1"/>
              <a:t>구글</a:t>
            </a:r>
            <a:r>
              <a:rPr lang="ko-KR" altLang="en-US" dirty="0"/>
              <a:t> 플레이 </a:t>
            </a:r>
            <a:r>
              <a:rPr lang="en-US" altLang="ko-KR" dirty="0"/>
              <a:t>/ </a:t>
            </a:r>
            <a:r>
              <a:rPr lang="ko-KR" altLang="en-US" dirty="0" err="1"/>
              <a:t>앱스토어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822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소셜게임</a:t>
            </a:r>
            <a:r>
              <a:rPr lang="ko-KR" altLang="en-US" dirty="0" smtClean="0"/>
              <a:t> 열풍</a:t>
            </a:r>
            <a:endParaRPr 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D:\0Teaching\0특강별 강의파일\0A-공기업특강\ug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2564904"/>
            <a:ext cx="6844325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0Teaching\0특강별 강의파일\0A-공기업특강\ugcCAHPMOU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14" y="1628800"/>
            <a:ext cx="3571597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769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개별 시장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구글플레이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6158475" cy="4525963"/>
          </a:xfrm>
        </p:spPr>
        <p:txBody>
          <a:bodyPr/>
          <a:lstStyle/>
          <a:p>
            <a:r>
              <a:rPr lang="en-US" altLang="ko-KR" dirty="0" smtClean="0"/>
              <a:t>2015</a:t>
            </a:r>
            <a:r>
              <a:rPr lang="ko-KR" altLang="en-US" dirty="0" smtClean="0"/>
              <a:t>년</a:t>
            </a:r>
            <a:r>
              <a:rPr lang="en-US" altLang="ko-KR" dirty="0" smtClean="0"/>
              <a:t>: 1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6500</a:t>
            </a:r>
            <a:r>
              <a:rPr lang="ko-KR" altLang="en-US" dirty="0" err="1" smtClean="0"/>
              <a:t>억원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한국 </a:t>
            </a:r>
            <a:r>
              <a:rPr lang="en-US" altLang="ko-KR" dirty="0" smtClean="0"/>
              <a:t>85.5%, </a:t>
            </a:r>
            <a:r>
              <a:rPr lang="ko-KR" altLang="en-US" dirty="0" err="1" smtClean="0"/>
              <a:t>넷마블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조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앱스토어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일평균</a:t>
            </a:r>
            <a:r>
              <a:rPr lang="ko-KR" altLang="en-US" dirty="0" smtClean="0"/>
              <a:t>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만 다운로드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매출</a:t>
            </a:r>
            <a:endParaRPr lang="en-US" altLang="ko-KR" dirty="0" smtClean="0"/>
          </a:p>
        </p:txBody>
      </p:sp>
      <p:pic>
        <p:nvPicPr>
          <p:cNvPr id="3074" name="Picture 2" descr="C:\Users\owner\AppData\Local\Temp\WPDNSE\{00002825-0001-0001-0000-000000000000}\2013-04-20-11-53-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107" y="1556792"/>
            <a:ext cx="4559829" cy="456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727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839</Words>
  <Application>Microsoft Office PowerPoint</Application>
  <PresentationFormat>사용자 지정</PresentationFormat>
  <Paragraphs>113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쿠키런 사례 분석 (아산나눔재단)</vt:lpstr>
      <vt:lpstr>I. Intro</vt:lpstr>
      <vt:lpstr>II. 데브시스터즈의 발전</vt:lpstr>
      <vt:lpstr>II. 데브시스터즈의 발전</vt:lpstr>
      <vt:lpstr>II. 데브시스터즈의 발전</vt:lpstr>
      <vt:lpstr>II. 데브시스터즈의 발전</vt:lpstr>
      <vt:lpstr>III. 산업 및 외부환경 </vt:lpstr>
      <vt:lpstr>소셜게임 열풍</vt:lpstr>
      <vt:lpstr>개별 시장-구글플레이</vt:lpstr>
      <vt:lpstr>IV. 데브시스터즈의 성공요인</vt:lpstr>
      <vt:lpstr>IV. 데브시스터즈의 성공요인</vt:lpstr>
      <vt:lpstr>V. 데브시스터즈의 새로운 도약</vt:lpstr>
      <vt:lpstr>V. 데브시스터즈의 새로운 도약</vt:lpstr>
      <vt:lpstr>V. 데브시스터즈의 새로운 도약</vt:lpstr>
      <vt:lpstr>V. 데브시스터즈의 새로운 도약</vt:lpstr>
      <vt:lpstr>Q. Focus Question</vt:lpstr>
      <vt:lpstr>Q. Focus Question</vt:lpstr>
      <vt:lpstr>Q. Focus Question</vt:lpstr>
      <vt:lpstr>Q. Focus Question</vt:lpstr>
      <vt:lpstr>Q. Focus Question</vt:lpstr>
      <vt:lpstr>Q. Focus 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쿠키런 분석 제안</dc:title>
  <dc:creator>AhnDH</dc:creator>
  <cp:lastModifiedBy>owner</cp:lastModifiedBy>
  <cp:revision>34</cp:revision>
  <dcterms:created xsi:type="dcterms:W3CDTF">2014-02-28T05:52:09Z</dcterms:created>
  <dcterms:modified xsi:type="dcterms:W3CDTF">2016-07-25T05:35:50Z</dcterms:modified>
</cp:coreProperties>
</file>