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5" r:id="rId2"/>
    <p:sldId id="259" r:id="rId3"/>
    <p:sldId id="270" r:id="rId4"/>
    <p:sldId id="271" r:id="rId5"/>
    <p:sldId id="272" r:id="rId6"/>
    <p:sldId id="275" r:id="rId7"/>
    <p:sldId id="274" r:id="rId8"/>
    <p:sldId id="273" r:id="rId9"/>
    <p:sldId id="268" r:id="rId10"/>
    <p:sldId id="269" r:id="rId11"/>
    <p:sldId id="276" r:id="rId12"/>
    <p:sldId id="277" r:id="rId13"/>
    <p:sldId id="266" r:id="rId14"/>
    <p:sldId id="278" r:id="rId15"/>
    <p:sldId id="267" r:id="rId16"/>
    <p:sldId id="279" r:id="rId17"/>
    <p:sldId id="280" r:id="rId18"/>
    <p:sldId id="281" r:id="rId19"/>
    <p:sldId id="282" r:id="rId20"/>
    <p:sldId id="283" r:id="rId21"/>
    <p:sldId id="284" r:id="rId22"/>
    <p:sldId id="258" r:id="rId23"/>
    <p:sldId id="285" r:id="rId24"/>
    <p:sldId id="257" r:id="rId25"/>
    <p:sldId id="260" r:id="rId26"/>
    <p:sldId id="286" r:id="rId27"/>
    <p:sldId id="287" r:id="rId28"/>
    <p:sldId id="288" r:id="rId29"/>
    <p:sldId id="289" r:id="rId30"/>
    <p:sldId id="261" r:id="rId31"/>
    <p:sldId id="262"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64372" autoAdjust="0"/>
  </p:normalViewPr>
  <p:slideViewPr>
    <p:cSldViewPr snapToGrid="0">
      <p:cViewPr varScale="1">
        <p:scale>
          <a:sx n="59" d="100"/>
          <a:sy n="59" d="100"/>
        </p:scale>
        <p:origin x="20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96EE9-BD3D-47C6-A5C2-B3816C7C08FC}" type="datetimeFigureOut">
              <a:rPr lang="ko-KR" altLang="en-US" smtClean="0"/>
              <a:t>2018-10-19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6E63B-86EF-4602-8FAF-9396D80BB6C3}" type="slidenum">
              <a:rPr lang="ko-KR" altLang="en-US" smtClean="0"/>
              <a:t>‹#›</a:t>
            </a:fld>
            <a:endParaRPr lang="ko-KR" altLang="en-US"/>
          </a:p>
        </p:txBody>
      </p:sp>
    </p:spTree>
    <p:extLst>
      <p:ext uri="{BB962C8B-B14F-4D97-AF65-F5344CB8AC3E}">
        <p14:creationId xmlns:p14="http://schemas.microsoft.com/office/powerpoint/2010/main" val="13129342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commercedb.com/en/ranking/ww/all"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statista.com/statistics/692846/online-shopping-device-worldwide-frequency/" TargetMode="External"/><Relationship Id="rId4" Type="http://schemas.openxmlformats.org/officeDocument/2006/relationships/hyperlink" Target="https://www.statista.com/statistics/255083/online-sales-as-share-of-total-retail-sales-in-selected-countrie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statista.com/statistics/534123/e-commerce-share-of-retail-sales-worldwid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www.statista.com/statistics/364780/alibaba-singles-day-1111-mobile-share/" TargetMode="External"/><Relationship Id="rId3" Type="http://schemas.openxmlformats.org/officeDocument/2006/relationships/hyperlink" Target="https://www.statista.com/statistics/480797/global-comparison-e-commerce-revenue-digital-market-outlook/" TargetMode="External"/><Relationship Id="rId7" Type="http://schemas.openxmlformats.org/officeDocument/2006/relationships/hyperlink" Target="https://www.statista.com/statistics/323075/taobao-quarterly-gross-merchandise-volume-gmv/"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ww.statista.com/statistics/226793/e-commerce-revenue-of-alibabacom/" TargetMode="External"/><Relationship Id="rId5" Type="http://schemas.openxmlformats.org/officeDocument/2006/relationships/hyperlink" Target="https://www.statista.com/statistics/225614/net-revenue-of-alibaba/" TargetMode="External"/><Relationship Id="rId4" Type="http://schemas.openxmlformats.org/officeDocument/2006/relationships/hyperlink" Target="https://www.statista.com/topics/2187/alibaba-group/" TargetMode="External"/><Relationship Id="rId9" Type="http://schemas.openxmlformats.org/officeDocument/2006/relationships/hyperlink" Target="https://www.statista.com/statistics/364543/alibaba-singles-day-1111-gmv/"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a:t>
            </a:fld>
            <a:endParaRPr lang="ko-KR" altLang="en-US"/>
          </a:p>
        </p:txBody>
      </p:sp>
    </p:spTree>
    <p:extLst>
      <p:ext uri="{BB962C8B-B14F-4D97-AF65-F5344CB8AC3E}">
        <p14:creationId xmlns:p14="http://schemas.microsoft.com/office/powerpoint/2010/main" val="2266840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err="1"/>
              <a:t>알리바바의</a:t>
            </a:r>
            <a:r>
              <a:rPr kumimoji="1" lang="ko-KR" altLang="en-US" dirty="0"/>
              <a:t> 서비스유형에 따른 수익</a:t>
            </a:r>
            <a:endParaRPr kumimoji="1" lang="en-US" altLang="ko-KR" dirty="0"/>
          </a:p>
          <a:p>
            <a:endParaRPr kumimoji="1" lang="en-US" altLang="ko-KR" dirty="0"/>
          </a:p>
          <a:p>
            <a:r>
              <a:rPr kumimoji="1" lang="en-US" altLang="ko-KR" dirty="0"/>
              <a:t>P4P</a:t>
            </a:r>
            <a:r>
              <a:rPr kumimoji="1" lang="ko-KR" altLang="en-US" dirty="0"/>
              <a:t>가 매우 큰 것을 볼 수 있고</a:t>
            </a:r>
            <a:r>
              <a:rPr kumimoji="1" lang="en-US" altLang="ko-KR" dirty="0"/>
              <a:t>, </a:t>
            </a:r>
            <a:r>
              <a:rPr kumimoji="1" lang="ko-KR" altLang="en-US" dirty="0"/>
              <a:t>커미션과 멤버십 </a:t>
            </a:r>
            <a:r>
              <a:rPr kumimoji="1" lang="en-US" altLang="ko-KR" dirty="0"/>
              <a:t>fee</a:t>
            </a:r>
            <a:r>
              <a:rPr kumimoji="1" lang="ko-KR" altLang="en-US" dirty="0"/>
              <a:t>가 큰 부분을 차지한다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10</a:t>
            </a:fld>
            <a:endParaRPr lang="ko-KR" altLang="en-US"/>
          </a:p>
        </p:txBody>
      </p:sp>
    </p:spTree>
    <p:extLst>
      <p:ext uri="{BB962C8B-B14F-4D97-AF65-F5344CB8AC3E}">
        <p14:creationId xmlns:p14="http://schemas.microsoft.com/office/powerpoint/2010/main" val="414009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i="0" kern="1200" dirty="0">
                <a:solidFill>
                  <a:schemeClr val="tx1"/>
                </a:solidFill>
                <a:effectLst/>
                <a:latin typeface="+mn-lt"/>
                <a:ea typeface="+mn-ea"/>
                <a:cs typeface="+mn-cs"/>
              </a:rPr>
              <a:t>Alibaba</a:t>
            </a:r>
            <a:r>
              <a:rPr lang="ko-KR" altLang="en-US" sz="1200" b="1" i="0" kern="1200" dirty="0">
                <a:solidFill>
                  <a:schemeClr val="tx1"/>
                </a:solidFill>
                <a:effectLst/>
                <a:latin typeface="+mn-lt"/>
                <a:ea typeface="+mn-ea"/>
                <a:cs typeface="+mn-cs"/>
              </a:rPr>
              <a:t>는 중국 소비자를 위해 다음 소매 시장을 운영합니다</a:t>
            </a:r>
            <a:r>
              <a:rPr lang="en-US" altLang="ko-KR" sz="1200" b="1" i="0" kern="1200" dirty="0">
                <a:solidFill>
                  <a:schemeClr val="tx1"/>
                </a:solidFill>
                <a:effectLst/>
                <a:latin typeface="+mn-lt"/>
                <a:ea typeface="+mn-ea"/>
                <a:cs typeface="+mn-cs"/>
              </a:rPr>
              <a:t>.</a:t>
            </a:r>
            <a:endParaRPr lang="ko-KR" altLang="en-US" sz="1200" b="0" i="0" kern="1200" dirty="0">
              <a:solidFill>
                <a:schemeClr val="tx1"/>
              </a:solidFill>
              <a:effectLst/>
              <a:latin typeface="+mn-lt"/>
              <a:ea typeface="+mn-ea"/>
              <a:cs typeface="+mn-cs"/>
            </a:endParaRPr>
          </a:p>
          <a:p>
            <a:r>
              <a:rPr lang="en-US" altLang="ko-KR" sz="1200" b="1" i="0" kern="1200" dirty="0" err="1">
                <a:solidFill>
                  <a:schemeClr val="tx1"/>
                </a:solidFill>
                <a:effectLst/>
                <a:latin typeface="+mn-lt"/>
                <a:ea typeface="+mn-ea"/>
                <a:cs typeface="+mn-cs"/>
              </a:rPr>
              <a:t>Taobao</a:t>
            </a:r>
            <a:r>
              <a:rPr lang="en-US" altLang="ko-KR" sz="1200" b="1" i="0" kern="1200" dirty="0">
                <a:solidFill>
                  <a:schemeClr val="tx1"/>
                </a:solidFill>
                <a:effectLst/>
                <a:latin typeface="+mn-lt"/>
                <a:ea typeface="+mn-ea"/>
                <a:cs typeface="+mn-cs"/>
              </a:rPr>
              <a:t> Marketplace</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중국 최대 온라인 쇼핑몰</a:t>
            </a:r>
          </a:p>
          <a:p>
            <a:r>
              <a:rPr lang="en-US" altLang="ko-KR" sz="1200" b="1" i="0" kern="1200" dirty="0" err="1">
                <a:solidFill>
                  <a:schemeClr val="tx1"/>
                </a:solidFill>
                <a:effectLst/>
                <a:latin typeface="+mn-lt"/>
                <a:ea typeface="+mn-ea"/>
                <a:cs typeface="+mn-cs"/>
              </a:rPr>
              <a:t>Tmall</a:t>
            </a:r>
            <a:r>
              <a:rPr lang="en-US" altLang="ko-KR" sz="1200" b="1" i="0" kern="1200" dirty="0">
                <a:solidFill>
                  <a:schemeClr val="tx1"/>
                </a:solidFill>
                <a:effectLst/>
                <a:latin typeface="+mn-lt"/>
                <a:ea typeface="+mn-ea"/>
                <a:cs typeface="+mn-cs"/>
              </a:rPr>
              <a:t> </a:t>
            </a:r>
            <a:r>
              <a:rPr lang="ko-KR" altLang="en-US" sz="1200" b="1" i="0" kern="1200" dirty="0">
                <a:solidFill>
                  <a:schemeClr val="tx1"/>
                </a:solidFill>
                <a:effectLst/>
                <a:latin typeface="+mn-lt"/>
                <a:ea typeface="+mn-ea"/>
                <a:cs typeface="+mn-cs"/>
              </a:rPr>
              <a:t>플랫폼</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브랜드 및 소매 </a:t>
            </a:r>
            <a:r>
              <a:rPr lang="ko-KR" altLang="en-US" sz="1200" b="0" i="0" kern="1200" dirty="0" err="1">
                <a:solidFill>
                  <a:schemeClr val="tx1"/>
                </a:solidFill>
                <a:effectLst/>
                <a:latin typeface="+mn-lt"/>
                <a:ea typeface="+mn-ea"/>
                <a:cs typeface="+mn-cs"/>
              </a:rPr>
              <a:t>업체를위한</a:t>
            </a:r>
            <a:r>
              <a:rPr lang="ko-KR" altLang="en-US" sz="1200" b="0" i="0" kern="1200" dirty="0">
                <a:solidFill>
                  <a:schemeClr val="tx1"/>
                </a:solidFill>
                <a:effectLst/>
                <a:latin typeface="+mn-lt"/>
                <a:ea typeface="+mn-ea"/>
                <a:cs typeface="+mn-cs"/>
              </a:rPr>
              <a:t> 중국 최대의 타사 플랫폼</a:t>
            </a:r>
          </a:p>
          <a:p>
            <a:r>
              <a:rPr lang="en-US" altLang="ko-KR" sz="1200" b="1" i="0" kern="1200" dirty="0">
                <a:solidFill>
                  <a:schemeClr val="tx1"/>
                </a:solidFill>
                <a:effectLst/>
                <a:latin typeface="+mn-lt"/>
                <a:ea typeface="+mn-ea"/>
                <a:cs typeface="+mn-cs"/>
              </a:rPr>
              <a:t>Juhuasuan</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월간 활성 사용자가 중국에서 가장 인기있는 그룹 구매 마켓 </a:t>
            </a:r>
            <a:r>
              <a:rPr lang="ko-KR" altLang="en-US" sz="1200" b="0" i="0" kern="1200" dirty="0" err="1">
                <a:solidFill>
                  <a:schemeClr val="tx1"/>
                </a:solidFill>
                <a:effectLst/>
                <a:latin typeface="+mn-lt"/>
                <a:ea typeface="+mn-ea"/>
                <a:cs typeface="+mn-cs"/>
              </a:rPr>
              <a:t>플레이스</a:t>
            </a:r>
            <a:endParaRPr lang="ko-KR" altLang="en-US"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2015 </a:t>
            </a:r>
            <a:r>
              <a:rPr lang="ko-KR" altLang="en-US" sz="1200" b="0" i="0" kern="1200" dirty="0">
                <a:solidFill>
                  <a:schemeClr val="tx1"/>
                </a:solidFill>
                <a:effectLst/>
                <a:latin typeface="+mn-lt"/>
                <a:ea typeface="+mn-ea"/>
                <a:cs typeface="+mn-cs"/>
              </a:rPr>
              <a:t>년 </a:t>
            </a:r>
            <a:r>
              <a:rPr lang="en-US" altLang="ko-KR" sz="1200" b="0" i="0" kern="1200" dirty="0">
                <a:solidFill>
                  <a:schemeClr val="tx1"/>
                </a:solidFill>
                <a:effectLst/>
                <a:latin typeface="+mn-lt"/>
                <a:ea typeface="+mn-ea"/>
                <a:cs typeface="+mn-cs"/>
              </a:rPr>
              <a:t>(2015 </a:t>
            </a:r>
            <a:r>
              <a:rPr lang="ko-KR" altLang="en-US" sz="1200" b="0" i="0" kern="1200" dirty="0">
                <a:solidFill>
                  <a:schemeClr val="tx1"/>
                </a:solidFill>
                <a:effectLst/>
                <a:latin typeface="+mn-lt"/>
                <a:ea typeface="+mn-ea"/>
                <a:cs typeface="+mn-cs"/>
              </a:rPr>
              <a:t>년 </a:t>
            </a:r>
            <a:r>
              <a:rPr lang="en-US" altLang="ko-KR" sz="1200" b="0" i="0" kern="1200" dirty="0">
                <a:solidFill>
                  <a:schemeClr val="tx1"/>
                </a:solidFill>
                <a:effectLst/>
                <a:latin typeface="+mn-lt"/>
                <a:ea typeface="+mn-ea"/>
                <a:cs typeface="+mn-cs"/>
              </a:rPr>
              <a:t>3 </a:t>
            </a:r>
            <a:r>
              <a:rPr lang="ko-KR" altLang="en-US" sz="1200" b="0" i="0" kern="1200" dirty="0">
                <a:solidFill>
                  <a:schemeClr val="tx1"/>
                </a:solidFill>
                <a:effectLst/>
                <a:latin typeface="+mn-lt"/>
                <a:ea typeface="+mn-ea"/>
                <a:cs typeface="+mn-cs"/>
              </a:rPr>
              <a:t>월까지 </a:t>
            </a:r>
            <a:r>
              <a:rPr lang="en-US" altLang="ko-KR" sz="1200" b="0" i="0" kern="1200" dirty="0">
                <a:solidFill>
                  <a:schemeClr val="tx1"/>
                </a:solidFill>
                <a:effectLst/>
                <a:latin typeface="+mn-lt"/>
                <a:ea typeface="+mn-ea"/>
                <a:cs typeface="+mn-cs"/>
              </a:rPr>
              <a:t>12 </a:t>
            </a:r>
            <a:r>
              <a:rPr lang="ko-KR" altLang="en-US" sz="1200" b="0" i="0" kern="1200" dirty="0">
                <a:solidFill>
                  <a:schemeClr val="tx1"/>
                </a:solidFill>
                <a:effectLst/>
                <a:latin typeface="+mn-lt"/>
                <a:ea typeface="+mn-ea"/>
                <a:cs typeface="+mn-cs"/>
              </a:rPr>
              <a:t>개월</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동안</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이 </a:t>
            </a:r>
            <a:r>
              <a:rPr lang="en-US" altLang="ko-KR" sz="1200" b="0" i="0" kern="1200" dirty="0">
                <a:solidFill>
                  <a:schemeClr val="tx1"/>
                </a:solidFill>
                <a:effectLst/>
                <a:latin typeface="+mn-lt"/>
                <a:ea typeface="+mn-ea"/>
                <a:cs typeface="+mn-cs"/>
              </a:rPr>
              <a:t>3 </a:t>
            </a:r>
            <a:r>
              <a:rPr lang="ko-KR" altLang="en-US" sz="1200" b="0" i="0" kern="1200" dirty="0">
                <a:solidFill>
                  <a:schemeClr val="tx1"/>
                </a:solidFill>
                <a:effectLst/>
                <a:latin typeface="+mn-lt"/>
                <a:ea typeface="+mn-ea"/>
                <a:cs typeface="+mn-cs"/>
              </a:rPr>
              <a:t>개의 마켓 </a:t>
            </a:r>
            <a:r>
              <a:rPr lang="ko-KR" altLang="en-US" sz="1200" b="0" i="0" kern="1200" dirty="0" err="1">
                <a:solidFill>
                  <a:schemeClr val="tx1"/>
                </a:solidFill>
                <a:effectLst/>
                <a:latin typeface="+mn-lt"/>
                <a:ea typeface="+mn-ea"/>
                <a:cs typeface="+mn-cs"/>
              </a:rPr>
              <a:t>플레이스는</a:t>
            </a:r>
            <a:r>
              <a:rPr lang="ko-KR" altLang="en-US" sz="1200" b="0" i="0" kern="1200" dirty="0">
                <a:solidFill>
                  <a:schemeClr val="tx1"/>
                </a:solidFill>
                <a:effectLst/>
                <a:latin typeface="+mn-lt"/>
                <a:ea typeface="+mn-ea"/>
                <a:cs typeface="+mn-cs"/>
              </a:rPr>
              <a:t> </a:t>
            </a:r>
            <a:r>
              <a:rPr lang="ko-KR" altLang="en-US" sz="1200" b="1" i="0" kern="1200" dirty="0">
                <a:solidFill>
                  <a:schemeClr val="tx1"/>
                </a:solidFill>
                <a:effectLst/>
                <a:latin typeface="+mn-lt"/>
                <a:ea typeface="+mn-ea"/>
                <a:cs typeface="+mn-cs"/>
              </a:rPr>
              <a:t>연간 </a:t>
            </a:r>
            <a:r>
              <a:rPr lang="en-US" altLang="ko-KR" sz="1200" b="1" i="0" kern="1200" dirty="0">
                <a:solidFill>
                  <a:schemeClr val="tx1"/>
                </a:solidFill>
                <a:effectLst/>
                <a:latin typeface="+mn-lt"/>
                <a:ea typeface="+mn-ea"/>
                <a:cs typeface="+mn-cs"/>
              </a:rPr>
              <a:t>3 </a:t>
            </a:r>
            <a:r>
              <a:rPr lang="ko-KR" altLang="en-US" sz="1200" b="1" i="0" kern="1200" dirty="0">
                <a:solidFill>
                  <a:schemeClr val="tx1"/>
                </a:solidFill>
                <a:effectLst/>
                <a:latin typeface="+mn-lt"/>
                <a:ea typeface="+mn-ea"/>
                <a:cs typeface="+mn-cs"/>
              </a:rPr>
              <a:t>억 </a:t>
            </a:r>
            <a:r>
              <a:rPr lang="en-US" altLang="ko-KR" sz="1200" b="1" i="0" kern="1200" dirty="0">
                <a:solidFill>
                  <a:schemeClr val="tx1"/>
                </a:solidFill>
                <a:effectLst/>
                <a:latin typeface="+mn-lt"/>
                <a:ea typeface="+mn-ea"/>
                <a:cs typeface="+mn-cs"/>
              </a:rPr>
              <a:t>5 </a:t>
            </a:r>
            <a:r>
              <a:rPr lang="ko-KR" altLang="en-US" sz="1200" b="1" i="0" kern="1200" dirty="0">
                <a:solidFill>
                  <a:schemeClr val="tx1"/>
                </a:solidFill>
                <a:effectLst/>
                <a:latin typeface="+mn-lt"/>
                <a:ea typeface="+mn-ea"/>
                <a:cs typeface="+mn-cs"/>
              </a:rPr>
              <a:t>천만 명의 적극적인 구매자</a:t>
            </a:r>
            <a:r>
              <a:rPr lang="ko-KR" altLang="en-US" sz="1200" b="0" i="0" kern="1200" dirty="0">
                <a:solidFill>
                  <a:schemeClr val="tx1"/>
                </a:solidFill>
                <a:effectLst/>
                <a:latin typeface="+mn-lt"/>
                <a:ea typeface="+mn-ea"/>
                <a:cs typeface="+mn-cs"/>
              </a:rPr>
              <a:t>  와  </a:t>
            </a:r>
            <a:r>
              <a:rPr lang="en-US" altLang="ko-KR" sz="1200" b="1" i="0" kern="1200" dirty="0">
                <a:solidFill>
                  <a:schemeClr val="tx1"/>
                </a:solidFill>
                <a:effectLst/>
                <a:latin typeface="+mn-lt"/>
                <a:ea typeface="+mn-ea"/>
                <a:cs typeface="+mn-cs"/>
              </a:rPr>
              <a:t>3 </a:t>
            </a:r>
            <a:r>
              <a:rPr lang="ko-KR" altLang="en-US" sz="1200" b="1" i="0" kern="1200" dirty="0">
                <a:solidFill>
                  <a:schemeClr val="tx1"/>
                </a:solidFill>
                <a:effectLst/>
                <a:latin typeface="+mn-lt"/>
                <a:ea typeface="+mn-ea"/>
                <a:cs typeface="+mn-cs"/>
              </a:rPr>
              <a:t>천 </a:t>
            </a:r>
            <a:r>
              <a:rPr lang="en-US" altLang="ko-KR" sz="1200" b="1" i="0" kern="1200" dirty="0">
                <a:solidFill>
                  <a:schemeClr val="tx1"/>
                </a:solidFill>
                <a:effectLst/>
                <a:latin typeface="+mn-lt"/>
                <a:ea typeface="+mn-ea"/>
                <a:cs typeface="+mn-cs"/>
              </a:rPr>
              <a:t>9 </a:t>
            </a:r>
            <a:r>
              <a:rPr lang="ko-KR" altLang="en-US" sz="1200" b="1" i="0" kern="1200" dirty="0">
                <a:solidFill>
                  <a:schemeClr val="tx1"/>
                </a:solidFill>
                <a:effectLst/>
                <a:latin typeface="+mn-lt"/>
                <a:ea typeface="+mn-ea"/>
                <a:cs typeface="+mn-cs"/>
              </a:rPr>
              <a:t>백 </a:t>
            </a:r>
            <a:r>
              <a:rPr lang="en-US" altLang="ko-KR" sz="1200" b="1" i="0" kern="1200" dirty="0">
                <a:solidFill>
                  <a:schemeClr val="tx1"/>
                </a:solidFill>
                <a:effectLst/>
                <a:latin typeface="+mn-lt"/>
                <a:ea typeface="+mn-ea"/>
                <a:cs typeface="+mn-cs"/>
              </a:rPr>
              <a:t>4 </a:t>
            </a:r>
            <a:r>
              <a:rPr lang="ko-KR" altLang="en-US" sz="1200" b="1" i="0" kern="1200" dirty="0">
                <a:solidFill>
                  <a:schemeClr val="tx1"/>
                </a:solidFill>
                <a:effectLst/>
                <a:latin typeface="+mn-lt"/>
                <a:ea typeface="+mn-ea"/>
                <a:cs typeface="+mn-cs"/>
              </a:rPr>
              <a:t>십만 달러의</a:t>
            </a:r>
            <a:r>
              <a:rPr lang="en-US" altLang="ko-KR" sz="1200" b="0" i="0" kern="1200" dirty="0">
                <a:solidFill>
                  <a:schemeClr val="tx1"/>
                </a:solidFill>
                <a:effectLst/>
                <a:latin typeface="+mn-lt"/>
                <a:ea typeface="+mn-ea"/>
                <a:cs typeface="+mn-cs"/>
              </a:rPr>
              <a:t>GMV</a:t>
            </a:r>
            <a:r>
              <a:rPr lang="ko-KR" altLang="en-US" sz="1200" b="0" i="0" kern="1200" dirty="0">
                <a:solidFill>
                  <a:schemeClr val="tx1"/>
                </a:solidFill>
                <a:effectLst/>
                <a:latin typeface="+mn-lt"/>
                <a:ea typeface="+mn-ea"/>
                <a:cs typeface="+mn-cs"/>
              </a:rPr>
              <a:t>를 창출했습니다  </a:t>
            </a:r>
            <a:r>
              <a:rPr lang="en-US" altLang="ko-KR" sz="1200" b="0" i="0" kern="1200" dirty="0">
                <a:solidFill>
                  <a:schemeClr val="tx1"/>
                </a:solidFill>
                <a:effectLst/>
                <a:latin typeface="+mn-lt"/>
                <a:ea typeface="+mn-ea"/>
                <a:cs typeface="+mn-cs"/>
              </a:rPr>
              <a:t>. GMV</a:t>
            </a:r>
            <a:r>
              <a:rPr lang="ko-KR" altLang="en-US" sz="1200" b="0" i="0" kern="1200" dirty="0">
                <a:solidFill>
                  <a:schemeClr val="tx1"/>
                </a:solidFill>
                <a:effectLst/>
                <a:latin typeface="+mn-lt"/>
                <a:ea typeface="+mn-ea"/>
                <a:cs typeface="+mn-cs"/>
              </a:rPr>
              <a:t>는 구매자와 판매자가 거래를 결정하는지 여부에 </a:t>
            </a:r>
            <a:r>
              <a:rPr lang="ko-KR" altLang="en-US" sz="1200" b="0" i="0" kern="1200" dirty="0" err="1">
                <a:solidFill>
                  <a:schemeClr val="tx1"/>
                </a:solidFill>
                <a:effectLst/>
                <a:latin typeface="+mn-lt"/>
                <a:ea typeface="+mn-ea"/>
                <a:cs typeface="+mn-cs"/>
              </a:rPr>
              <a:t>관계없이이</a:t>
            </a:r>
            <a:r>
              <a:rPr lang="ko-KR" altLang="en-US" sz="1200" b="0" i="0" kern="1200" dirty="0">
                <a:solidFill>
                  <a:schemeClr val="tx1"/>
                </a:solidFill>
                <a:effectLst/>
                <a:latin typeface="+mn-lt"/>
                <a:ea typeface="+mn-ea"/>
                <a:cs typeface="+mn-cs"/>
              </a:rPr>
              <a:t> 세 가지 마켓에서 제품 및 서비스의 확정 주문의 가치를 나타냅니다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이 세 가지 시장은 </a:t>
            </a:r>
            <a:r>
              <a:rPr lang="en-US" altLang="ko-KR" sz="1200" b="0" i="0" kern="1200" dirty="0">
                <a:solidFill>
                  <a:schemeClr val="tx1"/>
                </a:solidFill>
                <a:effectLst/>
                <a:latin typeface="+mn-lt"/>
                <a:ea typeface="+mn-ea"/>
                <a:cs typeface="+mn-cs"/>
              </a:rPr>
              <a:t>FY15 </a:t>
            </a:r>
            <a:r>
              <a:rPr lang="ko-KR" altLang="en-US" sz="1200" b="0" i="0" kern="1200" dirty="0">
                <a:solidFill>
                  <a:schemeClr val="tx1"/>
                </a:solidFill>
                <a:effectLst/>
                <a:latin typeface="+mn-lt"/>
                <a:ea typeface="+mn-ea"/>
                <a:cs typeface="+mn-cs"/>
              </a:rPr>
              <a:t>동안 </a:t>
            </a:r>
            <a:r>
              <a:rPr lang="en-US" altLang="ko-KR" sz="1200" b="0" i="0" kern="1200" dirty="0">
                <a:solidFill>
                  <a:schemeClr val="tx1"/>
                </a:solidFill>
                <a:effectLst/>
                <a:latin typeface="+mn-lt"/>
                <a:ea typeface="+mn-ea"/>
                <a:cs typeface="+mn-cs"/>
              </a:rPr>
              <a:t>Alibaba</a:t>
            </a:r>
            <a:r>
              <a:rPr lang="ko-KR" altLang="en-US" sz="1200" b="0" i="0" kern="1200" dirty="0">
                <a:solidFill>
                  <a:schemeClr val="tx1"/>
                </a:solidFill>
                <a:effectLst/>
                <a:latin typeface="+mn-lt"/>
                <a:ea typeface="+mn-ea"/>
                <a:cs typeface="+mn-cs"/>
              </a:rPr>
              <a:t>의 총 수익 </a:t>
            </a:r>
            <a:r>
              <a:rPr lang="en-US" altLang="ko-KR" sz="1200" b="0" i="0" kern="1200" dirty="0">
                <a:solidFill>
                  <a:schemeClr val="tx1"/>
                </a:solidFill>
                <a:effectLst/>
                <a:latin typeface="+mn-lt"/>
                <a:ea typeface="+mn-ea"/>
                <a:cs typeface="+mn-cs"/>
              </a:rPr>
              <a:t>123 </a:t>
            </a:r>
            <a:r>
              <a:rPr lang="ko-KR" altLang="en-US" sz="1200" b="0" i="0" kern="1200" dirty="0">
                <a:solidFill>
                  <a:schemeClr val="tx1"/>
                </a:solidFill>
                <a:effectLst/>
                <a:latin typeface="+mn-lt"/>
                <a:ea typeface="+mn-ea"/>
                <a:cs typeface="+mn-cs"/>
              </a:rPr>
              <a:t>억 달러 중 </a:t>
            </a:r>
            <a:r>
              <a:rPr lang="en-US" altLang="ko-KR" sz="1200" b="0" i="0" kern="1200" dirty="0">
                <a:solidFill>
                  <a:schemeClr val="tx1"/>
                </a:solidFill>
                <a:effectLst/>
                <a:latin typeface="+mn-lt"/>
                <a:ea typeface="+mn-ea"/>
                <a:cs typeface="+mn-cs"/>
              </a:rPr>
              <a:t>78.4 %</a:t>
            </a:r>
            <a:r>
              <a:rPr lang="ko-KR" altLang="en-US" sz="1200" b="0" i="0" kern="1200" dirty="0">
                <a:solidFill>
                  <a:schemeClr val="tx1"/>
                </a:solidFill>
                <a:effectLst/>
                <a:latin typeface="+mn-lt"/>
                <a:ea typeface="+mn-ea"/>
                <a:cs typeface="+mn-cs"/>
              </a:rPr>
              <a:t>를 차지했습니다</a:t>
            </a:r>
            <a:r>
              <a:rPr lang="en-US" altLang="ko-KR" sz="1200" b="0" i="0" kern="1200" dirty="0">
                <a:solidFill>
                  <a:schemeClr val="tx1"/>
                </a:solidFill>
                <a:effectLst/>
                <a:latin typeface="+mn-lt"/>
                <a:ea typeface="+mn-ea"/>
                <a:cs typeface="+mn-cs"/>
              </a:rPr>
              <a:t>.</a:t>
            </a:r>
          </a:p>
          <a:p>
            <a:endParaRPr lang="en-US" altLang="ko-KR" dirty="0"/>
          </a:p>
          <a:p>
            <a:r>
              <a:rPr lang="en-US" altLang="ko-KR" sz="1200" b="1" i="0" kern="1200" dirty="0">
                <a:solidFill>
                  <a:schemeClr val="tx1"/>
                </a:solidFill>
                <a:effectLst/>
                <a:latin typeface="+mn-lt"/>
                <a:ea typeface="+mn-ea"/>
                <a:cs typeface="+mn-cs"/>
              </a:rPr>
              <a:t>Alibaba</a:t>
            </a:r>
            <a:r>
              <a:rPr lang="ko-KR" altLang="en-US" sz="1200" b="1" i="0" kern="1200" dirty="0" err="1">
                <a:solidFill>
                  <a:schemeClr val="tx1"/>
                </a:solidFill>
                <a:effectLst/>
                <a:latin typeface="+mn-lt"/>
                <a:ea typeface="+mn-ea"/>
                <a:cs typeface="+mn-cs"/>
              </a:rPr>
              <a:t>는이</a:t>
            </a:r>
            <a:r>
              <a:rPr lang="ko-KR" altLang="en-US" sz="1200" b="1" i="0" kern="1200" dirty="0">
                <a:solidFill>
                  <a:schemeClr val="tx1"/>
                </a:solidFill>
                <a:effectLst/>
                <a:latin typeface="+mn-lt"/>
                <a:ea typeface="+mn-ea"/>
                <a:cs typeface="+mn-cs"/>
              </a:rPr>
              <a:t> 세 가지 시장 이외에</a:t>
            </a:r>
            <a:endParaRPr lang="ko-KR" altLang="en-US" sz="1200" b="0" i="0" kern="1200" dirty="0">
              <a:solidFill>
                <a:schemeClr val="tx1"/>
              </a:solidFill>
              <a:effectLst/>
              <a:latin typeface="+mn-lt"/>
              <a:ea typeface="+mn-ea"/>
              <a:cs typeface="+mn-cs"/>
            </a:endParaRPr>
          </a:p>
          <a:p>
            <a:r>
              <a:rPr lang="en-US" altLang="ko-KR" sz="1200" b="1" i="0" kern="1200" dirty="0">
                <a:solidFill>
                  <a:schemeClr val="tx1"/>
                </a:solidFill>
                <a:effectLst/>
                <a:latin typeface="+mn-lt"/>
                <a:ea typeface="+mn-ea"/>
                <a:cs typeface="+mn-cs"/>
              </a:rPr>
              <a:t>com</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글로벌 도매 시장</a:t>
            </a:r>
          </a:p>
          <a:p>
            <a:r>
              <a:rPr lang="en-US" altLang="ko-KR" sz="1200" b="1" i="0" kern="1200" dirty="0">
                <a:solidFill>
                  <a:schemeClr val="tx1"/>
                </a:solidFill>
                <a:effectLst/>
                <a:latin typeface="+mn-lt"/>
                <a:ea typeface="+mn-ea"/>
                <a:cs typeface="+mn-cs"/>
              </a:rPr>
              <a:t>com</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중국 도매 시장</a:t>
            </a:r>
          </a:p>
          <a:p>
            <a:r>
              <a:rPr lang="en-US" altLang="ko-KR" sz="1200" b="1" i="0" kern="1200" dirty="0" err="1">
                <a:solidFill>
                  <a:schemeClr val="tx1"/>
                </a:solidFill>
                <a:effectLst/>
                <a:latin typeface="+mn-lt"/>
                <a:ea typeface="+mn-ea"/>
                <a:cs typeface="+mn-cs"/>
              </a:rPr>
              <a:t>AliExpress</a:t>
            </a:r>
            <a:r>
              <a:rPr lang="ko-KR" altLang="en-US" sz="1200" b="0" i="0" kern="120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글로벌 소비자 시장</a:t>
            </a:r>
          </a:p>
          <a:p>
            <a:r>
              <a:rPr lang="ko-KR" altLang="en-US" dirty="0"/>
              <a:t>을 가지고 있습니다</a:t>
            </a:r>
            <a:endParaRPr lang="en-US" altLang="ko-KR"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11</a:t>
            </a:fld>
            <a:endParaRPr lang="ko-KR" altLang="en-US"/>
          </a:p>
        </p:txBody>
      </p:sp>
    </p:spTree>
    <p:extLst>
      <p:ext uri="{BB962C8B-B14F-4D97-AF65-F5344CB8AC3E}">
        <p14:creationId xmlns:p14="http://schemas.microsoft.com/office/powerpoint/2010/main" val="524375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이건 </a:t>
            </a:r>
            <a:r>
              <a:rPr lang="ko-KR" altLang="en-US" dirty="0" err="1"/>
              <a:t>알리바바</a:t>
            </a:r>
            <a:r>
              <a:rPr lang="ko-KR" altLang="en-US" dirty="0"/>
              <a:t> 기업의 전체적인 흐름도</a:t>
            </a:r>
            <a:r>
              <a:rPr lang="en-US" altLang="ko-KR" dirty="0"/>
              <a:t/>
            </a:r>
            <a:br>
              <a:rPr lang="en-US" altLang="ko-KR" dirty="0"/>
            </a:br>
            <a:endParaRPr lang="en-US" altLang="ko-KR" dirty="0"/>
          </a:p>
          <a:p>
            <a:r>
              <a:rPr lang="ko-KR" altLang="en-US" sz="1200" b="0" i="0" kern="1200" dirty="0" err="1">
                <a:solidFill>
                  <a:schemeClr val="tx1"/>
                </a:solidFill>
                <a:effectLst/>
                <a:latin typeface="+mn-lt"/>
                <a:ea typeface="+mn-ea"/>
                <a:cs typeface="+mn-cs"/>
              </a:rPr>
              <a:t>알리페이</a:t>
            </a:r>
            <a:r>
              <a:rPr lang="ko-KR" altLang="en-US" sz="1200" b="0" i="0" kern="1200" dirty="0">
                <a:solidFill>
                  <a:schemeClr val="tx1"/>
                </a:solidFill>
                <a:effectLst/>
                <a:latin typeface="+mn-lt"/>
                <a:ea typeface="+mn-ea"/>
                <a:cs typeface="+mn-cs"/>
              </a:rPr>
              <a:t> 중심 거대 생태계</a:t>
            </a:r>
            <a:r>
              <a:rPr lang="ko-KR" altLang="en-US" dirty="0"/>
              <a:t/>
            </a:r>
            <a:br>
              <a:rPr lang="ko-KR" altLang="en-US" dirty="0"/>
            </a:br>
            <a:r>
              <a:rPr lang="ko-KR" altLang="en-US" dirty="0"/>
              <a:t/>
            </a:r>
            <a:br>
              <a:rPr lang="ko-KR" altLang="en-US" dirty="0"/>
            </a:br>
            <a:r>
              <a:rPr lang="ko-KR" altLang="en-US" sz="1200" b="0" i="0" kern="1200" dirty="0">
                <a:solidFill>
                  <a:schemeClr val="tx1"/>
                </a:solidFill>
                <a:effectLst/>
                <a:latin typeface="+mn-lt"/>
                <a:ea typeface="+mn-ea"/>
                <a:cs typeface="+mn-cs"/>
              </a:rPr>
              <a:t>중국 최대 인터넷기업인 </a:t>
            </a:r>
            <a:r>
              <a:rPr lang="ko-KR" altLang="en-US" sz="1200" b="0" i="0" kern="1200" dirty="0" err="1">
                <a:solidFill>
                  <a:schemeClr val="tx1"/>
                </a:solidFill>
                <a:effectLst/>
                <a:latin typeface="+mn-lt"/>
                <a:ea typeface="+mn-ea"/>
                <a:cs typeface="+mn-cs"/>
              </a:rPr>
              <a:t>알리바바는</a:t>
            </a:r>
            <a:r>
              <a:rPr lang="ko-KR" altLang="en-US" sz="1200" b="0" i="0" kern="1200" dirty="0">
                <a:solidFill>
                  <a:schemeClr val="tx1"/>
                </a:solidFill>
                <a:effectLst/>
                <a:latin typeface="+mn-lt"/>
                <a:ea typeface="+mn-ea"/>
                <a:cs typeface="+mn-cs"/>
              </a:rPr>
              <a:t> 온라인 </a:t>
            </a:r>
            <a:r>
              <a:rPr lang="en-US" altLang="ko-KR" sz="1200" b="0" i="0" kern="1200" dirty="0">
                <a:solidFill>
                  <a:schemeClr val="tx1"/>
                </a:solidFill>
                <a:effectLst/>
                <a:latin typeface="+mn-lt"/>
                <a:ea typeface="+mn-ea"/>
                <a:cs typeface="+mn-cs"/>
              </a:rPr>
              <a:t>B2C</a:t>
            </a:r>
            <a:r>
              <a:rPr lang="ko-KR" altLang="en-US" sz="1200" b="0" i="0" kern="1200" dirty="0">
                <a:solidFill>
                  <a:schemeClr val="tx1"/>
                </a:solidFill>
                <a:effectLst/>
                <a:latin typeface="+mn-lt"/>
                <a:ea typeface="+mn-ea"/>
                <a:cs typeface="+mn-cs"/>
              </a:rPr>
              <a:t>플랫폼인 </a:t>
            </a:r>
            <a:r>
              <a:rPr lang="ko-KR" altLang="en-US" sz="1200" b="0" i="0" kern="1200" dirty="0" err="1">
                <a:solidFill>
                  <a:schemeClr val="tx1"/>
                </a:solidFill>
                <a:effectLst/>
                <a:latin typeface="+mn-lt"/>
                <a:ea typeface="+mn-ea"/>
                <a:cs typeface="+mn-cs"/>
              </a:rPr>
              <a:t>텐마오와</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타오바오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지급결제를 담당하는 </a:t>
            </a:r>
            <a:r>
              <a:rPr lang="ko-KR" altLang="en-US" sz="1200" b="0" i="0" kern="1200" dirty="0" err="1">
                <a:solidFill>
                  <a:schemeClr val="tx1"/>
                </a:solidFill>
                <a:effectLst/>
                <a:latin typeface="+mn-lt"/>
                <a:ea typeface="+mn-ea"/>
                <a:cs typeface="+mn-cs"/>
              </a:rPr>
              <a:t>알리페이를</a:t>
            </a:r>
            <a:r>
              <a:rPr lang="ko-KR" altLang="en-US" sz="1200" b="0" i="0" kern="1200" dirty="0">
                <a:solidFill>
                  <a:schemeClr val="tx1"/>
                </a:solidFill>
                <a:effectLst/>
                <a:latin typeface="+mn-lt"/>
                <a:ea typeface="+mn-ea"/>
                <a:cs typeface="+mn-cs"/>
              </a:rPr>
              <a:t> 중심으로 거대 생태계를 조성했다</a:t>
            </a:r>
            <a:r>
              <a:rPr lang="en-US" altLang="ko-KR" sz="1200" b="0" i="0" kern="1200" dirty="0">
                <a:solidFill>
                  <a:schemeClr val="tx1"/>
                </a:solidFill>
                <a:effectLst/>
                <a:latin typeface="+mn-lt"/>
                <a:ea typeface="+mn-ea"/>
                <a:cs typeface="+mn-cs"/>
              </a:rPr>
              <a:t>. </a:t>
            </a:r>
            <a:r>
              <a:rPr lang="ko-KR" altLang="en-US" dirty="0"/>
              <a:t/>
            </a:r>
            <a:br>
              <a:rPr lang="ko-KR" altLang="en-US" dirty="0"/>
            </a:br>
            <a:r>
              <a:rPr lang="ko-KR" altLang="en-US" dirty="0"/>
              <a:t/>
            </a:r>
            <a:br>
              <a:rPr lang="ko-KR" altLang="en-US" dirty="0"/>
            </a:br>
            <a:r>
              <a:rPr lang="ko-KR" altLang="en-US" sz="1200" b="0" i="0" kern="1200" dirty="0">
                <a:solidFill>
                  <a:schemeClr val="tx1"/>
                </a:solidFill>
                <a:effectLst/>
                <a:latin typeface="+mn-lt"/>
                <a:ea typeface="+mn-ea"/>
                <a:cs typeface="+mn-cs"/>
              </a:rPr>
              <a:t>상품구매자가 </a:t>
            </a:r>
            <a:r>
              <a:rPr lang="ko-KR" altLang="en-US" sz="1200" b="0" i="0" kern="1200" dirty="0" err="1">
                <a:solidFill>
                  <a:schemeClr val="tx1"/>
                </a:solidFill>
                <a:effectLst/>
                <a:latin typeface="+mn-lt"/>
                <a:ea typeface="+mn-ea"/>
                <a:cs typeface="+mn-cs"/>
              </a:rPr>
              <a:t>텐마오나</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타오바오에서</a:t>
            </a:r>
            <a:r>
              <a:rPr lang="ko-KR" altLang="en-US" sz="1200" b="0" i="0" kern="1200" dirty="0">
                <a:solidFill>
                  <a:schemeClr val="tx1"/>
                </a:solidFill>
                <a:effectLst/>
                <a:latin typeface="+mn-lt"/>
                <a:ea typeface="+mn-ea"/>
                <a:cs typeface="+mn-cs"/>
              </a:rPr>
              <a:t> 물건을 구매하면 상품판매자는 </a:t>
            </a:r>
            <a:r>
              <a:rPr lang="ko-KR" altLang="en-US" sz="1200" b="0" i="0" kern="1200" dirty="0" err="1">
                <a:solidFill>
                  <a:schemeClr val="tx1"/>
                </a:solidFill>
                <a:effectLst/>
                <a:latin typeface="+mn-lt"/>
                <a:ea typeface="+mn-ea"/>
                <a:cs typeface="+mn-cs"/>
              </a:rPr>
              <a:t>알리바바의</a:t>
            </a:r>
            <a:r>
              <a:rPr lang="ko-KR" altLang="en-US" sz="1200" b="0" i="0" kern="1200" dirty="0">
                <a:solidFill>
                  <a:schemeClr val="tx1"/>
                </a:solidFill>
                <a:effectLst/>
                <a:latin typeface="+mn-lt"/>
                <a:ea typeface="+mn-ea"/>
                <a:cs typeface="+mn-cs"/>
              </a:rPr>
              <a:t> 물류회사인 </a:t>
            </a:r>
            <a:r>
              <a:rPr lang="ko-KR" altLang="en-US" sz="1200" b="0" i="0" kern="1200" dirty="0" err="1">
                <a:solidFill>
                  <a:schemeClr val="tx1"/>
                </a:solidFill>
                <a:effectLst/>
                <a:latin typeface="+mn-lt"/>
                <a:ea typeface="+mn-ea"/>
                <a:cs typeface="+mn-cs"/>
              </a:rPr>
              <a:t>차이니아오를</a:t>
            </a:r>
            <a:r>
              <a:rPr lang="ko-KR" altLang="en-US" sz="1200" b="0" i="0" kern="1200" dirty="0">
                <a:solidFill>
                  <a:schemeClr val="tx1"/>
                </a:solidFill>
                <a:effectLst/>
                <a:latin typeface="+mn-lt"/>
                <a:ea typeface="+mn-ea"/>
                <a:cs typeface="+mn-cs"/>
              </a:rPr>
              <a:t> 통해 배송한다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이때 발생한 상품판매자와 구매자의 거래정보 및 </a:t>
            </a:r>
            <a:r>
              <a:rPr lang="ko-KR" altLang="en-US" sz="1200" b="0" i="0" kern="1200" dirty="0" err="1">
                <a:solidFill>
                  <a:schemeClr val="tx1"/>
                </a:solidFill>
                <a:effectLst/>
                <a:latin typeface="+mn-lt"/>
                <a:ea typeface="+mn-ea"/>
                <a:cs typeface="+mn-cs"/>
              </a:rPr>
              <a:t>알리페이의</a:t>
            </a:r>
            <a:r>
              <a:rPr lang="ko-KR" altLang="en-US" sz="1200" b="0" i="0" kern="1200" dirty="0">
                <a:solidFill>
                  <a:schemeClr val="tx1"/>
                </a:solidFill>
                <a:effectLst/>
                <a:latin typeface="+mn-lt"/>
                <a:ea typeface="+mn-ea"/>
                <a:cs typeface="+mn-cs"/>
              </a:rPr>
              <a:t> 지급결제정보는 </a:t>
            </a:r>
            <a:r>
              <a:rPr lang="ko-KR" altLang="en-US" sz="1200" b="0" i="0" kern="1200" dirty="0" err="1">
                <a:solidFill>
                  <a:schemeClr val="tx1"/>
                </a:solidFill>
                <a:effectLst/>
                <a:latin typeface="+mn-lt"/>
                <a:ea typeface="+mn-ea"/>
                <a:cs typeface="+mn-cs"/>
              </a:rPr>
              <a:t>알리바바의</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클라우드</a:t>
            </a:r>
            <a:r>
              <a:rPr lang="ko-KR" altLang="en-US" sz="1200" b="0" i="0" kern="1200" dirty="0">
                <a:solidFill>
                  <a:schemeClr val="tx1"/>
                </a:solidFill>
                <a:effectLst/>
                <a:latin typeface="+mn-lt"/>
                <a:ea typeface="+mn-ea"/>
                <a:cs typeface="+mn-cs"/>
              </a:rPr>
              <a:t> 업체인 </a:t>
            </a:r>
            <a:r>
              <a:rPr lang="ko-KR" altLang="en-US" sz="1200" b="0" i="0" kern="1200" dirty="0" err="1">
                <a:solidFill>
                  <a:schemeClr val="tx1"/>
                </a:solidFill>
                <a:effectLst/>
                <a:latin typeface="+mn-lt"/>
                <a:ea typeface="+mn-ea"/>
                <a:cs typeface="+mn-cs"/>
              </a:rPr>
              <a:t>알리클라우드에</a:t>
            </a:r>
            <a:r>
              <a:rPr lang="ko-KR" altLang="en-US" sz="1200" b="0" i="0" kern="1200" dirty="0">
                <a:solidFill>
                  <a:schemeClr val="tx1"/>
                </a:solidFill>
                <a:effectLst/>
                <a:latin typeface="+mn-lt"/>
                <a:ea typeface="+mn-ea"/>
                <a:cs typeface="+mn-cs"/>
              </a:rPr>
              <a:t> 쌓인다</a:t>
            </a:r>
            <a:r>
              <a:rPr lang="en-US" altLang="ko-KR" sz="1200" b="0" i="0" kern="1200" dirty="0">
                <a:solidFill>
                  <a:schemeClr val="tx1"/>
                </a:solidFill>
                <a:effectLst/>
                <a:latin typeface="+mn-lt"/>
                <a:ea typeface="+mn-ea"/>
                <a:cs typeface="+mn-cs"/>
              </a:rPr>
              <a:t>. </a:t>
            </a:r>
            <a:r>
              <a:rPr lang="ko-KR" altLang="en-US" dirty="0"/>
              <a:t/>
            </a:r>
            <a:br>
              <a:rPr lang="ko-KR" altLang="en-US" dirty="0"/>
            </a:br>
            <a:r>
              <a:rPr lang="ko-KR" altLang="en-US" dirty="0"/>
              <a:t/>
            </a:r>
            <a:br>
              <a:rPr lang="ko-KR" altLang="en-US" dirty="0"/>
            </a:br>
            <a:r>
              <a:rPr lang="ko-KR" altLang="en-US" sz="1200" b="0" i="0" kern="1200" dirty="0">
                <a:solidFill>
                  <a:schemeClr val="tx1"/>
                </a:solidFill>
                <a:effectLst/>
                <a:latin typeface="+mn-lt"/>
                <a:ea typeface="+mn-ea"/>
                <a:cs typeface="+mn-cs"/>
              </a:rPr>
              <a:t>또한 상품판매자에 대한 신용평가와 </a:t>
            </a:r>
            <a:r>
              <a:rPr lang="ko-KR" altLang="en-US" sz="1200" b="0" i="0" kern="1200" dirty="0" err="1">
                <a:solidFill>
                  <a:schemeClr val="tx1"/>
                </a:solidFill>
                <a:effectLst/>
                <a:latin typeface="+mn-lt"/>
                <a:ea typeface="+mn-ea"/>
                <a:cs typeface="+mn-cs"/>
              </a:rPr>
              <a:t>리스크분석</a:t>
            </a:r>
            <a:r>
              <a:rPr lang="ko-KR" altLang="en-US" sz="1200" b="0" i="0" kern="1200" dirty="0">
                <a:solidFill>
                  <a:schemeClr val="tx1"/>
                </a:solidFill>
                <a:effectLst/>
                <a:latin typeface="+mn-lt"/>
                <a:ea typeface="+mn-ea"/>
                <a:cs typeface="+mn-cs"/>
              </a:rPr>
              <a:t> 정보도 저장되며 이를 통해 작성된 신용보고서를 토대로 </a:t>
            </a:r>
            <a:r>
              <a:rPr lang="ko-KR" altLang="en-US" sz="1200" b="0" i="0" kern="1200" dirty="0" err="1">
                <a:solidFill>
                  <a:schemeClr val="tx1"/>
                </a:solidFill>
                <a:effectLst/>
                <a:latin typeface="+mn-lt"/>
                <a:ea typeface="+mn-ea"/>
                <a:cs typeface="+mn-cs"/>
              </a:rPr>
              <a:t>알리바바의</a:t>
            </a:r>
            <a:r>
              <a:rPr lang="ko-KR" altLang="en-US" sz="1200" b="0" i="0" kern="1200" dirty="0">
                <a:solidFill>
                  <a:schemeClr val="tx1"/>
                </a:solidFill>
                <a:effectLst/>
                <a:latin typeface="+mn-lt"/>
                <a:ea typeface="+mn-ea"/>
                <a:cs typeface="+mn-cs"/>
              </a:rPr>
              <a:t> 금융자회사인 </a:t>
            </a:r>
            <a:r>
              <a:rPr lang="ko-KR" altLang="en-US" sz="1200" b="0" i="0" kern="1200" dirty="0" err="1">
                <a:solidFill>
                  <a:schemeClr val="tx1"/>
                </a:solidFill>
                <a:effectLst/>
                <a:latin typeface="+mn-lt"/>
                <a:ea typeface="+mn-ea"/>
                <a:cs typeface="+mn-cs"/>
              </a:rPr>
              <a:t>마이진푸에서</a:t>
            </a:r>
            <a:r>
              <a:rPr lang="ko-KR" altLang="en-US" sz="1200" b="0" i="0" kern="1200" dirty="0">
                <a:solidFill>
                  <a:schemeClr val="tx1"/>
                </a:solidFill>
                <a:effectLst/>
                <a:latin typeface="+mn-lt"/>
                <a:ea typeface="+mn-ea"/>
                <a:cs typeface="+mn-cs"/>
              </a:rPr>
              <a:t> 상품판매자인 기업에 소액대출을 시행한다</a:t>
            </a:r>
            <a:r>
              <a:rPr lang="en-US" altLang="ko-KR"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알리페이가</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마이진푸의</a:t>
            </a:r>
            <a:r>
              <a:rPr lang="ko-KR" altLang="en-US" sz="1200" b="0" i="0" kern="1200" dirty="0">
                <a:solidFill>
                  <a:schemeClr val="tx1"/>
                </a:solidFill>
                <a:effectLst/>
                <a:latin typeface="+mn-lt"/>
                <a:ea typeface="+mn-ea"/>
                <a:cs typeface="+mn-cs"/>
              </a:rPr>
              <a:t> 주력 자회사이며 이밖에 </a:t>
            </a:r>
            <a:r>
              <a:rPr lang="ko-KR" altLang="en-US" sz="1200" b="0" i="0" kern="1200" dirty="0" err="1">
                <a:solidFill>
                  <a:schemeClr val="tx1"/>
                </a:solidFill>
                <a:effectLst/>
                <a:latin typeface="+mn-lt"/>
                <a:ea typeface="+mn-ea"/>
                <a:cs typeface="+mn-cs"/>
              </a:rPr>
              <a:t>머니마켓펀드</a:t>
            </a:r>
            <a:r>
              <a:rPr lang="en-US" altLang="ko-KR" sz="1200" b="0" i="0" kern="1200" dirty="0">
                <a:solidFill>
                  <a:schemeClr val="tx1"/>
                </a:solidFill>
                <a:effectLst/>
                <a:latin typeface="+mn-lt"/>
                <a:ea typeface="+mn-ea"/>
                <a:cs typeface="+mn-cs"/>
              </a:rPr>
              <a:t>(MMF) </a:t>
            </a:r>
            <a:r>
              <a:rPr lang="ko-KR" altLang="en-US" sz="1200" b="0" i="0" kern="1200" dirty="0">
                <a:solidFill>
                  <a:schemeClr val="tx1"/>
                </a:solidFill>
                <a:effectLst/>
                <a:latin typeface="+mn-lt"/>
                <a:ea typeface="+mn-ea"/>
                <a:cs typeface="+mn-cs"/>
              </a:rPr>
              <a:t>상품인 </a:t>
            </a:r>
            <a:r>
              <a:rPr lang="ko-KR" altLang="en-US" sz="1200" b="0" i="0" kern="1200" dirty="0" err="1">
                <a:solidFill>
                  <a:schemeClr val="tx1"/>
                </a:solidFill>
                <a:effectLst/>
                <a:latin typeface="+mn-lt"/>
                <a:ea typeface="+mn-ea"/>
                <a:cs typeface="+mn-cs"/>
              </a:rPr>
              <a:t>위어바오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인터넷전문은행인 </a:t>
            </a:r>
            <a:r>
              <a:rPr lang="ko-KR" altLang="en-US" sz="1200" b="0" i="0" kern="1200" dirty="0" err="1">
                <a:solidFill>
                  <a:schemeClr val="tx1"/>
                </a:solidFill>
                <a:effectLst/>
                <a:latin typeface="+mn-lt"/>
                <a:ea typeface="+mn-ea"/>
                <a:cs typeface="+mn-cs"/>
              </a:rPr>
              <a:t>마이뱅크가</a:t>
            </a:r>
            <a:r>
              <a:rPr lang="ko-KR" altLang="en-US" sz="1200" b="0" i="0" kern="1200" dirty="0">
                <a:solidFill>
                  <a:schemeClr val="tx1"/>
                </a:solidFill>
                <a:effectLst/>
                <a:latin typeface="+mn-lt"/>
                <a:ea typeface="+mn-ea"/>
                <a:cs typeface="+mn-cs"/>
              </a:rPr>
              <a:t> 있다</a:t>
            </a:r>
            <a:r>
              <a:rPr lang="en-US" altLang="ko-KR" sz="1200" b="0" i="0" kern="1200" dirty="0">
                <a:solidFill>
                  <a:schemeClr val="tx1"/>
                </a:solidFill>
                <a:effectLst/>
                <a:latin typeface="+mn-lt"/>
                <a:ea typeface="+mn-ea"/>
                <a:cs typeface="+mn-cs"/>
              </a:rPr>
              <a:t>. </a:t>
            </a:r>
            <a:r>
              <a:rPr lang="ko-KR" altLang="en-US" dirty="0"/>
              <a:t/>
            </a:r>
            <a:br>
              <a:rPr lang="ko-KR" altLang="en-US" dirty="0"/>
            </a:br>
            <a:r>
              <a:rPr lang="ko-KR" altLang="en-US" dirty="0"/>
              <a:t/>
            </a:r>
            <a:br>
              <a:rPr lang="ko-KR" altLang="en-US" dirty="0"/>
            </a:br>
            <a:r>
              <a:rPr lang="ko-KR" altLang="en-US" sz="1200" b="0" i="0" kern="1200" dirty="0" err="1">
                <a:solidFill>
                  <a:schemeClr val="tx1"/>
                </a:solidFill>
                <a:effectLst/>
                <a:latin typeface="+mn-lt"/>
                <a:ea typeface="+mn-ea"/>
                <a:cs typeface="+mn-cs"/>
              </a:rPr>
              <a:t>위어바오는</a:t>
            </a:r>
            <a:r>
              <a:rPr lang="ko-KR" altLang="en-US" sz="1200" b="0" i="0" kern="1200" dirty="0">
                <a:solidFill>
                  <a:schemeClr val="tx1"/>
                </a:solidFill>
                <a:effectLst/>
                <a:latin typeface="+mn-lt"/>
                <a:ea typeface="+mn-ea"/>
                <a:cs typeface="+mn-cs"/>
              </a:rPr>
              <a:t> 선불 충전 방식인 </a:t>
            </a:r>
            <a:r>
              <a:rPr lang="ko-KR" altLang="en-US" sz="1200" b="0" i="0" kern="1200" dirty="0" err="1">
                <a:solidFill>
                  <a:schemeClr val="tx1"/>
                </a:solidFill>
                <a:effectLst/>
                <a:latin typeface="+mn-lt"/>
                <a:ea typeface="+mn-ea"/>
                <a:cs typeface="+mn-cs"/>
              </a:rPr>
              <a:t>알리페이를</a:t>
            </a:r>
            <a:r>
              <a:rPr lang="ko-KR" altLang="en-US" sz="1200" b="0" i="0" kern="1200" dirty="0">
                <a:solidFill>
                  <a:schemeClr val="tx1"/>
                </a:solidFill>
                <a:effectLst/>
                <a:latin typeface="+mn-lt"/>
                <a:ea typeface="+mn-ea"/>
                <a:cs typeface="+mn-cs"/>
              </a:rPr>
              <a:t> 활용한다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고객의 </a:t>
            </a:r>
            <a:r>
              <a:rPr lang="ko-KR" altLang="en-US" sz="1200" b="0" i="0" kern="1200" dirty="0" err="1">
                <a:solidFill>
                  <a:schemeClr val="tx1"/>
                </a:solidFill>
                <a:effectLst/>
                <a:latin typeface="+mn-lt"/>
                <a:ea typeface="+mn-ea"/>
                <a:cs typeface="+mn-cs"/>
              </a:rPr>
              <a:t>알리페이</a:t>
            </a:r>
            <a:r>
              <a:rPr lang="ko-KR" altLang="en-US" sz="1200" b="0" i="0" kern="1200" dirty="0">
                <a:solidFill>
                  <a:schemeClr val="tx1"/>
                </a:solidFill>
                <a:effectLst/>
                <a:latin typeface="+mn-lt"/>
                <a:ea typeface="+mn-ea"/>
                <a:cs typeface="+mn-cs"/>
              </a:rPr>
              <a:t> 계정에 남아있는 여유자금을 </a:t>
            </a:r>
            <a:r>
              <a:rPr lang="ko-KR" altLang="en-US" sz="1200" b="0" i="0" kern="1200" dirty="0" err="1">
                <a:solidFill>
                  <a:schemeClr val="tx1"/>
                </a:solidFill>
                <a:effectLst/>
                <a:latin typeface="+mn-lt"/>
                <a:ea typeface="+mn-ea"/>
                <a:cs typeface="+mn-cs"/>
              </a:rPr>
              <a:t>텐홍펀드에</a:t>
            </a:r>
            <a:r>
              <a:rPr lang="ko-KR" altLang="en-US" sz="1200" b="0" i="0" kern="1200" dirty="0">
                <a:solidFill>
                  <a:schemeClr val="tx1"/>
                </a:solidFill>
                <a:effectLst/>
                <a:latin typeface="+mn-lt"/>
                <a:ea typeface="+mn-ea"/>
                <a:cs typeface="+mn-cs"/>
              </a:rPr>
              <a:t> 투자해 수익을 창출하는 구조다</a:t>
            </a:r>
            <a:r>
              <a:rPr lang="en-US" altLang="ko-KR" sz="1200" b="0" i="0" kern="1200" dirty="0">
                <a:solidFill>
                  <a:schemeClr val="tx1"/>
                </a:solidFill>
                <a:effectLst/>
                <a:latin typeface="+mn-lt"/>
                <a:ea typeface="+mn-ea"/>
                <a:cs typeface="+mn-cs"/>
              </a:rPr>
              <a:t>. 2014</a:t>
            </a:r>
            <a:r>
              <a:rPr lang="ko-KR" altLang="en-US" sz="1200" b="0" i="0" kern="1200" dirty="0">
                <a:solidFill>
                  <a:schemeClr val="tx1"/>
                </a:solidFill>
                <a:effectLst/>
                <a:latin typeface="+mn-lt"/>
                <a:ea typeface="+mn-ea"/>
                <a:cs typeface="+mn-cs"/>
              </a:rPr>
              <a:t>년 </a:t>
            </a:r>
            <a:r>
              <a:rPr lang="en-US" altLang="ko-KR" sz="1200" b="0" i="0" kern="1200" dirty="0">
                <a:solidFill>
                  <a:schemeClr val="tx1"/>
                </a:solidFill>
                <a:effectLst/>
                <a:latin typeface="+mn-lt"/>
                <a:ea typeface="+mn-ea"/>
                <a:cs typeface="+mn-cs"/>
              </a:rPr>
              <a:t>6</a:t>
            </a:r>
            <a:r>
              <a:rPr lang="ko-KR" altLang="en-US" sz="1200" b="0" i="0" kern="1200" dirty="0">
                <a:solidFill>
                  <a:schemeClr val="tx1"/>
                </a:solidFill>
                <a:effectLst/>
                <a:latin typeface="+mn-lt"/>
                <a:ea typeface="+mn-ea"/>
                <a:cs typeface="+mn-cs"/>
              </a:rPr>
              <a:t>월말 수탁고가 </a:t>
            </a:r>
            <a:r>
              <a:rPr lang="en-US" altLang="ko-KR" sz="1200" b="0" i="0" kern="1200" dirty="0">
                <a:solidFill>
                  <a:schemeClr val="tx1"/>
                </a:solidFill>
                <a:effectLst/>
                <a:latin typeface="+mn-lt"/>
                <a:ea typeface="+mn-ea"/>
                <a:cs typeface="+mn-cs"/>
              </a:rPr>
              <a:t>5000</a:t>
            </a:r>
            <a:r>
              <a:rPr lang="ko-KR" altLang="en-US" sz="1200" b="0" i="0" kern="1200" dirty="0" err="1">
                <a:solidFill>
                  <a:schemeClr val="tx1"/>
                </a:solidFill>
                <a:effectLst/>
                <a:latin typeface="+mn-lt"/>
                <a:ea typeface="+mn-ea"/>
                <a:cs typeface="+mn-cs"/>
              </a:rPr>
              <a:t>억위안을</a:t>
            </a:r>
            <a:r>
              <a:rPr lang="ko-KR" altLang="en-US" sz="1200" b="0" i="0" kern="1200" dirty="0">
                <a:solidFill>
                  <a:schemeClr val="tx1"/>
                </a:solidFill>
                <a:effectLst/>
                <a:latin typeface="+mn-lt"/>
                <a:ea typeface="+mn-ea"/>
                <a:cs typeface="+mn-cs"/>
              </a:rPr>
              <a:t> 넘어섰으며 가입자 수도 </a:t>
            </a:r>
            <a:r>
              <a:rPr lang="en-US" altLang="ko-KR" sz="1200" b="0" i="0" kern="1200" dirty="0">
                <a:solidFill>
                  <a:schemeClr val="tx1"/>
                </a:solidFill>
                <a:effectLst/>
                <a:latin typeface="+mn-lt"/>
                <a:ea typeface="+mn-ea"/>
                <a:cs typeface="+mn-cs"/>
              </a:rPr>
              <a:t>1</a:t>
            </a:r>
            <a:r>
              <a:rPr lang="ko-KR" altLang="en-US" sz="1200" b="0" i="0" kern="1200" dirty="0" err="1">
                <a:solidFill>
                  <a:schemeClr val="tx1"/>
                </a:solidFill>
                <a:effectLst/>
                <a:latin typeface="+mn-lt"/>
                <a:ea typeface="+mn-ea"/>
                <a:cs typeface="+mn-cs"/>
              </a:rPr>
              <a:t>억명이</a:t>
            </a:r>
            <a:r>
              <a:rPr lang="ko-KR" altLang="en-US" sz="1200" b="0" i="0" kern="1200" dirty="0">
                <a:solidFill>
                  <a:schemeClr val="tx1"/>
                </a:solidFill>
                <a:effectLst/>
                <a:latin typeface="+mn-lt"/>
                <a:ea typeface="+mn-ea"/>
                <a:cs typeface="+mn-cs"/>
              </a:rPr>
              <a:t> 넘는다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수익률은 최대 </a:t>
            </a:r>
            <a:r>
              <a:rPr lang="en-US" altLang="ko-KR" sz="1200" b="0" i="0" kern="1200" dirty="0">
                <a:solidFill>
                  <a:schemeClr val="tx1"/>
                </a:solidFill>
                <a:effectLst/>
                <a:latin typeface="+mn-lt"/>
                <a:ea typeface="+mn-ea"/>
                <a:cs typeface="+mn-cs"/>
              </a:rPr>
              <a:t>6%</a:t>
            </a:r>
            <a:r>
              <a:rPr lang="ko-KR" altLang="en-US" sz="1200" b="0" i="0" kern="1200" dirty="0">
                <a:solidFill>
                  <a:schemeClr val="tx1"/>
                </a:solidFill>
                <a:effectLst/>
                <a:latin typeface="+mn-lt"/>
                <a:ea typeface="+mn-ea"/>
                <a:cs typeface="+mn-cs"/>
              </a:rPr>
              <a:t>를 기록한 것으로 알려졌다</a:t>
            </a:r>
            <a:r>
              <a:rPr lang="en-US" altLang="ko-KR" sz="1200" b="0" i="0" kern="1200" dirty="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12</a:t>
            </a:fld>
            <a:endParaRPr lang="ko-KR" altLang="en-US"/>
          </a:p>
        </p:txBody>
      </p:sp>
    </p:spTree>
    <p:extLst>
      <p:ext uri="{BB962C8B-B14F-4D97-AF65-F5344CB8AC3E}">
        <p14:creationId xmlns:p14="http://schemas.microsoft.com/office/powerpoint/2010/main" val="2100580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This statistic gives information on retail e-commerce sales worldwide from 2014 to 2021. In 2017, retail e-commerce sales worldwide amounted to 2.3 trillion US dollars and e-retail revenues are projected to grow to 4.88 trillion US dollars in 2021. The top 3 </a:t>
            </a:r>
            <a:r>
              <a:rPr lang="en-US" altLang="ko-KR" sz="1200" b="0" i="0" u="none" strike="noStrike" kern="1200" dirty="0">
                <a:solidFill>
                  <a:schemeClr val="tx1"/>
                </a:solidFill>
                <a:effectLst/>
                <a:latin typeface="+mn-lt"/>
                <a:ea typeface="+mn-ea"/>
                <a:cs typeface="+mn-cs"/>
                <a:hlinkClick r:id="rId3"/>
              </a:rPr>
              <a:t>online stores' revenue</a:t>
            </a:r>
            <a:r>
              <a:rPr lang="en-US" altLang="ko-KR" sz="1200" b="0" i="0" kern="1200" dirty="0">
                <a:solidFill>
                  <a:schemeClr val="tx1"/>
                </a:solidFill>
                <a:effectLst/>
                <a:latin typeface="+mn-lt"/>
                <a:ea typeface="+mn-ea"/>
                <a:cs typeface="+mn-cs"/>
              </a:rPr>
              <a:t> amounted to almost 100 billion US dollars in 2017. Online shopping is one of the most popular online activities worldwide but the usage varies by region - in 2016, </a:t>
            </a:r>
            <a:r>
              <a:rPr lang="en-US" altLang="ko-KR" sz="1200" b="0" i="0" u="none" strike="noStrike" kern="1200" dirty="0">
                <a:solidFill>
                  <a:schemeClr val="tx1"/>
                </a:solidFill>
                <a:effectLst/>
                <a:latin typeface="+mn-lt"/>
                <a:ea typeface="+mn-ea"/>
                <a:cs typeface="+mn-cs"/>
                <a:hlinkClick r:id="rId4"/>
              </a:rPr>
              <a:t>an estimated 19 percent of all retail sales in China occurred via internet</a:t>
            </a:r>
            <a:r>
              <a:rPr lang="en-US" altLang="ko-KR" sz="1200" b="0" i="0" kern="1200" dirty="0">
                <a:solidFill>
                  <a:schemeClr val="tx1"/>
                </a:solidFill>
                <a:effectLst/>
                <a:latin typeface="+mn-lt"/>
                <a:ea typeface="+mn-ea"/>
                <a:cs typeface="+mn-cs"/>
              </a:rPr>
              <a:t> but in Japan the share was only 6.7 percent. Desktop PCs are still the </a:t>
            </a:r>
            <a:r>
              <a:rPr lang="en-US" altLang="ko-KR" sz="1200" b="0" i="0" u="none" strike="noStrike" kern="1200" dirty="0">
                <a:solidFill>
                  <a:schemeClr val="tx1"/>
                </a:solidFill>
                <a:effectLst/>
                <a:latin typeface="+mn-lt"/>
                <a:ea typeface="+mn-ea"/>
                <a:cs typeface="+mn-cs"/>
                <a:hlinkClick r:id="rId5"/>
              </a:rPr>
              <a:t>most popular device for placing online shopping orders</a:t>
            </a:r>
            <a:r>
              <a:rPr lang="en-US" altLang="ko-KR" sz="1200" b="0" i="0" kern="1200" dirty="0">
                <a:solidFill>
                  <a:schemeClr val="tx1"/>
                </a:solidFill>
                <a:effectLst/>
                <a:latin typeface="+mn-lt"/>
                <a:ea typeface="+mn-ea"/>
                <a:cs typeface="+mn-cs"/>
              </a:rPr>
              <a:t> but mobile devices, especially smartphones, are catching up.</a:t>
            </a:r>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13</a:t>
            </a:fld>
            <a:endParaRPr lang="ko-KR" altLang="en-US"/>
          </a:p>
        </p:txBody>
      </p:sp>
    </p:spTree>
    <p:extLst>
      <p:ext uri="{BB962C8B-B14F-4D97-AF65-F5344CB8AC3E}">
        <p14:creationId xmlns:p14="http://schemas.microsoft.com/office/powerpoint/2010/main" val="2763234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Includes products and services ordered using the internet via any device, regardless of the method of payment or fulfillment, numbers may not add up in total due to rounding. Excluding event tickets. </a:t>
            </a:r>
            <a:r>
              <a:rPr lang="en-US" altLang="ko-KR" dirty="0"/>
              <a:t/>
            </a:r>
            <a:br>
              <a:rPr lang="en-US" altLang="ko-KR" dirty="0"/>
            </a:br>
            <a:r>
              <a:rPr lang="en-US" altLang="ko-KR" sz="1200" b="0" i="0" kern="1200" dirty="0">
                <a:solidFill>
                  <a:schemeClr val="tx1"/>
                </a:solidFill>
                <a:effectLst/>
                <a:latin typeface="+mn-lt"/>
                <a:ea typeface="+mn-ea"/>
                <a:cs typeface="+mn-cs"/>
              </a:rPr>
              <a:t>2014 and 2015 data from previous publication.</a:t>
            </a:r>
          </a:p>
          <a:p>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This timeline shows the retail e-commerce sales growth development worldwide from 2014 to 2021. In 2017, global e-retail sales grew 24.8 percent compared to the previous year. That year, retail e-commerce sales accounted for 10.2 percent of </a:t>
            </a:r>
            <a:r>
              <a:rPr lang="en-US" altLang="ko-KR" sz="1200" b="0" i="0" u="none" strike="noStrike" kern="1200" dirty="0">
                <a:solidFill>
                  <a:schemeClr val="tx1"/>
                </a:solidFill>
                <a:effectLst/>
                <a:latin typeface="+mn-lt"/>
                <a:ea typeface="+mn-ea"/>
                <a:cs typeface="+mn-cs"/>
                <a:hlinkClick r:id="rId3"/>
              </a:rPr>
              <a:t>global retail sales</a:t>
            </a:r>
            <a:r>
              <a:rPr lang="en-US" altLang="ko-KR" sz="1200" b="0" i="0" kern="1200" dirty="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14</a:t>
            </a:fld>
            <a:endParaRPr lang="ko-KR" altLang="en-US"/>
          </a:p>
        </p:txBody>
      </p:sp>
    </p:spTree>
    <p:extLst>
      <p:ext uri="{BB962C8B-B14F-4D97-AF65-F5344CB8AC3E}">
        <p14:creationId xmlns:p14="http://schemas.microsoft.com/office/powerpoint/2010/main" val="2266840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a:r>
              <a:rPr lang="en-US" altLang="ko-KR" sz="1200" b="0" i="0" kern="1200" dirty="0">
                <a:solidFill>
                  <a:schemeClr val="tx1"/>
                </a:solidFill>
                <a:effectLst/>
                <a:latin typeface="+mn-lt"/>
                <a:ea typeface="+mn-ea"/>
                <a:cs typeface="+mn-cs"/>
              </a:rPr>
              <a:t>The </a:t>
            </a:r>
            <a:r>
              <a:rPr lang="en-US" altLang="ko-KR" sz="1200" b="0" i="0" kern="1200" dirty="0" err="1">
                <a:solidFill>
                  <a:schemeClr val="tx1"/>
                </a:solidFill>
                <a:effectLst/>
                <a:latin typeface="+mn-lt"/>
                <a:ea typeface="+mn-ea"/>
                <a:cs typeface="+mn-cs"/>
              </a:rPr>
              <a:t>eCommerce</a:t>
            </a:r>
            <a:r>
              <a:rPr lang="en-US" altLang="ko-KR" sz="1200" b="0" i="0" kern="1200" dirty="0">
                <a:solidFill>
                  <a:schemeClr val="tx1"/>
                </a:solidFill>
                <a:effectLst/>
                <a:latin typeface="+mn-lt"/>
                <a:ea typeface="+mn-ea"/>
                <a:cs typeface="+mn-cs"/>
              </a:rPr>
              <a:t> market encompasses the sale of physical goods via a digital channel to a private end user (B2C). Incorporated in this definition are purchases via desktop computer (including notebooks and laptops) as well as purchases via mobile devices such as smartphones and tablets. The following are not included in the </a:t>
            </a:r>
            <a:r>
              <a:rPr lang="en-US" altLang="ko-KR" sz="1200" b="0" i="0" kern="1200" dirty="0" err="1">
                <a:solidFill>
                  <a:schemeClr val="tx1"/>
                </a:solidFill>
                <a:effectLst/>
                <a:latin typeface="+mn-lt"/>
                <a:ea typeface="+mn-ea"/>
                <a:cs typeface="+mn-cs"/>
              </a:rPr>
              <a:t>eCommerce</a:t>
            </a:r>
            <a:r>
              <a:rPr lang="en-US" altLang="ko-KR" sz="1200" b="0" i="0" kern="1200" dirty="0">
                <a:solidFill>
                  <a:schemeClr val="tx1"/>
                </a:solidFill>
                <a:effectLst/>
                <a:latin typeface="+mn-lt"/>
                <a:ea typeface="+mn-ea"/>
                <a:cs typeface="+mn-cs"/>
              </a:rPr>
              <a:t> market: digitally distributed services (see instead: </a:t>
            </a:r>
            <a:r>
              <a:rPr lang="en-US" altLang="ko-KR" sz="1200" b="0" i="0" kern="1200" dirty="0" err="1">
                <a:solidFill>
                  <a:schemeClr val="tx1"/>
                </a:solidFill>
                <a:effectLst/>
                <a:latin typeface="+mn-lt"/>
                <a:ea typeface="+mn-ea"/>
                <a:cs typeface="+mn-cs"/>
              </a:rPr>
              <a:t>eServices</a:t>
            </a:r>
            <a:r>
              <a:rPr lang="en-US" altLang="ko-KR" sz="1200" b="0" i="0" kern="1200" dirty="0">
                <a:solidFill>
                  <a:schemeClr val="tx1"/>
                </a:solidFill>
                <a:effectLst/>
                <a:latin typeface="+mn-lt"/>
                <a:ea typeface="+mn-ea"/>
                <a:cs typeface="+mn-cs"/>
              </a:rPr>
              <a:t>), digitally distributed goods in B2B markets nor digital purchase or resale of used, defective or repaired goods (</a:t>
            </a:r>
            <a:r>
              <a:rPr lang="en-US" altLang="ko-KR" sz="1200" b="0" i="0" kern="1200" dirty="0" err="1">
                <a:solidFill>
                  <a:schemeClr val="tx1"/>
                </a:solidFill>
                <a:effectLst/>
                <a:latin typeface="+mn-lt"/>
                <a:ea typeface="+mn-ea"/>
                <a:cs typeface="+mn-cs"/>
              </a:rPr>
              <a:t>reCommerce</a:t>
            </a:r>
            <a:r>
              <a:rPr lang="en-US" altLang="ko-KR" sz="1200" b="0" i="0" kern="1200" dirty="0">
                <a:solidFill>
                  <a:schemeClr val="tx1"/>
                </a:solidFill>
                <a:effectLst/>
                <a:latin typeface="+mn-lt"/>
                <a:ea typeface="+mn-ea"/>
                <a:cs typeface="+mn-cs"/>
              </a:rPr>
              <a:t> and C2C). The </a:t>
            </a:r>
            <a:r>
              <a:rPr lang="en-US" altLang="ko-KR" sz="1200" b="0" i="0" kern="1200" dirty="0" err="1">
                <a:solidFill>
                  <a:schemeClr val="tx1"/>
                </a:solidFill>
                <a:effectLst/>
                <a:latin typeface="+mn-lt"/>
                <a:ea typeface="+mn-ea"/>
                <a:cs typeface="+mn-cs"/>
              </a:rPr>
              <a:t>eCommerce</a:t>
            </a:r>
            <a:r>
              <a:rPr lang="en-US" altLang="ko-KR" sz="1200" b="0" i="0" kern="1200" dirty="0">
                <a:solidFill>
                  <a:schemeClr val="tx1"/>
                </a:solidFill>
                <a:effectLst/>
                <a:latin typeface="+mn-lt"/>
                <a:ea typeface="+mn-ea"/>
                <a:cs typeface="+mn-cs"/>
              </a:rPr>
              <a:t> market considers the following product categories: “Clothes &amp; shoes”, “Consumer electronics &amp; physical media”, “Food, cosmetics &amp; pharmaceuticals”, “Furniture &amp; home appliances” and “Special Interest”.</a:t>
            </a:r>
            <a:br>
              <a:rPr lang="en-US" altLang="ko-KR" sz="1200" b="0" i="0" kern="1200" dirty="0">
                <a:solidFill>
                  <a:schemeClr val="tx1"/>
                </a:solidFill>
                <a:effectLst/>
                <a:latin typeface="+mn-lt"/>
                <a:ea typeface="+mn-ea"/>
                <a:cs typeface="+mn-cs"/>
              </a:rPr>
            </a:br>
            <a:endParaRPr lang="en-US" altLang="ko-KR" sz="1200" b="0" i="0" kern="1200" dirty="0">
              <a:solidFill>
                <a:schemeClr val="tx1"/>
              </a:solidFill>
              <a:effectLst/>
              <a:latin typeface="+mn-lt"/>
              <a:ea typeface="+mn-ea"/>
              <a:cs typeface="+mn-cs"/>
            </a:endParaRPr>
          </a:p>
          <a:p>
            <a:pPr fontAlgn="base"/>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15</a:t>
            </a:fld>
            <a:endParaRPr lang="ko-KR" altLang="en-US"/>
          </a:p>
        </p:txBody>
      </p:sp>
    </p:spTree>
    <p:extLst>
      <p:ext uri="{BB962C8B-B14F-4D97-AF65-F5344CB8AC3E}">
        <p14:creationId xmlns:p14="http://schemas.microsoft.com/office/powerpoint/2010/main" val="478570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a:r>
              <a:rPr lang="en-US" altLang="ko-KR" sz="1200" b="0" i="0" kern="1200" dirty="0">
                <a:solidFill>
                  <a:schemeClr val="tx1"/>
                </a:solidFill>
                <a:effectLst/>
                <a:latin typeface="+mn-lt"/>
                <a:ea typeface="+mn-ea"/>
                <a:cs typeface="+mn-cs"/>
              </a:rPr>
              <a:t>The statistic shows the annual online commerce revenues of the Alibaba Group from 2010 to 2018. In the fiscal year ending March 31, 2018, the Chinese e-commerce corporation recorded a revenue of 176.6 billion yuan in Chinese online sales. This translates to approximately 20.8 billion U.S. dollars.</a:t>
            </a:r>
          </a:p>
          <a:p>
            <a:pPr fontAlgn="base"/>
            <a:r>
              <a:rPr lang="en-US" altLang="ko-KR" sz="1200" b="0" i="0" kern="1200" dirty="0">
                <a:solidFill>
                  <a:schemeClr val="tx1"/>
                </a:solidFill>
                <a:effectLst/>
                <a:latin typeface="+mn-lt"/>
                <a:ea typeface="+mn-ea"/>
                <a:cs typeface="+mn-cs"/>
              </a:rPr>
              <a:t/>
            </a:r>
            <a:br>
              <a:rPr lang="en-US" altLang="ko-KR" sz="1200" b="0" i="0" kern="1200" dirty="0">
                <a:solidFill>
                  <a:schemeClr val="tx1"/>
                </a:solidFill>
                <a:effectLst/>
                <a:latin typeface="+mn-lt"/>
                <a:ea typeface="+mn-ea"/>
                <a:cs typeface="+mn-cs"/>
              </a:rPr>
            </a:br>
            <a:r>
              <a:rPr lang="en-US" altLang="ko-KR" sz="1200" b="0" i="0" kern="1200" dirty="0">
                <a:solidFill>
                  <a:schemeClr val="tx1"/>
                </a:solidFill>
                <a:effectLst/>
                <a:latin typeface="+mn-lt"/>
                <a:ea typeface="+mn-ea"/>
                <a:cs typeface="+mn-cs"/>
              </a:rPr>
              <a:t>As of 2015, China is catching up with the United States in the battle for e-commerce supremacy. The Asian country has generated almost </a:t>
            </a:r>
            <a:r>
              <a:rPr lang="en-US" altLang="ko-KR" sz="1200" b="0" i="0" u="none" strike="noStrike" kern="1200" dirty="0">
                <a:solidFill>
                  <a:schemeClr val="tx1"/>
                </a:solidFill>
                <a:effectLst/>
                <a:latin typeface="+mn-lt"/>
                <a:ea typeface="+mn-ea"/>
                <a:cs typeface="+mn-cs"/>
                <a:hlinkClick r:id="rId3"/>
              </a:rPr>
              <a:t>250 billion U.S. dollars from online sales</a:t>
            </a:r>
            <a:r>
              <a:rPr lang="en-US" altLang="ko-KR" sz="1200" b="0" i="0" kern="1200" dirty="0">
                <a:solidFill>
                  <a:schemeClr val="tx1"/>
                </a:solidFill>
                <a:effectLst/>
                <a:latin typeface="+mn-lt"/>
                <a:ea typeface="+mn-ea"/>
                <a:cs typeface="+mn-cs"/>
              </a:rPr>
              <a:t> and is set to dethrone the United States as the largest market in the world in the following years. Some of the factors contributing to this growth are increased internet penetration and ever-growing spending power of the general population, but also the expansion of e-commerce giant </a:t>
            </a:r>
            <a:r>
              <a:rPr lang="en-US" altLang="ko-KR" sz="1200" b="0" i="0" u="none" strike="noStrike" kern="1200" dirty="0">
                <a:solidFill>
                  <a:schemeClr val="tx1"/>
                </a:solidFill>
                <a:effectLst/>
                <a:latin typeface="+mn-lt"/>
                <a:ea typeface="+mn-ea"/>
                <a:cs typeface="+mn-cs"/>
                <a:hlinkClick r:id="rId4"/>
              </a:rPr>
              <a:t>Alibaba Group</a:t>
            </a:r>
            <a:r>
              <a:rPr lang="en-US" altLang="ko-KR" sz="1200" b="0" i="0" kern="1200" dirty="0">
                <a:solidFill>
                  <a:schemeClr val="tx1"/>
                </a:solidFill>
                <a:effectLst/>
                <a:latin typeface="+mn-lt"/>
                <a:ea typeface="+mn-ea"/>
                <a:cs typeface="+mn-cs"/>
              </a:rPr>
              <a:t>. </a:t>
            </a:r>
            <a:br>
              <a:rPr lang="en-US" altLang="ko-KR" sz="1200" b="0" i="0" kern="1200" dirty="0">
                <a:solidFill>
                  <a:schemeClr val="tx1"/>
                </a:solidFill>
                <a:effectLst/>
                <a:latin typeface="+mn-lt"/>
                <a:ea typeface="+mn-ea"/>
                <a:cs typeface="+mn-cs"/>
              </a:rPr>
            </a:br>
            <a:r>
              <a:rPr lang="en-US" altLang="ko-KR" sz="1200" b="0" i="0" kern="1200" dirty="0">
                <a:solidFill>
                  <a:schemeClr val="tx1"/>
                </a:solidFill>
                <a:effectLst/>
                <a:latin typeface="+mn-lt"/>
                <a:ea typeface="+mn-ea"/>
                <a:cs typeface="+mn-cs"/>
              </a:rPr>
              <a:t/>
            </a:r>
            <a:br>
              <a:rPr lang="en-US" altLang="ko-KR" sz="1200" b="0" i="0" kern="1200" dirty="0">
                <a:solidFill>
                  <a:schemeClr val="tx1"/>
                </a:solidFill>
                <a:effectLst/>
                <a:latin typeface="+mn-lt"/>
                <a:ea typeface="+mn-ea"/>
                <a:cs typeface="+mn-cs"/>
              </a:rPr>
            </a:br>
            <a:r>
              <a:rPr lang="en-US" altLang="ko-KR" sz="1200" b="0" i="0" kern="1200" dirty="0">
                <a:solidFill>
                  <a:schemeClr val="tx1"/>
                </a:solidFill>
                <a:effectLst/>
                <a:latin typeface="+mn-lt"/>
                <a:ea typeface="+mn-ea"/>
                <a:cs typeface="+mn-cs"/>
              </a:rPr>
              <a:t>The </a:t>
            </a:r>
            <a:r>
              <a:rPr lang="en-US" altLang="ko-KR" sz="1200" b="0" i="0" u="none" strike="noStrike" kern="1200" dirty="0">
                <a:solidFill>
                  <a:schemeClr val="tx1"/>
                </a:solidFill>
                <a:effectLst/>
                <a:latin typeface="+mn-lt"/>
                <a:ea typeface="+mn-ea"/>
                <a:cs typeface="+mn-cs"/>
                <a:hlinkClick r:id="rId5"/>
              </a:rPr>
              <a:t>revenue of Alibaba Group</a:t>
            </a:r>
            <a:r>
              <a:rPr lang="en-US" altLang="ko-KR" sz="1200" b="0" i="0" kern="1200" dirty="0">
                <a:solidFill>
                  <a:schemeClr val="tx1"/>
                </a:solidFill>
                <a:effectLst/>
                <a:latin typeface="+mn-lt"/>
                <a:ea typeface="+mn-ea"/>
                <a:cs typeface="+mn-cs"/>
              </a:rPr>
              <a:t> reached 101 billion yuan (approximately 15.69 billion dollars) in 2016, with the largest part of the platform’s </a:t>
            </a:r>
            <a:r>
              <a:rPr lang="en-US" altLang="ko-KR" sz="1200" b="0" i="0" u="none" strike="noStrike" kern="1200" dirty="0">
                <a:solidFill>
                  <a:schemeClr val="tx1"/>
                </a:solidFill>
                <a:effectLst/>
                <a:latin typeface="+mn-lt"/>
                <a:ea typeface="+mn-ea"/>
                <a:cs typeface="+mn-cs"/>
                <a:hlinkClick r:id="rId6"/>
              </a:rPr>
              <a:t>revenues coming from its e-commerce stream</a:t>
            </a:r>
            <a:r>
              <a:rPr lang="en-US" altLang="ko-KR" sz="1200" b="0" i="0" kern="1200" dirty="0">
                <a:solidFill>
                  <a:schemeClr val="tx1"/>
                </a:solidFill>
                <a:effectLst/>
                <a:latin typeface="+mn-lt"/>
                <a:ea typeface="+mn-ea"/>
                <a:cs typeface="+mn-cs"/>
              </a:rPr>
              <a:t>, worth over 80 billion yuan in 2016 in China alone. Alibaba’s most prominent e-commerce websites are </a:t>
            </a:r>
            <a:r>
              <a:rPr lang="en-US" altLang="ko-KR" sz="1200" b="0" i="0" u="none" strike="noStrike" kern="1200" dirty="0" err="1">
                <a:solidFill>
                  <a:schemeClr val="tx1"/>
                </a:solidFill>
                <a:effectLst/>
                <a:latin typeface="+mn-lt"/>
                <a:ea typeface="+mn-ea"/>
                <a:cs typeface="+mn-cs"/>
                <a:hlinkClick r:id="rId7"/>
              </a:rPr>
              <a:t>Taobao</a:t>
            </a:r>
            <a:r>
              <a:rPr lang="en-US" altLang="ko-KR" sz="1200" b="0" i="0" u="none" strike="noStrike" kern="1200" dirty="0">
                <a:solidFill>
                  <a:schemeClr val="tx1"/>
                </a:solidFill>
                <a:effectLst/>
                <a:latin typeface="+mn-lt"/>
                <a:ea typeface="+mn-ea"/>
                <a:cs typeface="+mn-cs"/>
                <a:hlinkClick r:id="rId7"/>
              </a:rPr>
              <a:t> Marketplace</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TMall</a:t>
            </a:r>
            <a:r>
              <a:rPr lang="en-US" altLang="ko-KR" sz="1200" b="0" i="0" kern="1200" dirty="0">
                <a:solidFill>
                  <a:schemeClr val="tx1"/>
                </a:solidFill>
                <a:effectLst/>
                <a:latin typeface="+mn-lt"/>
                <a:ea typeface="+mn-ea"/>
                <a:cs typeface="+mn-cs"/>
              </a:rPr>
              <a:t> and Alibaba.com, an online market platform called </a:t>
            </a:r>
            <a:r>
              <a:rPr lang="en-US" altLang="ko-KR" sz="1200" b="0" i="0" kern="1200" dirty="0" err="1">
                <a:solidFill>
                  <a:schemeClr val="tx1"/>
                </a:solidFill>
                <a:effectLst/>
                <a:latin typeface="+mn-lt"/>
                <a:ea typeface="+mn-ea"/>
                <a:cs typeface="+mn-cs"/>
              </a:rPr>
              <a:t>Alimama</a:t>
            </a:r>
            <a:r>
              <a:rPr lang="en-US" altLang="ko-KR" sz="1200" b="0" i="0" kern="1200" dirty="0">
                <a:solidFill>
                  <a:schemeClr val="tx1"/>
                </a:solidFill>
                <a:effectLst/>
                <a:latin typeface="+mn-lt"/>
                <a:ea typeface="+mn-ea"/>
                <a:cs typeface="+mn-cs"/>
              </a:rPr>
              <a:t>, a developer of platforms for cloud computing and data management called </a:t>
            </a:r>
            <a:r>
              <a:rPr lang="en-US" altLang="ko-KR" sz="1200" b="0" i="0" kern="1200" dirty="0" err="1">
                <a:solidFill>
                  <a:schemeClr val="tx1"/>
                </a:solidFill>
                <a:effectLst/>
                <a:latin typeface="+mn-lt"/>
                <a:ea typeface="+mn-ea"/>
                <a:cs typeface="+mn-cs"/>
              </a:rPr>
              <a:t>Alicloud</a:t>
            </a:r>
            <a:r>
              <a:rPr lang="en-US" altLang="ko-KR" sz="1200" b="0" i="0" kern="1200" dirty="0">
                <a:solidFill>
                  <a:schemeClr val="tx1"/>
                </a:solidFill>
                <a:effectLst/>
                <a:latin typeface="+mn-lt"/>
                <a:ea typeface="+mn-ea"/>
                <a:cs typeface="+mn-cs"/>
              </a:rPr>
              <a:t>, as well as a financial services provider called Ant </a:t>
            </a:r>
            <a:r>
              <a:rPr lang="en-US" altLang="ko-KR" sz="1200" b="0" i="0" kern="1200" dirty="0" err="1">
                <a:solidFill>
                  <a:schemeClr val="tx1"/>
                </a:solidFill>
                <a:effectLst/>
                <a:latin typeface="+mn-lt"/>
                <a:ea typeface="+mn-ea"/>
                <a:cs typeface="+mn-cs"/>
              </a:rPr>
              <a:t>Finacial</a:t>
            </a:r>
            <a:r>
              <a:rPr lang="en-US" altLang="ko-KR" sz="1200" b="0" i="0" kern="1200" dirty="0">
                <a:solidFill>
                  <a:schemeClr val="tx1"/>
                </a:solidFill>
                <a:effectLst/>
                <a:latin typeface="+mn-lt"/>
                <a:ea typeface="+mn-ea"/>
                <a:cs typeface="+mn-cs"/>
              </a:rPr>
              <a:t> Services Group, to only name a few of its ventures. Payment provider </a:t>
            </a:r>
            <a:r>
              <a:rPr lang="en-US" altLang="ko-KR" sz="1200" b="0" i="0" kern="1200" dirty="0" err="1">
                <a:solidFill>
                  <a:schemeClr val="tx1"/>
                </a:solidFill>
                <a:effectLst/>
                <a:latin typeface="+mn-lt"/>
                <a:ea typeface="+mn-ea"/>
                <a:cs typeface="+mn-cs"/>
              </a:rPr>
              <a:t>Alipay</a:t>
            </a:r>
            <a:r>
              <a:rPr lang="en-US" altLang="ko-KR" sz="1200" b="0" i="0" kern="1200" dirty="0">
                <a:solidFill>
                  <a:schemeClr val="tx1"/>
                </a:solidFill>
                <a:effectLst/>
                <a:latin typeface="+mn-lt"/>
                <a:ea typeface="+mn-ea"/>
                <a:cs typeface="+mn-cs"/>
              </a:rPr>
              <a:t> has been spun off in 2010 into an independent company. </a:t>
            </a:r>
            <a:br>
              <a:rPr lang="en-US" altLang="ko-KR" sz="1200" b="0" i="0" kern="1200" dirty="0">
                <a:solidFill>
                  <a:schemeClr val="tx1"/>
                </a:solidFill>
                <a:effectLst/>
                <a:latin typeface="+mn-lt"/>
                <a:ea typeface="+mn-ea"/>
                <a:cs typeface="+mn-cs"/>
              </a:rPr>
            </a:br>
            <a:r>
              <a:rPr lang="en-US" altLang="ko-KR" sz="1200" b="0" i="0" kern="1200" dirty="0">
                <a:solidFill>
                  <a:schemeClr val="tx1"/>
                </a:solidFill>
                <a:effectLst/>
                <a:latin typeface="+mn-lt"/>
                <a:ea typeface="+mn-ea"/>
                <a:cs typeface="+mn-cs"/>
              </a:rPr>
              <a:t/>
            </a:r>
            <a:br>
              <a:rPr lang="en-US" altLang="ko-KR" sz="1200" b="0" i="0" kern="1200" dirty="0">
                <a:solidFill>
                  <a:schemeClr val="tx1"/>
                </a:solidFill>
                <a:effectLst/>
                <a:latin typeface="+mn-lt"/>
                <a:ea typeface="+mn-ea"/>
                <a:cs typeface="+mn-cs"/>
              </a:rPr>
            </a:br>
            <a:r>
              <a:rPr lang="en-US" altLang="ko-KR" sz="1200" b="0" i="0" kern="1200" dirty="0">
                <a:solidFill>
                  <a:schemeClr val="tx1"/>
                </a:solidFill>
                <a:effectLst/>
                <a:latin typeface="+mn-lt"/>
                <a:ea typeface="+mn-ea"/>
                <a:cs typeface="+mn-cs"/>
              </a:rPr>
              <a:t>The company’s most profitable day in 2015 was Single’s Day, a popular Chinese festival functioning like the antithesis of Valentine’s Day. On November 11, Chinese singles throughout the country celebrate being single and proud, especially by treating themselves with presents. Around this date in 2015, almost </a:t>
            </a:r>
            <a:r>
              <a:rPr lang="en-US" altLang="ko-KR" sz="1200" b="0" i="0" u="none" strike="noStrike" kern="1200" dirty="0">
                <a:solidFill>
                  <a:schemeClr val="tx1"/>
                </a:solidFill>
                <a:effectLst/>
                <a:latin typeface="+mn-lt"/>
                <a:ea typeface="+mn-ea"/>
                <a:cs typeface="+mn-cs"/>
                <a:hlinkClick r:id="rId8"/>
              </a:rPr>
              <a:t>500 million orders</a:t>
            </a:r>
            <a:r>
              <a:rPr lang="en-US" altLang="ko-KR" sz="1200" b="0" i="0" kern="1200" dirty="0">
                <a:solidFill>
                  <a:schemeClr val="tx1"/>
                </a:solidFill>
                <a:effectLst/>
                <a:latin typeface="+mn-lt"/>
                <a:ea typeface="+mn-ea"/>
                <a:cs typeface="+mn-cs"/>
              </a:rPr>
              <a:t> were placed on Alibaba's </a:t>
            </a:r>
            <a:r>
              <a:rPr lang="en-US" altLang="ko-KR" sz="1200" b="0" i="0" kern="1200" dirty="0" err="1">
                <a:solidFill>
                  <a:schemeClr val="tx1"/>
                </a:solidFill>
                <a:effectLst/>
                <a:latin typeface="+mn-lt"/>
                <a:ea typeface="+mn-ea"/>
                <a:cs typeface="+mn-cs"/>
              </a:rPr>
              <a:t>Tmall</a:t>
            </a:r>
            <a:r>
              <a:rPr lang="en-US" altLang="ko-KR" sz="1200" b="0" i="0" kern="1200" dirty="0">
                <a:solidFill>
                  <a:schemeClr val="tx1"/>
                </a:solidFill>
                <a:effectLst/>
                <a:latin typeface="+mn-lt"/>
                <a:ea typeface="+mn-ea"/>
                <a:cs typeface="+mn-cs"/>
              </a:rPr>
              <a:t> and </a:t>
            </a:r>
            <a:r>
              <a:rPr lang="en-US" altLang="ko-KR" sz="1200" b="0" i="0" kern="1200" dirty="0" err="1">
                <a:solidFill>
                  <a:schemeClr val="tx1"/>
                </a:solidFill>
                <a:effectLst/>
                <a:latin typeface="+mn-lt"/>
                <a:ea typeface="+mn-ea"/>
                <a:cs typeface="+mn-cs"/>
              </a:rPr>
              <a:t>Taobao</a:t>
            </a:r>
            <a:r>
              <a:rPr lang="en-US" altLang="ko-KR" sz="1200" b="0" i="0" kern="1200" dirty="0">
                <a:solidFill>
                  <a:schemeClr val="tx1"/>
                </a:solidFill>
                <a:effectLst/>
                <a:latin typeface="+mn-lt"/>
                <a:ea typeface="+mn-ea"/>
                <a:cs typeface="+mn-cs"/>
              </a:rPr>
              <a:t>, </a:t>
            </a:r>
            <a:r>
              <a:rPr lang="en-US" altLang="ko-KR" sz="1200" b="0" i="0" u="none" strike="noStrike" kern="1200" dirty="0">
                <a:solidFill>
                  <a:schemeClr val="tx1"/>
                </a:solidFill>
                <a:effectLst/>
                <a:latin typeface="+mn-lt"/>
                <a:ea typeface="+mn-ea"/>
                <a:cs typeface="+mn-cs"/>
                <a:hlinkClick r:id="rId9"/>
              </a:rPr>
              <a:t>amounting to over 14 billion U.S. dollars in sales</a:t>
            </a:r>
            <a:r>
              <a:rPr lang="en-US" altLang="ko-KR" sz="1200" b="0" i="0" kern="1200" dirty="0">
                <a:solidFill>
                  <a:schemeClr val="tx1"/>
                </a:solidFill>
                <a:effectLst/>
                <a:latin typeface="+mn-lt"/>
                <a:ea typeface="+mn-ea"/>
                <a:cs typeface="+mn-cs"/>
              </a:rPr>
              <a:t>.</a:t>
            </a:r>
          </a:p>
          <a:p>
            <a:r>
              <a:rPr lang="en-US" altLang="ko-KR" dirty="0"/>
              <a:t/>
            </a:r>
            <a:br>
              <a:rPr lang="en-US" altLang="ko-KR" dirty="0"/>
            </a:br>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16</a:t>
            </a:fld>
            <a:endParaRPr lang="ko-KR" altLang="en-US"/>
          </a:p>
        </p:txBody>
      </p:sp>
    </p:spTree>
    <p:extLst>
      <p:ext uri="{BB962C8B-B14F-4D97-AF65-F5344CB8AC3E}">
        <p14:creationId xmlns:p14="http://schemas.microsoft.com/office/powerpoint/2010/main" val="752997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China Commerce retail, China Commerce wholesale</a:t>
            </a:r>
            <a:r>
              <a:rPr lang="ko-KR" altLang="en-US" dirty="0"/>
              <a:t>등 각 </a:t>
            </a:r>
            <a:r>
              <a:rPr lang="en-US" altLang="ko-KR" dirty="0"/>
              <a:t>segment</a:t>
            </a:r>
            <a:r>
              <a:rPr lang="ko-KR" altLang="en-US" dirty="0"/>
              <a:t>에 어떠한 실제 서비스가 포함되는지를 조사하도록 해야겠다</a:t>
            </a:r>
            <a:r>
              <a:rPr lang="en-US" altLang="ko-KR" dirty="0"/>
              <a:t>.</a:t>
            </a:r>
          </a:p>
          <a:p>
            <a:endParaRPr lang="en-US" altLang="ko-KR" dirty="0"/>
          </a:p>
          <a:p>
            <a:pPr marL="228600" indent="-228600" fontAlgn="base">
              <a:buAutoNum type="arabicParenBoth"/>
            </a:pPr>
            <a:r>
              <a:rPr lang="en-US" altLang="ko-KR" sz="1200" b="0" i="0" kern="1200" dirty="0">
                <a:solidFill>
                  <a:schemeClr val="tx1"/>
                </a:solidFill>
                <a:effectLst/>
                <a:latin typeface="+mn-lt"/>
                <a:ea typeface="+mn-ea"/>
                <a:cs typeface="+mn-cs"/>
              </a:rPr>
              <a:t>Revenue from core commerce is primarily generated from our China retail marketplaces, 1688.com, </a:t>
            </a:r>
            <a:r>
              <a:rPr lang="en-US" altLang="ko-KR" sz="1200" b="0" i="0" kern="1200" dirty="0" err="1">
                <a:solidFill>
                  <a:schemeClr val="tx1"/>
                </a:solidFill>
                <a:effectLst/>
                <a:latin typeface="+mn-lt"/>
                <a:ea typeface="+mn-ea"/>
                <a:cs typeface="+mn-cs"/>
              </a:rPr>
              <a:t>AliExpress</a:t>
            </a:r>
            <a:r>
              <a:rPr lang="en-US" altLang="ko-KR" sz="1200" b="0" i="0" kern="1200" dirty="0">
                <a:solidFill>
                  <a:schemeClr val="tx1"/>
                </a:solidFill>
                <a:effectLst/>
                <a:latin typeface="+mn-lt"/>
                <a:ea typeface="+mn-ea"/>
                <a:cs typeface="+mn-cs"/>
              </a:rPr>
              <a:t>, Alibaba.com and Lazada.com. </a:t>
            </a:r>
          </a:p>
          <a:p>
            <a:pPr marL="228600" indent="-228600" fontAlgn="base">
              <a:buAutoNum type="arabicParenBoth"/>
            </a:pPr>
            <a:r>
              <a:rPr lang="en-US" altLang="ko-KR" sz="1200" b="0" i="0" kern="1200" dirty="0">
                <a:solidFill>
                  <a:schemeClr val="tx1"/>
                </a:solidFill>
                <a:effectLst/>
                <a:latin typeface="+mn-lt"/>
                <a:ea typeface="+mn-ea"/>
                <a:cs typeface="+mn-cs"/>
              </a:rPr>
              <a:t>Revenue from cloud computing is primarily generated from the provision of services, such as data storage, elastic computing, database and large scale computing services, as well as web hosting and domain name registration. </a:t>
            </a:r>
          </a:p>
          <a:p>
            <a:pPr marL="228600" indent="-228600" fontAlgn="base">
              <a:buAutoNum type="arabicParenBoth"/>
            </a:pPr>
            <a:r>
              <a:rPr lang="en-US" altLang="ko-KR" sz="1200" b="0" i="0" kern="1200" dirty="0">
                <a:solidFill>
                  <a:schemeClr val="tx1"/>
                </a:solidFill>
                <a:effectLst/>
                <a:latin typeface="+mn-lt"/>
                <a:ea typeface="+mn-ea"/>
                <a:cs typeface="+mn-cs"/>
              </a:rPr>
              <a:t>Revenue from digital media and entertainment mainly represents advertising and subscription revenue generated from our digital entertainment business provided by </a:t>
            </a:r>
            <a:r>
              <a:rPr lang="en-US" altLang="ko-KR" sz="1200" b="0" i="0" kern="1200" dirty="0" err="1">
                <a:solidFill>
                  <a:schemeClr val="tx1"/>
                </a:solidFill>
                <a:effectLst/>
                <a:latin typeface="+mn-lt"/>
                <a:ea typeface="+mn-ea"/>
                <a:cs typeface="+mn-cs"/>
              </a:rPr>
              <a:t>Youku</a:t>
            </a:r>
            <a:r>
              <a:rPr lang="en-US" altLang="ko-KR" sz="1200" b="0" i="0" kern="1200" dirty="0">
                <a:solidFill>
                  <a:schemeClr val="tx1"/>
                </a:solidFill>
                <a:effectLst/>
                <a:latin typeface="+mn-lt"/>
                <a:ea typeface="+mn-ea"/>
                <a:cs typeface="+mn-cs"/>
              </a:rPr>
              <a:t> </a:t>
            </a:r>
            <a:r>
              <a:rPr lang="en-US" altLang="ko-KR" sz="1200" b="0" i="0" kern="1200" dirty="0" err="1">
                <a:solidFill>
                  <a:schemeClr val="tx1"/>
                </a:solidFill>
                <a:effectLst/>
                <a:latin typeface="+mn-lt"/>
                <a:ea typeface="+mn-ea"/>
                <a:cs typeface="+mn-cs"/>
              </a:rPr>
              <a:t>Tudou</a:t>
            </a:r>
            <a:r>
              <a:rPr lang="en-US" altLang="ko-KR" sz="1200" b="0" i="0" kern="1200" dirty="0">
                <a:solidFill>
                  <a:schemeClr val="tx1"/>
                </a:solidFill>
                <a:effectLst/>
                <a:latin typeface="+mn-lt"/>
                <a:ea typeface="+mn-ea"/>
                <a:cs typeface="+mn-cs"/>
              </a:rPr>
              <a:t> and mobile Internet services revenue from </a:t>
            </a:r>
            <a:r>
              <a:rPr lang="en-US" altLang="ko-KR" sz="1200" b="0" i="0" kern="1200" dirty="0" err="1">
                <a:solidFill>
                  <a:schemeClr val="tx1"/>
                </a:solidFill>
                <a:effectLst/>
                <a:latin typeface="+mn-lt"/>
                <a:ea typeface="+mn-ea"/>
                <a:cs typeface="+mn-cs"/>
              </a:rPr>
              <a:t>UCWeb</a:t>
            </a:r>
            <a:r>
              <a:rPr lang="en-US" altLang="ko-KR" sz="1200" b="0" i="0" kern="1200" dirty="0">
                <a:solidFill>
                  <a:schemeClr val="tx1"/>
                </a:solidFill>
                <a:effectLst/>
                <a:latin typeface="+mn-lt"/>
                <a:ea typeface="+mn-ea"/>
                <a:cs typeface="+mn-cs"/>
              </a:rPr>
              <a:t> businesses. </a:t>
            </a:r>
          </a:p>
          <a:p>
            <a:pPr marL="228600" indent="-228600" fontAlgn="base">
              <a:buAutoNum type="arabicParenBoth"/>
            </a:pPr>
            <a:r>
              <a:rPr lang="en-US" altLang="ko-KR" sz="1200" b="0" i="0" kern="1200" dirty="0">
                <a:solidFill>
                  <a:schemeClr val="tx1"/>
                </a:solidFill>
                <a:effectLst/>
                <a:latin typeface="+mn-lt"/>
                <a:ea typeface="+mn-ea"/>
                <a:cs typeface="+mn-cs"/>
              </a:rPr>
              <a:t>Revenue from innovation initiatives and others mainly represents revenue generated by </a:t>
            </a:r>
            <a:r>
              <a:rPr lang="en-US" altLang="ko-KR" sz="1200" b="0" i="0" kern="1200" dirty="0" err="1">
                <a:solidFill>
                  <a:schemeClr val="tx1"/>
                </a:solidFill>
                <a:effectLst/>
                <a:latin typeface="+mn-lt"/>
                <a:ea typeface="+mn-ea"/>
                <a:cs typeface="+mn-cs"/>
              </a:rPr>
              <a:t>AutoNavi</a:t>
            </a:r>
            <a:r>
              <a:rPr lang="en-US" altLang="ko-KR" sz="1200" b="0" i="0" kern="1200" dirty="0">
                <a:solidFill>
                  <a:schemeClr val="tx1"/>
                </a:solidFill>
                <a:effectLst/>
                <a:latin typeface="+mn-lt"/>
                <a:ea typeface="+mn-ea"/>
                <a:cs typeface="+mn-cs"/>
              </a:rPr>
              <a:t> and </a:t>
            </a:r>
            <a:r>
              <a:rPr lang="en-US" altLang="ko-KR" sz="1200" b="0" i="0" kern="1200" dirty="0" err="1">
                <a:solidFill>
                  <a:schemeClr val="tx1"/>
                </a:solidFill>
                <a:effectLst/>
                <a:latin typeface="+mn-lt"/>
                <a:ea typeface="+mn-ea"/>
                <a:cs typeface="+mn-cs"/>
              </a:rPr>
              <a:t>YunOS</a:t>
            </a:r>
            <a:r>
              <a:rPr lang="en-US" altLang="ko-KR" sz="1200" b="0" i="0" kern="1200" dirty="0">
                <a:solidFill>
                  <a:schemeClr val="tx1"/>
                </a:solidFill>
                <a:effectLst/>
                <a:latin typeface="+mn-lt"/>
                <a:ea typeface="+mn-ea"/>
                <a:cs typeface="+mn-cs"/>
              </a:rPr>
              <a:t>, as well as fees from Ant Financial related to the SME loan business.</a:t>
            </a:r>
          </a:p>
          <a:p>
            <a:r>
              <a:rPr lang="en-US" altLang="ko-KR" dirty="0"/>
              <a:t/>
            </a:r>
            <a:br>
              <a:rPr lang="en-US" altLang="ko-KR" dirty="0"/>
            </a:br>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17</a:t>
            </a:fld>
            <a:endParaRPr lang="ko-KR" altLang="en-US"/>
          </a:p>
        </p:txBody>
      </p:sp>
    </p:spTree>
    <p:extLst>
      <p:ext uri="{BB962C8B-B14F-4D97-AF65-F5344CB8AC3E}">
        <p14:creationId xmlns:p14="http://schemas.microsoft.com/office/powerpoint/2010/main" val="189127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1" i="0" kern="1200" dirty="0">
                <a:solidFill>
                  <a:schemeClr val="tx1"/>
                </a:solidFill>
                <a:effectLst/>
                <a:latin typeface="+mn-lt"/>
                <a:ea typeface="+mn-ea"/>
                <a:cs typeface="+mn-cs"/>
              </a:rPr>
              <a:t>중국마케팅전략 </a:t>
            </a:r>
            <a:r>
              <a:rPr lang="ko-KR" altLang="en-US" sz="1200" b="1" i="0" kern="1200" dirty="0" err="1">
                <a:solidFill>
                  <a:schemeClr val="tx1"/>
                </a:solidFill>
                <a:effectLst/>
                <a:latin typeface="+mn-lt"/>
                <a:ea typeface="+mn-ea"/>
                <a:cs typeface="+mn-cs"/>
              </a:rPr>
              <a:t>위챗</a:t>
            </a:r>
            <a:r>
              <a:rPr lang="en-US" altLang="ko-KR" sz="1200" b="1" i="0" kern="1200" dirty="0">
                <a:solidFill>
                  <a:schemeClr val="tx1"/>
                </a:solidFill>
                <a:effectLst/>
                <a:latin typeface="+mn-lt"/>
                <a:ea typeface="+mn-ea"/>
                <a:cs typeface="+mn-cs"/>
              </a:rPr>
              <a:t>(</a:t>
            </a:r>
            <a:r>
              <a:rPr lang="en-US" altLang="ko-KR" sz="1200" b="1" i="0" kern="1200" dirty="0" err="1">
                <a:solidFill>
                  <a:schemeClr val="tx1"/>
                </a:solidFill>
                <a:effectLst/>
                <a:latin typeface="+mn-lt"/>
                <a:ea typeface="+mn-ea"/>
                <a:cs typeface="+mn-cs"/>
              </a:rPr>
              <a:t>wechat</a:t>
            </a:r>
            <a:r>
              <a:rPr lang="en-US" altLang="ko-KR" sz="1200" b="1" i="0" kern="1200" dirty="0">
                <a:solidFill>
                  <a:schemeClr val="tx1"/>
                </a:solidFill>
                <a:effectLst/>
                <a:latin typeface="+mn-lt"/>
                <a:ea typeface="+mn-ea"/>
                <a:cs typeface="+mn-cs"/>
              </a:rPr>
              <a:t>)</a:t>
            </a:r>
            <a:r>
              <a:rPr lang="ko-KR" altLang="en-US" sz="1200" b="1" i="0" kern="1200" dirty="0">
                <a:solidFill>
                  <a:schemeClr val="tx1"/>
                </a:solidFill>
                <a:effectLst/>
                <a:latin typeface="+mn-lt"/>
                <a:ea typeface="+mn-ea"/>
                <a:cs typeface="+mn-cs"/>
              </a:rPr>
              <a:t>의 </a:t>
            </a:r>
            <a:r>
              <a:rPr lang="ko-KR" altLang="en-US" sz="1200" b="1" i="0" kern="1200" dirty="0" err="1">
                <a:solidFill>
                  <a:schemeClr val="tx1"/>
                </a:solidFill>
                <a:effectLst/>
                <a:latin typeface="+mn-lt"/>
                <a:ea typeface="+mn-ea"/>
                <a:cs typeface="+mn-cs"/>
              </a:rPr>
              <a:t>텐센트와</a:t>
            </a:r>
            <a:r>
              <a:rPr lang="ko-KR" altLang="en-US"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타오바오</a:t>
            </a:r>
            <a:r>
              <a:rPr lang="en-US" altLang="ko-KR" sz="1200" b="1" i="0" kern="1200" dirty="0">
                <a:solidFill>
                  <a:schemeClr val="tx1"/>
                </a:solidFill>
                <a:effectLst/>
                <a:latin typeface="+mn-lt"/>
                <a:ea typeface="+mn-ea"/>
                <a:cs typeface="+mn-cs"/>
              </a:rPr>
              <a:t>(</a:t>
            </a:r>
            <a:r>
              <a:rPr lang="en-US" altLang="ko-KR" sz="1200" b="1" i="0" kern="1200" dirty="0" err="1">
                <a:solidFill>
                  <a:schemeClr val="tx1"/>
                </a:solidFill>
                <a:effectLst/>
                <a:latin typeface="+mn-lt"/>
                <a:ea typeface="+mn-ea"/>
                <a:cs typeface="+mn-cs"/>
              </a:rPr>
              <a:t>Taobao</a:t>
            </a:r>
            <a:r>
              <a:rPr lang="en-US" altLang="ko-KR" sz="1200" b="1" i="0" kern="1200" dirty="0">
                <a:solidFill>
                  <a:schemeClr val="tx1"/>
                </a:solidFill>
                <a:effectLst/>
                <a:latin typeface="+mn-lt"/>
                <a:ea typeface="+mn-ea"/>
                <a:cs typeface="+mn-cs"/>
              </a:rPr>
              <a:t>)</a:t>
            </a:r>
            <a:r>
              <a:rPr lang="ko-KR" altLang="en-US" sz="1200" b="1" i="0" kern="1200" dirty="0">
                <a:solidFill>
                  <a:schemeClr val="tx1"/>
                </a:solidFill>
                <a:effectLst/>
                <a:latin typeface="+mn-lt"/>
                <a:ea typeface="+mn-ea"/>
                <a:cs typeface="+mn-cs"/>
              </a:rPr>
              <a:t>의 </a:t>
            </a:r>
            <a:r>
              <a:rPr lang="ko-KR" altLang="en-US" sz="1200" b="1" i="0" kern="1200" dirty="0" err="1">
                <a:solidFill>
                  <a:schemeClr val="tx1"/>
                </a:solidFill>
                <a:effectLst/>
                <a:latin typeface="+mn-lt"/>
                <a:ea typeface="+mn-ea"/>
                <a:cs typeface="+mn-cs"/>
              </a:rPr>
              <a:t>알리바바의</a:t>
            </a:r>
            <a:r>
              <a:rPr lang="ko-KR" altLang="en-US"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전쟁속에서</a:t>
            </a:r>
            <a:r>
              <a:rPr lang="ko-KR" altLang="en-US" sz="1200" b="1" i="0" kern="1200" dirty="0">
                <a:solidFill>
                  <a:schemeClr val="tx1"/>
                </a:solidFill>
                <a:effectLst/>
                <a:latin typeface="+mn-lt"/>
                <a:ea typeface="+mn-ea"/>
                <a:cs typeface="+mn-cs"/>
              </a:rPr>
              <a:t> 중국진출을 꿈꾼다</a:t>
            </a:r>
            <a:r>
              <a:rPr lang="ko-KR" altLang="en-US" sz="1200" b="1" i="0" kern="1200" baseline="0" dirty="0">
                <a:solidFill>
                  <a:schemeClr val="tx1"/>
                </a:solidFill>
                <a:effectLst/>
                <a:latin typeface="+mn-lt"/>
                <a:ea typeface="+mn-ea"/>
                <a:cs typeface="+mn-cs"/>
              </a:rPr>
              <a:t> </a:t>
            </a:r>
            <a:r>
              <a:rPr lang="en-US" altLang="ko-KR" sz="1200" b="1" i="0" kern="1200" baseline="0" dirty="0">
                <a:solidFill>
                  <a:schemeClr val="tx1"/>
                </a:solidFill>
                <a:effectLst/>
                <a:latin typeface="+mn-lt"/>
                <a:ea typeface="+mn-ea"/>
                <a:cs typeface="+mn-cs"/>
              </a:rPr>
              <a:t>(2015)</a:t>
            </a:r>
            <a:endParaRPr lang="en-US" altLang="ko-KR" dirty="0"/>
          </a:p>
          <a:p>
            <a:r>
              <a:rPr lang="en-US" altLang="ko-KR" dirty="0"/>
              <a:t>https://m.blog.naver.com/PostView.nhn?blogId=chinapapa&amp;logNo=220540515940&amp;categoryNo=24&amp;proxyReferer=&amp;proxyReferer=https%3A%2F%2Fwww.google.com%2F</a:t>
            </a:r>
          </a:p>
          <a:p>
            <a:endParaRPr lang="en-US" altLang="ko-KR" dirty="0"/>
          </a:p>
          <a:p>
            <a:r>
              <a:rPr lang="ko-KR" altLang="en-US" sz="1200" b="1" i="0" kern="1200" dirty="0" err="1">
                <a:solidFill>
                  <a:schemeClr val="tx1"/>
                </a:solidFill>
                <a:effectLst/>
                <a:latin typeface="+mn-lt"/>
                <a:ea typeface="+mn-ea"/>
                <a:cs typeface="+mn-cs"/>
              </a:rPr>
              <a:t>알리페이는</a:t>
            </a:r>
            <a:r>
              <a:rPr lang="ko-KR" altLang="en-US" sz="1200" b="1" i="0" kern="1200" dirty="0">
                <a:solidFill>
                  <a:schemeClr val="tx1"/>
                </a:solidFill>
                <a:effectLst/>
                <a:latin typeface="+mn-lt"/>
                <a:ea typeface="+mn-ea"/>
                <a:cs typeface="+mn-cs"/>
              </a:rPr>
              <a:t> 단순한 결제 플랫폼이 아니다</a:t>
            </a:r>
            <a:r>
              <a:rPr lang="en-US" altLang="ko-KR" sz="1200" b="1" i="0" kern="1200" dirty="0">
                <a:solidFill>
                  <a:schemeClr val="tx1"/>
                </a:solidFill>
                <a:effectLst/>
                <a:latin typeface="+mn-lt"/>
                <a:ea typeface="+mn-ea"/>
                <a:cs typeface="+mn-cs"/>
              </a:rPr>
              <a:t>.</a:t>
            </a:r>
            <a:r>
              <a:rPr lang="en-US" altLang="ko-KR" sz="1200" b="1" i="0" kern="1200" baseline="0" dirty="0">
                <a:solidFill>
                  <a:schemeClr val="tx1"/>
                </a:solidFill>
                <a:effectLst/>
                <a:latin typeface="+mn-lt"/>
                <a:ea typeface="+mn-ea"/>
                <a:cs typeface="+mn-cs"/>
              </a:rPr>
              <a:t> (2017)</a:t>
            </a:r>
            <a:endParaRPr lang="en-US" altLang="ko-KR" dirty="0"/>
          </a:p>
          <a:p>
            <a:r>
              <a:rPr lang="en-US" altLang="ko-KR" dirty="0"/>
              <a:t>https://medium.com/one-asia/%EC%95%8C%EB%A6%AC%ED%8E%98%EC%9D%B4%EB%8A%94-%EB%8B%A8%EC%88%9C%ED%95%9C-%EA%B2%B0%EC%A0%9C-%ED%94%8C%EB%9E%AB%ED%8F%BC%EC%9D%B4-%EC%95%84%EB%8B%88%EB%8B%A4-4830c845c903</a:t>
            </a:r>
          </a:p>
          <a:p>
            <a:endParaRPr lang="en-US" altLang="ko-KR" dirty="0"/>
          </a:p>
          <a:p>
            <a:r>
              <a:rPr lang="ko-KR" altLang="en-US" sz="1200" b="1" i="0" kern="1200" dirty="0">
                <a:solidFill>
                  <a:schemeClr val="tx1"/>
                </a:solidFill>
                <a:effectLst/>
                <a:latin typeface="+mn-lt"/>
                <a:ea typeface="+mn-ea"/>
                <a:cs typeface="+mn-cs"/>
              </a:rPr>
              <a:t>케이스 스터디</a:t>
            </a:r>
            <a:r>
              <a:rPr lang="en-US" altLang="ko-KR"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알리바바</a:t>
            </a:r>
            <a:r>
              <a:rPr lang="en-US" altLang="ko-KR" sz="1200" b="1" i="0" kern="1200" dirty="0">
                <a:solidFill>
                  <a:schemeClr val="tx1"/>
                </a:solidFill>
                <a:effectLst/>
                <a:latin typeface="+mn-lt"/>
                <a:ea typeface="+mn-ea"/>
                <a:cs typeface="+mn-cs"/>
              </a:rPr>
              <a:t>, </a:t>
            </a:r>
            <a:r>
              <a:rPr lang="ko-KR" altLang="en-US" sz="1200" b="1" i="0" kern="1200" dirty="0">
                <a:solidFill>
                  <a:schemeClr val="tx1"/>
                </a:solidFill>
                <a:effectLst/>
                <a:latin typeface="+mn-lt"/>
                <a:ea typeface="+mn-ea"/>
                <a:cs typeface="+mn-cs"/>
              </a:rPr>
              <a:t>구글보다 </a:t>
            </a:r>
            <a:r>
              <a:rPr lang="en-US" altLang="ko-KR" sz="1200" b="1" i="0" kern="1200" dirty="0">
                <a:solidFill>
                  <a:schemeClr val="tx1"/>
                </a:solidFill>
                <a:effectLst/>
                <a:latin typeface="+mn-lt"/>
                <a:ea typeface="+mn-ea"/>
                <a:cs typeface="+mn-cs"/>
              </a:rPr>
              <a:t>GE</a:t>
            </a:r>
            <a:r>
              <a:rPr lang="ko-KR" altLang="en-US" sz="1200" b="1" i="0" kern="1200" dirty="0">
                <a:solidFill>
                  <a:schemeClr val="tx1"/>
                </a:solidFill>
                <a:effectLst/>
                <a:latin typeface="+mn-lt"/>
                <a:ea typeface="+mn-ea"/>
                <a:cs typeface="+mn-cs"/>
              </a:rPr>
              <a:t>에 가까운 기업 </a:t>
            </a:r>
            <a:r>
              <a:rPr lang="en-US" altLang="ko-KR" sz="1200" b="1" i="0" kern="1200" dirty="0">
                <a:solidFill>
                  <a:schemeClr val="tx1"/>
                </a:solidFill>
                <a:effectLst/>
                <a:latin typeface="+mn-lt"/>
                <a:ea typeface="+mn-ea"/>
                <a:cs typeface="+mn-cs"/>
              </a:rPr>
              <a:t>(2014)</a:t>
            </a:r>
            <a:endParaRPr lang="en-US" altLang="ko-KR" dirty="0"/>
          </a:p>
          <a:p>
            <a:r>
              <a:rPr lang="en-US" altLang="ko-KR" dirty="0"/>
              <a:t>http://www.hbrkorea.com/blogs/blog/view/page/1/blog_no/20</a:t>
            </a:r>
          </a:p>
          <a:p>
            <a:endParaRPr lang="en-US" altLang="ko-KR" dirty="0"/>
          </a:p>
          <a:p>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1" i="0" kern="1200" dirty="0" err="1">
                <a:solidFill>
                  <a:schemeClr val="tx1"/>
                </a:solidFill>
                <a:effectLst/>
                <a:latin typeface="+mn-lt"/>
                <a:ea typeface="+mn-ea"/>
                <a:cs typeface="+mn-cs"/>
              </a:rPr>
              <a:t>알리바바의</a:t>
            </a:r>
            <a:r>
              <a:rPr lang="ko-KR" altLang="en-US" sz="1200" b="1" i="0" kern="1200" dirty="0">
                <a:solidFill>
                  <a:schemeClr val="tx1"/>
                </a:solidFill>
                <a:effectLst/>
                <a:latin typeface="+mn-lt"/>
                <a:ea typeface="+mn-ea"/>
                <a:cs typeface="+mn-cs"/>
              </a:rPr>
              <a:t> 새로운 </a:t>
            </a:r>
            <a:r>
              <a:rPr lang="ko-KR" altLang="en-US" sz="1200" b="1" i="0" kern="1200" dirty="0" err="1">
                <a:solidFill>
                  <a:schemeClr val="tx1"/>
                </a:solidFill>
                <a:effectLst/>
                <a:latin typeface="+mn-lt"/>
                <a:ea typeface="+mn-ea"/>
                <a:cs typeface="+mn-cs"/>
              </a:rPr>
              <a:t>리테일</a:t>
            </a:r>
            <a:r>
              <a:rPr lang="ko-KR" altLang="en-US" sz="1200" b="1" i="0" kern="1200" dirty="0">
                <a:solidFill>
                  <a:schemeClr val="tx1"/>
                </a:solidFill>
                <a:effectLst/>
                <a:latin typeface="+mn-lt"/>
                <a:ea typeface="+mn-ea"/>
                <a:cs typeface="+mn-cs"/>
              </a:rPr>
              <a:t> 전략 </a:t>
            </a:r>
            <a:r>
              <a:rPr lang="en-US" altLang="ko-KR" sz="1200" b="1" i="0" kern="1200" dirty="0">
                <a:solidFill>
                  <a:schemeClr val="tx1"/>
                </a:solidFill>
                <a:effectLst/>
                <a:latin typeface="+mn-lt"/>
                <a:ea typeface="+mn-ea"/>
                <a:cs typeface="+mn-cs"/>
              </a:rPr>
              <a:t>(Alibaba’s New Retail Strategy)</a:t>
            </a:r>
            <a:r>
              <a:rPr lang="en-US" altLang="ko-KR" sz="1200" b="1" i="0" kern="1200" baseline="0" dirty="0">
                <a:solidFill>
                  <a:schemeClr val="tx1"/>
                </a:solidFill>
                <a:effectLst/>
                <a:latin typeface="+mn-lt"/>
                <a:ea typeface="+mn-ea"/>
                <a:cs typeface="+mn-cs"/>
              </a:rPr>
              <a:t> (2018)</a:t>
            </a:r>
            <a:endParaRPr lang="en-US" altLang="ko-KR" dirty="0"/>
          </a:p>
          <a:p>
            <a:r>
              <a:rPr lang="en-US" altLang="ko-KR" dirty="0"/>
              <a:t>https://humanicsit.wordpress.com/2018/01/05/%EC%95%8C%EB%A6%AC%EB%B0%94%EB%B0%94%EC%9D%98-%EC%83%88%EB%A1%9C%EC%9A%B4-%EB%A6%AC%ED%85%8C%EC%9D%BC-%EC%A0%84%EB%9E%B5-alibabas-new-retail-strategy/</a:t>
            </a:r>
          </a:p>
          <a:p>
            <a:endParaRPr lang="en-US" altLang="ko-KR" dirty="0"/>
          </a:p>
          <a:p>
            <a:endParaRPr lang="en-US" altLang="ko-KR" dirty="0"/>
          </a:p>
          <a:p>
            <a:r>
              <a:rPr lang="ko-KR" altLang="en-US" dirty="0" err="1"/>
              <a:t>알리바바</a:t>
            </a:r>
            <a:r>
              <a:rPr lang="ko-KR" altLang="en-US" dirty="0"/>
              <a:t> </a:t>
            </a:r>
            <a:r>
              <a:rPr lang="en-US" altLang="ko-KR" dirty="0"/>
              <a:t>vs </a:t>
            </a:r>
            <a:r>
              <a:rPr lang="ko-KR" altLang="en-US" dirty="0"/>
              <a:t>아마존</a:t>
            </a:r>
            <a:endParaRPr lang="en-US" altLang="ko-KR" dirty="0"/>
          </a:p>
          <a:p>
            <a:r>
              <a:rPr lang="en-US" altLang="ko-KR" dirty="0"/>
              <a:t>https://prezi.com/legzwn-tcnrs/vs/</a:t>
            </a:r>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18</a:t>
            </a:fld>
            <a:endParaRPr lang="ko-KR" altLang="en-US"/>
          </a:p>
        </p:txBody>
      </p:sp>
    </p:spTree>
    <p:extLst>
      <p:ext uri="{BB962C8B-B14F-4D97-AF65-F5344CB8AC3E}">
        <p14:creationId xmlns:p14="http://schemas.microsoft.com/office/powerpoint/2010/main" val="412382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1" i="0" kern="1200" dirty="0">
                <a:solidFill>
                  <a:schemeClr val="tx1"/>
                </a:solidFill>
                <a:effectLst/>
                <a:latin typeface="+mn-lt"/>
                <a:ea typeface="+mn-ea"/>
                <a:cs typeface="+mn-cs"/>
              </a:rPr>
              <a:t>중국마케팅전략 </a:t>
            </a:r>
            <a:r>
              <a:rPr lang="ko-KR" altLang="en-US" sz="1200" b="1" i="0" kern="1200" dirty="0" err="1">
                <a:solidFill>
                  <a:schemeClr val="tx1"/>
                </a:solidFill>
                <a:effectLst/>
                <a:latin typeface="+mn-lt"/>
                <a:ea typeface="+mn-ea"/>
                <a:cs typeface="+mn-cs"/>
              </a:rPr>
              <a:t>위챗</a:t>
            </a:r>
            <a:r>
              <a:rPr lang="en-US" altLang="ko-KR" sz="1200" b="1" i="0" kern="1200" dirty="0">
                <a:solidFill>
                  <a:schemeClr val="tx1"/>
                </a:solidFill>
                <a:effectLst/>
                <a:latin typeface="+mn-lt"/>
                <a:ea typeface="+mn-ea"/>
                <a:cs typeface="+mn-cs"/>
              </a:rPr>
              <a:t>(</a:t>
            </a:r>
            <a:r>
              <a:rPr lang="en-US" altLang="ko-KR" sz="1200" b="1" i="0" kern="1200" dirty="0" err="1">
                <a:solidFill>
                  <a:schemeClr val="tx1"/>
                </a:solidFill>
                <a:effectLst/>
                <a:latin typeface="+mn-lt"/>
                <a:ea typeface="+mn-ea"/>
                <a:cs typeface="+mn-cs"/>
              </a:rPr>
              <a:t>wechat</a:t>
            </a:r>
            <a:r>
              <a:rPr lang="en-US" altLang="ko-KR" sz="1200" b="1" i="0" kern="1200" dirty="0">
                <a:solidFill>
                  <a:schemeClr val="tx1"/>
                </a:solidFill>
                <a:effectLst/>
                <a:latin typeface="+mn-lt"/>
                <a:ea typeface="+mn-ea"/>
                <a:cs typeface="+mn-cs"/>
              </a:rPr>
              <a:t>)</a:t>
            </a:r>
            <a:r>
              <a:rPr lang="ko-KR" altLang="en-US" sz="1200" b="1" i="0" kern="1200" dirty="0">
                <a:solidFill>
                  <a:schemeClr val="tx1"/>
                </a:solidFill>
                <a:effectLst/>
                <a:latin typeface="+mn-lt"/>
                <a:ea typeface="+mn-ea"/>
                <a:cs typeface="+mn-cs"/>
              </a:rPr>
              <a:t>의 </a:t>
            </a:r>
            <a:r>
              <a:rPr lang="ko-KR" altLang="en-US" sz="1200" b="1" i="0" kern="1200" dirty="0" err="1">
                <a:solidFill>
                  <a:schemeClr val="tx1"/>
                </a:solidFill>
                <a:effectLst/>
                <a:latin typeface="+mn-lt"/>
                <a:ea typeface="+mn-ea"/>
                <a:cs typeface="+mn-cs"/>
              </a:rPr>
              <a:t>텐센트와</a:t>
            </a:r>
            <a:r>
              <a:rPr lang="ko-KR" altLang="en-US"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타오바오</a:t>
            </a:r>
            <a:r>
              <a:rPr lang="en-US" altLang="ko-KR" sz="1200" b="1" i="0" kern="1200" dirty="0">
                <a:solidFill>
                  <a:schemeClr val="tx1"/>
                </a:solidFill>
                <a:effectLst/>
                <a:latin typeface="+mn-lt"/>
                <a:ea typeface="+mn-ea"/>
                <a:cs typeface="+mn-cs"/>
              </a:rPr>
              <a:t>(</a:t>
            </a:r>
            <a:r>
              <a:rPr lang="en-US" altLang="ko-KR" sz="1200" b="1" i="0" kern="1200" dirty="0" err="1">
                <a:solidFill>
                  <a:schemeClr val="tx1"/>
                </a:solidFill>
                <a:effectLst/>
                <a:latin typeface="+mn-lt"/>
                <a:ea typeface="+mn-ea"/>
                <a:cs typeface="+mn-cs"/>
              </a:rPr>
              <a:t>Taobao</a:t>
            </a:r>
            <a:r>
              <a:rPr lang="en-US" altLang="ko-KR" sz="1200" b="1" i="0" kern="1200" dirty="0">
                <a:solidFill>
                  <a:schemeClr val="tx1"/>
                </a:solidFill>
                <a:effectLst/>
                <a:latin typeface="+mn-lt"/>
                <a:ea typeface="+mn-ea"/>
                <a:cs typeface="+mn-cs"/>
              </a:rPr>
              <a:t>)</a:t>
            </a:r>
            <a:r>
              <a:rPr lang="ko-KR" altLang="en-US" sz="1200" b="1" i="0" kern="1200" dirty="0">
                <a:solidFill>
                  <a:schemeClr val="tx1"/>
                </a:solidFill>
                <a:effectLst/>
                <a:latin typeface="+mn-lt"/>
                <a:ea typeface="+mn-ea"/>
                <a:cs typeface="+mn-cs"/>
              </a:rPr>
              <a:t>의 </a:t>
            </a:r>
            <a:r>
              <a:rPr lang="ko-KR" altLang="en-US" sz="1200" b="1" i="0" kern="1200" dirty="0" err="1">
                <a:solidFill>
                  <a:schemeClr val="tx1"/>
                </a:solidFill>
                <a:effectLst/>
                <a:latin typeface="+mn-lt"/>
                <a:ea typeface="+mn-ea"/>
                <a:cs typeface="+mn-cs"/>
              </a:rPr>
              <a:t>알리바바의</a:t>
            </a:r>
            <a:r>
              <a:rPr lang="ko-KR" altLang="en-US"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전쟁속에서</a:t>
            </a:r>
            <a:r>
              <a:rPr lang="ko-KR" altLang="en-US" sz="1200" b="1" i="0" kern="1200" dirty="0">
                <a:solidFill>
                  <a:schemeClr val="tx1"/>
                </a:solidFill>
                <a:effectLst/>
                <a:latin typeface="+mn-lt"/>
                <a:ea typeface="+mn-ea"/>
                <a:cs typeface="+mn-cs"/>
              </a:rPr>
              <a:t> 중국진출을 꿈꾼다</a:t>
            </a:r>
            <a:r>
              <a:rPr lang="ko-KR" altLang="en-US" sz="1200" b="1" i="0" kern="1200" baseline="0" dirty="0">
                <a:solidFill>
                  <a:schemeClr val="tx1"/>
                </a:solidFill>
                <a:effectLst/>
                <a:latin typeface="+mn-lt"/>
                <a:ea typeface="+mn-ea"/>
                <a:cs typeface="+mn-cs"/>
              </a:rPr>
              <a:t> </a:t>
            </a:r>
            <a:r>
              <a:rPr lang="en-US" altLang="ko-KR" sz="1200" b="1" i="0" kern="1200" baseline="0" dirty="0">
                <a:solidFill>
                  <a:schemeClr val="tx1"/>
                </a:solidFill>
                <a:effectLst/>
                <a:latin typeface="+mn-lt"/>
                <a:ea typeface="+mn-ea"/>
                <a:cs typeface="+mn-cs"/>
              </a:rPr>
              <a:t>(2015)</a:t>
            </a:r>
            <a:endParaRPr lang="en-US" altLang="ko-KR" dirty="0"/>
          </a:p>
          <a:p>
            <a:r>
              <a:rPr lang="en-US" altLang="ko-KR" dirty="0"/>
              <a:t>https://m.blog.naver.com/PostView.nhn?blogId=chinapapa&amp;logNo=220540515940&amp;categoryNo=24&amp;proxyReferer=&amp;proxyReferer=https%3A%2F%2Fwww.google.com%2F</a:t>
            </a:r>
          </a:p>
          <a:p>
            <a:endParaRPr lang="en-US" altLang="ko-KR" dirty="0"/>
          </a:p>
          <a:p>
            <a:r>
              <a:rPr lang="ko-KR" altLang="en-US" sz="1200" b="1" i="0" kern="1200" dirty="0" err="1">
                <a:solidFill>
                  <a:schemeClr val="tx1"/>
                </a:solidFill>
                <a:effectLst/>
                <a:latin typeface="+mn-lt"/>
                <a:ea typeface="+mn-ea"/>
                <a:cs typeface="+mn-cs"/>
              </a:rPr>
              <a:t>알리페이는</a:t>
            </a:r>
            <a:r>
              <a:rPr lang="ko-KR" altLang="en-US" sz="1200" b="1" i="0" kern="1200" dirty="0">
                <a:solidFill>
                  <a:schemeClr val="tx1"/>
                </a:solidFill>
                <a:effectLst/>
                <a:latin typeface="+mn-lt"/>
                <a:ea typeface="+mn-ea"/>
                <a:cs typeface="+mn-cs"/>
              </a:rPr>
              <a:t> 단순한 결제 플랫폼이 아니다</a:t>
            </a:r>
            <a:r>
              <a:rPr lang="en-US" altLang="ko-KR" sz="1200" b="1" i="0" kern="1200" dirty="0">
                <a:solidFill>
                  <a:schemeClr val="tx1"/>
                </a:solidFill>
                <a:effectLst/>
                <a:latin typeface="+mn-lt"/>
                <a:ea typeface="+mn-ea"/>
                <a:cs typeface="+mn-cs"/>
              </a:rPr>
              <a:t>.</a:t>
            </a:r>
            <a:r>
              <a:rPr lang="en-US" altLang="ko-KR" sz="1200" b="1" i="0" kern="1200" baseline="0" dirty="0">
                <a:solidFill>
                  <a:schemeClr val="tx1"/>
                </a:solidFill>
                <a:effectLst/>
                <a:latin typeface="+mn-lt"/>
                <a:ea typeface="+mn-ea"/>
                <a:cs typeface="+mn-cs"/>
              </a:rPr>
              <a:t> (2017)</a:t>
            </a:r>
            <a:endParaRPr lang="en-US" altLang="ko-KR" dirty="0"/>
          </a:p>
          <a:p>
            <a:r>
              <a:rPr lang="en-US" altLang="ko-KR" dirty="0"/>
              <a:t>https://medium.com/one-asia/%EC%95%8C%EB%A6%AC%ED%8E%98%EC%9D%B4%EB%8A%94-%EB%8B%A8%EC%88%9C%ED%95%9C-%EA%B2%B0%EC%A0%9C-%ED%94%8C%EB%9E%AB%ED%8F%BC%EC%9D%B4-%EC%95%84%EB%8B%88%EB%8B%A4-4830c845c903</a:t>
            </a:r>
          </a:p>
          <a:p>
            <a:endParaRPr lang="en-US" altLang="ko-KR" dirty="0"/>
          </a:p>
          <a:p>
            <a:r>
              <a:rPr lang="ko-KR" altLang="en-US" sz="1200" b="1" i="0" kern="1200" dirty="0">
                <a:solidFill>
                  <a:schemeClr val="tx1"/>
                </a:solidFill>
                <a:effectLst/>
                <a:latin typeface="+mn-lt"/>
                <a:ea typeface="+mn-ea"/>
                <a:cs typeface="+mn-cs"/>
              </a:rPr>
              <a:t>케이스 스터디</a:t>
            </a:r>
            <a:r>
              <a:rPr lang="en-US" altLang="ko-KR"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알리바바</a:t>
            </a:r>
            <a:r>
              <a:rPr lang="en-US" altLang="ko-KR" sz="1200" b="1" i="0" kern="1200" dirty="0">
                <a:solidFill>
                  <a:schemeClr val="tx1"/>
                </a:solidFill>
                <a:effectLst/>
                <a:latin typeface="+mn-lt"/>
                <a:ea typeface="+mn-ea"/>
                <a:cs typeface="+mn-cs"/>
              </a:rPr>
              <a:t>, </a:t>
            </a:r>
            <a:r>
              <a:rPr lang="ko-KR" altLang="en-US" sz="1200" b="1" i="0" kern="1200" dirty="0">
                <a:solidFill>
                  <a:schemeClr val="tx1"/>
                </a:solidFill>
                <a:effectLst/>
                <a:latin typeface="+mn-lt"/>
                <a:ea typeface="+mn-ea"/>
                <a:cs typeface="+mn-cs"/>
              </a:rPr>
              <a:t>구글보다 </a:t>
            </a:r>
            <a:r>
              <a:rPr lang="en-US" altLang="ko-KR" sz="1200" b="1" i="0" kern="1200" dirty="0">
                <a:solidFill>
                  <a:schemeClr val="tx1"/>
                </a:solidFill>
                <a:effectLst/>
                <a:latin typeface="+mn-lt"/>
                <a:ea typeface="+mn-ea"/>
                <a:cs typeface="+mn-cs"/>
              </a:rPr>
              <a:t>GE</a:t>
            </a:r>
            <a:r>
              <a:rPr lang="ko-KR" altLang="en-US" sz="1200" b="1" i="0" kern="1200" dirty="0">
                <a:solidFill>
                  <a:schemeClr val="tx1"/>
                </a:solidFill>
                <a:effectLst/>
                <a:latin typeface="+mn-lt"/>
                <a:ea typeface="+mn-ea"/>
                <a:cs typeface="+mn-cs"/>
              </a:rPr>
              <a:t>에 가까운 기업 </a:t>
            </a:r>
            <a:r>
              <a:rPr lang="en-US" altLang="ko-KR" sz="1200" b="1" i="0" kern="1200" dirty="0">
                <a:solidFill>
                  <a:schemeClr val="tx1"/>
                </a:solidFill>
                <a:effectLst/>
                <a:latin typeface="+mn-lt"/>
                <a:ea typeface="+mn-ea"/>
                <a:cs typeface="+mn-cs"/>
              </a:rPr>
              <a:t>(2014)</a:t>
            </a:r>
            <a:endParaRPr lang="en-US" altLang="ko-KR" dirty="0"/>
          </a:p>
          <a:p>
            <a:r>
              <a:rPr lang="en-US" altLang="ko-KR" dirty="0"/>
              <a:t>http://www.hbrkorea.com/blogs/blog/view/page/1/blog_no/20</a:t>
            </a:r>
          </a:p>
          <a:p>
            <a:endParaRPr lang="en-US" altLang="ko-KR" dirty="0"/>
          </a:p>
          <a:p>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1" i="0" kern="1200" dirty="0" err="1">
                <a:solidFill>
                  <a:schemeClr val="tx1"/>
                </a:solidFill>
                <a:effectLst/>
                <a:latin typeface="+mn-lt"/>
                <a:ea typeface="+mn-ea"/>
                <a:cs typeface="+mn-cs"/>
              </a:rPr>
              <a:t>알리바바의</a:t>
            </a:r>
            <a:r>
              <a:rPr lang="ko-KR" altLang="en-US" sz="1200" b="1" i="0" kern="1200" dirty="0">
                <a:solidFill>
                  <a:schemeClr val="tx1"/>
                </a:solidFill>
                <a:effectLst/>
                <a:latin typeface="+mn-lt"/>
                <a:ea typeface="+mn-ea"/>
                <a:cs typeface="+mn-cs"/>
              </a:rPr>
              <a:t> 새로운 </a:t>
            </a:r>
            <a:r>
              <a:rPr lang="ko-KR" altLang="en-US" sz="1200" b="1" i="0" kern="1200" dirty="0" err="1">
                <a:solidFill>
                  <a:schemeClr val="tx1"/>
                </a:solidFill>
                <a:effectLst/>
                <a:latin typeface="+mn-lt"/>
                <a:ea typeface="+mn-ea"/>
                <a:cs typeface="+mn-cs"/>
              </a:rPr>
              <a:t>리테일</a:t>
            </a:r>
            <a:r>
              <a:rPr lang="ko-KR" altLang="en-US" sz="1200" b="1" i="0" kern="1200" dirty="0">
                <a:solidFill>
                  <a:schemeClr val="tx1"/>
                </a:solidFill>
                <a:effectLst/>
                <a:latin typeface="+mn-lt"/>
                <a:ea typeface="+mn-ea"/>
                <a:cs typeface="+mn-cs"/>
              </a:rPr>
              <a:t> 전략 </a:t>
            </a:r>
            <a:r>
              <a:rPr lang="en-US" altLang="ko-KR" sz="1200" b="1" i="0" kern="1200" dirty="0">
                <a:solidFill>
                  <a:schemeClr val="tx1"/>
                </a:solidFill>
                <a:effectLst/>
                <a:latin typeface="+mn-lt"/>
                <a:ea typeface="+mn-ea"/>
                <a:cs typeface="+mn-cs"/>
              </a:rPr>
              <a:t>(Alibaba’s New Retail Strategy)</a:t>
            </a:r>
            <a:r>
              <a:rPr lang="en-US" altLang="ko-KR" sz="1200" b="1" i="0" kern="1200" baseline="0" dirty="0">
                <a:solidFill>
                  <a:schemeClr val="tx1"/>
                </a:solidFill>
                <a:effectLst/>
                <a:latin typeface="+mn-lt"/>
                <a:ea typeface="+mn-ea"/>
                <a:cs typeface="+mn-cs"/>
              </a:rPr>
              <a:t> (2018)</a:t>
            </a:r>
            <a:endParaRPr lang="en-US" altLang="ko-KR" dirty="0"/>
          </a:p>
          <a:p>
            <a:r>
              <a:rPr lang="en-US" altLang="ko-KR" dirty="0"/>
              <a:t>https://humanicsit.wordpress.com/2018/01/05/%EC%95%8C%EB%A6%AC%EB%B0%94%EB%B0%94%EC%9D%98-%EC%83%88%EB%A1%9C%EC%9A%B4-%EB%A6%AC%ED%85%8C%EC%9D%BC-%EC%A0%84%EB%9E%B5-alibabas-new-retail-strategy/</a:t>
            </a:r>
          </a:p>
          <a:p>
            <a:endParaRPr lang="en-US" altLang="ko-KR" dirty="0"/>
          </a:p>
          <a:p>
            <a:endParaRPr lang="en-US" altLang="ko-KR" dirty="0"/>
          </a:p>
          <a:p>
            <a:r>
              <a:rPr lang="ko-KR" altLang="en-US" dirty="0" err="1"/>
              <a:t>알리바바</a:t>
            </a:r>
            <a:r>
              <a:rPr lang="ko-KR" altLang="en-US" dirty="0"/>
              <a:t> </a:t>
            </a:r>
            <a:r>
              <a:rPr lang="en-US" altLang="ko-KR" dirty="0"/>
              <a:t>vs </a:t>
            </a:r>
            <a:r>
              <a:rPr lang="ko-KR" altLang="en-US" dirty="0"/>
              <a:t>아마존</a:t>
            </a:r>
            <a:endParaRPr lang="en-US" altLang="ko-KR" dirty="0"/>
          </a:p>
          <a:p>
            <a:r>
              <a:rPr lang="en-US" altLang="ko-KR" dirty="0"/>
              <a:t>https://prezi.com/legzwn-tcnrs/vs/</a:t>
            </a:r>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19</a:t>
            </a:fld>
            <a:endParaRPr lang="ko-KR" altLang="en-US"/>
          </a:p>
        </p:txBody>
      </p:sp>
    </p:spTree>
    <p:extLst>
      <p:ext uri="{BB962C8B-B14F-4D97-AF65-F5344CB8AC3E}">
        <p14:creationId xmlns:p14="http://schemas.microsoft.com/office/powerpoint/2010/main" val="68923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a:t>
            </a:fld>
            <a:endParaRPr lang="ko-KR" altLang="en-US"/>
          </a:p>
        </p:txBody>
      </p:sp>
    </p:spTree>
    <p:extLst>
      <p:ext uri="{BB962C8B-B14F-4D97-AF65-F5344CB8AC3E}">
        <p14:creationId xmlns:p14="http://schemas.microsoft.com/office/powerpoint/2010/main" val="3777384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1" i="0" kern="1200" dirty="0">
                <a:solidFill>
                  <a:schemeClr val="tx1"/>
                </a:solidFill>
                <a:effectLst/>
                <a:latin typeface="+mn-lt"/>
                <a:ea typeface="+mn-ea"/>
                <a:cs typeface="+mn-cs"/>
              </a:rPr>
              <a:t>중국마케팅전략 </a:t>
            </a:r>
            <a:r>
              <a:rPr lang="ko-KR" altLang="en-US" sz="1200" b="1" i="0" kern="1200" dirty="0" err="1">
                <a:solidFill>
                  <a:schemeClr val="tx1"/>
                </a:solidFill>
                <a:effectLst/>
                <a:latin typeface="+mn-lt"/>
                <a:ea typeface="+mn-ea"/>
                <a:cs typeface="+mn-cs"/>
              </a:rPr>
              <a:t>위챗</a:t>
            </a:r>
            <a:r>
              <a:rPr lang="en-US" altLang="ko-KR" sz="1200" b="1" i="0" kern="1200" dirty="0">
                <a:solidFill>
                  <a:schemeClr val="tx1"/>
                </a:solidFill>
                <a:effectLst/>
                <a:latin typeface="+mn-lt"/>
                <a:ea typeface="+mn-ea"/>
                <a:cs typeface="+mn-cs"/>
              </a:rPr>
              <a:t>(</a:t>
            </a:r>
            <a:r>
              <a:rPr lang="en-US" altLang="ko-KR" sz="1200" b="1" i="0" kern="1200" dirty="0" err="1">
                <a:solidFill>
                  <a:schemeClr val="tx1"/>
                </a:solidFill>
                <a:effectLst/>
                <a:latin typeface="+mn-lt"/>
                <a:ea typeface="+mn-ea"/>
                <a:cs typeface="+mn-cs"/>
              </a:rPr>
              <a:t>wechat</a:t>
            </a:r>
            <a:r>
              <a:rPr lang="en-US" altLang="ko-KR" sz="1200" b="1" i="0" kern="1200" dirty="0">
                <a:solidFill>
                  <a:schemeClr val="tx1"/>
                </a:solidFill>
                <a:effectLst/>
                <a:latin typeface="+mn-lt"/>
                <a:ea typeface="+mn-ea"/>
                <a:cs typeface="+mn-cs"/>
              </a:rPr>
              <a:t>)</a:t>
            </a:r>
            <a:r>
              <a:rPr lang="ko-KR" altLang="en-US" sz="1200" b="1" i="0" kern="1200" dirty="0">
                <a:solidFill>
                  <a:schemeClr val="tx1"/>
                </a:solidFill>
                <a:effectLst/>
                <a:latin typeface="+mn-lt"/>
                <a:ea typeface="+mn-ea"/>
                <a:cs typeface="+mn-cs"/>
              </a:rPr>
              <a:t>의 </a:t>
            </a:r>
            <a:r>
              <a:rPr lang="ko-KR" altLang="en-US" sz="1200" b="1" i="0" kern="1200" dirty="0" err="1">
                <a:solidFill>
                  <a:schemeClr val="tx1"/>
                </a:solidFill>
                <a:effectLst/>
                <a:latin typeface="+mn-lt"/>
                <a:ea typeface="+mn-ea"/>
                <a:cs typeface="+mn-cs"/>
              </a:rPr>
              <a:t>텐센트와</a:t>
            </a:r>
            <a:r>
              <a:rPr lang="ko-KR" altLang="en-US"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타오바오</a:t>
            </a:r>
            <a:r>
              <a:rPr lang="en-US" altLang="ko-KR" sz="1200" b="1" i="0" kern="1200" dirty="0">
                <a:solidFill>
                  <a:schemeClr val="tx1"/>
                </a:solidFill>
                <a:effectLst/>
                <a:latin typeface="+mn-lt"/>
                <a:ea typeface="+mn-ea"/>
                <a:cs typeface="+mn-cs"/>
              </a:rPr>
              <a:t>(</a:t>
            </a:r>
            <a:r>
              <a:rPr lang="en-US" altLang="ko-KR" sz="1200" b="1" i="0" kern="1200" dirty="0" err="1">
                <a:solidFill>
                  <a:schemeClr val="tx1"/>
                </a:solidFill>
                <a:effectLst/>
                <a:latin typeface="+mn-lt"/>
                <a:ea typeface="+mn-ea"/>
                <a:cs typeface="+mn-cs"/>
              </a:rPr>
              <a:t>Taobao</a:t>
            </a:r>
            <a:r>
              <a:rPr lang="en-US" altLang="ko-KR" sz="1200" b="1" i="0" kern="1200" dirty="0">
                <a:solidFill>
                  <a:schemeClr val="tx1"/>
                </a:solidFill>
                <a:effectLst/>
                <a:latin typeface="+mn-lt"/>
                <a:ea typeface="+mn-ea"/>
                <a:cs typeface="+mn-cs"/>
              </a:rPr>
              <a:t>)</a:t>
            </a:r>
            <a:r>
              <a:rPr lang="ko-KR" altLang="en-US" sz="1200" b="1" i="0" kern="1200" dirty="0">
                <a:solidFill>
                  <a:schemeClr val="tx1"/>
                </a:solidFill>
                <a:effectLst/>
                <a:latin typeface="+mn-lt"/>
                <a:ea typeface="+mn-ea"/>
                <a:cs typeface="+mn-cs"/>
              </a:rPr>
              <a:t>의 </a:t>
            </a:r>
            <a:r>
              <a:rPr lang="ko-KR" altLang="en-US" sz="1200" b="1" i="0" kern="1200" dirty="0" err="1">
                <a:solidFill>
                  <a:schemeClr val="tx1"/>
                </a:solidFill>
                <a:effectLst/>
                <a:latin typeface="+mn-lt"/>
                <a:ea typeface="+mn-ea"/>
                <a:cs typeface="+mn-cs"/>
              </a:rPr>
              <a:t>알리바바의</a:t>
            </a:r>
            <a:r>
              <a:rPr lang="ko-KR" altLang="en-US"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전쟁속에서</a:t>
            </a:r>
            <a:r>
              <a:rPr lang="ko-KR" altLang="en-US" sz="1200" b="1" i="0" kern="1200" dirty="0">
                <a:solidFill>
                  <a:schemeClr val="tx1"/>
                </a:solidFill>
                <a:effectLst/>
                <a:latin typeface="+mn-lt"/>
                <a:ea typeface="+mn-ea"/>
                <a:cs typeface="+mn-cs"/>
              </a:rPr>
              <a:t> 중국진출을 꿈꾼다</a:t>
            </a:r>
            <a:r>
              <a:rPr lang="ko-KR" altLang="en-US" sz="1200" b="1" i="0" kern="1200" baseline="0" dirty="0">
                <a:solidFill>
                  <a:schemeClr val="tx1"/>
                </a:solidFill>
                <a:effectLst/>
                <a:latin typeface="+mn-lt"/>
                <a:ea typeface="+mn-ea"/>
                <a:cs typeface="+mn-cs"/>
              </a:rPr>
              <a:t> </a:t>
            </a:r>
            <a:r>
              <a:rPr lang="en-US" altLang="ko-KR" sz="1200" b="1" i="0" kern="1200" baseline="0" dirty="0">
                <a:solidFill>
                  <a:schemeClr val="tx1"/>
                </a:solidFill>
                <a:effectLst/>
                <a:latin typeface="+mn-lt"/>
                <a:ea typeface="+mn-ea"/>
                <a:cs typeface="+mn-cs"/>
              </a:rPr>
              <a:t>(2015)</a:t>
            </a:r>
            <a:endParaRPr lang="en-US" altLang="ko-KR" dirty="0"/>
          </a:p>
          <a:p>
            <a:r>
              <a:rPr lang="en-US" altLang="ko-KR" dirty="0"/>
              <a:t>https://m.blog.naver.com/PostView.nhn?blogId=chinapapa&amp;logNo=220540515940&amp;categoryNo=24&amp;proxyReferer=&amp;proxyReferer=https%3A%2F%2Fwww.google.com%2F</a:t>
            </a:r>
          </a:p>
          <a:p>
            <a:endParaRPr lang="en-US" altLang="ko-KR" dirty="0"/>
          </a:p>
          <a:p>
            <a:r>
              <a:rPr lang="ko-KR" altLang="en-US" sz="1200" b="1" i="0" kern="1200" dirty="0" err="1">
                <a:solidFill>
                  <a:schemeClr val="tx1"/>
                </a:solidFill>
                <a:effectLst/>
                <a:latin typeface="+mn-lt"/>
                <a:ea typeface="+mn-ea"/>
                <a:cs typeface="+mn-cs"/>
              </a:rPr>
              <a:t>알리페이는</a:t>
            </a:r>
            <a:r>
              <a:rPr lang="ko-KR" altLang="en-US" sz="1200" b="1" i="0" kern="1200" dirty="0">
                <a:solidFill>
                  <a:schemeClr val="tx1"/>
                </a:solidFill>
                <a:effectLst/>
                <a:latin typeface="+mn-lt"/>
                <a:ea typeface="+mn-ea"/>
                <a:cs typeface="+mn-cs"/>
              </a:rPr>
              <a:t> 단순한 결제 플랫폼이 아니다</a:t>
            </a:r>
            <a:r>
              <a:rPr lang="en-US" altLang="ko-KR" sz="1200" b="1" i="0" kern="1200" dirty="0">
                <a:solidFill>
                  <a:schemeClr val="tx1"/>
                </a:solidFill>
                <a:effectLst/>
                <a:latin typeface="+mn-lt"/>
                <a:ea typeface="+mn-ea"/>
                <a:cs typeface="+mn-cs"/>
              </a:rPr>
              <a:t>.</a:t>
            </a:r>
            <a:r>
              <a:rPr lang="en-US" altLang="ko-KR" sz="1200" b="1" i="0" kern="1200" baseline="0" dirty="0">
                <a:solidFill>
                  <a:schemeClr val="tx1"/>
                </a:solidFill>
                <a:effectLst/>
                <a:latin typeface="+mn-lt"/>
                <a:ea typeface="+mn-ea"/>
                <a:cs typeface="+mn-cs"/>
              </a:rPr>
              <a:t> (2017)</a:t>
            </a:r>
            <a:endParaRPr lang="en-US" altLang="ko-KR" dirty="0"/>
          </a:p>
          <a:p>
            <a:r>
              <a:rPr lang="en-US" altLang="ko-KR" dirty="0"/>
              <a:t>https://medium.com/one-asia/%EC%95%8C%EB%A6%AC%ED%8E%98%EC%9D%B4%EB%8A%94-%EB%8B%A8%EC%88%9C%ED%95%9C-%EA%B2%B0%EC%A0%9C-%ED%94%8C%EB%9E%AB%ED%8F%BC%EC%9D%B4-%EC%95%84%EB%8B%88%EB%8B%A4-4830c845c903</a:t>
            </a:r>
          </a:p>
          <a:p>
            <a:endParaRPr lang="en-US" altLang="ko-KR" dirty="0"/>
          </a:p>
          <a:p>
            <a:r>
              <a:rPr lang="ko-KR" altLang="en-US" sz="1200" b="1" i="0" kern="1200" dirty="0">
                <a:solidFill>
                  <a:schemeClr val="tx1"/>
                </a:solidFill>
                <a:effectLst/>
                <a:latin typeface="+mn-lt"/>
                <a:ea typeface="+mn-ea"/>
                <a:cs typeface="+mn-cs"/>
              </a:rPr>
              <a:t>케이스 스터디</a:t>
            </a:r>
            <a:r>
              <a:rPr lang="en-US" altLang="ko-KR"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알리바바</a:t>
            </a:r>
            <a:r>
              <a:rPr lang="en-US" altLang="ko-KR" sz="1200" b="1" i="0" kern="1200" dirty="0">
                <a:solidFill>
                  <a:schemeClr val="tx1"/>
                </a:solidFill>
                <a:effectLst/>
                <a:latin typeface="+mn-lt"/>
                <a:ea typeface="+mn-ea"/>
                <a:cs typeface="+mn-cs"/>
              </a:rPr>
              <a:t>, </a:t>
            </a:r>
            <a:r>
              <a:rPr lang="ko-KR" altLang="en-US" sz="1200" b="1" i="0" kern="1200" dirty="0">
                <a:solidFill>
                  <a:schemeClr val="tx1"/>
                </a:solidFill>
                <a:effectLst/>
                <a:latin typeface="+mn-lt"/>
                <a:ea typeface="+mn-ea"/>
                <a:cs typeface="+mn-cs"/>
              </a:rPr>
              <a:t>구글보다 </a:t>
            </a:r>
            <a:r>
              <a:rPr lang="en-US" altLang="ko-KR" sz="1200" b="1" i="0" kern="1200" dirty="0">
                <a:solidFill>
                  <a:schemeClr val="tx1"/>
                </a:solidFill>
                <a:effectLst/>
                <a:latin typeface="+mn-lt"/>
                <a:ea typeface="+mn-ea"/>
                <a:cs typeface="+mn-cs"/>
              </a:rPr>
              <a:t>GE</a:t>
            </a:r>
            <a:r>
              <a:rPr lang="ko-KR" altLang="en-US" sz="1200" b="1" i="0" kern="1200" dirty="0">
                <a:solidFill>
                  <a:schemeClr val="tx1"/>
                </a:solidFill>
                <a:effectLst/>
                <a:latin typeface="+mn-lt"/>
                <a:ea typeface="+mn-ea"/>
                <a:cs typeface="+mn-cs"/>
              </a:rPr>
              <a:t>에 가까운 기업 </a:t>
            </a:r>
            <a:r>
              <a:rPr lang="en-US" altLang="ko-KR" sz="1200" b="1" i="0" kern="1200" dirty="0">
                <a:solidFill>
                  <a:schemeClr val="tx1"/>
                </a:solidFill>
                <a:effectLst/>
                <a:latin typeface="+mn-lt"/>
                <a:ea typeface="+mn-ea"/>
                <a:cs typeface="+mn-cs"/>
              </a:rPr>
              <a:t>(2014)</a:t>
            </a:r>
            <a:endParaRPr lang="en-US" altLang="ko-KR" dirty="0"/>
          </a:p>
          <a:p>
            <a:r>
              <a:rPr lang="en-US" altLang="ko-KR" dirty="0"/>
              <a:t>http://www.hbrkorea.com/blogs/blog/view/page/1/blog_no/20</a:t>
            </a:r>
          </a:p>
          <a:p>
            <a:endParaRPr lang="en-US" altLang="ko-KR" dirty="0"/>
          </a:p>
          <a:p>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1" i="0" kern="1200" dirty="0" err="1">
                <a:solidFill>
                  <a:schemeClr val="tx1"/>
                </a:solidFill>
                <a:effectLst/>
                <a:latin typeface="+mn-lt"/>
                <a:ea typeface="+mn-ea"/>
                <a:cs typeface="+mn-cs"/>
              </a:rPr>
              <a:t>알리바바의</a:t>
            </a:r>
            <a:r>
              <a:rPr lang="ko-KR" altLang="en-US" sz="1200" b="1" i="0" kern="1200" dirty="0">
                <a:solidFill>
                  <a:schemeClr val="tx1"/>
                </a:solidFill>
                <a:effectLst/>
                <a:latin typeface="+mn-lt"/>
                <a:ea typeface="+mn-ea"/>
                <a:cs typeface="+mn-cs"/>
              </a:rPr>
              <a:t> 새로운 </a:t>
            </a:r>
            <a:r>
              <a:rPr lang="ko-KR" altLang="en-US" sz="1200" b="1" i="0" kern="1200" dirty="0" err="1">
                <a:solidFill>
                  <a:schemeClr val="tx1"/>
                </a:solidFill>
                <a:effectLst/>
                <a:latin typeface="+mn-lt"/>
                <a:ea typeface="+mn-ea"/>
                <a:cs typeface="+mn-cs"/>
              </a:rPr>
              <a:t>리테일</a:t>
            </a:r>
            <a:r>
              <a:rPr lang="ko-KR" altLang="en-US" sz="1200" b="1" i="0" kern="1200" dirty="0">
                <a:solidFill>
                  <a:schemeClr val="tx1"/>
                </a:solidFill>
                <a:effectLst/>
                <a:latin typeface="+mn-lt"/>
                <a:ea typeface="+mn-ea"/>
                <a:cs typeface="+mn-cs"/>
              </a:rPr>
              <a:t> 전략 </a:t>
            </a:r>
            <a:r>
              <a:rPr lang="en-US" altLang="ko-KR" sz="1200" b="1" i="0" kern="1200" dirty="0">
                <a:solidFill>
                  <a:schemeClr val="tx1"/>
                </a:solidFill>
                <a:effectLst/>
                <a:latin typeface="+mn-lt"/>
                <a:ea typeface="+mn-ea"/>
                <a:cs typeface="+mn-cs"/>
              </a:rPr>
              <a:t>(Alibaba’s New Retail Strategy)</a:t>
            </a:r>
            <a:r>
              <a:rPr lang="en-US" altLang="ko-KR" sz="1200" b="1" i="0" kern="1200" baseline="0" dirty="0">
                <a:solidFill>
                  <a:schemeClr val="tx1"/>
                </a:solidFill>
                <a:effectLst/>
                <a:latin typeface="+mn-lt"/>
                <a:ea typeface="+mn-ea"/>
                <a:cs typeface="+mn-cs"/>
              </a:rPr>
              <a:t> (2018)</a:t>
            </a:r>
            <a:endParaRPr lang="en-US" altLang="ko-KR" dirty="0"/>
          </a:p>
          <a:p>
            <a:r>
              <a:rPr lang="en-US" altLang="ko-KR" dirty="0"/>
              <a:t>https://humanicsit.wordpress.com/2018/01/05/%EC%95%8C%EB%A6%AC%EB%B0%94%EB%B0%94%EC%9D%98-%EC%83%88%EB%A1%9C%EC%9A%B4-%EB%A6%AC%ED%85%8C%EC%9D%BC-%EC%A0%84%EB%9E%B5-alibabas-new-retail-strategy/</a:t>
            </a:r>
          </a:p>
          <a:p>
            <a:endParaRPr lang="en-US" altLang="ko-KR" dirty="0"/>
          </a:p>
          <a:p>
            <a:endParaRPr lang="en-US" altLang="ko-KR" dirty="0"/>
          </a:p>
          <a:p>
            <a:r>
              <a:rPr lang="ko-KR" altLang="en-US" dirty="0" err="1"/>
              <a:t>알리바바</a:t>
            </a:r>
            <a:r>
              <a:rPr lang="ko-KR" altLang="en-US" dirty="0"/>
              <a:t> </a:t>
            </a:r>
            <a:r>
              <a:rPr lang="en-US" altLang="ko-KR" dirty="0"/>
              <a:t>vs </a:t>
            </a:r>
            <a:r>
              <a:rPr lang="ko-KR" altLang="en-US" dirty="0"/>
              <a:t>아마존</a:t>
            </a:r>
            <a:endParaRPr lang="en-US" altLang="ko-KR" dirty="0"/>
          </a:p>
          <a:p>
            <a:r>
              <a:rPr lang="en-US" altLang="ko-KR" dirty="0"/>
              <a:t>https://prezi.com/legzwn-tcnrs/vs/</a:t>
            </a:r>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20</a:t>
            </a:fld>
            <a:endParaRPr lang="ko-KR" altLang="en-US"/>
          </a:p>
        </p:txBody>
      </p:sp>
    </p:spTree>
    <p:extLst>
      <p:ext uri="{BB962C8B-B14F-4D97-AF65-F5344CB8AC3E}">
        <p14:creationId xmlns:p14="http://schemas.microsoft.com/office/powerpoint/2010/main" val="2767647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1" i="0" kern="1200" dirty="0">
                <a:solidFill>
                  <a:schemeClr val="tx1"/>
                </a:solidFill>
                <a:effectLst/>
                <a:latin typeface="+mn-lt"/>
                <a:ea typeface="+mn-ea"/>
                <a:cs typeface="+mn-cs"/>
              </a:rPr>
              <a:t>중국마케팅전략 </a:t>
            </a:r>
            <a:r>
              <a:rPr lang="ko-KR" altLang="en-US" sz="1200" b="1" i="0" kern="1200" dirty="0" err="1">
                <a:solidFill>
                  <a:schemeClr val="tx1"/>
                </a:solidFill>
                <a:effectLst/>
                <a:latin typeface="+mn-lt"/>
                <a:ea typeface="+mn-ea"/>
                <a:cs typeface="+mn-cs"/>
              </a:rPr>
              <a:t>위챗</a:t>
            </a:r>
            <a:r>
              <a:rPr lang="en-US" altLang="ko-KR" sz="1200" b="1" i="0" kern="1200" dirty="0">
                <a:solidFill>
                  <a:schemeClr val="tx1"/>
                </a:solidFill>
                <a:effectLst/>
                <a:latin typeface="+mn-lt"/>
                <a:ea typeface="+mn-ea"/>
                <a:cs typeface="+mn-cs"/>
              </a:rPr>
              <a:t>(</a:t>
            </a:r>
            <a:r>
              <a:rPr lang="en-US" altLang="ko-KR" sz="1200" b="1" i="0" kern="1200" dirty="0" err="1">
                <a:solidFill>
                  <a:schemeClr val="tx1"/>
                </a:solidFill>
                <a:effectLst/>
                <a:latin typeface="+mn-lt"/>
                <a:ea typeface="+mn-ea"/>
                <a:cs typeface="+mn-cs"/>
              </a:rPr>
              <a:t>wechat</a:t>
            </a:r>
            <a:r>
              <a:rPr lang="en-US" altLang="ko-KR" sz="1200" b="1" i="0" kern="1200" dirty="0">
                <a:solidFill>
                  <a:schemeClr val="tx1"/>
                </a:solidFill>
                <a:effectLst/>
                <a:latin typeface="+mn-lt"/>
                <a:ea typeface="+mn-ea"/>
                <a:cs typeface="+mn-cs"/>
              </a:rPr>
              <a:t>)</a:t>
            </a:r>
            <a:r>
              <a:rPr lang="ko-KR" altLang="en-US" sz="1200" b="1" i="0" kern="1200" dirty="0">
                <a:solidFill>
                  <a:schemeClr val="tx1"/>
                </a:solidFill>
                <a:effectLst/>
                <a:latin typeface="+mn-lt"/>
                <a:ea typeface="+mn-ea"/>
                <a:cs typeface="+mn-cs"/>
              </a:rPr>
              <a:t>의 </a:t>
            </a:r>
            <a:r>
              <a:rPr lang="ko-KR" altLang="en-US" sz="1200" b="1" i="0" kern="1200" dirty="0" err="1">
                <a:solidFill>
                  <a:schemeClr val="tx1"/>
                </a:solidFill>
                <a:effectLst/>
                <a:latin typeface="+mn-lt"/>
                <a:ea typeface="+mn-ea"/>
                <a:cs typeface="+mn-cs"/>
              </a:rPr>
              <a:t>텐센트와</a:t>
            </a:r>
            <a:r>
              <a:rPr lang="ko-KR" altLang="en-US"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타오바오</a:t>
            </a:r>
            <a:r>
              <a:rPr lang="en-US" altLang="ko-KR" sz="1200" b="1" i="0" kern="1200" dirty="0">
                <a:solidFill>
                  <a:schemeClr val="tx1"/>
                </a:solidFill>
                <a:effectLst/>
                <a:latin typeface="+mn-lt"/>
                <a:ea typeface="+mn-ea"/>
                <a:cs typeface="+mn-cs"/>
              </a:rPr>
              <a:t>(</a:t>
            </a:r>
            <a:r>
              <a:rPr lang="en-US" altLang="ko-KR" sz="1200" b="1" i="0" kern="1200" dirty="0" err="1">
                <a:solidFill>
                  <a:schemeClr val="tx1"/>
                </a:solidFill>
                <a:effectLst/>
                <a:latin typeface="+mn-lt"/>
                <a:ea typeface="+mn-ea"/>
                <a:cs typeface="+mn-cs"/>
              </a:rPr>
              <a:t>Taobao</a:t>
            </a:r>
            <a:r>
              <a:rPr lang="en-US" altLang="ko-KR" sz="1200" b="1" i="0" kern="1200" dirty="0">
                <a:solidFill>
                  <a:schemeClr val="tx1"/>
                </a:solidFill>
                <a:effectLst/>
                <a:latin typeface="+mn-lt"/>
                <a:ea typeface="+mn-ea"/>
                <a:cs typeface="+mn-cs"/>
              </a:rPr>
              <a:t>)</a:t>
            </a:r>
            <a:r>
              <a:rPr lang="ko-KR" altLang="en-US" sz="1200" b="1" i="0" kern="1200" dirty="0">
                <a:solidFill>
                  <a:schemeClr val="tx1"/>
                </a:solidFill>
                <a:effectLst/>
                <a:latin typeface="+mn-lt"/>
                <a:ea typeface="+mn-ea"/>
                <a:cs typeface="+mn-cs"/>
              </a:rPr>
              <a:t>의 </a:t>
            </a:r>
            <a:r>
              <a:rPr lang="ko-KR" altLang="en-US" sz="1200" b="1" i="0" kern="1200" dirty="0" err="1">
                <a:solidFill>
                  <a:schemeClr val="tx1"/>
                </a:solidFill>
                <a:effectLst/>
                <a:latin typeface="+mn-lt"/>
                <a:ea typeface="+mn-ea"/>
                <a:cs typeface="+mn-cs"/>
              </a:rPr>
              <a:t>알리바바의</a:t>
            </a:r>
            <a:r>
              <a:rPr lang="ko-KR" altLang="en-US"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전쟁속에서</a:t>
            </a:r>
            <a:r>
              <a:rPr lang="ko-KR" altLang="en-US" sz="1200" b="1" i="0" kern="1200" dirty="0">
                <a:solidFill>
                  <a:schemeClr val="tx1"/>
                </a:solidFill>
                <a:effectLst/>
                <a:latin typeface="+mn-lt"/>
                <a:ea typeface="+mn-ea"/>
                <a:cs typeface="+mn-cs"/>
              </a:rPr>
              <a:t> 중국진출을 꿈꾼다</a:t>
            </a:r>
            <a:r>
              <a:rPr lang="ko-KR" altLang="en-US" sz="1200" b="1" i="0" kern="1200" baseline="0" dirty="0">
                <a:solidFill>
                  <a:schemeClr val="tx1"/>
                </a:solidFill>
                <a:effectLst/>
                <a:latin typeface="+mn-lt"/>
                <a:ea typeface="+mn-ea"/>
                <a:cs typeface="+mn-cs"/>
              </a:rPr>
              <a:t> </a:t>
            </a:r>
            <a:r>
              <a:rPr lang="en-US" altLang="ko-KR" sz="1200" b="1" i="0" kern="1200" baseline="0" dirty="0">
                <a:solidFill>
                  <a:schemeClr val="tx1"/>
                </a:solidFill>
                <a:effectLst/>
                <a:latin typeface="+mn-lt"/>
                <a:ea typeface="+mn-ea"/>
                <a:cs typeface="+mn-cs"/>
              </a:rPr>
              <a:t>(2015)</a:t>
            </a:r>
            <a:endParaRPr lang="en-US" altLang="ko-KR" dirty="0"/>
          </a:p>
          <a:p>
            <a:r>
              <a:rPr lang="en-US" altLang="ko-KR" dirty="0"/>
              <a:t>https://m.blog.naver.com/PostView.nhn?blogId=chinapapa&amp;logNo=220540515940&amp;categoryNo=24&amp;proxyReferer=&amp;proxyReferer=https%3A%2F%2Fwww.google.com%2F</a:t>
            </a:r>
          </a:p>
          <a:p>
            <a:endParaRPr lang="en-US" altLang="ko-KR" dirty="0"/>
          </a:p>
          <a:p>
            <a:r>
              <a:rPr lang="ko-KR" altLang="en-US" sz="1200" b="1" i="0" kern="1200" dirty="0" err="1">
                <a:solidFill>
                  <a:schemeClr val="tx1"/>
                </a:solidFill>
                <a:effectLst/>
                <a:latin typeface="+mn-lt"/>
                <a:ea typeface="+mn-ea"/>
                <a:cs typeface="+mn-cs"/>
              </a:rPr>
              <a:t>알리페이는</a:t>
            </a:r>
            <a:r>
              <a:rPr lang="ko-KR" altLang="en-US" sz="1200" b="1" i="0" kern="1200" dirty="0">
                <a:solidFill>
                  <a:schemeClr val="tx1"/>
                </a:solidFill>
                <a:effectLst/>
                <a:latin typeface="+mn-lt"/>
                <a:ea typeface="+mn-ea"/>
                <a:cs typeface="+mn-cs"/>
              </a:rPr>
              <a:t> 단순한 결제 플랫폼이 아니다</a:t>
            </a:r>
            <a:r>
              <a:rPr lang="en-US" altLang="ko-KR" sz="1200" b="1" i="0" kern="1200" dirty="0">
                <a:solidFill>
                  <a:schemeClr val="tx1"/>
                </a:solidFill>
                <a:effectLst/>
                <a:latin typeface="+mn-lt"/>
                <a:ea typeface="+mn-ea"/>
                <a:cs typeface="+mn-cs"/>
              </a:rPr>
              <a:t>.</a:t>
            </a:r>
            <a:r>
              <a:rPr lang="en-US" altLang="ko-KR" sz="1200" b="1" i="0" kern="1200" baseline="0" dirty="0">
                <a:solidFill>
                  <a:schemeClr val="tx1"/>
                </a:solidFill>
                <a:effectLst/>
                <a:latin typeface="+mn-lt"/>
                <a:ea typeface="+mn-ea"/>
                <a:cs typeface="+mn-cs"/>
              </a:rPr>
              <a:t> (2017)</a:t>
            </a:r>
            <a:endParaRPr lang="en-US" altLang="ko-KR" dirty="0"/>
          </a:p>
          <a:p>
            <a:r>
              <a:rPr lang="en-US" altLang="ko-KR" dirty="0"/>
              <a:t>https://medium.com/one-asia/%EC%95%8C%EB%A6%AC%ED%8E%98%EC%9D%B4%EB%8A%94-%EB%8B%A8%EC%88%9C%ED%95%9C-%EA%B2%B0%EC%A0%9C-%ED%94%8C%EB%9E%AB%ED%8F%BC%EC%9D%B4-%EC%95%84%EB%8B%88%EB%8B%A4-4830c845c903</a:t>
            </a:r>
          </a:p>
          <a:p>
            <a:endParaRPr lang="en-US" altLang="ko-KR" dirty="0"/>
          </a:p>
          <a:p>
            <a:r>
              <a:rPr lang="ko-KR" altLang="en-US" sz="1200" b="1" i="0" kern="1200" dirty="0">
                <a:solidFill>
                  <a:schemeClr val="tx1"/>
                </a:solidFill>
                <a:effectLst/>
                <a:latin typeface="+mn-lt"/>
                <a:ea typeface="+mn-ea"/>
                <a:cs typeface="+mn-cs"/>
              </a:rPr>
              <a:t>케이스 스터디</a:t>
            </a:r>
            <a:r>
              <a:rPr lang="en-US" altLang="ko-KR" sz="1200" b="1" i="0" kern="1200" dirty="0">
                <a:solidFill>
                  <a:schemeClr val="tx1"/>
                </a:solidFill>
                <a:effectLst/>
                <a:latin typeface="+mn-lt"/>
                <a:ea typeface="+mn-ea"/>
                <a:cs typeface="+mn-cs"/>
              </a:rPr>
              <a:t>: </a:t>
            </a:r>
            <a:r>
              <a:rPr lang="ko-KR" altLang="en-US" sz="1200" b="1" i="0" kern="1200" dirty="0" err="1">
                <a:solidFill>
                  <a:schemeClr val="tx1"/>
                </a:solidFill>
                <a:effectLst/>
                <a:latin typeface="+mn-lt"/>
                <a:ea typeface="+mn-ea"/>
                <a:cs typeface="+mn-cs"/>
              </a:rPr>
              <a:t>알리바바</a:t>
            </a:r>
            <a:r>
              <a:rPr lang="en-US" altLang="ko-KR" sz="1200" b="1" i="0" kern="1200" dirty="0">
                <a:solidFill>
                  <a:schemeClr val="tx1"/>
                </a:solidFill>
                <a:effectLst/>
                <a:latin typeface="+mn-lt"/>
                <a:ea typeface="+mn-ea"/>
                <a:cs typeface="+mn-cs"/>
              </a:rPr>
              <a:t>, </a:t>
            </a:r>
            <a:r>
              <a:rPr lang="ko-KR" altLang="en-US" sz="1200" b="1" i="0" kern="1200" dirty="0">
                <a:solidFill>
                  <a:schemeClr val="tx1"/>
                </a:solidFill>
                <a:effectLst/>
                <a:latin typeface="+mn-lt"/>
                <a:ea typeface="+mn-ea"/>
                <a:cs typeface="+mn-cs"/>
              </a:rPr>
              <a:t>구글보다 </a:t>
            </a:r>
            <a:r>
              <a:rPr lang="en-US" altLang="ko-KR" sz="1200" b="1" i="0" kern="1200" dirty="0">
                <a:solidFill>
                  <a:schemeClr val="tx1"/>
                </a:solidFill>
                <a:effectLst/>
                <a:latin typeface="+mn-lt"/>
                <a:ea typeface="+mn-ea"/>
                <a:cs typeface="+mn-cs"/>
              </a:rPr>
              <a:t>GE</a:t>
            </a:r>
            <a:r>
              <a:rPr lang="ko-KR" altLang="en-US" sz="1200" b="1" i="0" kern="1200" dirty="0">
                <a:solidFill>
                  <a:schemeClr val="tx1"/>
                </a:solidFill>
                <a:effectLst/>
                <a:latin typeface="+mn-lt"/>
                <a:ea typeface="+mn-ea"/>
                <a:cs typeface="+mn-cs"/>
              </a:rPr>
              <a:t>에 가까운 기업 </a:t>
            </a:r>
            <a:r>
              <a:rPr lang="en-US" altLang="ko-KR" sz="1200" b="1" i="0" kern="1200" dirty="0">
                <a:solidFill>
                  <a:schemeClr val="tx1"/>
                </a:solidFill>
                <a:effectLst/>
                <a:latin typeface="+mn-lt"/>
                <a:ea typeface="+mn-ea"/>
                <a:cs typeface="+mn-cs"/>
              </a:rPr>
              <a:t>(2014)</a:t>
            </a:r>
            <a:endParaRPr lang="en-US" altLang="ko-KR" dirty="0"/>
          </a:p>
          <a:p>
            <a:r>
              <a:rPr lang="en-US" altLang="ko-KR" dirty="0"/>
              <a:t>http://www.hbrkorea.com/blogs/blog/view/page/1/blog_no/20</a:t>
            </a:r>
          </a:p>
          <a:p>
            <a:endParaRPr lang="en-US" altLang="ko-KR" dirty="0"/>
          </a:p>
          <a:p>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1" i="0" kern="1200" dirty="0" err="1">
                <a:solidFill>
                  <a:schemeClr val="tx1"/>
                </a:solidFill>
                <a:effectLst/>
                <a:latin typeface="+mn-lt"/>
                <a:ea typeface="+mn-ea"/>
                <a:cs typeface="+mn-cs"/>
              </a:rPr>
              <a:t>알리바바의</a:t>
            </a:r>
            <a:r>
              <a:rPr lang="ko-KR" altLang="en-US" sz="1200" b="1" i="0" kern="1200" dirty="0">
                <a:solidFill>
                  <a:schemeClr val="tx1"/>
                </a:solidFill>
                <a:effectLst/>
                <a:latin typeface="+mn-lt"/>
                <a:ea typeface="+mn-ea"/>
                <a:cs typeface="+mn-cs"/>
              </a:rPr>
              <a:t> 새로운 </a:t>
            </a:r>
            <a:r>
              <a:rPr lang="ko-KR" altLang="en-US" sz="1200" b="1" i="0" kern="1200" dirty="0" err="1">
                <a:solidFill>
                  <a:schemeClr val="tx1"/>
                </a:solidFill>
                <a:effectLst/>
                <a:latin typeface="+mn-lt"/>
                <a:ea typeface="+mn-ea"/>
                <a:cs typeface="+mn-cs"/>
              </a:rPr>
              <a:t>리테일</a:t>
            </a:r>
            <a:r>
              <a:rPr lang="ko-KR" altLang="en-US" sz="1200" b="1" i="0" kern="1200" dirty="0">
                <a:solidFill>
                  <a:schemeClr val="tx1"/>
                </a:solidFill>
                <a:effectLst/>
                <a:latin typeface="+mn-lt"/>
                <a:ea typeface="+mn-ea"/>
                <a:cs typeface="+mn-cs"/>
              </a:rPr>
              <a:t> 전략 </a:t>
            </a:r>
            <a:r>
              <a:rPr lang="en-US" altLang="ko-KR" sz="1200" b="1" i="0" kern="1200" dirty="0">
                <a:solidFill>
                  <a:schemeClr val="tx1"/>
                </a:solidFill>
                <a:effectLst/>
                <a:latin typeface="+mn-lt"/>
                <a:ea typeface="+mn-ea"/>
                <a:cs typeface="+mn-cs"/>
              </a:rPr>
              <a:t>(Alibaba’s New Retail Strategy)</a:t>
            </a:r>
            <a:r>
              <a:rPr lang="en-US" altLang="ko-KR" sz="1200" b="1" i="0" kern="1200" baseline="0" dirty="0">
                <a:solidFill>
                  <a:schemeClr val="tx1"/>
                </a:solidFill>
                <a:effectLst/>
                <a:latin typeface="+mn-lt"/>
                <a:ea typeface="+mn-ea"/>
                <a:cs typeface="+mn-cs"/>
              </a:rPr>
              <a:t> (2018)</a:t>
            </a:r>
            <a:endParaRPr lang="en-US" altLang="ko-KR" dirty="0"/>
          </a:p>
          <a:p>
            <a:r>
              <a:rPr lang="en-US" altLang="ko-KR" dirty="0"/>
              <a:t>https://humanicsit.wordpress.com/2018/01/05/%EC%95%8C%EB%A6%AC%EB%B0%94%EB%B0%94%EC%9D%98-%EC%83%88%EB%A1%9C%EC%9A%B4-%EB%A6%AC%ED%85%8C%EC%9D%BC-%EC%A0%84%EB%9E%B5-alibabas-new-retail-strategy/</a:t>
            </a:r>
          </a:p>
          <a:p>
            <a:endParaRPr lang="en-US" altLang="ko-KR" dirty="0"/>
          </a:p>
          <a:p>
            <a:endParaRPr lang="en-US" altLang="ko-KR" dirty="0"/>
          </a:p>
          <a:p>
            <a:r>
              <a:rPr lang="ko-KR" altLang="en-US" dirty="0" err="1"/>
              <a:t>알리바바</a:t>
            </a:r>
            <a:r>
              <a:rPr lang="ko-KR" altLang="en-US" dirty="0"/>
              <a:t> </a:t>
            </a:r>
            <a:r>
              <a:rPr lang="en-US" altLang="ko-KR" dirty="0"/>
              <a:t>vs </a:t>
            </a:r>
            <a:r>
              <a:rPr lang="ko-KR" altLang="en-US" dirty="0"/>
              <a:t>아마존</a:t>
            </a:r>
            <a:endParaRPr lang="en-US" altLang="ko-KR" dirty="0"/>
          </a:p>
          <a:p>
            <a:r>
              <a:rPr lang="en-US" altLang="ko-KR" dirty="0"/>
              <a:t>https://prezi.com/legzwn-tcnrs/vs/</a:t>
            </a:r>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21</a:t>
            </a:fld>
            <a:endParaRPr lang="ko-KR" altLang="en-US"/>
          </a:p>
        </p:txBody>
      </p:sp>
    </p:spTree>
    <p:extLst>
      <p:ext uri="{BB962C8B-B14F-4D97-AF65-F5344CB8AC3E}">
        <p14:creationId xmlns:p14="http://schemas.microsoft.com/office/powerpoint/2010/main" val="1640824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t>1. </a:t>
            </a:r>
            <a:r>
              <a:rPr lang="ko-KR" altLang="en-US" b="1" dirty="0"/>
              <a:t>네트워크로 고객 모으기</a:t>
            </a:r>
            <a:endParaRPr lang="ko-KR" altLang="en-US" dirty="0"/>
          </a:p>
          <a:p>
            <a:r>
              <a:rPr lang="ko-KR" altLang="en-US" dirty="0"/>
              <a:t>오픈테이블은 방대한 네트워크를 활용해 고객을 모아주는 일을 대행한다</a:t>
            </a:r>
            <a:r>
              <a:rPr lang="en-US" altLang="ko-KR" dirty="0"/>
              <a:t>. </a:t>
            </a:r>
            <a:r>
              <a:rPr lang="ko-KR" altLang="en-US" dirty="0"/>
              <a:t>레스토랑은 오픈테이블이 </a:t>
            </a:r>
            <a:r>
              <a:rPr lang="ko-KR" altLang="en-US" dirty="0" err="1"/>
              <a:t>만들어놓은</a:t>
            </a:r>
            <a:r>
              <a:rPr lang="ko-KR" altLang="en-US" dirty="0"/>
              <a:t> 인터넷 세상에 모인 고객들을 그냥 맞이하기만 하면 된다</a:t>
            </a:r>
            <a:r>
              <a:rPr lang="en-US" altLang="ko-KR" dirty="0"/>
              <a:t>. </a:t>
            </a:r>
            <a:r>
              <a:rPr lang="ko-KR" altLang="en-US" dirty="0"/>
              <a:t>대부분의 레스토랑이 자체 홈페이지를 운영하고 있지만 실제 활용도는 낮다</a:t>
            </a:r>
            <a:r>
              <a:rPr lang="en-US" altLang="ko-KR" dirty="0"/>
              <a:t>. </a:t>
            </a:r>
            <a:r>
              <a:rPr lang="ko-KR" altLang="en-US" dirty="0"/>
              <a:t>그러나 오픈테이블이 </a:t>
            </a:r>
            <a:r>
              <a:rPr lang="ko-KR" altLang="en-US" dirty="0" err="1"/>
              <a:t>만들어놓은</a:t>
            </a:r>
            <a:r>
              <a:rPr lang="ko-KR" altLang="en-US" dirty="0"/>
              <a:t> 거대한 음식 백화점에 본인의 레스토랑이 입점해 있으니 찾아오는 손님들만 맞이하면 되는 셈이다</a:t>
            </a:r>
            <a:r>
              <a:rPr lang="en-US" altLang="ko-KR" dirty="0"/>
              <a:t>.</a:t>
            </a:r>
          </a:p>
          <a:p>
            <a:r>
              <a:rPr lang="en-US" altLang="ko-KR" b="1" dirty="0"/>
              <a:t>2. </a:t>
            </a:r>
            <a:r>
              <a:rPr lang="ko-KR" altLang="en-US" b="1" dirty="0"/>
              <a:t>효율적 경영을 위한 솔루션 제공</a:t>
            </a:r>
            <a:endParaRPr lang="ko-KR" altLang="en-US" dirty="0"/>
          </a:p>
          <a:p>
            <a:r>
              <a:rPr lang="ko-KR" altLang="en-US" dirty="0"/>
              <a:t>최적의 효율적 경영을 도와준다</a:t>
            </a:r>
            <a:r>
              <a:rPr lang="en-US" altLang="ko-KR" dirty="0"/>
              <a:t>. </a:t>
            </a:r>
            <a:r>
              <a:rPr lang="ko-KR" altLang="en-US" dirty="0"/>
              <a:t>특히 </a:t>
            </a:r>
            <a:r>
              <a:rPr lang="en" altLang="ko-KR" dirty="0"/>
              <a:t>ERB </a:t>
            </a:r>
            <a:r>
              <a:rPr lang="ko-KR" altLang="en-US" dirty="0"/>
              <a:t>솔루션 서비스를 받는 레스토랑에 예약 관리</a:t>
            </a:r>
            <a:r>
              <a:rPr lang="en-US" altLang="ko-KR" dirty="0"/>
              <a:t>, </a:t>
            </a:r>
            <a:r>
              <a:rPr lang="ko-KR" altLang="en-US" dirty="0"/>
              <a:t>테이블 관리</a:t>
            </a:r>
            <a:r>
              <a:rPr lang="en-US" altLang="ko-KR" dirty="0"/>
              <a:t>, </a:t>
            </a:r>
            <a:r>
              <a:rPr lang="ko-KR" altLang="en-US" dirty="0"/>
              <a:t>고객 관리</a:t>
            </a:r>
            <a:r>
              <a:rPr lang="en-US" altLang="ko-KR" dirty="0"/>
              <a:t>(</a:t>
            </a:r>
            <a:r>
              <a:rPr lang="ko-KR" altLang="en-US" dirty="0"/>
              <a:t>고객의 나이</a:t>
            </a:r>
            <a:r>
              <a:rPr lang="en-US" altLang="ko-KR" dirty="0"/>
              <a:t>, </a:t>
            </a:r>
            <a:r>
              <a:rPr lang="ko-KR" altLang="en-US" dirty="0"/>
              <a:t>음식 취향</a:t>
            </a:r>
            <a:r>
              <a:rPr lang="en-US" altLang="ko-KR" dirty="0"/>
              <a:t>, </a:t>
            </a:r>
            <a:r>
              <a:rPr lang="ko-KR" altLang="en-US" dirty="0"/>
              <a:t>식사 비용</a:t>
            </a:r>
            <a:r>
              <a:rPr lang="en-US" altLang="ko-KR" dirty="0"/>
              <a:t>, </a:t>
            </a:r>
            <a:r>
              <a:rPr lang="ko-KR" altLang="en-US" dirty="0"/>
              <a:t>선호하는 테이블까지 모든 사항을 파일로 보관</a:t>
            </a:r>
            <a:r>
              <a:rPr lang="en-US" altLang="ko-KR" dirty="0"/>
              <a:t>), </a:t>
            </a:r>
            <a:r>
              <a:rPr lang="ko-KR" altLang="en-US" dirty="0"/>
              <a:t>전자우편 판촉</a:t>
            </a:r>
            <a:r>
              <a:rPr lang="en-US" altLang="ko-KR" dirty="0"/>
              <a:t>, </a:t>
            </a:r>
            <a:r>
              <a:rPr lang="ko-KR" altLang="en-US" dirty="0"/>
              <a:t>특별 마케팅 등의 솔루션을 제공하고 있다</a:t>
            </a:r>
            <a:r>
              <a:rPr lang="en-US" altLang="ko-KR" dirty="0"/>
              <a:t>.</a:t>
            </a:r>
          </a:p>
          <a:p>
            <a:r>
              <a:rPr lang="en-US" altLang="ko-KR" b="1" dirty="0"/>
              <a:t>3. </a:t>
            </a:r>
            <a:r>
              <a:rPr lang="ko-KR" altLang="en-US" b="1" dirty="0"/>
              <a:t>인터넷 노출 등 다양한 마케팅 활동 대행</a:t>
            </a:r>
            <a:endParaRPr lang="ko-KR" altLang="en-US" dirty="0"/>
          </a:p>
          <a:p>
            <a:r>
              <a:rPr lang="en" altLang="ko-KR" dirty="0"/>
              <a:t>ERB </a:t>
            </a:r>
            <a:r>
              <a:rPr lang="ko-KR" altLang="en-US" dirty="0"/>
              <a:t>솔루션 서비스를 받는 레스토랑에 다양한 방법으로 매출 증대를 위한 마케팅을 대신해준다</a:t>
            </a:r>
            <a:r>
              <a:rPr lang="en-US" altLang="ko-KR" dirty="0"/>
              <a:t>. </a:t>
            </a:r>
            <a:r>
              <a:rPr lang="ko-KR" altLang="en-US" dirty="0"/>
              <a:t>예를 들면 </a:t>
            </a:r>
            <a:r>
              <a:rPr lang="ko-KR" altLang="en-US" dirty="0" err="1"/>
              <a:t>셰프가</a:t>
            </a:r>
            <a:r>
              <a:rPr lang="ko-KR" altLang="en-US" dirty="0"/>
              <a:t> 창출한 특별한 메뉴</a:t>
            </a:r>
            <a:r>
              <a:rPr lang="en-US" altLang="ko-KR" dirty="0"/>
              <a:t>, </a:t>
            </a:r>
            <a:r>
              <a:rPr lang="ko-KR" altLang="en-US" dirty="0"/>
              <a:t>그 식당만이 가지고 있는 건강한 음식</a:t>
            </a:r>
            <a:r>
              <a:rPr lang="en-US" altLang="ko-KR" dirty="0"/>
              <a:t>, </a:t>
            </a:r>
            <a:r>
              <a:rPr lang="ko-KR" altLang="en-US" dirty="0"/>
              <a:t>즉 </a:t>
            </a:r>
            <a:r>
              <a:rPr lang="ko-KR" altLang="en-US" dirty="0" err="1"/>
              <a:t>로컬푸드를</a:t>
            </a:r>
            <a:r>
              <a:rPr lang="ko-KR" altLang="en-US" dirty="0"/>
              <a:t> 회원들에게 공지한다</a:t>
            </a:r>
            <a:r>
              <a:rPr lang="en-US" altLang="ko-KR" dirty="0"/>
              <a:t>. </a:t>
            </a:r>
            <a:r>
              <a:rPr lang="ko-KR" altLang="en-US" dirty="0"/>
              <a:t>특별한 날에 발행하는 오픈테이블 </a:t>
            </a:r>
            <a:r>
              <a:rPr lang="ko-KR" altLang="en-US" dirty="0" err="1"/>
              <a:t>기프트</a:t>
            </a:r>
            <a:r>
              <a:rPr lang="ko-KR" altLang="en-US" dirty="0"/>
              <a:t> 카드 행사도 펼친다</a:t>
            </a:r>
            <a:r>
              <a:rPr lang="en-US" altLang="ko-KR" dirty="0"/>
              <a:t>. </a:t>
            </a:r>
            <a:r>
              <a:rPr lang="ko-KR" altLang="en-US" dirty="0"/>
              <a:t>개별 파티나 단체 파티에 대해 구상을 하고 인터넷 마케팅 활동을 적극적으로 펼친다</a:t>
            </a:r>
            <a:r>
              <a:rPr lang="en-US" altLang="ko-KR" dirty="0"/>
              <a:t>.</a:t>
            </a:r>
          </a:p>
          <a:p>
            <a:r>
              <a:rPr lang="ko-KR" altLang="en-US" dirty="0"/>
              <a:t>특히 오픈테이블이 가맹점 레스토랑을 구글이나 야후 등과 같은 거대 인터넷 시장에 검색 엔진을 통해 노출시키는 광고</a:t>
            </a:r>
            <a:r>
              <a:rPr lang="en-US" altLang="ko-KR" dirty="0"/>
              <a:t>(</a:t>
            </a:r>
            <a:r>
              <a:rPr lang="en" altLang="ko-KR" dirty="0"/>
              <a:t>Pay Per Click Advertising) </a:t>
            </a:r>
            <a:r>
              <a:rPr lang="ko-KR" altLang="en-US" dirty="0"/>
              <a:t>시스템은 비장의 무기와도 같은 비즈니스 모델이다</a:t>
            </a:r>
            <a:r>
              <a:rPr lang="en-US" altLang="ko-KR" dirty="0"/>
              <a:t>.</a:t>
            </a:r>
          </a:p>
          <a:p>
            <a:r>
              <a:rPr lang="en-US" altLang="ko-KR" b="1" dirty="0"/>
              <a:t>4. </a:t>
            </a:r>
            <a:r>
              <a:rPr lang="ko-KR" altLang="en-US" b="1" dirty="0"/>
              <a:t>예약 시스템 </a:t>
            </a:r>
            <a:r>
              <a:rPr lang="en-US" altLang="ko-KR" b="1" dirty="0"/>
              <a:t>24</a:t>
            </a:r>
            <a:r>
              <a:rPr lang="ko-KR" altLang="en-US" b="1" dirty="0"/>
              <a:t>시간 운영</a:t>
            </a:r>
            <a:endParaRPr lang="ko-KR" altLang="en-US" dirty="0"/>
          </a:p>
          <a:p>
            <a:r>
              <a:rPr lang="ko-KR" altLang="en-US" dirty="0"/>
              <a:t>인터넷 예약 시스템 운영은 </a:t>
            </a:r>
            <a:r>
              <a:rPr lang="en-US" altLang="ko-KR" dirty="0"/>
              <a:t>24</a:t>
            </a:r>
            <a:r>
              <a:rPr lang="ko-KR" altLang="en-US" dirty="0"/>
              <a:t>시간 </a:t>
            </a:r>
            <a:r>
              <a:rPr lang="ko-KR" altLang="en-US" dirty="0" err="1"/>
              <a:t>오픈되어</a:t>
            </a:r>
            <a:r>
              <a:rPr lang="ko-KR" altLang="en-US" dirty="0"/>
              <a:t> 있다</a:t>
            </a:r>
            <a:r>
              <a:rPr lang="en-US" altLang="ko-KR" dirty="0"/>
              <a:t>. </a:t>
            </a:r>
            <a:r>
              <a:rPr lang="ko-KR" altLang="en-US" dirty="0"/>
              <a:t>레스토랑 영업은 통상적으로 밤 </a:t>
            </a:r>
            <a:r>
              <a:rPr lang="en-US" altLang="ko-KR" dirty="0"/>
              <a:t>11~12</a:t>
            </a:r>
            <a:r>
              <a:rPr lang="ko-KR" altLang="en-US" dirty="0"/>
              <a:t>시경이면 끝나지만</a:t>
            </a:r>
            <a:r>
              <a:rPr lang="en-US" altLang="ko-KR" dirty="0"/>
              <a:t>, </a:t>
            </a:r>
            <a:r>
              <a:rPr lang="ko-KR" altLang="en-US" dirty="0"/>
              <a:t>영업은 끝이 나도 오픈테이블이 </a:t>
            </a:r>
            <a:r>
              <a:rPr lang="ko-KR" altLang="en-US" dirty="0" err="1"/>
              <a:t>만들어놓은</a:t>
            </a:r>
            <a:r>
              <a:rPr lang="ko-KR" altLang="en-US" dirty="0"/>
              <a:t> 시스템에서 고객들은 </a:t>
            </a:r>
            <a:r>
              <a:rPr lang="en-US" altLang="ko-KR" dirty="0"/>
              <a:t>24</a:t>
            </a:r>
            <a:r>
              <a:rPr lang="ko-KR" altLang="en-US" dirty="0"/>
              <a:t>시간 드나들면서 예약을 한다</a:t>
            </a:r>
            <a:r>
              <a:rPr lang="en-US" altLang="ko-KR" dirty="0"/>
              <a:t>. </a:t>
            </a:r>
            <a:r>
              <a:rPr lang="ko-KR" altLang="en-US" dirty="0"/>
              <a:t>통계상으로 볼 때 오픈테이블 예약의 </a:t>
            </a:r>
            <a:r>
              <a:rPr lang="en-US" altLang="ko-KR" dirty="0"/>
              <a:t>26%</a:t>
            </a:r>
            <a:r>
              <a:rPr lang="ko-KR" altLang="en-US" dirty="0"/>
              <a:t>가 저녁 </a:t>
            </a:r>
            <a:r>
              <a:rPr lang="en-US" altLang="ko-KR" dirty="0"/>
              <a:t>10</a:t>
            </a:r>
            <a:r>
              <a:rPr lang="ko-KR" altLang="en-US" dirty="0"/>
              <a:t>시에서 다음 날 아침 </a:t>
            </a:r>
            <a:r>
              <a:rPr lang="en-US" altLang="ko-KR" dirty="0"/>
              <a:t>10</a:t>
            </a:r>
            <a:r>
              <a:rPr lang="ko-KR" altLang="en-US" dirty="0"/>
              <a:t>시 사이에 이뤄진다</a:t>
            </a:r>
            <a:r>
              <a:rPr lang="en-US" altLang="ko-KR" dirty="0"/>
              <a:t>.</a:t>
            </a:r>
          </a:p>
          <a:p>
            <a:r>
              <a:rPr lang="en-US" altLang="ko-KR" b="1" dirty="0"/>
              <a:t>5. </a:t>
            </a:r>
            <a:r>
              <a:rPr lang="ko-KR" altLang="en-US" b="1" dirty="0"/>
              <a:t>인터넷 환경이 가능한 모든 곳에서 노출</a:t>
            </a:r>
            <a:endParaRPr lang="ko-KR" altLang="en-US" dirty="0"/>
          </a:p>
          <a:p>
            <a:r>
              <a:rPr lang="ko-KR" altLang="en-US" dirty="0"/>
              <a:t>오픈테이블 가맹 레스토랑은 인터넷 환경이 가능한 모든 곳에서 노출된다</a:t>
            </a:r>
            <a:r>
              <a:rPr lang="en-US" altLang="ko-KR" dirty="0"/>
              <a:t>. </a:t>
            </a:r>
            <a:r>
              <a:rPr lang="ko-KR" altLang="en-US" dirty="0"/>
              <a:t>즉 구글</a:t>
            </a:r>
            <a:r>
              <a:rPr lang="en-US" altLang="ko-KR" dirty="0"/>
              <a:t>, </a:t>
            </a:r>
            <a:r>
              <a:rPr lang="ko-KR" altLang="en-US" dirty="0"/>
              <a:t>페이스북</a:t>
            </a:r>
            <a:r>
              <a:rPr lang="en-US" altLang="ko-KR" dirty="0"/>
              <a:t>, </a:t>
            </a:r>
            <a:r>
              <a:rPr lang="ko-KR" altLang="en-US" dirty="0"/>
              <a:t>트위터</a:t>
            </a:r>
            <a:r>
              <a:rPr lang="en-US" altLang="ko-KR" dirty="0"/>
              <a:t>, </a:t>
            </a:r>
            <a:r>
              <a:rPr lang="ko-KR" altLang="en-US" dirty="0"/>
              <a:t>안드로이드</a:t>
            </a:r>
            <a:r>
              <a:rPr lang="en-US" altLang="ko-KR" dirty="0"/>
              <a:t>, </a:t>
            </a:r>
            <a:r>
              <a:rPr lang="ko-KR" altLang="en-US" dirty="0"/>
              <a:t>애플</a:t>
            </a:r>
            <a:r>
              <a:rPr lang="en-US" altLang="ko-KR" dirty="0"/>
              <a:t>, </a:t>
            </a:r>
            <a:r>
              <a:rPr lang="ko-KR" altLang="en-US" dirty="0"/>
              <a:t>블랙베리</a:t>
            </a:r>
            <a:r>
              <a:rPr lang="en-US" altLang="ko-KR" dirty="0"/>
              <a:t>, </a:t>
            </a:r>
            <a:r>
              <a:rPr lang="ko-KR" altLang="en-US" dirty="0" err="1"/>
              <a:t>윈도폰</a:t>
            </a:r>
            <a:r>
              <a:rPr lang="ko-KR" altLang="en-US" dirty="0"/>
              <a:t> 등 활용 가능한 모든 첨단 </a:t>
            </a:r>
            <a:r>
              <a:rPr lang="en" altLang="ko-KR" dirty="0"/>
              <a:t>IT </a:t>
            </a:r>
            <a:r>
              <a:rPr lang="ko-KR" altLang="en-US" dirty="0"/>
              <a:t>관련 환경과 연계돼 있어 오픈테이블과 가맹을 맺은 사람들에게 언제나 접근이 가능하다</a:t>
            </a:r>
            <a:r>
              <a:rPr lang="en-US" altLang="ko-KR" dirty="0"/>
              <a:t>.</a:t>
            </a:r>
          </a:p>
          <a:p>
            <a:r>
              <a:rPr lang="en-US" altLang="ko-KR" b="1" dirty="0"/>
              <a:t>6. </a:t>
            </a:r>
            <a:r>
              <a:rPr lang="ko-KR" altLang="en-US" b="1" dirty="0"/>
              <a:t>외부에서도 파악할 수 있는 원격 경영</a:t>
            </a:r>
            <a:endParaRPr lang="ko-KR" altLang="en-US" dirty="0"/>
          </a:p>
          <a:p>
            <a:r>
              <a:rPr lang="en" altLang="ko-KR" dirty="0"/>
              <a:t>ERB </a:t>
            </a:r>
            <a:r>
              <a:rPr lang="ko-KR" altLang="en-US" dirty="0"/>
              <a:t>시스템은 원격 경영이 가능하다</a:t>
            </a:r>
            <a:r>
              <a:rPr lang="en-US" altLang="ko-KR" dirty="0"/>
              <a:t>. </a:t>
            </a:r>
            <a:r>
              <a:rPr lang="ko-KR" altLang="en-US" dirty="0"/>
              <a:t>즉</a:t>
            </a:r>
            <a:r>
              <a:rPr lang="en-US" altLang="ko-KR" dirty="0"/>
              <a:t>, </a:t>
            </a:r>
            <a:r>
              <a:rPr lang="ko-KR" altLang="en-US" dirty="0"/>
              <a:t>가맹점 레스토랑 주인이 레스토랑에 없어도 외부에서 현재 레스토랑의 고객 현황</a:t>
            </a:r>
            <a:r>
              <a:rPr lang="en-US" altLang="ko-KR" dirty="0"/>
              <a:t>, </a:t>
            </a:r>
            <a:r>
              <a:rPr lang="ko-KR" altLang="en-US" dirty="0"/>
              <a:t>제공되는 음식</a:t>
            </a:r>
            <a:r>
              <a:rPr lang="en-US" altLang="ko-KR" dirty="0"/>
              <a:t>, </a:t>
            </a:r>
            <a:r>
              <a:rPr lang="ko-KR" altLang="en-US" dirty="0"/>
              <a:t>테이블 점유율 등 현장에서 진행되는 모든 상황을 파악할 수 있다</a:t>
            </a:r>
            <a:r>
              <a:rPr lang="en-US" altLang="ko-KR" dirty="0"/>
              <a:t>.</a:t>
            </a:r>
          </a:p>
          <a:p>
            <a:r>
              <a:rPr lang="ko-KR" altLang="en-US" dirty="0"/>
              <a:t>세상이 바뀌었다</a:t>
            </a:r>
            <a:r>
              <a:rPr lang="en-US" altLang="ko-KR" dirty="0"/>
              <a:t>. </a:t>
            </a:r>
            <a:r>
              <a:rPr lang="ko-KR" altLang="en-US" dirty="0"/>
              <a:t>자유경제를 표방하는 자본주의 국가에서 초기에는 모든 재화를 생산하는 사람이 주도권을 행사하다가</a:t>
            </a:r>
            <a:r>
              <a:rPr lang="en-US" altLang="ko-KR" dirty="0"/>
              <a:t>, </a:t>
            </a:r>
            <a:r>
              <a:rPr lang="ko-KR" altLang="en-US" dirty="0"/>
              <a:t>현재는 그 재화를 구매하는 소비자들이 주도권을 행사하는 시대로 바뀌었다</a:t>
            </a:r>
            <a:r>
              <a:rPr lang="en-US" altLang="ko-KR" dirty="0"/>
              <a:t>. </a:t>
            </a:r>
            <a:r>
              <a:rPr lang="ko-KR" altLang="en-US" dirty="0"/>
              <a:t>지금까지 어떤 경우에도 중간에서 유통을 하는 단계의 제</a:t>
            </a:r>
            <a:r>
              <a:rPr lang="en-US" altLang="ko-KR" dirty="0"/>
              <a:t>3</a:t>
            </a:r>
            <a:r>
              <a:rPr lang="ko-KR" altLang="en-US" dirty="0"/>
              <a:t>자가 생산자</a:t>
            </a:r>
            <a:r>
              <a:rPr lang="en-US" altLang="ko-KR" dirty="0"/>
              <a:t>(</a:t>
            </a:r>
            <a:r>
              <a:rPr lang="ko-KR" altLang="en-US" dirty="0"/>
              <a:t>레스토랑</a:t>
            </a:r>
            <a:r>
              <a:rPr lang="en-US" altLang="ko-KR" dirty="0"/>
              <a:t>)</a:t>
            </a:r>
            <a:r>
              <a:rPr lang="ko-KR" altLang="en-US" dirty="0"/>
              <a:t>와 소비자</a:t>
            </a:r>
            <a:r>
              <a:rPr lang="en-US" altLang="ko-KR" dirty="0"/>
              <a:t>(</a:t>
            </a:r>
            <a:r>
              <a:rPr lang="ko-KR" altLang="en-US" dirty="0"/>
              <a:t>손님</a:t>
            </a:r>
            <a:r>
              <a:rPr lang="en-US" altLang="ko-KR" dirty="0"/>
              <a:t>)</a:t>
            </a:r>
            <a:r>
              <a:rPr lang="ko-KR" altLang="en-US" dirty="0"/>
              <a:t>를 매니지먼트한 적은 없었다</a:t>
            </a:r>
            <a:r>
              <a:rPr lang="en-US" altLang="ko-KR" dirty="0"/>
              <a:t>. </a:t>
            </a:r>
            <a:r>
              <a:rPr lang="ko-KR" altLang="en-US" dirty="0"/>
              <a:t>그런데 오픈테이블은 생산자와 소비자 사이에서 이들을 면밀히 파악하고</a:t>
            </a:r>
            <a:r>
              <a:rPr lang="en-US" altLang="ko-KR" dirty="0"/>
              <a:t>, </a:t>
            </a:r>
            <a:r>
              <a:rPr lang="ko-KR" altLang="en-US" dirty="0"/>
              <a:t>이를 토대로 절묘한 성공을 </a:t>
            </a:r>
            <a:r>
              <a:rPr lang="ko-KR" altLang="en-US" dirty="0" err="1"/>
              <a:t>이루어가고</a:t>
            </a:r>
            <a:r>
              <a:rPr lang="ko-KR" altLang="en-US" dirty="0"/>
              <a:t> 있다</a:t>
            </a:r>
            <a:r>
              <a:rPr lang="en-US" altLang="ko-KR" dirty="0"/>
              <a:t>.</a:t>
            </a:r>
          </a:p>
          <a:p>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22</a:t>
            </a:fld>
            <a:endParaRPr lang="ko-KR" altLang="en-US"/>
          </a:p>
        </p:txBody>
      </p:sp>
    </p:spTree>
    <p:extLst>
      <p:ext uri="{BB962C8B-B14F-4D97-AF65-F5344CB8AC3E}">
        <p14:creationId xmlns:p14="http://schemas.microsoft.com/office/powerpoint/2010/main" val="2257775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t>1. </a:t>
            </a:r>
            <a:r>
              <a:rPr lang="ko-KR" altLang="en-US" b="1" dirty="0"/>
              <a:t>네트워크로 고객 모으기</a:t>
            </a:r>
            <a:endParaRPr lang="ko-KR" altLang="en-US" dirty="0"/>
          </a:p>
          <a:p>
            <a:r>
              <a:rPr lang="ko-KR" altLang="en-US" dirty="0"/>
              <a:t>오픈테이블은 방대한 네트워크를 활용해 고객을 모아주는 일을 대행한다</a:t>
            </a:r>
            <a:r>
              <a:rPr lang="en-US" altLang="ko-KR" dirty="0"/>
              <a:t>. </a:t>
            </a:r>
            <a:r>
              <a:rPr lang="ko-KR" altLang="en-US" dirty="0"/>
              <a:t>레스토랑은 오픈테이블이 </a:t>
            </a:r>
            <a:r>
              <a:rPr lang="ko-KR" altLang="en-US" dirty="0" err="1"/>
              <a:t>만들어놓은</a:t>
            </a:r>
            <a:r>
              <a:rPr lang="ko-KR" altLang="en-US" dirty="0"/>
              <a:t> 인터넷 세상에 모인 고객들을 그냥 맞이하기만 하면 된다</a:t>
            </a:r>
            <a:r>
              <a:rPr lang="en-US" altLang="ko-KR" dirty="0"/>
              <a:t>. </a:t>
            </a:r>
            <a:r>
              <a:rPr lang="ko-KR" altLang="en-US" dirty="0"/>
              <a:t>대부분의 레스토랑이 자체 홈페이지를 운영하고 있지만 실제 활용도는 낮다</a:t>
            </a:r>
            <a:r>
              <a:rPr lang="en-US" altLang="ko-KR" dirty="0"/>
              <a:t>. </a:t>
            </a:r>
            <a:r>
              <a:rPr lang="ko-KR" altLang="en-US" dirty="0"/>
              <a:t>그러나 오픈테이블이 </a:t>
            </a:r>
            <a:r>
              <a:rPr lang="ko-KR" altLang="en-US" dirty="0" err="1"/>
              <a:t>만들어놓은</a:t>
            </a:r>
            <a:r>
              <a:rPr lang="ko-KR" altLang="en-US" dirty="0"/>
              <a:t> 거대한 음식 백화점에 본인의 레스토랑이 입점해 있으니 찾아오는 손님들만 맞이하면 되는 셈이다</a:t>
            </a:r>
            <a:r>
              <a:rPr lang="en-US" altLang="ko-KR" dirty="0"/>
              <a:t>.</a:t>
            </a:r>
          </a:p>
          <a:p>
            <a:r>
              <a:rPr lang="en-US" altLang="ko-KR" b="1" dirty="0"/>
              <a:t>2. </a:t>
            </a:r>
            <a:r>
              <a:rPr lang="ko-KR" altLang="en-US" b="1" dirty="0"/>
              <a:t>효율적 경영을 위한 솔루션 제공</a:t>
            </a:r>
            <a:endParaRPr lang="ko-KR" altLang="en-US" dirty="0"/>
          </a:p>
          <a:p>
            <a:r>
              <a:rPr lang="ko-KR" altLang="en-US" dirty="0"/>
              <a:t>최적의 효율적 경영을 도와준다</a:t>
            </a:r>
            <a:r>
              <a:rPr lang="en-US" altLang="ko-KR" dirty="0"/>
              <a:t>. </a:t>
            </a:r>
            <a:r>
              <a:rPr lang="ko-KR" altLang="en-US" dirty="0"/>
              <a:t>특히 </a:t>
            </a:r>
            <a:r>
              <a:rPr lang="en" altLang="ko-KR" dirty="0"/>
              <a:t>ERB </a:t>
            </a:r>
            <a:r>
              <a:rPr lang="ko-KR" altLang="en-US" dirty="0"/>
              <a:t>솔루션 서비스를 받는 레스토랑에 예약 관리</a:t>
            </a:r>
            <a:r>
              <a:rPr lang="en-US" altLang="ko-KR" dirty="0"/>
              <a:t>, </a:t>
            </a:r>
            <a:r>
              <a:rPr lang="ko-KR" altLang="en-US" dirty="0"/>
              <a:t>테이블 관리</a:t>
            </a:r>
            <a:r>
              <a:rPr lang="en-US" altLang="ko-KR" dirty="0"/>
              <a:t>, </a:t>
            </a:r>
            <a:r>
              <a:rPr lang="ko-KR" altLang="en-US" dirty="0"/>
              <a:t>고객 관리</a:t>
            </a:r>
            <a:r>
              <a:rPr lang="en-US" altLang="ko-KR" dirty="0"/>
              <a:t>(</a:t>
            </a:r>
            <a:r>
              <a:rPr lang="ko-KR" altLang="en-US" dirty="0"/>
              <a:t>고객의 나이</a:t>
            </a:r>
            <a:r>
              <a:rPr lang="en-US" altLang="ko-KR" dirty="0"/>
              <a:t>, </a:t>
            </a:r>
            <a:r>
              <a:rPr lang="ko-KR" altLang="en-US" dirty="0"/>
              <a:t>음식 취향</a:t>
            </a:r>
            <a:r>
              <a:rPr lang="en-US" altLang="ko-KR" dirty="0"/>
              <a:t>, </a:t>
            </a:r>
            <a:r>
              <a:rPr lang="ko-KR" altLang="en-US" dirty="0"/>
              <a:t>식사 비용</a:t>
            </a:r>
            <a:r>
              <a:rPr lang="en-US" altLang="ko-KR" dirty="0"/>
              <a:t>, </a:t>
            </a:r>
            <a:r>
              <a:rPr lang="ko-KR" altLang="en-US" dirty="0"/>
              <a:t>선호하는 테이블까지 모든 사항을 파일로 보관</a:t>
            </a:r>
            <a:r>
              <a:rPr lang="en-US" altLang="ko-KR" dirty="0"/>
              <a:t>), </a:t>
            </a:r>
            <a:r>
              <a:rPr lang="ko-KR" altLang="en-US" dirty="0"/>
              <a:t>전자우편 판촉</a:t>
            </a:r>
            <a:r>
              <a:rPr lang="en-US" altLang="ko-KR" dirty="0"/>
              <a:t>, </a:t>
            </a:r>
            <a:r>
              <a:rPr lang="ko-KR" altLang="en-US" dirty="0"/>
              <a:t>특별 마케팅 등의 솔루션을 제공하고 있다</a:t>
            </a:r>
            <a:r>
              <a:rPr lang="en-US" altLang="ko-KR" dirty="0"/>
              <a:t>.</a:t>
            </a:r>
          </a:p>
          <a:p>
            <a:r>
              <a:rPr lang="en-US" altLang="ko-KR" b="1" dirty="0"/>
              <a:t>3. </a:t>
            </a:r>
            <a:r>
              <a:rPr lang="ko-KR" altLang="en-US" b="1" dirty="0"/>
              <a:t>인터넷 노출 등 다양한 마케팅 활동 대행</a:t>
            </a:r>
            <a:endParaRPr lang="ko-KR" altLang="en-US" dirty="0"/>
          </a:p>
          <a:p>
            <a:r>
              <a:rPr lang="en" altLang="ko-KR" dirty="0"/>
              <a:t>ERB </a:t>
            </a:r>
            <a:r>
              <a:rPr lang="ko-KR" altLang="en-US" dirty="0"/>
              <a:t>솔루션 서비스를 받는 레스토랑에 다양한 방법으로 매출 증대를 위한 마케팅을 대신해준다</a:t>
            </a:r>
            <a:r>
              <a:rPr lang="en-US" altLang="ko-KR" dirty="0"/>
              <a:t>. </a:t>
            </a:r>
            <a:r>
              <a:rPr lang="ko-KR" altLang="en-US" dirty="0"/>
              <a:t>예를 들면 </a:t>
            </a:r>
            <a:r>
              <a:rPr lang="ko-KR" altLang="en-US" dirty="0" err="1"/>
              <a:t>셰프가</a:t>
            </a:r>
            <a:r>
              <a:rPr lang="ko-KR" altLang="en-US" dirty="0"/>
              <a:t> 창출한 특별한 메뉴</a:t>
            </a:r>
            <a:r>
              <a:rPr lang="en-US" altLang="ko-KR" dirty="0"/>
              <a:t>, </a:t>
            </a:r>
            <a:r>
              <a:rPr lang="ko-KR" altLang="en-US" dirty="0"/>
              <a:t>그 식당만이 가지고 있는 건강한 음식</a:t>
            </a:r>
            <a:r>
              <a:rPr lang="en-US" altLang="ko-KR" dirty="0"/>
              <a:t>, </a:t>
            </a:r>
            <a:r>
              <a:rPr lang="ko-KR" altLang="en-US" dirty="0"/>
              <a:t>즉 </a:t>
            </a:r>
            <a:r>
              <a:rPr lang="ko-KR" altLang="en-US" dirty="0" err="1"/>
              <a:t>로컬푸드를</a:t>
            </a:r>
            <a:r>
              <a:rPr lang="ko-KR" altLang="en-US" dirty="0"/>
              <a:t> 회원들에게 공지한다</a:t>
            </a:r>
            <a:r>
              <a:rPr lang="en-US" altLang="ko-KR" dirty="0"/>
              <a:t>. </a:t>
            </a:r>
            <a:r>
              <a:rPr lang="ko-KR" altLang="en-US" dirty="0"/>
              <a:t>특별한 날에 발행하는 오픈테이블 </a:t>
            </a:r>
            <a:r>
              <a:rPr lang="ko-KR" altLang="en-US" dirty="0" err="1"/>
              <a:t>기프트</a:t>
            </a:r>
            <a:r>
              <a:rPr lang="ko-KR" altLang="en-US" dirty="0"/>
              <a:t> 카드 행사도 펼친다</a:t>
            </a:r>
            <a:r>
              <a:rPr lang="en-US" altLang="ko-KR" dirty="0"/>
              <a:t>. </a:t>
            </a:r>
            <a:r>
              <a:rPr lang="ko-KR" altLang="en-US" dirty="0"/>
              <a:t>개별 파티나 단체 파티에 대해 구상을 하고 인터넷 마케팅 활동을 적극적으로 펼친다</a:t>
            </a:r>
            <a:r>
              <a:rPr lang="en-US" altLang="ko-KR" dirty="0"/>
              <a:t>.</a:t>
            </a:r>
          </a:p>
          <a:p>
            <a:r>
              <a:rPr lang="ko-KR" altLang="en-US" dirty="0"/>
              <a:t>특히 오픈테이블이 가맹점 레스토랑을 구글이나 야후 등과 같은 거대 인터넷 시장에 검색 엔진을 통해 노출시키는 광고</a:t>
            </a:r>
            <a:r>
              <a:rPr lang="en-US" altLang="ko-KR" dirty="0"/>
              <a:t>(</a:t>
            </a:r>
            <a:r>
              <a:rPr lang="en" altLang="ko-KR" dirty="0"/>
              <a:t>Pay Per Click Advertising) </a:t>
            </a:r>
            <a:r>
              <a:rPr lang="ko-KR" altLang="en-US" dirty="0"/>
              <a:t>시스템은 비장의 무기와도 같은 비즈니스 모델이다</a:t>
            </a:r>
            <a:r>
              <a:rPr lang="en-US" altLang="ko-KR" dirty="0"/>
              <a:t>.</a:t>
            </a:r>
          </a:p>
          <a:p>
            <a:r>
              <a:rPr lang="en-US" altLang="ko-KR" b="1" dirty="0"/>
              <a:t>4. </a:t>
            </a:r>
            <a:r>
              <a:rPr lang="ko-KR" altLang="en-US" b="1" dirty="0"/>
              <a:t>예약 시스템 </a:t>
            </a:r>
            <a:r>
              <a:rPr lang="en-US" altLang="ko-KR" b="1" dirty="0"/>
              <a:t>24</a:t>
            </a:r>
            <a:r>
              <a:rPr lang="ko-KR" altLang="en-US" b="1" dirty="0"/>
              <a:t>시간 운영</a:t>
            </a:r>
            <a:endParaRPr lang="ko-KR" altLang="en-US" dirty="0"/>
          </a:p>
          <a:p>
            <a:r>
              <a:rPr lang="ko-KR" altLang="en-US" dirty="0"/>
              <a:t>인터넷 예약 시스템 운영은 </a:t>
            </a:r>
            <a:r>
              <a:rPr lang="en-US" altLang="ko-KR" dirty="0"/>
              <a:t>24</a:t>
            </a:r>
            <a:r>
              <a:rPr lang="ko-KR" altLang="en-US" dirty="0"/>
              <a:t>시간 </a:t>
            </a:r>
            <a:r>
              <a:rPr lang="ko-KR" altLang="en-US" dirty="0" err="1"/>
              <a:t>오픈되어</a:t>
            </a:r>
            <a:r>
              <a:rPr lang="ko-KR" altLang="en-US" dirty="0"/>
              <a:t> 있다</a:t>
            </a:r>
            <a:r>
              <a:rPr lang="en-US" altLang="ko-KR" dirty="0"/>
              <a:t>. </a:t>
            </a:r>
            <a:r>
              <a:rPr lang="ko-KR" altLang="en-US" dirty="0"/>
              <a:t>레스토랑 영업은 통상적으로 밤 </a:t>
            </a:r>
            <a:r>
              <a:rPr lang="en-US" altLang="ko-KR" dirty="0"/>
              <a:t>11~12</a:t>
            </a:r>
            <a:r>
              <a:rPr lang="ko-KR" altLang="en-US" dirty="0"/>
              <a:t>시경이면 끝나지만</a:t>
            </a:r>
            <a:r>
              <a:rPr lang="en-US" altLang="ko-KR" dirty="0"/>
              <a:t>, </a:t>
            </a:r>
            <a:r>
              <a:rPr lang="ko-KR" altLang="en-US" dirty="0"/>
              <a:t>영업은 끝이 나도 오픈테이블이 </a:t>
            </a:r>
            <a:r>
              <a:rPr lang="ko-KR" altLang="en-US" dirty="0" err="1"/>
              <a:t>만들어놓은</a:t>
            </a:r>
            <a:r>
              <a:rPr lang="ko-KR" altLang="en-US" dirty="0"/>
              <a:t> 시스템에서 고객들은 </a:t>
            </a:r>
            <a:r>
              <a:rPr lang="en-US" altLang="ko-KR" dirty="0"/>
              <a:t>24</a:t>
            </a:r>
            <a:r>
              <a:rPr lang="ko-KR" altLang="en-US" dirty="0"/>
              <a:t>시간 드나들면서 예약을 한다</a:t>
            </a:r>
            <a:r>
              <a:rPr lang="en-US" altLang="ko-KR" dirty="0"/>
              <a:t>. </a:t>
            </a:r>
            <a:r>
              <a:rPr lang="ko-KR" altLang="en-US" dirty="0"/>
              <a:t>통계상으로 볼 때 오픈테이블 예약의 </a:t>
            </a:r>
            <a:r>
              <a:rPr lang="en-US" altLang="ko-KR" dirty="0"/>
              <a:t>26%</a:t>
            </a:r>
            <a:r>
              <a:rPr lang="ko-KR" altLang="en-US" dirty="0"/>
              <a:t>가 저녁 </a:t>
            </a:r>
            <a:r>
              <a:rPr lang="en-US" altLang="ko-KR" dirty="0"/>
              <a:t>10</a:t>
            </a:r>
            <a:r>
              <a:rPr lang="ko-KR" altLang="en-US" dirty="0"/>
              <a:t>시에서 다음 날 아침 </a:t>
            </a:r>
            <a:r>
              <a:rPr lang="en-US" altLang="ko-KR" dirty="0"/>
              <a:t>10</a:t>
            </a:r>
            <a:r>
              <a:rPr lang="ko-KR" altLang="en-US" dirty="0"/>
              <a:t>시 사이에 이뤄진다</a:t>
            </a:r>
            <a:r>
              <a:rPr lang="en-US" altLang="ko-KR" dirty="0"/>
              <a:t>.</a:t>
            </a:r>
          </a:p>
          <a:p>
            <a:r>
              <a:rPr lang="en-US" altLang="ko-KR" b="1" dirty="0"/>
              <a:t>5. </a:t>
            </a:r>
            <a:r>
              <a:rPr lang="ko-KR" altLang="en-US" b="1" dirty="0"/>
              <a:t>인터넷 환경이 가능한 모든 곳에서 노출</a:t>
            </a:r>
            <a:endParaRPr lang="ko-KR" altLang="en-US" dirty="0"/>
          </a:p>
          <a:p>
            <a:r>
              <a:rPr lang="ko-KR" altLang="en-US" dirty="0"/>
              <a:t>오픈테이블 가맹 레스토랑은 인터넷 환경이 가능한 모든 곳에서 노출된다</a:t>
            </a:r>
            <a:r>
              <a:rPr lang="en-US" altLang="ko-KR" dirty="0"/>
              <a:t>. </a:t>
            </a:r>
            <a:r>
              <a:rPr lang="ko-KR" altLang="en-US" dirty="0"/>
              <a:t>즉 구글</a:t>
            </a:r>
            <a:r>
              <a:rPr lang="en-US" altLang="ko-KR" dirty="0"/>
              <a:t>, </a:t>
            </a:r>
            <a:r>
              <a:rPr lang="ko-KR" altLang="en-US" dirty="0"/>
              <a:t>페이스북</a:t>
            </a:r>
            <a:r>
              <a:rPr lang="en-US" altLang="ko-KR" dirty="0"/>
              <a:t>, </a:t>
            </a:r>
            <a:r>
              <a:rPr lang="ko-KR" altLang="en-US" dirty="0"/>
              <a:t>트위터</a:t>
            </a:r>
            <a:r>
              <a:rPr lang="en-US" altLang="ko-KR" dirty="0"/>
              <a:t>, </a:t>
            </a:r>
            <a:r>
              <a:rPr lang="ko-KR" altLang="en-US" dirty="0"/>
              <a:t>안드로이드</a:t>
            </a:r>
            <a:r>
              <a:rPr lang="en-US" altLang="ko-KR" dirty="0"/>
              <a:t>, </a:t>
            </a:r>
            <a:r>
              <a:rPr lang="ko-KR" altLang="en-US" dirty="0"/>
              <a:t>애플</a:t>
            </a:r>
            <a:r>
              <a:rPr lang="en-US" altLang="ko-KR" dirty="0"/>
              <a:t>, </a:t>
            </a:r>
            <a:r>
              <a:rPr lang="ko-KR" altLang="en-US" dirty="0"/>
              <a:t>블랙베리</a:t>
            </a:r>
            <a:r>
              <a:rPr lang="en-US" altLang="ko-KR" dirty="0"/>
              <a:t>, </a:t>
            </a:r>
            <a:r>
              <a:rPr lang="ko-KR" altLang="en-US" dirty="0" err="1"/>
              <a:t>윈도폰</a:t>
            </a:r>
            <a:r>
              <a:rPr lang="ko-KR" altLang="en-US" dirty="0"/>
              <a:t> 등 활용 가능한 모든 첨단 </a:t>
            </a:r>
            <a:r>
              <a:rPr lang="en" altLang="ko-KR" dirty="0"/>
              <a:t>IT </a:t>
            </a:r>
            <a:r>
              <a:rPr lang="ko-KR" altLang="en-US" dirty="0"/>
              <a:t>관련 환경과 연계돼 있어 오픈테이블과 가맹을 맺은 사람들에게 언제나 접근이 가능하다</a:t>
            </a:r>
            <a:r>
              <a:rPr lang="en-US" altLang="ko-KR" dirty="0"/>
              <a:t>.</a:t>
            </a:r>
          </a:p>
          <a:p>
            <a:r>
              <a:rPr lang="en-US" altLang="ko-KR" b="1" dirty="0"/>
              <a:t>6. </a:t>
            </a:r>
            <a:r>
              <a:rPr lang="ko-KR" altLang="en-US" b="1" dirty="0"/>
              <a:t>외부에서도 파악할 수 있는 원격 경영</a:t>
            </a:r>
            <a:endParaRPr lang="ko-KR" altLang="en-US" dirty="0"/>
          </a:p>
          <a:p>
            <a:r>
              <a:rPr lang="en" altLang="ko-KR" dirty="0"/>
              <a:t>ERB </a:t>
            </a:r>
            <a:r>
              <a:rPr lang="ko-KR" altLang="en-US" dirty="0"/>
              <a:t>시스템은 원격 경영이 가능하다</a:t>
            </a:r>
            <a:r>
              <a:rPr lang="en-US" altLang="ko-KR" dirty="0"/>
              <a:t>. </a:t>
            </a:r>
            <a:r>
              <a:rPr lang="ko-KR" altLang="en-US" dirty="0"/>
              <a:t>즉</a:t>
            </a:r>
            <a:r>
              <a:rPr lang="en-US" altLang="ko-KR" dirty="0"/>
              <a:t>, </a:t>
            </a:r>
            <a:r>
              <a:rPr lang="ko-KR" altLang="en-US" dirty="0"/>
              <a:t>가맹점 레스토랑 주인이 레스토랑에 없어도 외부에서 현재 레스토랑의 고객 현황</a:t>
            </a:r>
            <a:r>
              <a:rPr lang="en-US" altLang="ko-KR" dirty="0"/>
              <a:t>, </a:t>
            </a:r>
            <a:r>
              <a:rPr lang="ko-KR" altLang="en-US" dirty="0"/>
              <a:t>제공되는 음식</a:t>
            </a:r>
            <a:r>
              <a:rPr lang="en-US" altLang="ko-KR" dirty="0"/>
              <a:t>, </a:t>
            </a:r>
            <a:r>
              <a:rPr lang="ko-KR" altLang="en-US" dirty="0"/>
              <a:t>테이블 점유율 등 현장에서 진행되는 모든 상황을 파악할 수 있다</a:t>
            </a:r>
            <a:r>
              <a:rPr lang="en-US" altLang="ko-KR" dirty="0"/>
              <a:t>.</a:t>
            </a:r>
          </a:p>
          <a:p>
            <a:r>
              <a:rPr lang="ko-KR" altLang="en-US" dirty="0"/>
              <a:t>세상이 바뀌었다</a:t>
            </a:r>
            <a:r>
              <a:rPr lang="en-US" altLang="ko-KR" dirty="0"/>
              <a:t>. </a:t>
            </a:r>
            <a:r>
              <a:rPr lang="ko-KR" altLang="en-US" dirty="0"/>
              <a:t>자유경제를 표방하는 자본주의 국가에서 초기에는 모든 재화를 생산하는 사람이 주도권을 행사하다가</a:t>
            </a:r>
            <a:r>
              <a:rPr lang="en-US" altLang="ko-KR" dirty="0"/>
              <a:t>, </a:t>
            </a:r>
            <a:r>
              <a:rPr lang="ko-KR" altLang="en-US" dirty="0"/>
              <a:t>현재는 그 재화를 구매하는 소비자들이 주도권을 행사하는 시대로 바뀌었다</a:t>
            </a:r>
            <a:r>
              <a:rPr lang="en-US" altLang="ko-KR" dirty="0"/>
              <a:t>. </a:t>
            </a:r>
            <a:r>
              <a:rPr lang="ko-KR" altLang="en-US" dirty="0"/>
              <a:t>지금까지 어떤 경우에도 중간에서 유통을 하는 단계의 제</a:t>
            </a:r>
            <a:r>
              <a:rPr lang="en-US" altLang="ko-KR" dirty="0"/>
              <a:t>3</a:t>
            </a:r>
            <a:r>
              <a:rPr lang="ko-KR" altLang="en-US" dirty="0"/>
              <a:t>자가 생산자</a:t>
            </a:r>
            <a:r>
              <a:rPr lang="en-US" altLang="ko-KR" dirty="0"/>
              <a:t>(</a:t>
            </a:r>
            <a:r>
              <a:rPr lang="ko-KR" altLang="en-US" dirty="0"/>
              <a:t>레스토랑</a:t>
            </a:r>
            <a:r>
              <a:rPr lang="en-US" altLang="ko-KR" dirty="0"/>
              <a:t>)</a:t>
            </a:r>
            <a:r>
              <a:rPr lang="ko-KR" altLang="en-US" dirty="0"/>
              <a:t>와 소비자</a:t>
            </a:r>
            <a:r>
              <a:rPr lang="en-US" altLang="ko-KR" dirty="0"/>
              <a:t>(</a:t>
            </a:r>
            <a:r>
              <a:rPr lang="ko-KR" altLang="en-US" dirty="0"/>
              <a:t>손님</a:t>
            </a:r>
            <a:r>
              <a:rPr lang="en-US" altLang="ko-KR" dirty="0"/>
              <a:t>)</a:t>
            </a:r>
            <a:r>
              <a:rPr lang="ko-KR" altLang="en-US" dirty="0"/>
              <a:t>를 매니지먼트한 적은 없었다</a:t>
            </a:r>
            <a:r>
              <a:rPr lang="en-US" altLang="ko-KR" dirty="0"/>
              <a:t>. </a:t>
            </a:r>
            <a:r>
              <a:rPr lang="ko-KR" altLang="en-US" dirty="0"/>
              <a:t>그런데 오픈테이블은 생산자와 소비자 사이에서 이들을 면밀히 파악하고</a:t>
            </a:r>
            <a:r>
              <a:rPr lang="en-US" altLang="ko-KR" dirty="0"/>
              <a:t>, </a:t>
            </a:r>
            <a:r>
              <a:rPr lang="ko-KR" altLang="en-US" dirty="0"/>
              <a:t>이를 토대로 절묘한 성공을 </a:t>
            </a:r>
            <a:r>
              <a:rPr lang="ko-KR" altLang="en-US" dirty="0" err="1"/>
              <a:t>이루어가고</a:t>
            </a:r>
            <a:r>
              <a:rPr lang="ko-KR" altLang="en-US" dirty="0"/>
              <a:t> 있다</a:t>
            </a:r>
            <a:r>
              <a:rPr lang="en-US" altLang="ko-KR" dirty="0"/>
              <a:t>.</a:t>
            </a:r>
          </a:p>
          <a:p>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23</a:t>
            </a:fld>
            <a:endParaRPr lang="ko-KR" altLang="en-US"/>
          </a:p>
        </p:txBody>
      </p:sp>
    </p:spTree>
    <p:extLst>
      <p:ext uri="{BB962C8B-B14F-4D97-AF65-F5344CB8AC3E}">
        <p14:creationId xmlns:p14="http://schemas.microsoft.com/office/powerpoint/2010/main" val="2767081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t>1. </a:t>
            </a:r>
            <a:r>
              <a:rPr lang="ko-KR" altLang="en-US" b="1" dirty="0"/>
              <a:t>네트워크로 고객 모으기</a:t>
            </a:r>
            <a:endParaRPr lang="ko-KR" altLang="en-US" dirty="0"/>
          </a:p>
          <a:p>
            <a:r>
              <a:rPr lang="ko-KR" altLang="en-US" dirty="0"/>
              <a:t>오픈테이블은 방대한 네트워크를 활용해 고객을 모아주는 일을 대행한다</a:t>
            </a:r>
            <a:r>
              <a:rPr lang="en-US" altLang="ko-KR" dirty="0"/>
              <a:t>. </a:t>
            </a:r>
            <a:r>
              <a:rPr lang="ko-KR" altLang="en-US" dirty="0"/>
              <a:t>레스토랑은 오픈테이블이 </a:t>
            </a:r>
            <a:r>
              <a:rPr lang="ko-KR" altLang="en-US" dirty="0" err="1"/>
              <a:t>만들어놓은</a:t>
            </a:r>
            <a:r>
              <a:rPr lang="ko-KR" altLang="en-US" dirty="0"/>
              <a:t> 인터넷 세상에 모인 고객들을 그냥 맞이하기만 하면 된다</a:t>
            </a:r>
            <a:r>
              <a:rPr lang="en-US" altLang="ko-KR" dirty="0"/>
              <a:t>. </a:t>
            </a:r>
            <a:r>
              <a:rPr lang="ko-KR" altLang="en-US" dirty="0"/>
              <a:t>대부분의 레스토랑이 자체 홈페이지를 운영하고 있지만 실제 활용도는 낮다</a:t>
            </a:r>
            <a:r>
              <a:rPr lang="en-US" altLang="ko-KR" dirty="0"/>
              <a:t>. </a:t>
            </a:r>
            <a:r>
              <a:rPr lang="ko-KR" altLang="en-US" dirty="0"/>
              <a:t>그러나 오픈테이블이 </a:t>
            </a:r>
            <a:r>
              <a:rPr lang="ko-KR" altLang="en-US" dirty="0" err="1"/>
              <a:t>만들어놓은</a:t>
            </a:r>
            <a:r>
              <a:rPr lang="ko-KR" altLang="en-US" dirty="0"/>
              <a:t> 거대한 음식 백화점에 본인의 레스토랑이 입점해 있으니 찾아오는 손님들만 맞이하면 되는 셈이다</a:t>
            </a:r>
            <a:r>
              <a:rPr lang="en-US" altLang="ko-KR" dirty="0"/>
              <a:t>.</a:t>
            </a:r>
          </a:p>
          <a:p>
            <a:r>
              <a:rPr lang="en-US" altLang="ko-KR" b="1" dirty="0"/>
              <a:t>2. </a:t>
            </a:r>
            <a:r>
              <a:rPr lang="ko-KR" altLang="en-US" b="1" dirty="0"/>
              <a:t>효율적 경영을 위한 솔루션 제공</a:t>
            </a:r>
            <a:endParaRPr lang="ko-KR" altLang="en-US" dirty="0"/>
          </a:p>
          <a:p>
            <a:r>
              <a:rPr lang="ko-KR" altLang="en-US" dirty="0"/>
              <a:t>최적의 효율적 경영을 도와준다</a:t>
            </a:r>
            <a:r>
              <a:rPr lang="en-US" altLang="ko-KR" dirty="0"/>
              <a:t>. </a:t>
            </a:r>
            <a:r>
              <a:rPr lang="ko-KR" altLang="en-US" dirty="0"/>
              <a:t>특히 </a:t>
            </a:r>
            <a:r>
              <a:rPr lang="en" altLang="ko-KR" dirty="0"/>
              <a:t>ERB </a:t>
            </a:r>
            <a:r>
              <a:rPr lang="ko-KR" altLang="en-US" dirty="0"/>
              <a:t>솔루션 서비스를 받는 레스토랑에 예약 관리</a:t>
            </a:r>
            <a:r>
              <a:rPr lang="en-US" altLang="ko-KR" dirty="0"/>
              <a:t>, </a:t>
            </a:r>
            <a:r>
              <a:rPr lang="ko-KR" altLang="en-US" dirty="0"/>
              <a:t>테이블 관리</a:t>
            </a:r>
            <a:r>
              <a:rPr lang="en-US" altLang="ko-KR" dirty="0"/>
              <a:t>, </a:t>
            </a:r>
            <a:r>
              <a:rPr lang="ko-KR" altLang="en-US" dirty="0"/>
              <a:t>고객 관리</a:t>
            </a:r>
            <a:r>
              <a:rPr lang="en-US" altLang="ko-KR" dirty="0"/>
              <a:t>(</a:t>
            </a:r>
            <a:r>
              <a:rPr lang="ko-KR" altLang="en-US" dirty="0"/>
              <a:t>고객의 나이</a:t>
            </a:r>
            <a:r>
              <a:rPr lang="en-US" altLang="ko-KR" dirty="0"/>
              <a:t>, </a:t>
            </a:r>
            <a:r>
              <a:rPr lang="ko-KR" altLang="en-US" dirty="0"/>
              <a:t>음식 취향</a:t>
            </a:r>
            <a:r>
              <a:rPr lang="en-US" altLang="ko-KR" dirty="0"/>
              <a:t>, </a:t>
            </a:r>
            <a:r>
              <a:rPr lang="ko-KR" altLang="en-US" dirty="0"/>
              <a:t>식사 비용</a:t>
            </a:r>
            <a:r>
              <a:rPr lang="en-US" altLang="ko-KR" dirty="0"/>
              <a:t>, </a:t>
            </a:r>
            <a:r>
              <a:rPr lang="ko-KR" altLang="en-US" dirty="0"/>
              <a:t>선호하는 테이블까지 모든 사항을 파일로 보관</a:t>
            </a:r>
            <a:r>
              <a:rPr lang="en-US" altLang="ko-KR" dirty="0"/>
              <a:t>), </a:t>
            </a:r>
            <a:r>
              <a:rPr lang="ko-KR" altLang="en-US" dirty="0"/>
              <a:t>전자우편 판촉</a:t>
            </a:r>
            <a:r>
              <a:rPr lang="en-US" altLang="ko-KR" dirty="0"/>
              <a:t>, </a:t>
            </a:r>
            <a:r>
              <a:rPr lang="ko-KR" altLang="en-US" dirty="0"/>
              <a:t>특별 마케팅 등의 솔루션을 제공하고 있다</a:t>
            </a:r>
            <a:r>
              <a:rPr lang="en-US" altLang="ko-KR" dirty="0"/>
              <a:t>.</a:t>
            </a:r>
          </a:p>
          <a:p>
            <a:r>
              <a:rPr lang="en-US" altLang="ko-KR" b="1" dirty="0"/>
              <a:t>3. </a:t>
            </a:r>
            <a:r>
              <a:rPr lang="ko-KR" altLang="en-US" b="1" dirty="0"/>
              <a:t>인터넷 노출 등 다양한 마케팅 활동 대행</a:t>
            </a:r>
            <a:endParaRPr lang="ko-KR" altLang="en-US" dirty="0"/>
          </a:p>
          <a:p>
            <a:r>
              <a:rPr lang="en" altLang="ko-KR" dirty="0"/>
              <a:t>ERB </a:t>
            </a:r>
            <a:r>
              <a:rPr lang="ko-KR" altLang="en-US" dirty="0"/>
              <a:t>솔루션 서비스를 받는 레스토랑에 다양한 방법으로 매출 증대를 위한 마케팅을 대신해준다</a:t>
            </a:r>
            <a:r>
              <a:rPr lang="en-US" altLang="ko-KR" dirty="0"/>
              <a:t>. </a:t>
            </a:r>
            <a:r>
              <a:rPr lang="ko-KR" altLang="en-US" dirty="0"/>
              <a:t>예를 들면 </a:t>
            </a:r>
            <a:r>
              <a:rPr lang="ko-KR" altLang="en-US" dirty="0" err="1"/>
              <a:t>셰프가</a:t>
            </a:r>
            <a:r>
              <a:rPr lang="ko-KR" altLang="en-US" dirty="0"/>
              <a:t> 창출한 특별한 메뉴</a:t>
            </a:r>
            <a:r>
              <a:rPr lang="en-US" altLang="ko-KR" dirty="0"/>
              <a:t>, </a:t>
            </a:r>
            <a:r>
              <a:rPr lang="ko-KR" altLang="en-US" dirty="0"/>
              <a:t>그 식당만이 가지고 있는 건강한 음식</a:t>
            </a:r>
            <a:r>
              <a:rPr lang="en-US" altLang="ko-KR" dirty="0"/>
              <a:t>, </a:t>
            </a:r>
            <a:r>
              <a:rPr lang="ko-KR" altLang="en-US" dirty="0"/>
              <a:t>즉 </a:t>
            </a:r>
            <a:r>
              <a:rPr lang="ko-KR" altLang="en-US" dirty="0" err="1"/>
              <a:t>로컬푸드를</a:t>
            </a:r>
            <a:r>
              <a:rPr lang="ko-KR" altLang="en-US" dirty="0"/>
              <a:t> 회원들에게 공지한다</a:t>
            </a:r>
            <a:r>
              <a:rPr lang="en-US" altLang="ko-KR" dirty="0"/>
              <a:t>. </a:t>
            </a:r>
            <a:r>
              <a:rPr lang="ko-KR" altLang="en-US" dirty="0"/>
              <a:t>특별한 날에 발행하는 오픈테이블 </a:t>
            </a:r>
            <a:r>
              <a:rPr lang="ko-KR" altLang="en-US" dirty="0" err="1"/>
              <a:t>기프트</a:t>
            </a:r>
            <a:r>
              <a:rPr lang="ko-KR" altLang="en-US" dirty="0"/>
              <a:t> 카드 행사도 펼친다</a:t>
            </a:r>
            <a:r>
              <a:rPr lang="en-US" altLang="ko-KR" dirty="0"/>
              <a:t>. </a:t>
            </a:r>
            <a:r>
              <a:rPr lang="ko-KR" altLang="en-US" dirty="0"/>
              <a:t>개별 파티나 단체 파티에 대해 구상을 하고 인터넷 마케팅 활동을 적극적으로 펼친다</a:t>
            </a:r>
            <a:r>
              <a:rPr lang="en-US" altLang="ko-KR" dirty="0"/>
              <a:t>.</a:t>
            </a:r>
          </a:p>
          <a:p>
            <a:r>
              <a:rPr lang="ko-KR" altLang="en-US" dirty="0"/>
              <a:t>특히 오픈테이블이 가맹점 레스토랑을 구글이나 야후 등과 같은 거대 인터넷 시장에 검색 엔진을 통해 노출시키는 광고</a:t>
            </a:r>
            <a:r>
              <a:rPr lang="en-US" altLang="ko-KR" dirty="0"/>
              <a:t>(</a:t>
            </a:r>
            <a:r>
              <a:rPr lang="en" altLang="ko-KR" dirty="0"/>
              <a:t>Pay Per Click Advertising) </a:t>
            </a:r>
            <a:r>
              <a:rPr lang="ko-KR" altLang="en-US" dirty="0"/>
              <a:t>시스템은 비장의 무기와도 같은 비즈니스 모델이다</a:t>
            </a:r>
            <a:r>
              <a:rPr lang="en-US" altLang="ko-KR" dirty="0"/>
              <a:t>.</a:t>
            </a:r>
          </a:p>
          <a:p>
            <a:r>
              <a:rPr lang="en-US" altLang="ko-KR" b="1" dirty="0"/>
              <a:t>4. </a:t>
            </a:r>
            <a:r>
              <a:rPr lang="ko-KR" altLang="en-US" b="1" dirty="0"/>
              <a:t>예약 시스템 </a:t>
            </a:r>
            <a:r>
              <a:rPr lang="en-US" altLang="ko-KR" b="1" dirty="0"/>
              <a:t>24</a:t>
            </a:r>
            <a:r>
              <a:rPr lang="ko-KR" altLang="en-US" b="1" dirty="0"/>
              <a:t>시간 운영</a:t>
            </a:r>
            <a:endParaRPr lang="ko-KR" altLang="en-US" dirty="0"/>
          </a:p>
          <a:p>
            <a:r>
              <a:rPr lang="ko-KR" altLang="en-US" dirty="0"/>
              <a:t>인터넷 예약 시스템 운영은 </a:t>
            </a:r>
            <a:r>
              <a:rPr lang="en-US" altLang="ko-KR" dirty="0"/>
              <a:t>24</a:t>
            </a:r>
            <a:r>
              <a:rPr lang="ko-KR" altLang="en-US" dirty="0"/>
              <a:t>시간 </a:t>
            </a:r>
            <a:r>
              <a:rPr lang="ko-KR" altLang="en-US" dirty="0" err="1"/>
              <a:t>오픈되어</a:t>
            </a:r>
            <a:r>
              <a:rPr lang="ko-KR" altLang="en-US" dirty="0"/>
              <a:t> 있다</a:t>
            </a:r>
            <a:r>
              <a:rPr lang="en-US" altLang="ko-KR" dirty="0"/>
              <a:t>. </a:t>
            </a:r>
            <a:r>
              <a:rPr lang="ko-KR" altLang="en-US" dirty="0"/>
              <a:t>레스토랑 영업은 통상적으로 밤 </a:t>
            </a:r>
            <a:r>
              <a:rPr lang="en-US" altLang="ko-KR" dirty="0"/>
              <a:t>11~12</a:t>
            </a:r>
            <a:r>
              <a:rPr lang="ko-KR" altLang="en-US" dirty="0"/>
              <a:t>시경이면 끝나지만</a:t>
            </a:r>
            <a:r>
              <a:rPr lang="en-US" altLang="ko-KR" dirty="0"/>
              <a:t>, </a:t>
            </a:r>
            <a:r>
              <a:rPr lang="ko-KR" altLang="en-US" dirty="0"/>
              <a:t>영업은 끝이 나도 오픈테이블이 </a:t>
            </a:r>
            <a:r>
              <a:rPr lang="ko-KR" altLang="en-US" dirty="0" err="1"/>
              <a:t>만들어놓은</a:t>
            </a:r>
            <a:r>
              <a:rPr lang="ko-KR" altLang="en-US" dirty="0"/>
              <a:t> 시스템에서 고객들은 </a:t>
            </a:r>
            <a:r>
              <a:rPr lang="en-US" altLang="ko-KR" dirty="0"/>
              <a:t>24</a:t>
            </a:r>
            <a:r>
              <a:rPr lang="ko-KR" altLang="en-US" dirty="0"/>
              <a:t>시간 드나들면서 예약을 한다</a:t>
            </a:r>
            <a:r>
              <a:rPr lang="en-US" altLang="ko-KR" dirty="0"/>
              <a:t>. </a:t>
            </a:r>
            <a:r>
              <a:rPr lang="ko-KR" altLang="en-US" dirty="0"/>
              <a:t>통계상으로 볼 때 오픈테이블 예약의 </a:t>
            </a:r>
            <a:r>
              <a:rPr lang="en-US" altLang="ko-KR" dirty="0"/>
              <a:t>26%</a:t>
            </a:r>
            <a:r>
              <a:rPr lang="ko-KR" altLang="en-US" dirty="0"/>
              <a:t>가 저녁 </a:t>
            </a:r>
            <a:r>
              <a:rPr lang="en-US" altLang="ko-KR" dirty="0"/>
              <a:t>10</a:t>
            </a:r>
            <a:r>
              <a:rPr lang="ko-KR" altLang="en-US" dirty="0"/>
              <a:t>시에서 다음 날 아침 </a:t>
            </a:r>
            <a:r>
              <a:rPr lang="en-US" altLang="ko-KR" dirty="0"/>
              <a:t>10</a:t>
            </a:r>
            <a:r>
              <a:rPr lang="ko-KR" altLang="en-US" dirty="0"/>
              <a:t>시 사이에 이뤄진다</a:t>
            </a:r>
            <a:r>
              <a:rPr lang="en-US" altLang="ko-KR" dirty="0"/>
              <a:t>.</a:t>
            </a:r>
          </a:p>
          <a:p>
            <a:r>
              <a:rPr lang="en-US" altLang="ko-KR" b="1" dirty="0"/>
              <a:t>5. </a:t>
            </a:r>
            <a:r>
              <a:rPr lang="ko-KR" altLang="en-US" b="1" dirty="0"/>
              <a:t>인터넷 환경이 가능한 모든 곳에서 노출</a:t>
            </a:r>
            <a:endParaRPr lang="ko-KR" altLang="en-US" dirty="0"/>
          </a:p>
          <a:p>
            <a:r>
              <a:rPr lang="ko-KR" altLang="en-US" dirty="0"/>
              <a:t>오픈테이블 가맹 레스토랑은 인터넷 환경이 가능한 모든 곳에서 노출된다</a:t>
            </a:r>
            <a:r>
              <a:rPr lang="en-US" altLang="ko-KR" dirty="0"/>
              <a:t>. </a:t>
            </a:r>
            <a:r>
              <a:rPr lang="ko-KR" altLang="en-US" dirty="0"/>
              <a:t>즉 구글</a:t>
            </a:r>
            <a:r>
              <a:rPr lang="en-US" altLang="ko-KR" dirty="0"/>
              <a:t>, </a:t>
            </a:r>
            <a:r>
              <a:rPr lang="ko-KR" altLang="en-US" dirty="0"/>
              <a:t>페이스북</a:t>
            </a:r>
            <a:r>
              <a:rPr lang="en-US" altLang="ko-KR" dirty="0"/>
              <a:t>, </a:t>
            </a:r>
            <a:r>
              <a:rPr lang="ko-KR" altLang="en-US" dirty="0"/>
              <a:t>트위터</a:t>
            </a:r>
            <a:r>
              <a:rPr lang="en-US" altLang="ko-KR" dirty="0"/>
              <a:t>, </a:t>
            </a:r>
            <a:r>
              <a:rPr lang="ko-KR" altLang="en-US" dirty="0"/>
              <a:t>안드로이드</a:t>
            </a:r>
            <a:r>
              <a:rPr lang="en-US" altLang="ko-KR" dirty="0"/>
              <a:t>, </a:t>
            </a:r>
            <a:r>
              <a:rPr lang="ko-KR" altLang="en-US" dirty="0"/>
              <a:t>애플</a:t>
            </a:r>
            <a:r>
              <a:rPr lang="en-US" altLang="ko-KR" dirty="0"/>
              <a:t>, </a:t>
            </a:r>
            <a:r>
              <a:rPr lang="ko-KR" altLang="en-US" dirty="0"/>
              <a:t>블랙베리</a:t>
            </a:r>
            <a:r>
              <a:rPr lang="en-US" altLang="ko-KR" dirty="0"/>
              <a:t>, </a:t>
            </a:r>
            <a:r>
              <a:rPr lang="ko-KR" altLang="en-US" dirty="0" err="1"/>
              <a:t>윈도폰</a:t>
            </a:r>
            <a:r>
              <a:rPr lang="ko-KR" altLang="en-US" dirty="0"/>
              <a:t> 등 활용 가능한 모든 첨단 </a:t>
            </a:r>
            <a:r>
              <a:rPr lang="en" altLang="ko-KR" dirty="0"/>
              <a:t>IT </a:t>
            </a:r>
            <a:r>
              <a:rPr lang="ko-KR" altLang="en-US" dirty="0"/>
              <a:t>관련 환경과 연계돼 있어 오픈테이블과 가맹을 맺은 사람들에게 언제나 접근이 가능하다</a:t>
            </a:r>
            <a:r>
              <a:rPr lang="en-US" altLang="ko-KR" dirty="0"/>
              <a:t>.</a:t>
            </a:r>
          </a:p>
          <a:p>
            <a:r>
              <a:rPr lang="en-US" altLang="ko-KR" b="1" dirty="0"/>
              <a:t>6. </a:t>
            </a:r>
            <a:r>
              <a:rPr lang="ko-KR" altLang="en-US" b="1" dirty="0"/>
              <a:t>외부에서도 파악할 수 있는 원격 경영</a:t>
            </a:r>
            <a:endParaRPr lang="ko-KR" altLang="en-US" dirty="0"/>
          </a:p>
          <a:p>
            <a:r>
              <a:rPr lang="en" altLang="ko-KR" dirty="0"/>
              <a:t>ERB </a:t>
            </a:r>
            <a:r>
              <a:rPr lang="ko-KR" altLang="en-US" dirty="0"/>
              <a:t>시스템은 원격 경영이 가능하다</a:t>
            </a:r>
            <a:r>
              <a:rPr lang="en-US" altLang="ko-KR" dirty="0"/>
              <a:t>. </a:t>
            </a:r>
            <a:r>
              <a:rPr lang="ko-KR" altLang="en-US" dirty="0"/>
              <a:t>즉</a:t>
            </a:r>
            <a:r>
              <a:rPr lang="en-US" altLang="ko-KR" dirty="0"/>
              <a:t>, </a:t>
            </a:r>
            <a:r>
              <a:rPr lang="ko-KR" altLang="en-US" dirty="0"/>
              <a:t>가맹점 레스토랑 주인이 레스토랑에 없어도 외부에서 현재 레스토랑의 고객 현황</a:t>
            </a:r>
            <a:r>
              <a:rPr lang="en-US" altLang="ko-KR" dirty="0"/>
              <a:t>, </a:t>
            </a:r>
            <a:r>
              <a:rPr lang="ko-KR" altLang="en-US" dirty="0"/>
              <a:t>제공되는 음식</a:t>
            </a:r>
            <a:r>
              <a:rPr lang="en-US" altLang="ko-KR" dirty="0"/>
              <a:t>, </a:t>
            </a:r>
            <a:r>
              <a:rPr lang="ko-KR" altLang="en-US" dirty="0"/>
              <a:t>테이블 점유율 등 현장에서 진행되는 모든 상황을 파악할 수 있다</a:t>
            </a:r>
            <a:r>
              <a:rPr lang="en-US" altLang="ko-KR" dirty="0"/>
              <a:t>.</a:t>
            </a:r>
          </a:p>
          <a:p>
            <a:r>
              <a:rPr lang="ko-KR" altLang="en-US" dirty="0"/>
              <a:t>세상이 바뀌었다</a:t>
            </a:r>
            <a:r>
              <a:rPr lang="en-US" altLang="ko-KR" dirty="0"/>
              <a:t>. </a:t>
            </a:r>
            <a:r>
              <a:rPr lang="ko-KR" altLang="en-US" dirty="0"/>
              <a:t>자유경제를 표방하는 자본주의 국가에서 초기에는 모든 재화를 생산하는 사람이 주도권을 행사하다가</a:t>
            </a:r>
            <a:r>
              <a:rPr lang="en-US" altLang="ko-KR" dirty="0"/>
              <a:t>, </a:t>
            </a:r>
            <a:r>
              <a:rPr lang="ko-KR" altLang="en-US" dirty="0"/>
              <a:t>현재는 그 재화를 구매하는 소비자들이 주도권을 행사하는 시대로 바뀌었다</a:t>
            </a:r>
            <a:r>
              <a:rPr lang="en-US" altLang="ko-KR" dirty="0"/>
              <a:t>. </a:t>
            </a:r>
            <a:r>
              <a:rPr lang="ko-KR" altLang="en-US" dirty="0"/>
              <a:t>지금까지 어떤 경우에도 중간에서 유통을 하는 단계의 제</a:t>
            </a:r>
            <a:r>
              <a:rPr lang="en-US" altLang="ko-KR" dirty="0"/>
              <a:t>3</a:t>
            </a:r>
            <a:r>
              <a:rPr lang="ko-KR" altLang="en-US" dirty="0"/>
              <a:t>자가 생산자</a:t>
            </a:r>
            <a:r>
              <a:rPr lang="en-US" altLang="ko-KR" dirty="0"/>
              <a:t>(</a:t>
            </a:r>
            <a:r>
              <a:rPr lang="ko-KR" altLang="en-US" dirty="0"/>
              <a:t>레스토랑</a:t>
            </a:r>
            <a:r>
              <a:rPr lang="en-US" altLang="ko-KR" dirty="0"/>
              <a:t>)</a:t>
            </a:r>
            <a:r>
              <a:rPr lang="ko-KR" altLang="en-US" dirty="0"/>
              <a:t>와 소비자</a:t>
            </a:r>
            <a:r>
              <a:rPr lang="en-US" altLang="ko-KR" dirty="0"/>
              <a:t>(</a:t>
            </a:r>
            <a:r>
              <a:rPr lang="ko-KR" altLang="en-US" dirty="0"/>
              <a:t>손님</a:t>
            </a:r>
            <a:r>
              <a:rPr lang="en-US" altLang="ko-KR" dirty="0"/>
              <a:t>)</a:t>
            </a:r>
            <a:r>
              <a:rPr lang="ko-KR" altLang="en-US" dirty="0"/>
              <a:t>를 매니지먼트한 적은 없었다</a:t>
            </a:r>
            <a:r>
              <a:rPr lang="en-US" altLang="ko-KR" dirty="0"/>
              <a:t>. </a:t>
            </a:r>
            <a:r>
              <a:rPr lang="ko-KR" altLang="en-US" dirty="0"/>
              <a:t>그런데 오픈테이블은 생산자와 소비자 사이에서 이들을 면밀히 파악하고</a:t>
            </a:r>
            <a:r>
              <a:rPr lang="en-US" altLang="ko-KR" dirty="0"/>
              <a:t>, </a:t>
            </a:r>
            <a:r>
              <a:rPr lang="ko-KR" altLang="en-US" dirty="0"/>
              <a:t>이를 토대로 절묘한 성공을 </a:t>
            </a:r>
            <a:r>
              <a:rPr lang="ko-KR" altLang="en-US" dirty="0" err="1"/>
              <a:t>이루어가고</a:t>
            </a:r>
            <a:r>
              <a:rPr lang="ko-KR" altLang="en-US" dirty="0"/>
              <a:t> 있다</a:t>
            </a:r>
            <a:r>
              <a:rPr lang="en-US" altLang="ko-KR" dirty="0"/>
              <a:t>.</a:t>
            </a:r>
          </a:p>
          <a:p>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24</a:t>
            </a:fld>
            <a:endParaRPr lang="ko-KR" altLang="en-US"/>
          </a:p>
        </p:txBody>
      </p:sp>
    </p:spTree>
    <p:extLst>
      <p:ext uri="{BB962C8B-B14F-4D97-AF65-F5344CB8AC3E}">
        <p14:creationId xmlns:p14="http://schemas.microsoft.com/office/powerpoint/2010/main" val="2762875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t>1. </a:t>
            </a:r>
            <a:r>
              <a:rPr lang="ko-KR" altLang="en-US" b="1" dirty="0"/>
              <a:t>네트워크로 고객 모으기</a:t>
            </a:r>
            <a:endParaRPr lang="ko-KR" altLang="en-US" dirty="0"/>
          </a:p>
          <a:p>
            <a:r>
              <a:rPr lang="ko-KR" altLang="en-US" dirty="0"/>
              <a:t>오픈테이블은 방대한 네트워크를 활용해 고객을 모아주는 일을 대행한다</a:t>
            </a:r>
            <a:r>
              <a:rPr lang="en-US" altLang="ko-KR" dirty="0"/>
              <a:t>. </a:t>
            </a:r>
            <a:r>
              <a:rPr lang="ko-KR" altLang="en-US" dirty="0"/>
              <a:t>레스토랑은 오픈테이블이 </a:t>
            </a:r>
            <a:r>
              <a:rPr lang="ko-KR" altLang="en-US" dirty="0" err="1"/>
              <a:t>만들어놓은</a:t>
            </a:r>
            <a:r>
              <a:rPr lang="ko-KR" altLang="en-US" dirty="0"/>
              <a:t> 인터넷 세상에 모인 고객들을 그냥 맞이하기만 하면 된다</a:t>
            </a:r>
            <a:r>
              <a:rPr lang="en-US" altLang="ko-KR" dirty="0"/>
              <a:t>. </a:t>
            </a:r>
            <a:r>
              <a:rPr lang="ko-KR" altLang="en-US" dirty="0"/>
              <a:t>대부분의 레스토랑이 자체 홈페이지를 운영하고 있지만 실제 활용도는 낮다</a:t>
            </a:r>
            <a:r>
              <a:rPr lang="en-US" altLang="ko-KR" dirty="0"/>
              <a:t>. </a:t>
            </a:r>
            <a:r>
              <a:rPr lang="ko-KR" altLang="en-US" dirty="0"/>
              <a:t>그러나 오픈테이블이 </a:t>
            </a:r>
            <a:r>
              <a:rPr lang="ko-KR" altLang="en-US" dirty="0" err="1"/>
              <a:t>만들어놓은</a:t>
            </a:r>
            <a:r>
              <a:rPr lang="ko-KR" altLang="en-US" dirty="0"/>
              <a:t> 거대한 음식 백화점에 본인의 레스토랑이 입점해 있으니 찾아오는 손님들만 맞이하면 되는 셈이다</a:t>
            </a:r>
            <a:r>
              <a:rPr lang="en-US" altLang="ko-KR" dirty="0"/>
              <a:t>.</a:t>
            </a:r>
          </a:p>
          <a:p>
            <a:r>
              <a:rPr lang="en-US" altLang="ko-KR" b="1" dirty="0"/>
              <a:t>2. </a:t>
            </a:r>
            <a:r>
              <a:rPr lang="ko-KR" altLang="en-US" b="1" dirty="0"/>
              <a:t>효율적 경영을 위한 솔루션 제공</a:t>
            </a:r>
            <a:endParaRPr lang="ko-KR" altLang="en-US" dirty="0"/>
          </a:p>
          <a:p>
            <a:r>
              <a:rPr lang="ko-KR" altLang="en-US" dirty="0"/>
              <a:t>최적의 효율적 경영을 도와준다</a:t>
            </a:r>
            <a:r>
              <a:rPr lang="en-US" altLang="ko-KR" dirty="0"/>
              <a:t>. </a:t>
            </a:r>
            <a:r>
              <a:rPr lang="ko-KR" altLang="en-US" dirty="0"/>
              <a:t>특히 </a:t>
            </a:r>
            <a:r>
              <a:rPr lang="en" altLang="ko-KR" dirty="0"/>
              <a:t>ERB </a:t>
            </a:r>
            <a:r>
              <a:rPr lang="ko-KR" altLang="en-US" dirty="0"/>
              <a:t>솔루션 서비스를 받는 레스토랑에 예약 관리</a:t>
            </a:r>
            <a:r>
              <a:rPr lang="en-US" altLang="ko-KR" dirty="0"/>
              <a:t>, </a:t>
            </a:r>
            <a:r>
              <a:rPr lang="ko-KR" altLang="en-US" dirty="0"/>
              <a:t>테이블 관리</a:t>
            </a:r>
            <a:r>
              <a:rPr lang="en-US" altLang="ko-KR" dirty="0"/>
              <a:t>, </a:t>
            </a:r>
            <a:r>
              <a:rPr lang="ko-KR" altLang="en-US" dirty="0"/>
              <a:t>고객 관리</a:t>
            </a:r>
            <a:r>
              <a:rPr lang="en-US" altLang="ko-KR" dirty="0"/>
              <a:t>(</a:t>
            </a:r>
            <a:r>
              <a:rPr lang="ko-KR" altLang="en-US" dirty="0"/>
              <a:t>고객의 나이</a:t>
            </a:r>
            <a:r>
              <a:rPr lang="en-US" altLang="ko-KR" dirty="0"/>
              <a:t>, </a:t>
            </a:r>
            <a:r>
              <a:rPr lang="ko-KR" altLang="en-US" dirty="0"/>
              <a:t>음식 취향</a:t>
            </a:r>
            <a:r>
              <a:rPr lang="en-US" altLang="ko-KR" dirty="0"/>
              <a:t>, </a:t>
            </a:r>
            <a:r>
              <a:rPr lang="ko-KR" altLang="en-US" dirty="0"/>
              <a:t>식사 비용</a:t>
            </a:r>
            <a:r>
              <a:rPr lang="en-US" altLang="ko-KR" dirty="0"/>
              <a:t>, </a:t>
            </a:r>
            <a:r>
              <a:rPr lang="ko-KR" altLang="en-US" dirty="0"/>
              <a:t>선호하는 테이블까지 모든 사항을 파일로 보관</a:t>
            </a:r>
            <a:r>
              <a:rPr lang="en-US" altLang="ko-KR" dirty="0"/>
              <a:t>), </a:t>
            </a:r>
            <a:r>
              <a:rPr lang="ko-KR" altLang="en-US" dirty="0"/>
              <a:t>전자우편 판촉</a:t>
            </a:r>
            <a:r>
              <a:rPr lang="en-US" altLang="ko-KR" dirty="0"/>
              <a:t>, </a:t>
            </a:r>
            <a:r>
              <a:rPr lang="ko-KR" altLang="en-US" dirty="0"/>
              <a:t>특별 마케팅 등의 솔루션을 제공하고 있다</a:t>
            </a:r>
            <a:r>
              <a:rPr lang="en-US" altLang="ko-KR" dirty="0"/>
              <a:t>.</a:t>
            </a:r>
          </a:p>
          <a:p>
            <a:r>
              <a:rPr lang="en-US" altLang="ko-KR" b="1" dirty="0"/>
              <a:t>3. </a:t>
            </a:r>
            <a:r>
              <a:rPr lang="ko-KR" altLang="en-US" b="1" dirty="0"/>
              <a:t>인터넷 노출 등 다양한 마케팅 활동 대행</a:t>
            </a:r>
            <a:endParaRPr lang="ko-KR" altLang="en-US" dirty="0"/>
          </a:p>
          <a:p>
            <a:r>
              <a:rPr lang="en" altLang="ko-KR" dirty="0"/>
              <a:t>ERB </a:t>
            </a:r>
            <a:r>
              <a:rPr lang="ko-KR" altLang="en-US" dirty="0"/>
              <a:t>솔루션 서비스를 받는 레스토랑에 다양한 방법으로 매출 증대를 위한 마케팅을 대신해준다</a:t>
            </a:r>
            <a:r>
              <a:rPr lang="en-US" altLang="ko-KR" dirty="0"/>
              <a:t>. </a:t>
            </a:r>
            <a:r>
              <a:rPr lang="ko-KR" altLang="en-US" dirty="0"/>
              <a:t>예를 들면 </a:t>
            </a:r>
            <a:r>
              <a:rPr lang="ko-KR" altLang="en-US" dirty="0" err="1"/>
              <a:t>셰프가</a:t>
            </a:r>
            <a:r>
              <a:rPr lang="ko-KR" altLang="en-US" dirty="0"/>
              <a:t> 창출한 특별한 메뉴</a:t>
            </a:r>
            <a:r>
              <a:rPr lang="en-US" altLang="ko-KR" dirty="0"/>
              <a:t>, </a:t>
            </a:r>
            <a:r>
              <a:rPr lang="ko-KR" altLang="en-US" dirty="0"/>
              <a:t>그 식당만이 가지고 있는 건강한 음식</a:t>
            </a:r>
            <a:r>
              <a:rPr lang="en-US" altLang="ko-KR" dirty="0"/>
              <a:t>, </a:t>
            </a:r>
            <a:r>
              <a:rPr lang="ko-KR" altLang="en-US" dirty="0"/>
              <a:t>즉 </a:t>
            </a:r>
            <a:r>
              <a:rPr lang="ko-KR" altLang="en-US" dirty="0" err="1"/>
              <a:t>로컬푸드를</a:t>
            </a:r>
            <a:r>
              <a:rPr lang="ko-KR" altLang="en-US" dirty="0"/>
              <a:t> 회원들에게 공지한다</a:t>
            </a:r>
            <a:r>
              <a:rPr lang="en-US" altLang="ko-KR" dirty="0"/>
              <a:t>. </a:t>
            </a:r>
            <a:r>
              <a:rPr lang="ko-KR" altLang="en-US" dirty="0"/>
              <a:t>특별한 날에 발행하는 오픈테이블 </a:t>
            </a:r>
            <a:r>
              <a:rPr lang="ko-KR" altLang="en-US" dirty="0" err="1"/>
              <a:t>기프트</a:t>
            </a:r>
            <a:r>
              <a:rPr lang="ko-KR" altLang="en-US" dirty="0"/>
              <a:t> 카드 행사도 펼친다</a:t>
            </a:r>
            <a:r>
              <a:rPr lang="en-US" altLang="ko-KR" dirty="0"/>
              <a:t>. </a:t>
            </a:r>
            <a:r>
              <a:rPr lang="ko-KR" altLang="en-US" dirty="0"/>
              <a:t>개별 파티나 단체 파티에 대해 구상을 하고 인터넷 마케팅 활동을 적극적으로 펼친다</a:t>
            </a:r>
            <a:r>
              <a:rPr lang="en-US" altLang="ko-KR" dirty="0"/>
              <a:t>.</a:t>
            </a:r>
          </a:p>
          <a:p>
            <a:r>
              <a:rPr lang="ko-KR" altLang="en-US" dirty="0"/>
              <a:t>특히 오픈테이블이 가맹점 레스토랑을 구글이나 야후 등과 같은 거대 인터넷 시장에 검색 엔진을 통해 노출시키는 광고</a:t>
            </a:r>
            <a:r>
              <a:rPr lang="en-US" altLang="ko-KR" dirty="0"/>
              <a:t>(</a:t>
            </a:r>
            <a:r>
              <a:rPr lang="en" altLang="ko-KR" dirty="0"/>
              <a:t>Pay Per Click Advertising) </a:t>
            </a:r>
            <a:r>
              <a:rPr lang="ko-KR" altLang="en-US" dirty="0"/>
              <a:t>시스템은 비장의 무기와도 같은 비즈니스 모델이다</a:t>
            </a:r>
            <a:r>
              <a:rPr lang="en-US" altLang="ko-KR" dirty="0"/>
              <a:t>.</a:t>
            </a:r>
          </a:p>
          <a:p>
            <a:r>
              <a:rPr lang="en-US" altLang="ko-KR" b="1" dirty="0"/>
              <a:t>4. </a:t>
            </a:r>
            <a:r>
              <a:rPr lang="ko-KR" altLang="en-US" b="1" dirty="0"/>
              <a:t>예약 시스템 </a:t>
            </a:r>
            <a:r>
              <a:rPr lang="en-US" altLang="ko-KR" b="1" dirty="0"/>
              <a:t>24</a:t>
            </a:r>
            <a:r>
              <a:rPr lang="ko-KR" altLang="en-US" b="1" dirty="0"/>
              <a:t>시간 운영</a:t>
            </a:r>
            <a:endParaRPr lang="ko-KR" altLang="en-US" dirty="0"/>
          </a:p>
          <a:p>
            <a:r>
              <a:rPr lang="ko-KR" altLang="en-US" dirty="0"/>
              <a:t>인터넷 예약 시스템 운영은 </a:t>
            </a:r>
            <a:r>
              <a:rPr lang="en-US" altLang="ko-KR" dirty="0"/>
              <a:t>24</a:t>
            </a:r>
            <a:r>
              <a:rPr lang="ko-KR" altLang="en-US" dirty="0"/>
              <a:t>시간 </a:t>
            </a:r>
            <a:r>
              <a:rPr lang="ko-KR" altLang="en-US" dirty="0" err="1"/>
              <a:t>오픈되어</a:t>
            </a:r>
            <a:r>
              <a:rPr lang="ko-KR" altLang="en-US" dirty="0"/>
              <a:t> 있다</a:t>
            </a:r>
            <a:r>
              <a:rPr lang="en-US" altLang="ko-KR" dirty="0"/>
              <a:t>. </a:t>
            </a:r>
            <a:r>
              <a:rPr lang="ko-KR" altLang="en-US" dirty="0"/>
              <a:t>레스토랑 영업은 통상적으로 밤 </a:t>
            </a:r>
            <a:r>
              <a:rPr lang="en-US" altLang="ko-KR" dirty="0"/>
              <a:t>11~12</a:t>
            </a:r>
            <a:r>
              <a:rPr lang="ko-KR" altLang="en-US" dirty="0"/>
              <a:t>시경이면 끝나지만</a:t>
            </a:r>
            <a:r>
              <a:rPr lang="en-US" altLang="ko-KR" dirty="0"/>
              <a:t>, </a:t>
            </a:r>
            <a:r>
              <a:rPr lang="ko-KR" altLang="en-US" dirty="0"/>
              <a:t>영업은 끝이 나도 오픈테이블이 </a:t>
            </a:r>
            <a:r>
              <a:rPr lang="ko-KR" altLang="en-US" dirty="0" err="1"/>
              <a:t>만들어놓은</a:t>
            </a:r>
            <a:r>
              <a:rPr lang="ko-KR" altLang="en-US" dirty="0"/>
              <a:t> 시스템에서 고객들은 </a:t>
            </a:r>
            <a:r>
              <a:rPr lang="en-US" altLang="ko-KR" dirty="0"/>
              <a:t>24</a:t>
            </a:r>
            <a:r>
              <a:rPr lang="ko-KR" altLang="en-US" dirty="0"/>
              <a:t>시간 드나들면서 예약을 한다</a:t>
            </a:r>
            <a:r>
              <a:rPr lang="en-US" altLang="ko-KR" dirty="0"/>
              <a:t>. </a:t>
            </a:r>
            <a:r>
              <a:rPr lang="ko-KR" altLang="en-US" dirty="0"/>
              <a:t>통계상으로 볼 때 오픈테이블 예약의 </a:t>
            </a:r>
            <a:r>
              <a:rPr lang="en-US" altLang="ko-KR" dirty="0"/>
              <a:t>26%</a:t>
            </a:r>
            <a:r>
              <a:rPr lang="ko-KR" altLang="en-US" dirty="0"/>
              <a:t>가 저녁 </a:t>
            </a:r>
            <a:r>
              <a:rPr lang="en-US" altLang="ko-KR" dirty="0"/>
              <a:t>10</a:t>
            </a:r>
            <a:r>
              <a:rPr lang="ko-KR" altLang="en-US" dirty="0"/>
              <a:t>시에서 다음 날 아침 </a:t>
            </a:r>
            <a:r>
              <a:rPr lang="en-US" altLang="ko-KR" dirty="0"/>
              <a:t>10</a:t>
            </a:r>
            <a:r>
              <a:rPr lang="ko-KR" altLang="en-US" dirty="0"/>
              <a:t>시 사이에 이뤄진다</a:t>
            </a:r>
            <a:r>
              <a:rPr lang="en-US" altLang="ko-KR" dirty="0"/>
              <a:t>.</a:t>
            </a:r>
          </a:p>
          <a:p>
            <a:r>
              <a:rPr lang="en-US" altLang="ko-KR" b="1" dirty="0"/>
              <a:t>5. </a:t>
            </a:r>
            <a:r>
              <a:rPr lang="ko-KR" altLang="en-US" b="1" dirty="0"/>
              <a:t>인터넷 환경이 가능한 모든 곳에서 노출</a:t>
            </a:r>
            <a:endParaRPr lang="ko-KR" altLang="en-US" dirty="0"/>
          </a:p>
          <a:p>
            <a:r>
              <a:rPr lang="ko-KR" altLang="en-US" dirty="0"/>
              <a:t>오픈테이블 가맹 레스토랑은 인터넷 환경이 가능한 모든 곳에서 노출된다</a:t>
            </a:r>
            <a:r>
              <a:rPr lang="en-US" altLang="ko-KR" dirty="0"/>
              <a:t>. </a:t>
            </a:r>
            <a:r>
              <a:rPr lang="ko-KR" altLang="en-US" dirty="0"/>
              <a:t>즉 구글</a:t>
            </a:r>
            <a:r>
              <a:rPr lang="en-US" altLang="ko-KR" dirty="0"/>
              <a:t>, </a:t>
            </a:r>
            <a:r>
              <a:rPr lang="ko-KR" altLang="en-US" dirty="0"/>
              <a:t>페이스북</a:t>
            </a:r>
            <a:r>
              <a:rPr lang="en-US" altLang="ko-KR" dirty="0"/>
              <a:t>, </a:t>
            </a:r>
            <a:r>
              <a:rPr lang="ko-KR" altLang="en-US" dirty="0"/>
              <a:t>트위터</a:t>
            </a:r>
            <a:r>
              <a:rPr lang="en-US" altLang="ko-KR" dirty="0"/>
              <a:t>, </a:t>
            </a:r>
            <a:r>
              <a:rPr lang="ko-KR" altLang="en-US" dirty="0"/>
              <a:t>안드로이드</a:t>
            </a:r>
            <a:r>
              <a:rPr lang="en-US" altLang="ko-KR" dirty="0"/>
              <a:t>, </a:t>
            </a:r>
            <a:r>
              <a:rPr lang="ko-KR" altLang="en-US" dirty="0"/>
              <a:t>애플</a:t>
            </a:r>
            <a:r>
              <a:rPr lang="en-US" altLang="ko-KR" dirty="0"/>
              <a:t>, </a:t>
            </a:r>
            <a:r>
              <a:rPr lang="ko-KR" altLang="en-US" dirty="0"/>
              <a:t>블랙베리</a:t>
            </a:r>
            <a:r>
              <a:rPr lang="en-US" altLang="ko-KR" dirty="0"/>
              <a:t>, </a:t>
            </a:r>
            <a:r>
              <a:rPr lang="ko-KR" altLang="en-US" dirty="0" err="1"/>
              <a:t>윈도폰</a:t>
            </a:r>
            <a:r>
              <a:rPr lang="ko-KR" altLang="en-US" dirty="0"/>
              <a:t> 등 활용 가능한 모든 첨단 </a:t>
            </a:r>
            <a:r>
              <a:rPr lang="en" altLang="ko-KR" dirty="0"/>
              <a:t>IT </a:t>
            </a:r>
            <a:r>
              <a:rPr lang="ko-KR" altLang="en-US" dirty="0"/>
              <a:t>관련 환경과 연계돼 있어 오픈테이블과 가맹을 맺은 사람들에게 언제나 접근이 가능하다</a:t>
            </a:r>
            <a:r>
              <a:rPr lang="en-US" altLang="ko-KR" dirty="0"/>
              <a:t>.</a:t>
            </a:r>
          </a:p>
          <a:p>
            <a:r>
              <a:rPr lang="en-US" altLang="ko-KR" b="1" dirty="0"/>
              <a:t>6. </a:t>
            </a:r>
            <a:r>
              <a:rPr lang="ko-KR" altLang="en-US" b="1" dirty="0"/>
              <a:t>외부에서도 파악할 수 있는 원격 경영</a:t>
            </a:r>
            <a:endParaRPr lang="ko-KR" altLang="en-US" dirty="0"/>
          </a:p>
          <a:p>
            <a:r>
              <a:rPr lang="en" altLang="ko-KR" dirty="0"/>
              <a:t>ERB </a:t>
            </a:r>
            <a:r>
              <a:rPr lang="ko-KR" altLang="en-US" dirty="0"/>
              <a:t>시스템은 원격 경영이 가능하다</a:t>
            </a:r>
            <a:r>
              <a:rPr lang="en-US" altLang="ko-KR" dirty="0"/>
              <a:t>. </a:t>
            </a:r>
            <a:r>
              <a:rPr lang="ko-KR" altLang="en-US" dirty="0"/>
              <a:t>즉</a:t>
            </a:r>
            <a:r>
              <a:rPr lang="en-US" altLang="ko-KR" dirty="0"/>
              <a:t>, </a:t>
            </a:r>
            <a:r>
              <a:rPr lang="ko-KR" altLang="en-US" dirty="0"/>
              <a:t>가맹점 레스토랑 주인이 레스토랑에 없어도 외부에서 현재 레스토랑의 고객 현황</a:t>
            </a:r>
            <a:r>
              <a:rPr lang="en-US" altLang="ko-KR" dirty="0"/>
              <a:t>, </a:t>
            </a:r>
            <a:r>
              <a:rPr lang="ko-KR" altLang="en-US" dirty="0"/>
              <a:t>제공되는 음식</a:t>
            </a:r>
            <a:r>
              <a:rPr lang="en-US" altLang="ko-KR" dirty="0"/>
              <a:t>, </a:t>
            </a:r>
            <a:r>
              <a:rPr lang="ko-KR" altLang="en-US" dirty="0"/>
              <a:t>테이블 점유율 등 현장에서 진행되는 모든 상황을 파악할 수 있다</a:t>
            </a:r>
            <a:r>
              <a:rPr lang="en-US" altLang="ko-KR" dirty="0"/>
              <a:t>.</a:t>
            </a:r>
          </a:p>
          <a:p>
            <a:r>
              <a:rPr lang="ko-KR" altLang="en-US" dirty="0"/>
              <a:t>세상이 바뀌었다</a:t>
            </a:r>
            <a:r>
              <a:rPr lang="en-US" altLang="ko-KR" dirty="0"/>
              <a:t>. </a:t>
            </a:r>
            <a:r>
              <a:rPr lang="ko-KR" altLang="en-US" dirty="0"/>
              <a:t>자유경제를 표방하는 자본주의 국가에서 초기에는 모든 재화를 생산하는 사람이 주도권을 행사하다가</a:t>
            </a:r>
            <a:r>
              <a:rPr lang="en-US" altLang="ko-KR" dirty="0"/>
              <a:t>, </a:t>
            </a:r>
            <a:r>
              <a:rPr lang="ko-KR" altLang="en-US" dirty="0"/>
              <a:t>현재는 그 재화를 구매하는 소비자들이 주도권을 행사하는 시대로 바뀌었다</a:t>
            </a:r>
            <a:r>
              <a:rPr lang="en-US" altLang="ko-KR" dirty="0"/>
              <a:t>. </a:t>
            </a:r>
            <a:r>
              <a:rPr lang="ko-KR" altLang="en-US" dirty="0"/>
              <a:t>지금까지 어떤 경우에도 중간에서 유통을 하는 단계의 제</a:t>
            </a:r>
            <a:r>
              <a:rPr lang="en-US" altLang="ko-KR" dirty="0"/>
              <a:t>3</a:t>
            </a:r>
            <a:r>
              <a:rPr lang="ko-KR" altLang="en-US" dirty="0"/>
              <a:t>자가 생산자</a:t>
            </a:r>
            <a:r>
              <a:rPr lang="en-US" altLang="ko-KR" dirty="0"/>
              <a:t>(</a:t>
            </a:r>
            <a:r>
              <a:rPr lang="ko-KR" altLang="en-US" dirty="0"/>
              <a:t>레스토랑</a:t>
            </a:r>
            <a:r>
              <a:rPr lang="en-US" altLang="ko-KR" dirty="0"/>
              <a:t>)</a:t>
            </a:r>
            <a:r>
              <a:rPr lang="ko-KR" altLang="en-US" dirty="0"/>
              <a:t>와 소비자</a:t>
            </a:r>
            <a:r>
              <a:rPr lang="en-US" altLang="ko-KR" dirty="0"/>
              <a:t>(</a:t>
            </a:r>
            <a:r>
              <a:rPr lang="ko-KR" altLang="en-US" dirty="0"/>
              <a:t>손님</a:t>
            </a:r>
            <a:r>
              <a:rPr lang="en-US" altLang="ko-KR" dirty="0"/>
              <a:t>)</a:t>
            </a:r>
            <a:r>
              <a:rPr lang="ko-KR" altLang="en-US" dirty="0"/>
              <a:t>를 매니지먼트한 적은 없었다</a:t>
            </a:r>
            <a:r>
              <a:rPr lang="en-US" altLang="ko-KR" dirty="0"/>
              <a:t>. </a:t>
            </a:r>
            <a:r>
              <a:rPr lang="ko-KR" altLang="en-US" dirty="0"/>
              <a:t>그런데 오픈테이블은 생산자와 소비자 사이에서 이들을 면밀히 파악하고</a:t>
            </a:r>
            <a:r>
              <a:rPr lang="en-US" altLang="ko-KR" dirty="0"/>
              <a:t>, </a:t>
            </a:r>
            <a:r>
              <a:rPr lang="ko-KR" altLang="en-US" dirty="0"/>
              <a:t>이를 토대로 절묘한 성공을 </a:t>
            </a:r>
            <a:r>
              <a:rPr lang="ko-KR" altLang="en-US" dirty="0" err="1"/>
              <a:t>이루어가고</a:t>
            </a:r>
            <a:r>
              <a:rPr lang="ko-KR" altLang="en-US" dirty="0"/>
              <a:t> 있다</a:t>
            </a:r>
            <a:r>
              <a:rPr lang="en-US" altLang="ko-KR" dirty="0"/>
              <a:t>.</a:t>
            </a:r>
          </a:p>
          <a:p>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25</a:t>
            </a:fld>
            <a:endParaRPr lang="ko-KR" altLang="en-US"/>
          </a:p>
        </p:txBody>
      </p:sp>
    </p:spTree>
    <p:extLst>
      <p:ext uri="{BB962C8B-B14F-4D97-AF65-F5344CB8AC3E}">
        <p14:creationId xmlns:p14="http://schemas.microsoft.com/office/powerpoint/2010/main" val="1805252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1" kern="1200" dirty="0" err="1">
                <a:solidFill>
                  <a:schemeClr val="tx1"/>
                </a:solidFill>
                <a:effectLst/>
                <a:latin typeface="+mn-lt"/>
                <a:ea typeface="+mn-ea"/>
                <a:cs typeface="+mn-cs"/>
              </a:rPr>
              <a:t>알리바바의</a:t>
            </a:r>
            <a:r>
              <a:rPr lang="ko-KR" altLang="en-US" sz="1200" b="1" kern="1200" dirty="0">
                <a:solidFill>
                  <a:schemeClr val="tx1"/>
                </a:solidFill>
                <a:effectLst/>
                <a:latin typeface="+mn-lt"/>
                <a:ea typeface="+mn-ea"/>
                <a:cs typeface="+mn-cs"/>
              </a:rPr>
              <a:t> 인적자원관리</a:t>
            </a:r>
            <a:endParaRPr lang="ko-KR" altLang="en-US" dirty="0">
              <a:effectLst/>
            </a:endParaRPr>
          </a:p>
          <a:p>
            <a:r>
              <a:rPr lang="ko-KR" altLang="en-US" sz="1200" kern="1200" dirty="0">
                <a:solidFill>
                  <a:schemeClr val="tx1"/>
                </a:solidFill>
                <a:effectLst/>
                <a:latin typeface="+mn-lt"/>
                <a:ea typeface="+mn-ea"/>
                <a:cs typeface="+mn-cs"/>
              </a:rPr>
              <a:t>인터넷의 불모지인 중국에서 글로벌 전자상거래의 거상인 </a:t>
            </a:r>
            <a:r>
              <a:rPr lang="ko-KR" altLang="en-US" sz="1200" kern="1200" dirty="0" err="1">
                <a:solidFill>
                  <a:schemeClr val="tx1"/>
                </a:solidFill>
                <a:effectLst/>
                <a:latin typeface="+mn-lt"/>
                <a:ea typeface="+mn-ea"/>
                <a:cs typeface="+mn-cs"/>
              </a:rPr>
              <a:t>알리바바그룹이</a:t>
            </a:r>
            <a:r>
              <a:rPr lang="ko-KR" altLang="en-US" sz="1200" kern="1200" dirty="0">
                <a:solidFill>
                  <a:schemeClr val="tx1"/>
                </a:solidFill>
                <a:effectLst/>
                <a:latin typeface="+mn-lt"/>
                <a:ea typeface="+mn-ea"/>
                <a:cs typeface="+mn-cs"/>
              </a:rPr>
              <a:t> 탄생한 비결은 무엇일까</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대기업이 아닌 중소기업 간 전자상거래의 중요성을 목도한 </a:t>
            </a:r>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회장의 선견지명과 리더십 결과다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마윈은</a:t>
            </a:r>
            <a:r>
              <a:rPr lang="ko-KR" altLang="en-US"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알리바바를</a:t>
            </a:r>
            <a:r>
              <a:rPr lang="ko-KR" altLang="en-US" sz="1200" kern="1200" dirty="0">
                <a:solidFill>
                  <a:schemeClr val="tx1"/>
                </a:solidFill>
                <a:effectLst/>
                <a:latin typeface="+mn-lt"/>
                <a:ea typeface="+mn-ea"/>
                <a:cs typeface="+mn-cs"/>
              </a:rPr>
              <a:t> 창업하기 전까지 무수한 실패를 경험한 사람이다</a:t>
            </a:r>
            <a:r>
              <a:rPr lang="en-US" altLang="ko-KR" sz="1200" kern="1200" dirty="0">
                <a:solidFill>
                  <a:schemeClr val="tx1"/>
                </a:solidFill>
                <a:effectLst/>
                <a:latin typeface="+mn-lt"/>
                <a:ea typeface="+mn-ea"/>
                <a:cs typeface="+mn-cs"/>
              </a:rPr>
              <a:t>. 1999</a:t>
            </a:r>
            <a:r>
              <a:rPr lang="ko-KR" altLang="en-US" sz="1200" kern="1200" dirty="0">
                <a:solidFill>
                  <a:schemeClr val="tx1"/>
                </a:solidFill>
                <a:effectLst/>
                <a:latin typeface="+mn-lt"/>
                <a:ea typeface="+mn-ea"/>
                <a:cs typeface="+mn-cs"/>
              </a:rPr>
              <a:t>년에 온라인 </a:t>
            </a:r>
            <a:r>
              <a:rPr lang="en-US" altLang="ko-KR" sz="1200" kern="1200" dirty="0">
                <a:solidFill>
                  <a:schemeClr val="tx1"/>
                </a:solidFill>
                <a:effectLst/>
                <a:latin typeface="+mn-lt"/>
                <a:ea typeface="+mn-ea"/>
                <a:cs typeface="+mn-cs"/>
              </a:rPr>
              <a:t>B2B </a:t>
            </a:r>
            <a:r>
              <a:rPr lang="ko-KR" altLang="en-US" sz="1200" kern="1200" dirty="0">
                <a:solidFill>
                  <a:schemeClr val="tx1"/>
                </a:solidFill>
                <a:effectLst/>
                <a:latin typeface="+mn-lt"/>
                <a:ea typeface="+mn-ea"/>
                <a:cs typeface="+mn-cs"/>
              </a:rPr>
              <a:t>쇼핑몰로 시작한 </a:t>
            </a:r>
            <a:r>
              <a:rPr lang="ko-KR" altLang="en-US" sz="1200" kern="1200" dirty="0" err="1">
                <a:solidFill>
                  <a:schemeClr val="tx1"/>
                </a:solidFill>
                <a:effectLst/>
                <a:latin typeface="+mn-lt"/>
                <a:ea typeface="+mn-ea"/>
                <a:cs typeface="+mn-cs"/>
              </a:rPr>
              <a:t>알리바바닷컴은</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2000</a:t>
            </a:r>
            <a:r>
              <a:rPr lang="ko-KR" altLang="en-US" sz="1200" kern="1200" dirty="0">
                <a:solidFill>
                  <a:schemeClr val="tx1"/>
                </a:solidFill>
                <a:effectLst/>
                <a:latin typeface="+mn-lt"/>
                <a:ea typeface="+mn-ea"/>
                <a:cs typeface="+mn-cs"/>
              </a:rPr>
              <a:t>년 소프트뱅크의 </a:t>
            </a:r>
            <a:r>
              <a:rPr lang="ko-KR" altLang="en-US" sz="1200" kern="1200" dirty="0" err="1">
                <a:solidFill>
                  <a:schemeClr val="tx1"/>
                </a:solidFill>
                <a:effectLst/>
                <a:latin typeface="+mn-lt"/>
                <a:ea typeface="+mn-ea"/>
                <a:cs typeface="+mn-cs"/>
              </a:rPr>
              <a:t>손정의</a:t>
            </a:r>
            <a:r>
              <a:rPr lang="ko-KR" altLang="en-US" sz="1200" kern="1200" dirty="0">
                <a:solidFill>
                  <a:schemeClr val="tx1"/>
                </a:solidFill>
                <a:effectLst/>
                <a:latin typeface="+mn-lt"/>
                <a:ea typeface="+mn-ea"/>
                <a:cs typeface="+mn-cs"/>
              </a:rPr>
              <a:t> 회장으로부터 </a:t>
            </a:r>
            <a:r>
              <a:rPr lang="en-US" altLang="ko-KR" sz="1200" kern="1200" dirty="0">
                <a:solidFill>
                  <a:schemeClr val="tx1"/>
                </a:solidFill>
                <a:effectLst/>
                <a:latin typeface="+mn-lt"/>
                <a:ea typeface="+mn-ea"/>
                <a:cs typeface="+mn-cs"/>
              </a:rPr>
              <a:t>2000</a:t>
            </a:r>
            <a:r>
              <a:rPr lang="ko-KR" altLang="en-US" sz="1200" kern="1200" dirty="0">
                <a:solidFill>
                  <a:schemeClr val="tx1"/>
                </a:solidFill>
                <a:effectLst/>
                <a:latin typeface="+mn-lt"/>
                <a:ea typeface="+mn-ea"/>
                <a:cs typeface="+mn-cs"/>
              </a:rPr>
              <a:t>만 달러의 투자를 받으면서 본격적인 성장의 길로 접어들었다</a:t>
            </a:r>
            <a:r>
              <a:rPr lang="en-US" altLang="ko-KR" sz="1200" kern="1200" dirty="0">
                <a:solidFill>
                  <a:schemeClr val="tx1"/>
                </a:solidFill>
                <a:effectLst/>
                <a:latin typeface="+mn-lt"/>
                <a:ea typeface="+mn-ea"/>
                <a:cs typeface="+mn-cs"/>
              </a:rPr>
              <a:t>. 2003</a:t>
            </a:r>
            <a:r>
              <a:rPr lang="ko-KR" altLang="en-US" sz="1200" kern="1200" dirty="0">
                <a:solidFill>
                  <a:schemeClr val="tx1"/>
                </a:solidFill>
                <a:effectLst/>
                <a:latin typeface="+mn-lt"/>
                <a:ea typeface="+mn-ea"/>
                <a:cs typeface="+mn-cs"/>
              </a:rPr>
              <a:t>년에는 일반 소비자들을 대상으로 하는 </a:t>
            </a:r>
            <a:r>
              <a:rPr lang="en-US" altLang="ko-KR" sz="1200" kern="1200" dirty="0">
                <a:solidFill>
                  <a:schemeClr val="tx1"/>
                </a:solidFill>
                <a:effectLst/>
                <a:latin typeface="+mn-lt"/>
                <a:ea typeface="+mn-ea"/>
                <a:cs typeface="+mn-cs"/>
              </a:rPr>
              <a:t>C2C </a:t>
            </a:r>
            <a:r>
              <a:rPr lang="ko-KR" altLang="en-US" sz="1200" kern="1200" dirty="0">
                <a:solidFill>
                  <a:schemeClr val="tx1"/>
                </a:solidFill>
                <a:effectLst/>
                <a:latin typeface="+mn-lt"/>
                <a:ea typeface="+mn-ea"/>
                <a:cs typeface="+mn-cs"/>
              </a:rPr>
              <a:t>온라인 쇼핑 플랫폼인 </a:t>
            </a:r>
            <a:r>
              <a:rPr lang="ko-KR" altLang="en-US" sz="1200" kern="1200" dirty="0" err="1">
                <a:solidFill>
                  <a:schemeClr val="tx1"/>
                </a:solidFill>
                <a:effectLst/>
                <a:latin typeface="+mn-lt"/>
                <a:ea typeface="+mn-ea"/>
                <a:cs typeface="+mn-cs"/>
              </a:rPr>
              <a:t>타오바오</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淘寶</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또 </a:t>
            </a:r>
            <a:r>
              <a:rPr lang="en-US" altLang="ko-KR" sz="1200" kern="1200" dirty="0">
                <a:solidFill>
                  <a:schemeClr val="tx1"/>
                </a:solidFill>
                <a:effectLst/>
                <a:latin typeface="+mn-lt"/>
                <a:ea typeface="+mn-ea"/>
                <a:cs typeface="+mn-cs"/>
              </a:rPr>
              <a:t>2004</a:t>
            </a:r>
            <a:r>
              <a:rPr lang="ko-KR" altLang="en-US" sz="1200" kern="1200" dirty="0">
                <a:solidFill>
                  <a:schemeClr val="tx1"/>
                </a:solidFill>
                <a:effectLst/>
                <a:latin typeface="+mn-lt"/>
                <a:ea typeface="+mn-ea"/>
                <a:cs typeface="+mn-cs"/>
              </a:rPr>
              <a:t>년 온라인 결제 시스템인 </a:t>
            </a:r>
            <a:r>
              <a:rPr lang="ko-KR" altLang="en-US" sz="1200" kern="1200" dirty="0" err="1">
                <a:solidFill>
                  <a:schemeClr val="tx1"/>
                </a:solidFill>
                <a:effectLst/>
                <a:latin typeface="+mn-lt"/>
                <a:ea typeface="+mn-ea"/>
                <a:cs typeface="+mn-cs"/>
              </a:rPr>
              <a:t>알리페이</a:t>
            </a:r>
            <a:r>
              <a:rPr lang="en-US" altLang="ko-KR" sz="1200" kern="1200" dirty="0">
                <a:solidFill>
                  <a:schemeClr val="tx1"/>
                </a:solidFill>
                <a:effectLst/>
                <a:latin typeface="+mn-lt"/>
                <a:ea typeface="+mn-ea"/>
                <a:cs typeface="+mn-cs"/>
              </a:rPr>
              <a:t>(Alipay)</a:t>
            </a:r>
            <a:r>
              <a:rPr lang="ko-KR" altLang="en-US" sz="1200" kern="1200" dirty="0">
                <a:solidFill>
                  <a:schemeClr val="tx1"/>
                </a:solidFill>
                <a:effectLst/>
                <a:latin typeface="+mn-lt"/>
                <a:ea typeface="+mn-ea"/>
                <a:cs typeface="+mn-cs"/>
              </a:rPr>
              <a:t>를 출시했고</a:t>
            </a:r>
            <a:r>
              <a:rPr lang="en-US" altLang="ko-KR" sz="1200" kern="1200" dirty="0">
                <a:solidFill>
                  <a:schemeClr val="tx1"/>
                </a:solidFill>
                <a:effectLst/>
                <a:latin typeface="+mn-lt"/>
                <a:ea typeface="+mn-ea"/>
                <a:cs typeface="+mn-cs"/>
              </a:rPr>
              <a:t>, 2008</a:t>
            </a:r>
            <a:r>
              <a:rPr lang="ko-KR" altLang="en-US" sz="1200" kern="1200" dirty="0">
                <a:solidFill>
                  <a:schemeClr val="tx1"/>
                </a:solidFill>
                <a:effectLst/>
                <a:latin typeface="+mn-lt"/>
                <a:ea typeface="+mn-ea"/>
                <a:cs typeface="+mn-cs"/>
              </a:rPr>
              <a:t>년에는 중국 소비자가 전 세계 제품을 직접 구매할 수 있게 해주는 </a:t>
            </a:r>
            <a:r>
              <a:rPr lang="ko-KR" altLang="en-US" sz="1200" kern="1200" dirty="0" err="1">
                <a:solidFill>
                  <a:schemeClr val="tx1"/>
                </a:solidFill>
                <a:effectLst/>
                <a:latin typeface="+mn-lt"/>
                <a:ea typeface="+mn-ea"/>
                <a:cs typeface="+mn-cs"/>
              </a:rPr>
              <a:t>티몰</a:t>
            </a:r>
            <a:r>
              <a:rPr lang="en-US" altLang="ko-KR" sz="1200" kern="1200" dirty="0">
                <a:solidFill>
                  <a:schemeClr val="tx1"/>
                </a:solidFill>
                <a:effectLst/>
                <a:latin typeface="+mn-lt"/>
                <a:ea typeface="+mn-ea"/>
                <a:cs typeface="+mn-cs"/>
              </a:rPr>
              <a:t>(</a:t>
            </a:r>
            <a:r>
              <a:rPr lang="en-US" altLang="ko-KR" sz="1200" kern="1200" dirty="0" err="1">
                <a:solidFill>
                  <a:schemeClr val="tx1"/>
                </a:solidFill>
                <a:effectLst/>
                <a:latin typeface="+mn-lt"/>
                <a:ea typeface="+mn-ea"/>
                <a:cs typeface="+mn-cs"/>
              </a:rPr>
              <a:t>Tmall</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을 설립했다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현재 </a:t>
            </a:r>
            <a:r>
              <a:rPr lang="ko-KR" altLang="en-US" sz="1200" kern="1200" dirty="0" err="1">
                <a:solidFill>
                  <a:schemeClr val="tx1"/>
                </a:solidFill>
                <a:effectLst/>
                <a:latin typeface="+mn-lt"/>
                <a:ea typeface="+mn-ea"/>
                <a:cs typeface="+mn-cs"/>
              </a:rPr>
              <a:t>알리바바는</a:t>
            </a:r>
            <a:r>
              <a:rPr lang="ko-KR" altLang="en-US" sz="1200" kern="1200" dirty="0">
                <a:solidFill>
                  <a:schemeClr val="tx1"/>
                </a:solidFill>
                <a:effectLst/>
                <a:latin typeface="+mn-lt"/>
                <a:ea typeface="+mn-ea"/>
                <a:cs typeface="+mn-cs"/>
              </a:rPr>
              <a:t> 중국 전자상거래의 </a:t>
            </a:r>
            <a:r>
              <a:rPr lang="en-US" altLang="ko-KR" sz="1200" kern="1200" dirty="0">
                <a:solidFill>
                  <a:schemeClr val="tx1"/>
                </a:solidFill>
                <a:effectLst/>
                <a:latin typeface="+mn-lt"/>
                <a:ea typeface="+mn-ea"/>
                <a:cs typeface="+mn-cs"/>
              </a:rPr>
              <a:t>80%</a:t>
            </a:r>
            <a:r>
              <a:rPr lang="ko-KR" altLang="en-US" sz="1200" kern="1200" dirty="0">
                <a:solidFill>
                  <a:schemeClr val="tx1"/>
                </a:solidFill>
                <a:effectLst/>
                <a:latin typeface="+mn-lt"/>
                <a:ea typeface="+mn-ea"/>
                <a:cs typeface="+mn-cs"/>
              </a:rPr>
              <a:t>를 점유하고 있다</a:t>
            </a:r>
            <a:r>
              <a:rPr lang="en-US" altLang="ko-KR" sz="1200" kern="1200" dirty="0">
                <a:solidFill>
                  <a:schemeClr val="tx1"/>
                </a:solidFill>
                <a:effectLst/>
                <a:latin typeface="+mn-lt"/>
                <a:ea typeface="+mn-ea"/>
                <a:cs typeface="+mn-cs"/>
              </a:rPr>
              <a:t>. 2013</a:t>
            </a:r>
            <a:r>
              <a:rPr lang="ko-KR" altLang="en-US" sz="1200" kern="1200" dirty="0">
                <a:solidFill>
                  <a:schemeClr val="tx1"/>
                </a:solidFill>
                <a:effectLst/>
                <a:latin typeface="+mn-lt"/>
                <a:ea typeface="+mn-ea"/>
                <a:cs typeface="+mn-cs"/>
              </a:rPr>
              <a:t>년 기준 매출액 </a:t>
            </a:r>
            <a:r>
              <a:rPr lang="en-US" altLang="ko-KR" sz="1200" kern="1200" dirty="0">
                <a:solidFill>
                  <a:schemeClr val="tx1"/>
                </a:solidFill>
                <a:effectLst/>
                <a:latin typeface="+mn-lt"/>
                <a:ea typeface="+mn-ea"/>
                <a:cs typeface="+mn-cs"/>
              </a:rPr>
              <a:t>79</a:t>
            </a:r>
            <a:r>
              <a:rPr lang="ko-KR" altLang="en-US" sz="1200" kern="1200" dirty="0">
                <a:solidFill>
                  <a:schemeClr val="tx1"/>
                </a:solidFill>
                <a:effectLst/>
                <a:latin typeface="+mn-lt"/>
                <a:ea typeface="+mn-ea"/>
                <a:cs typeface="+mn-cs"/>
              </a:rPr>
              <a:t>억</a:t>
            </a:r>
            <a:r>
              <a:rPr lang="en-US" altLang="ko-KR" sz="1200" kern="1200" dirty="0">
                <a:solidFill>
                  <a:schemeClr val="tx1"/>
                </a:solidFill>
                <a:effectLst/>
                <a:latin typeface="+mn-lt"/>
                <a:ea typeface="+mn-ea"/>
                <a:cs typeface="+mn-cs"/>
              </a:rPr>
              <a:t>500</a:t>
            </a:r>
            <a:r>
              <a:rPr lang="ko-KR" altLang="en-US" sz="1200" kern="1200" dirty="0">
                <a:solidFill>
                  <a:schemeClr val="tx1"/>
                </a:solidFill>
                <a:effectLst/>
                <a:latin typeface="+mn-lt"/>
                <a:ea typeface="+mn-ea"/>
                <a:cs typeface="+mn-cs"/>
              </a:rPr>
              <a:t>만 달러</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순이익 </a:t>
            </a:r>
            <a:r>
              <a:rPr lang="en-US" altLang="ko-KR" sz="1200" kern="1200" dirty="0">
                <a:solidFill>
                  <a:schemeClr val="tx1"/>
                </a:solidFill>
                <a:effectLst/>
                <a:latin typeface="+mn-lt"/>
                <a:ea typeface="+mn-ea"/>
                <a:cs typeface="+mn-cs"/>
              </a:rPr>
              <a:t>35</a:t>
            </a:r>
            <a:r>
              <a:rPr lang="ko-KR" altLang="en-US" sz="1200" kern="1200" dirty="0">
                <a:solidFill>
                  <a:schemeClr val="tx1"/>
                </a:solidFill>
                <a:effectLst/>
                <a:latin typeface="+mn-lt"/>
                <a:ea typeface="+mn-ea"/>
                <a:cs typeface="+mn-cs"/>
              </a:rPr>
              <a:t>억</a:t>
            </a:r>
            <a:r>
              <a:rPr lang="en-US" altLang="ko-KR" sz="1200" kern="1200" dirty="0">
                <a:solidFill>
                  <a:schemeClr val="tx1"/>
                </a:solidFill>
                <a:effectLst/>
                <a:latin typeface="+mn-lt"/>
                <a:ea typeface="+mn-ea"/>
                <a:cs typeface="+mn-cs"/>
              </a:rPr>
              <a:t>6000</a:t>
            </a:r>
            <a:r>
              <a:rPr lang="ko-KR" altLang="en-US" sz="1200" kern="1200" dirty="0">
                <a:solidFill>
                  <a:schemeClr val="tx1"/>
                </a:solidFill>
                <a:effectLst/>
                <a:latin typeface="+mn-lt"/>
                <a:ea typeface="+mn-ea"/>
                <a:cs typeface="+mn-cs"/>
              </a:rPr>
              <a:t>만 달러에 이르는 세계 최고의 전자상거래 기업이다</a:t>
            </a:r>
            <a:r>
              <a:rPr lang="en-US" altLang="ko-KR" sz="1200" kern="1200" dirty="0">
                <a:solidFill>
                  <a:schemeClr val="tx1"/>
                </a:solidFill>
                <a:effectLst/>
                <a:latin typeface="+mn-lt"/>
                <a:ea typeface="+mn-ea"/>
                <a:cs typeface="+mn-cs"/>
              </a:rPr>
              <a:t>.</a:t>
            </a:r>
            <a:endParaRPr lang="ko-KR" altLang="en-US" dirty="0">
              <a:effectLst/>
            </a:endParaRPr>
          </a:p>
          <a:p>
            <a:r>
              <a:rPr lang="ko-KR" altLang="en-US" sz="1200" kern="1200" dirty="0">
                <a:solidFill>
                  <a:schemeClr val="tx1"/>
                </a:solidFill>
                <a:effectLst/>
                <a:latin typeface="+mn-lt"/>
                <a:ea typeface="+mn-ea"/>
                <a:cs typeface="+mn-cs"/>
              </a:rPr>
              <a:t> </a:t>
            </a:r>
            <a:endParaRPr lang="ko-KR" altLang="en-US" dirty="0">
              <a:effectLst/>
            </a:endParaRPr>
          </a:p>
          <a:p>
            <a:r>
              <a:rPr lang="ko-KR" altLang="en-US" sz="1200" kern="1200" dirty="0" err="1">
                <a:solidFill>
                  <a:schemeClr val="tx1"/>
                </a:solidFill>
                <a:effectLst/>
                <a:latin typeface="+mn-lt"/>
                <a:ea typeface="+mn-ea"/>
                <a:cs typeface="+mn-cs"/>
              </a:rPr>
              <a:t>알리바바의</a:t>
            </a:r>
            <a:r>
              <a:rPr lang="ko-KR" altLang="en-US" sz="1200" kern="1200" dirty="0">
                <a:solidFill>
                  <a:schemeClr val="tx1"/>
                </a:solidFill>
                <a:effectLst/>
                <a:latin typeface="+mn-lt"/>
                <a:ea typeface="+mn-ea"/>
                <a:cs typeface="+mn-cs"/>
              </a:rPr>
              <a:t> 입지전적인 성공은 금융 분야에 취약한 한국인들의 입에서 탄성이 </a:t>
            </a:r>
            <a:r>
              <a:rPr lang="ko-KR" altLang="en-US" sz="1200" kern="1200" dirty="0" err="1">
                <a:solidFill>
                  <a:schemeClr val="tx1"/>
                </a:solidFill>
                <a:effectLst/>
                <a:latin typeface="+mn-lt"/>
                <a:ea typeface="+mn-ea"/>
                <a:cs typeface="+mn-cs"/>
              </a:rPr>
              <a:t>터져나오게</a:t>
            </a:r>
            <a:r>
              <a:rPr lang="ko-KR" altLang="en-US" sz="1200" kern="1200" dirty="0">
                <a:solidFill>
                  <a:schemeClr val="tx1"/>
                </a:solidFill>
                <a:effectLst/>
                <a:latin typeface="+mn-lt"/>
                <a:ea typeface="+mn-ea"/>
                <a:cs typeface="+mn-cs"/>
              </a:rPr>
              <a:t> 한다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이러한 </a:t>
            </a:r>
            <a:r>
              <a:rPr lang="ko-KR" altLang="en-US" sz="1200" kern="1200" dirty="0" err="1">
                <a:solidFill>
                  <a:schemeClr val="tx1"/>
                </a:solidFill>
                <a:effectLst/>
                <a:latin typeface="+mn-lt"/>
                <a:ea typeface="+mn-ea"/>
                <a:cs typeface="+mn-cs"/>
              </a:rPr>
              <a:t>알리바바의</a:t>
            </a:r>
            <a:r>
              <a:rPr lang="ko-KR" altLang="en-US" sz="1200" kern="1200" dirty="0">
                <a:solidFill>
                  <a:schemeClr val="tx1"/>
                </a:solidFill>
                <a:effectLst/>
                <a:latin typeface="+mn-lt"/>
                <a:ea typeface="+mn-ea"/>
                <a:cs typeface="+mn-cs"/>
              </a:rPr>
              <a:t> 성공은 소프트뱅크의 </a:t>
            </a:r>
            <a:r>
              <a:rPr lang="ko-KR" altLang="en-US" sz="1200" kern="1200" dirty="0" err="1">
                <a:solidFill>
                  <a:schemeClr val="tx1"/>
                </a:solidFill>
                <a:effectLst/>
                <a:latin typeface="+mn-lt"/>
                <a:ea typeface="+mn-ea"/>
                <a:cs typeface="+mn-cs"/>
              </a:rPr>
              <a:t>손정의</a:t>
            </a:r>
            <a:r>
              <a:rPr lang="ko-KR" altLang="en-US" sz="1200" kern="1200" dirty="0">
                <a:solidFill>
                  <a:schemeClr val="tx1"/>
                </a:solidFill>
                <a:effectLst/>
                <a:latin typeface="+mn-lt"/>
                <a:ea typeface="+mn-ea"/>
                <a:cs typeface="+mn-cs"/>
              </a:rPr>
              <a:t> 회장이 </a:t>
            </a:r>
            <a:r>
              <a:rPr lang="ko-KR" altLang="en-US" sz="1200" kern="1200" dirty="0" err="1">
                <a:solidFill>
                  <a:schemeClr val="tx1"/>
                </a:solidFill>
                <a:effectLst/>
                <a:latin typeface="+mn-lt"/>
                <a:ea typeface="+mn-ea"/>
                <a:cs typeface="+mn-cs"/>
              </a:rPr>
              <a:t>알리바바에</a:t>
            </a:r>
            <a:r>
              <a:rPr lang="ko-KR" altLang="en-US" sz="1200" kern="1200" dirty="0">
                <a:solidFill>
                  <a:schemeClr val="tx1"/>
                </a:solidFill>
                <a:effectLst/>
                <a:latin typeface="+mn-lt"/>
                <a:ea typeface="+mn-ea"/>
                <a:cs typeface="+mn-cs"/>
              </a:rPr>
              <a:t> 투자하는 장면에서 그 단면을 보여줬다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손 회장은 당시 투자결정을 내리는 데 </a:t>
            </a:r>
            <a:r>
              <a:rPr lang="en-US" altLang="ko-KR" sz="1200" kern="1200" dirty="0">
                <a:solidFill>
                  <a:schemeClr val="tx1"/>
                </a:solidFill>
                <a:effectLst/>
                <a:latin typeface="+mn-lt"/>
                <a:ea typeface="+mn-ea"/>
                <a:cs typeface="+mn-cs"/>
              </a:rPr>
              <a:t>6</a:t>
            </a:r>
            <a:r>
              <a:rPr lang="ko-KR" altLang="en-US" sz="1200" kern="1200" dirty="0" err="1">
                <a:solidFill>
                  <a:schemeClr val="tx1"/>
                </a:solidFill>
                <a:effectLst/>
                <a:latin typeface="+mn-lt"/>
                <a:ea typeface="+mn-ea"/>
                <a:cs typeface="+mn-cs"/>
              </a:rPr>
              <a:t>분밖에</a:t>
            </a:r>
            <a:r>
              <a:rPr lang="ko-KR" altLang="en-US" sz="1200" kern="1200" dirty="0">
                <a:solidFill>
                  <a:schemeClr val="tx1"/>
                </a:solidFill>
                <a:effectLst/>
                <a:latin typeface="+mn-lt"/>
                <a:ea typeface="+mn-ea"/>
                <a:cs typeface="+mn-cs"/>
              </a:rPr>
              <a:t> 걸리지 않았다고 한다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그는 </a:t>
            </a:r>
            <a:r>
              <a:rPr lang="ko-KR" altLang="en-US" sz="1200" kern="1200" dirty="0" err="1">
                <a:solidFill>
                  <a:schemeClr val="tx1"/>
                </a:solidFill>
                <a:effectLst/>
                <a:latin typeface="+mn-lt"/>
                <a:ea typeface="+mn-ea"/>
                <a:cs typeface="+mn-cs"/>
              </a:rPr>
              <a:t>마윈에게</a:t>
            </a:r>
            <a:r>
              <a:rPr lang="ko-KR" altLang="en-US" sz="1200" kern="1200" dirty="0">
                <a:solidFill>
                  <a:schemeClr val="tx1"/>
                </a:solidFill>
                <a:effectLst/>
                <a:latin typeface="+mn-lt"/>
                <a:ea typeface="+mn-ea"/>
                <a:cs typeface="+mn-cs"/>
              </a:rPr>
              <a:t> 다음과 같이 말했다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마윈</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당신의 독특한 기질을 유지하십시오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이것이 내가 당신에게 투자한 제일 중요한 이유입니다</a:t>
            </a:r>
            <a:r>
              <a:rPr lang="en-US" altLang="ko-KR" sz="1200" kern="1200" dirty="0">
                <a:solidFill>
                  <a:schemeClr val="tx1"/>
                </a:solidFill>
                <a:effectLst/>
                <a:latin typeface="+mn-lt"/>
                <a:ea typeface="+mn-ea"/>
                <a:cs typeface="+mn-cs"/>
              </a:rPr>
              <a:t>.”3 3</a:t>
            </a:r>
            <a:r>
              <a:rPr lang="ko-KR" altLang="en-US" sz="1200" kern="1200" dirty="0" err="1">
                <a:solidFill>
                  <a:schemeClr val="tx1"/>
                </a:solidFill>
                <a:effectLst/>
                <a:latin typeface="+mn-lt"/>
                <a:ea typeface="+mn-ea"/>
                <a:cs typeface="+mn-cs"/>
              </a:rPr>
              <a:t>둥즈쉬안</a:t>
            </a:r>
            <a:r>
              <a:rPr lang="en-US" altLang="ko-KR" sz="1200" kern="1200" dirty="0">
                <a:solidFill>
                  <a:schemeClr val="tx1"/>
                </a:solidFill>
                <a:effectLst/>
                <a:latin typeface="+mn-lt"/>
                <a:ea typeface="+mn-ea"/>
                <a:cs typeface="+mn-cs"/>
              </a:rPr>
              <a:t>, &lt;</a:t>
            </a:r>
            <a:r>
              <a:rPr lang="ko-KR" altLang="en-US" sz="1200" kern="1200" dirty="0">
                <a:solidFill>
                  <a:schemeClr val="tx1"/>
                </a:solidFill>
                <a:effectLst/>
                <a:latin typeface="+mn-lt"/>
                <a:ea typeface="+mn-ea"/>
                <a:cs typeface="+mn-cs"/>
              </a:rPr>
              <a:t>이것이 </a:t>
            </a:r>
            <a:r>
              <a:rPr lang="ko-KR" altLang="en-US" sz="1200" kern="1200" dirty="0" err="1">
                <a:solidFill>
                  <a:schemeClr val="tx1"/>
                </a:solidFill>
                <a:effectLst/>
                <a:latin typeface="+mn-lt"/>
                <a:ea typeface="+mn-ea"/>
                <a:cs typeface="+mn-cs"/>
              </a:rPr>
              <a:t>마윈의</a:t>
            </a:r>
            <a:r>
              <a:rPr lang="ko-KR" altLang="en-US"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알리바바다</a:t>
            </a:r>
            <a:r>
              <a:rPr lang="en-US" altLang="ko-KR" sz="1200" kern="1200" dirty="0">
                <a:solidFill>
                  <a:schemeClr val="tx1"/>
                </a:solidFill>
                <a:effectLst/>
                <a:latin typeface="+mn-lt"/>
                <a:ea typeface="+mn-ea"/>
                <a:cs typeface="+mn-cs"/>
              </a:rPr>
              <a:t>&gt; </a:t>
            </a:r>
            <a:r>
              <a:rPr lang="ko-KR" altLang="en-US" sz="1200" kern="1200" dirty="0" err="1">
                <a:solidFill>
                  <a:schemeClr val="tx1"/>
                </a:solidFill>
                <a:effectLst/>
                <a:latin typeface="+mn-lt"/>
                <a:ea typeface="+mn-ea"/>
                <a:cs typeface="+mn-cs"/>
              </a:rPr>
              <a:t>닫기즉</a:t>
            </a:r>
            <a:r>
              <a:rPr lang="ko-KR" altLang="en-US"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알리바바의</a:t>
            </a:r>
            <a:r>
              <a:rPr lang="ko-KR" altLang="en-US" sz="1200" kern="1200" dirty="0">
                <a:solidFill>
                  <a:schemeClr val="tx1"/>
                </a:solidFill>
                <a:effectLst/>
                <a:latin typeface="+mn-lt"/>
                <a:ea typeface="+mn-ea"/>
                <a:cs typeface="+mn-cs"/>
              </a:rPr>
              <a:t> 성공은 항저우 출신의 </a:t>
            </a:r>
            <a:r>
              <a:rPr lang="ko-KR" altLang="en-US" sz="1200" kern="1200" dirty="0" err="1">
                <a:solidFill>
                  <a:schemeClr val="tx1"/>
                </a:solidFill>
                <a:effectLst/>
                <a:latin typeface="+mn-lt"/>
                <a:ea typeface="+mn-ea"/>
                <a:cs typeface="+mn-cs"/>
              </a:rPr>
              <a:t>마윈이라는</a:t>
            </a:r>
            <a:r>
              <a:rPr lang="ko-KR" altLang="en-US" sz="1200" kern="1200" dirty="0">
                <a:solidFill>
                  <a:schemeClr val="tx1"/>
                </a:solidFill>
                <a:effectLst/>
                <a:latin typeface="+mn-lt"/>
                <a:ea typeface="+mn-ea"/>
                <a:cs typeface="+mn-cs"/>
              </a:rPr>
              <a:t> 개인이 이끌어낸 의지의 산물이다</a:t>
            </a:r>
            <a:r>
              <a:rPr lang="en-US" altLang="ko-KR" sz="1200" kern="1200" dirty="0">
                <a:solidFill>
                  <a:schemeClr val="tx1"/>
                </a:solidFill>
                <a:effectLst/>
                <a:latin typeface="+mn-lt"/>
                <a:ea typeface="+mn-ea"/>
                <a:cs typeface="+mn-cs"/>
              </a:rPr>
              <a:t>.</a:t>
            </a:r>
            <a:endParaRPr lang="ko-KR" altLang="en-US" dirty="0">
              <a:effectLst/>
            </a:endParaRPr>
          </a:p>
          <a:p>
            <a:r>
              <a:rPr lang="ko-KR" altLang="en-US" sz="1200" kern="1200" dirty="0">
                <a:solidFill>
                  <a:schemeClr val="tx1"/>
                </a:solidFill>
                <a:effectLst/>
                <a:latin typeface="+mn-lt"/>
                <a:ea typeface="+mn-ea"/>
                <a:cs typeface="+mn-cs"/>
              </a:rPr>
              <a:t> </a:t>
            </a:r>
            <a:endParaRPr lang="ko-KR" altLang="en-US" dirty="0">
              <a:effectLst/>
            </a:endParaRPr>
          </a:p>
          <a:p>
            <a:r>
              <a:rPr lang="ko-KR" altLang="en-US" sz="1200" kern="1200" dirty="0">
                <a:solidFill>
                  <a:schemeClr val="tx1"/>
                </a:solidFill>
                <a:effectLst/>
                <a:latin typeface="+mn-lt"/>
                <a:ea typeface="+mn-ea"/>
                <a:cs typeface="+mn-cs"/>
              </a:rPr>
              <a:t>인적자원관리 측면에서 </a:t>
            </a:r>
            <a:r>
              <a:rPr lang="ko-KR" altLang="en-US" sz="1200" kern="1200" dirty="0" err="1">
                <a:solidFill>
                  <a:schemeClr val="tx1"/>
                </a:solidFill>
                <a:effectLst/>
                <a:latin typeface="+mn-lt"/>
                <a:ea typeface="+mn-ea"/>
                <a:cs typeface="+mn-cs"/>
              </a:rPr>
              <a:t>알리바바의</a:t>
            </a:r>
            <a:r>
              <a:rPr lang="ko-KR" altLang="en-US" sz="1200" kern="1200" dirty="0">
                <a:solidFill>
                  <a:schemeClr val="tx1"/>
                </a:solidFill>
                <a:effectLst/>
                <a:latin typeface="+mn-lt"/>
                <a:ea typeface="+mn-ea"/>
                <a:cs typeface="+mn-cs"/>
              </a:rPr>
              <a:t> 성공을 분석한 것이 </a:t>
            </a:r>
            <a:r>
              <a:rPr lang="en-US" altLang="ko-KR" sz="1200" kern="1200" dirty="0">
                <a:solidFill>
                  <a:schemeClr val="tx1"/>
                </a:solidFill>
                <a:effectLst/>
                <a:latin typeface="+mn-lt"/>
                <a:ea typeface="+mn-ea"/>
                <a:cs typeface="+mn-cs"/>
              </a:rPr>
              <a:t>&lt;</a:t>
            </a:r>
            <a:r>
              <a:rPr lang="ko-KR" altLang="en-US" sz="1200" kern="1200" dirty="0">
                <a:solidFill>
                  <a:schemeClr val="tx1"/>
                </a:solidFill>
                <a:effectLst/>
                <a:latin typeface="+mn-lt"/>
                <a:ea typeface="+mn-ea"/>
                <a:cs typeface="+mn-cs"/>
              </a:rPr>
              <a:t>표 </a:t>
            </a:r>
            <a:r>
              <a:rPr lang="en-US" altLang="ko-KR" sz="1200" kern="1200" dirty="0">
                <a:solidFill>
                  <a:schemeClr val="tx1"/>
                </a:solidFill>
                <a:effectLst/>
                <a:latin typeface="+mn-lt"/>
                <a:ea typeface="+mn-ea"/>
                <a:cs typeface="+mn-cs"/>
              </a:rPr>
              <a:t>2&gt;</a:t>
            </a:r>
            <a:r>
              <a:rPr lang="ko-KR" altLang="en-US" sz="1200" kern="1200" dirty="0">
                <a:solidFill>
                  <a:schemeClr val="tx1"/>
                </a:solidFill>
                <a:effectLst/>
                <a:latin typeface="+mn-lt"/>
                <a:ea typeface="+mn-ea"/>
                <a:cs typeface="+mn-cs"/>
              </a:rPr>
              <a:t>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이제 그 핵심 요인에 대해 살펴보자</a:t>
            </a:r>
            <a:r>
              <a:rPr lang="en-US" altLang="ko-KR" sz="1200" kern="1200" dirty="0">
                <a:solidFill>
                  <a:schemeClr val="tx1"/>
                </a:solidFill>
                <a:effectLst/>
                <a:latin typeface="+mn-lt"/>
                <a:ea typeface="+mn-ea"/>
                <a:cs typeface="+mn-cs"/>
              </a:rPr>
              <a:t>.</a:t>
            </a:r>
            <a:endParaRPr lang="ko-KR" altLang="en-US" dirty="0">
              <a:effectLst/>
            </a:endParaRPr>
          </a:p>
          <a:p>
            <a:endParaRPr lang="en-US" altLang="ko-KR" dirty="0"/>
          </a:p>
          <a:p>
            <a:endParaRPr lang="en-US" altLang="ko-KR" dirty="0"/>
          </a:p>
          <a:p>
            <a:r>
              <a:rPr lang="en-US" altLang="ko-KR" dirty="0"/>
              <a:t>/</a:t>
            </a:r>
            <a:r>
              <a:rPr lang="ko-KR" altLang="en-US" dirty="0"/>
              <a:t/>
            </a:r>
            <a:br>
              <a:rPr lang="ko-KR" altLang="en-US" dirty="0"/>
            </a:br>
            <a:r>
              <a:rPr lang="ko-KR" altLang="en-US" sz="1200" b="0" i="0" u="none" strike="noStrike" kern="1200" dirty="0">
                <a:solidFill>
                  <a:schemeClr val="tx1"/>
                </a:solidFill>
                <a:effectLst/>
                <a:latin typeface="+mn-lt"/>
                <a:ea typeface="+mn-ea"/>
                <a:cs typeface="+mn-cs"/>
              </a:rPr>
              <a:t>세계적 경영학자 짐 </a:t>
            </a:r>
            <a:r>
              <a:rPr lang="ko-KR" altLang="en-US" sz="1200" b="0" i="0" u="none" strike="noStrike" kern="1200" dirty="0" err="1">
                <a:solidFill>
                  <a:schemeClr val="tx1"/>
                </a:solidFill>
                <a:effectLst/>
                <a:latin typeface="+mn-lt"/>
                <a:ea typeface="+mn-ea"/>
                <a:cs typeface="+mn-cs"/>
              </a:rPr>
              <a:t>콜린스가</a:t>
            </a:r>
            <a:r>
              <a:rPr lang="ko-KR" altLang="en-US" sz="1200" b="0" i="0" u="none" strike="noStrike" kern="1200" dirty="0">
                <a:solidFill>
                  <a:schemeClr val="tx1"/>
                </a:solidFill>
                <a:effectLst/>
                <a:latin typeface="+mn-lt"/>
                <a:ea typeface="+mn-ea"/>
                <a:cs typeface="+mn-cs"/>
              </a:rPr>
              <a:t> 소위 ‘위대한 기업’ </a:t>
            </a:r>
            <a:r>
              <a:rPr lang="en-US" altLang="ko-KR" sz="1200" b="0" i="0" u="none" strike="noStrike" kern="1200" dirty="0">
                <a:solidFill>
                  <a:schemeClr val="tx1"/>
                </a:solidFill>
                <a:effectLst/>
                <a:latin typeface="+mn-lt"/>
                <a:ea typeface="+mn-ea"/>
                <a:cs typeface="+mn-cs"/>
              </a:rPr>
              <a:t>18</a:t>
            </a:r>
            <a:r>
              <a:rPr lang="ko-KR" altLang="en-US" sz="1200" b="0" i="0" u="none" strike="noStrike" kern="1200" dirty="0">
                <a:solidFill>
                  <a:schemeClr val="tx1"/>
                </a:solidFill>
                <a:effectLst/>
                <a:latin typeface="+mn-lt"/>
                <a:ea typeface="+mn-ea"/>
                <a:cs typeface="+mn-cs"/>
              </a:rPr>
              <a:t>개를 조사해 보았더니 거의 전부가 다 이런 가치관 경영을 하고 있었다</a:t>
            </a:r>
            <a:r>
              <a:rPr lang="en-US" altLang="ko-KR" sz="1200" b="0" i="0" u="none" strike="noStrike" kern="1200" dirty="0">
                <a:solidFill>
                  <a:schemeClr val="tx1"/>
                </a:solidFill>
                <a:effectLst/>
                <a:latin typeface="+mn-lt"/>
                <a:ea typeface="+mn-ea"/>
                <a:cs typeface="+mn-cs"/>
              </a:rPr>
              <a:t>. (http://news.hankyung.com/article/2015122887281)</a:t>
            </a:r>
            <a:endParaRPr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26</a:t>
            </a:fld>
            <a:endParaRPr lang="ko-KR" altLang="en-US"/>
          </a:p>
        </p:txBody>
      </p:sp>
    </p:spTree>
    <p:extLst>
      <p:ext uri="{BB962C8B-B14F-4D97-AF65-F5344CB8AC3E}">
        <p14:creationId xmlns:p14="http://schemas.microsoft.com/office/powerpoint/2010/main" val="1239267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kern="1200" dirty="0">
                <a:solidFill>
                  <a:schemeClr val="tx1"/>
                </a:solidFill>
                <a:effectLst/>
                <a:latin typeface="+mn-lt"/>
                <a:ea typeface="+mn-ea"/>
                <a:cs typeface="+mn-cs"/>
              </a:rPr>
              <a:t>출처 </a:t>
            </a:r>
            <a:r>
              <a:rPr lang="en-US" altLang="ko-KR" sz="1200" kern="1200" dirty="0">
                <a:solidFill>
                  <a:schemeClr val="tx1"/>
                </a:solidFill>
                <a:effectLst/>
                <a:latin typeface="+mn-lt"/>
                <a:ea typeface="+mn-ea"/>
                <a:cs typeface="+mn-cs"/>
              </a:rPr>
              <a:t>: http://dbr.donga.com/article/view/1201/article_no/7594</a:t>
            </a:r>
          </a:p>
          <a:p>
            <a:endParaRPr lang="en-US" altLang="ko-KR" sz="1200" kern="1200" dirty="0">
              <a:solidFill>
                <a:schemeClr val="tx1"/>
              </a:solidFill>
              <a:effectLst/>
              <a:latin typeface="+mn-lt"/>
              <a:ea typeface="+mn-ea"/>
              <a:cs typeface="+mn-cs"/>
            </a:endParaRPr>
          </a:p>
          <a:p>
            <a:r>
              <a:rPr lang="ko-KR" altLang="en-US" sz="1200" b="1" kern="1200" dirty="0">
                <a:solidFill>
                  <a:schemeClr val="tx1"/>
                </a:solidFill>
                <a:effectLst/>
                <a:latin typeface="+mn-lt"/>
                <a:ea typeface="+mn-ea"/>
                <a:cs typeface="+mn-cs"/>
              </a:rPr>
              <a:t>둘째</a:t>
            </a:r>
            <a:r>
              <a:rPr lang="en-US" altLang="ko-KR" sz="1200" b="1" kern="1200" dirty="0">
                <a:solidFill>
                  <a:schemeClr val="tx1"/>
                </a:solidFill>
                <a:effectLst/>
                <a:latin typeface="+mn-lt"/>
                <a:ea typeface="+mn-ea"/>
                <a:cs typeface="+mn-cs"/>
              </a:rPr>
              <a:t>, </a:t>
            </a:r>
            <a:r>
              <a:rPr lang="ko-KR" altLang="en-US" sz="1200" b="1" kern="1200" dirty="0">
                <a:solidFill>
                  <a:schemeClr val="tx1"/>
                </a:solidFill>
                <a:effectLst/>
                <a:latin typeface="+mn-lt"/>
                <a:ea typeface="+mn-ea"/>
                <a:cs typeface="+mn-cs"/>
              </a:rPr>
              <a:t>경영환경 변화에 대해 사람</a:t>
            </a:r>
            <a:r>
              <a:rPr lang="en-US" altLang="ko-KR" sz="1200" b="1" kern="1200" dirty="0">
                <a:solidFill>
                  <a:schemeClr val="tx1"/>
                </a:solidFill>
                <a:effectLst/>
                <a:latin typeface="+mn-lt"/>
                <a:ea typeface="+mn-ea"/>
                <a:cs typeface="+mn-cs"/>
              </a:rPr>
              <a:t>/</a:t>
            </a:r>
            <a:r>
              <a:rPr lang="ko-KR" altLang="en-US" sz="1200" b="1" kern="1200" dirty="0">
                <a:solidFill>
                  <a:schemeClr val="tx1"/>
                </a:solidFill>
                <a:effectLst/>
                <a:latin typeface="+mn-lt"/>
                <a:ea typeface="+mn-ea"/>
                <a:cs typeface="+mn-cs"/>
              </a:rPr>
              <a:t>제도</a:t>
            </a:r>
            <a:r>
              <a:rPr lang="en-US" altLang="ko-KR" sz="1200" b="1" kern="1200" dirty="0">
                <a:solidFill>
                  <a:schemeClr val="tx1"/>
                </a:solidFill>
                <a:effectLst/>
                <a:latin typeface="+mn-lt"/>
                <a:ea typeface="+mn-ea"/>
                <a:cs typeface="+mn-cs"/>
              </a:rPr>
              <a:t>/</a:t>
            </a:r>
            <a:r>
              <a:rPr lang="ko-KR" altLang="en-US" sz="1200" b="1" kern="1200" dirty="0">
                <a:solidFill>
                  <a:schemeClr val="tx1"/>
                </a:solidFill>
                <a:effectLst/>
                <a:latin typeface="+mn-lt"/>
                <a:ea typeface="+mn-ea"/>
                <a:cs typeface="+mn-cs"/>
              </a:rPr>
              <a:t>조직이 결합해 대응한다</a:t>
            </a:r>
            <a:r>
              <a:rPr lang="en-US" altLang="ko-KR" sz="1200" kern="1200" dirty="0">
                <a:solidFill>
                  <a:schemeClr val="tx1"/>
                </a:solidFill>
                <a:effectLst/>
                <a:latin typeface="+mn-lt"/>
                <a:ea typeface="+mn-ea"/>
                <a:cs typeface="+mn-cs"/>
              </a:rPr>
              <a:t>.</a:t>
            </a:r>
          </a:p>
          <a:p>
            <a:r>
              <a:rPr lang="ko-KR" altLang="en-US" sz="1200" kern="1200" dirty="0" err="1">
                <a:solidFill>
                  <a:schemeClr val="tx1"/>
                </a:solidFill>
                <a:effectLst/>
                <a:latin typeface="+mn-lt"/>
                <a:ea typeface="+mn-ea"/>
                <a:cs typeface="+mn-cs"/>
              </a:rPr>
              <a:t>마윈은</a:t>
            </a:r>
            <a:r>
              <a:rPr lang="ko-KR" altLang="en-US"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알리바바의</a:t>
            </a:r>
            <a:r>
              <a:rPr lang="ko-KR" altLang="en-US" sz="1200" kern="1200" dirty="0">
                <a:solidFill>
                  <a:schemeClr val="tx1"/>
                </a:solidFill>
                <a:effectLst/>
                <a:latin typeface="+mn-lt"/>
                <a:ea typeface="+mn-ea"/>
                <a:cs typeface="+mn-cs"/>
              </a:rPr>
              <a:t> 내부 관리 중요성을 강조하며 다음과 같이 이야기했다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회사의 성장은 사람과 조직이 성장하고 발전하는 과정이다</a:t>
            </a:r>
            <a:r>
              <a:rPr lang="en-US" altLang="ko-KR" sz="1200" kern="1200" dirty="0">
                <a:solidFill>
                  <a:schemeClr val="tx1"/>
                </a:solidFill>
                <a:effectLst/>
                <a:latin typeface="+mn-lt"/>
                <a:ea typeface="+mn-ea"/>
                <a:cs typeface="+mn-cs"/>
              </a:rPr>
              <a:t>.</a:t>
            </a:r>
          </a:p>
          <a:p>
            <a:r>
              <a:rPr lang="ko-KR" altLang="en-US" sz="1200" kern="1200" dirty="0">
                <a:solidFill>
                  <a:schemeClr val="tx1"/>
                </a:solidFill>
                <a:effectLst/>
                <a:latin typeface="+mn-lt"/>
                <a:ea typeface="+mn-ea"/>
                <a:cs typeface="+mn-cs"/>
              </a:rPr>
              <a:t>모든 사람은 부족한 점이 있으니 조직의 구조로 보완해야 하며</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사람과 조직은 반드시 내부와 외부의 변화가 있으면 따라서 변화해야 한다</a:t>
            </a:r>
            <a:r>
              <a:rPr lang="en-US" altLang="ko-KR" sz="1200" kern="1200" dirty="0">
                <a:solidFill>
                  <a:schemeClr val="tx1"/>
                </a:solidFill>
                <a:effectLst/>
                <a:latin typeface="+mn-lt"/>
                <a:ea typeface="+mn-ea"/>
                <a:cs typeface="+mn-cs"/>
              </a:rPr>
              <a:t>.”5 5LG</a:t>
            </a:r>
            <a:r>
              <a:rPr lang="ko-KR" altLang="en-US" sz="1200" kern="1200" dirty="0">
                <a:solidFill>
                  <a:schemeClr val="tx1"/>
                </a:solidFill>
                <a:effectLst/>
                <a:latin typeface="+mn-lt"/>
                <a:ea typeface="+mn-ea"/>
                <a:cs typeface="+mn-cs"/>
              </a:rPr>
              <a:t>瞭望中</a:t>
            </a:r>
            <a:r>
              <a:rPr lang="en-US" altLang="ko-KR" sz="1200" kern="1200" dirty="0">
                <a:solidFill>
                  <a:schemeClr val="tx1"/>
                </a:solidFill>
                <a:effectLst/>
                <a:latin typeface="+mn-lt"/>
                <a:ea typeface="+mn-ea"/>
                <a:cs typeface="+mn-cs"/>
              </a:rPr>
              <a:t>? China Insight, 2014</a:t>
            </a:r>
            <a:r>
              <a:rPr lang="ko-KR" altLang="en-US" sz="1200" kern="1200" dirty="0">
                <a:solidFill>
                  <a:schemeClr val="tx1"/>
                </a:solidFill>
                <a:effectLst/>
                <a:latin typeface="+mn-lt"/>
                <a:ea typeface="+mn-ea"/>
                <a:cs typeface="+mn-cs"/>
              </a:rPr>
              <a:t>년</a:t>
            </a:r>
            <a:r>
              <a:rPr lang="en-US" altLang="ko-KR" sz="1200" kern="1200" dirty="0">
                <a:solidFill>
                  <a:schemeClr val="tx1"/>
                </a:solidFill>
                <a:effectLst/>
                <a:latin typeface="+mn-lt"/>
                <a:ea typeface="+mn-ea"/>
                <a:cs typeface="+mn-cs"/>
              </a:rPr>
              <a:t>1 </a:t>
            </a:r>
            <a:r>
              <a:rPr lang="ko-KR" altLang="en-US" sz="1200" kern="1200" dirty="0">
                <a:solidFill>
                  <a:schemeClr val="tx1"/>
                </a:solidFill>
                <a:effectLst/>
                <a:latin typeface="+mn-lt"/>
                <a:ea typeface="+mn-ea"/>
                <a:cs typeface="+mn-cs"/>
              </a:rPr>
              <a:t>제</a:t>
            </a:r>
            <a:r>
              <a:rPr lang="en-US" altLang="ko-KR" sz="1200" kern="1200" dirty="0">
                <a:solidFill>
                  <a:schemeClr val="tx1"/>
                </a:solidFill>
                <a:effectLst/>
                <a:latin typeface="+mn-lt"/>
                <a:ea typeface="+mn-ea"/>
                <a:cs typeface="+mn-cs"/>
              </a:rPr>
              <a:t>50</a:t>
            </a:r>
            <a:r>
              <a:rPr lang="ko-KR" altLang="en-US" sz="1200" kern="1200" dirty="0">
                <a:solidFill>
                  <a:schemeClr val="tx1"/>
                </a:solidFill>
                <a:effectLst/>
                <a:latin typeface="+mn-lt"/>
                <a:ea typeface="+mn-ea"/>
                <a:cs typeface="+mn-cs"/>
              </a:rPr>
              <a:t>호 참고</a:t>
            </a:r>
            <a:endParaRPr lang="en-US" altLang="ko-KR" sz="1200" kern="1200" dirty="0">
              <a:solidFill>
                <a:schemeClr val="tx1"/>
              </a:solidFill>
              <a:effectLst/>
              <a:latin typeface="+mn-lt"/>
              <a:ea typeface="+mn-ea"/>
              <a:cs typeface="+mn-cs"/>
            </a:endParaRPr>
          </a:p>
          <a:p>
            <a:r>
              <a:rPr lang="ko-KR" altLang="en-US" sz="1200" b="1" u="sng" kern="1200" dirty="0" err="1">
                <a:solidFill>
                  <a:schemeClr val="tx1"/>
                </a:solidFill>
                <a:effectLst/>
                <a:latin typeface="+mn-lt"/>
                <a:ea typeface="+mn-ea"/>
                <a:cs typeface="+mn-cs"/>
              </a:rPr>
              <a:t>알리바바가</a:t>
            </a:r>
            <a:r>
              <a:rPr lang="ko-KR" altLang="en-US" sz="1200" b="1" u="sng" kern="1200" dirty="0">
                <a:solidFill>
                  <a:schemeClr val="tx1"/>
                </a:solidFill>
                <a:effectLst/>
                <a:latin typeface="+mn-lt"/>
                <a:ea typeface="+mn-ea"/>
                <a:cs typeface="+mn-cs"/>
              </a:rPr>
              <a:t> 전 세계 전자상거래의 핵심기업으로 성장하면서 수많은 위기를 극복하고 지금까지 성장할 수 있었던 비결은 환경변화에 대응하는 능력이다</a:t>
            </a:r>
            <a:r>
              <a:rPr lang="en-US" altLang="ko-KR" sz="1200" b="1" u="sng" kern="1200" dirty="0">
                <a:solidFill>
                  <a:schemeClr val="tx1"/>
                </a:solidFill>
                <a:effectLst/>
                <a:latin typeface="+mn-lt"/>
                <a:ea typeface="+mn-ea"/>
                <a:cs typeface="+mn-cs"/>
              </a:rPr>
              <a:t>.</a:t>
            </a:r>
            <a:endParaRPr lang="ko-KR" altLang="en-US" b="1" u="sng" dirty="0">
              <a:effectLst/>
            </a:endParaRPr>
          </a:p>
          <a:p>
            <a:r>
              <a:rPr lang="ko-KR" altLang="en-US" sz="1200" kern="1200" dirty="0">
                <a:solidFill>
                  <a:schemeClr val="tx1"/>
                </a:solidFill>
                <a:effectLst/>
                <a:latin typeface="+mn-lt"/>
                <a:ea typeface="+mn-ea"/>
                <a:cs typeface="+mn-cs"/>
              </a:rPr>
              <a:t> </a:t>
            </a:r>
            <a:endParaRPr lang="ko-KR" altLang="en-US" dirty="0">
              <a:effectLst/>
            </a:endParaRPr>
          </a:p>
          <a:p>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회장은 이러한 변화대응력의 핵심은 속도와 인내라고 했다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알리바바는</a:t>
            </a:r>
            <a:r>
              <a:rPr lang="ko-KR" altLang="en-US" sz="1200" kern="1200" dirty="0">
                <a:solidFill>
                  <a:schemeClr val="tx1"/>
                </a:solidFill>
                <a:effectLst/>
                <a:latin typeface="+mn-lt"/>
                <a:ea typeface="+mn-ea"/>
                <a:cs typeface="+mn-cs"/>
              </a:rPr>
              <a:t> 초기 </a:t>
            </a:r>
            <a:r>
              <a:rPr lang="en-US" altLang="ko-KR" sz="1200" kern="1200" dirty="0">
                <a:solidFill>
                  <a:schemeClr val="tx1"/>
                </a:solidFill>
                <a:effectLst/>
                <a:latin typeface="+mn-lt"/>
                <a:ea typeface="+mn-ea"/>
                <a:cs typeface="+mn-cs"/>
              </a:rPr>
              <a:t>18</a:t>
            </a:r>
            <a:r>
              <a:rPr lang="ko-KR" altLang="en-US" sz="1200" kern="1200" dirty="0">
                <a:solidFill>
                  <a:schemeClr val="tx1"/>
                </a:solidFill>
                <a:effectLst/>
                <a:latin typeface="+mn-lt"/>
                <a:ea typeface="+mn-ea"/>
                <a:cs typeface="+mn-cs"/>
              </a:rPr>
              <a:t>명의 창업 공신들이 시작한 회사다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이후 외국 유학과 외국계 기업에서 근무한 경험이 있는 인재들을 적극 영입해 이들을 사업역량 강화에 투자해왔다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또한 기술의 변화와 기업 간 </a:t>
            </a:r>
            <a:r>
              <a:rPr lang="ko-KR" altLang="en-US" sz="1200" kern="1200" dirty="0" err="1">
                <a:solidFill>
                  <a:schemeClr val="tx1"/>
                </a:solidFill>
                <a:effectLst/>
                <a:latin typeface="+mn-lt"/>
                <a:ea typeface="+mn-ea"/>
                <a:cs typeface="+mn-cs"/>
              </a:rPr>
              <a:t>합종연횡이</a:t>
            </a:r>
            <a:r>
              <a:rPr lang="ko-KR" altLang="en-US" sz="1200" kern="1200" dirty="0">
                <a:solidFill>
                  <a:schemeClr val="tx1"/>
                </a:solidFill>
                <a:effectLst/>
                <a:latin typeface="+mn-lt"/>
                <a:ea typeface="+mn-ea"/>
                <a:cs typeface="+mn-cs"/>
              </a:rPr>
              <a:t> 심한 </a:t>
            </a:r>
            <a:r>
              <a:rPr lang="en-US" altLang="ko-KR" sz="1200" kern="1200" dirty="0">
                <a:solidFill>
                  <a:schemeClr val="tx1"/>
                </a:solidFill>
                <a:effectLst/>
                <a:latin typeface="+mn-lt"/>
                <a:ea typeface="+mn-ea"/>
                <a:cs typeface="+mn-cs"/>
              </a:rPr>
              <a:t>IT</a:t>
            </a:r>
            <a:r>
              <a:rPr lang="ko-KR" altLang="en-US" sz="1200" kern="1200" dirty="0">
                <a:solidFill>
                  <a:schemeClr val="tx1"/>
                </a:solidFill>
                <a:effectLst/>
                <a:latin typeface="+mn-lt"/>
                <a:ea typeface="+mn-ea"/>
                <a:cs typeface="+mn-cs"/>
              </a:rPr>
              <a:t>업계의 글로벌 경쟁에서 생존하기 위해 끊임없이 변화에 대응해왔다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특히 </a:t>
            </a:r>
            <a:r>
              <a:rPr lang="en-US" altLang="ko-KR" sz="1200" kern="1200" dirty="0">
                <a:solidFill>
                  <a:schemeClr val="tx1"/>
                </a:solidFill>
                <a:effectLst/>
                <a:latin typeface="+mn-lt"/>
                <a:ea typeface="+mn-ea"/>
                <a:cs typeface="+mn-cs"/>
              </a:rPr>
              <a:t>B2B </a:t>
            </a:r>
            <a:r>
              <a:rPr lang="ko-KR" altLang="en-US" sz="1200" kern="1200" dirty="0">
                <a:solidFill>
                  <a:schemeClr val="tx1"/>
                </a:solidFill>
                <a:effectLst/>
                <a:latin typeface="+mn-lt"/>
                <a:ea typeface="+mn-ea"/>
                <a:cs typeface="+mn-cs"/>
              </a:rPr>
              <a:t>비즈니스의 중심인 </a:t>
            </a:r>
            <a:r>
              <a:rPr lang="ko-KR" altLang="en-US" sz="1200" kern="1200" dirty="0" err="1">
                <a:solidFill>
                  <a:schemeClr val="tx1"/>
                </a:solidFill>
                <a:effectLst/>
                <a:latin typeface="+mn-lt"/>
                <a:ea typeface="+mn-ea"/>
                <a:cs typeface="+mn-cs"/>
              </a:rPr>
              <a:t>알리바바닷컴이</a:t>
            </a:r>
            <a:r>
              <a:rPr lang="ko-KR" altLang="en-US" sz="1200" kern="1200" dirty="0">
                <a:solidFill>
                  <a:schemeClr val="tx1"/>
                </a:solidFill>
                <a:effectLst/>
                <a:latin typeface="+mn-lt"/>
                <a:ea typeface="+mn-ea"/>
                <a:cs typeface="+mn-cs"/>
              </a:rPr>
              <a:t> 본 궤도에 오르면서 </a:t>
            </a:r>
            <a:r>
              <a:rPr lang="en-US" altLang="ko-KR" sz="1200" kern="1200" dirty="0">
                <a:solidFill>
                  <a:schemeClr val="tx1"/>
                </a:solidFill>
                <a:effectLst/>
                <a:latin typeface="+mn-lt"/>
                <a:ea typeface="+mn-ea"/>
                <a:cs typeface="+mn-cs"/>
              </a:rPr>
              <a:t>2003</a:t>
            </a:r>
            <a:r>
              <a:rPr lang="ko-KR" altLang="en-US" sz="1200" kern="1200" dirty="0">
                <a:solidFill>
                  <a:schemeClr val="tx1"/>
                </a:solidFill>
                <a:effectLst/>
                <a:latin typeface="+mn-lt"/>
                <a:ea typeface="+mn-ea"/>
                <a:cs typeface="+mn-cs"/>
              </a:rPr>
              <a:t>년 </a:t>
            </a:r>
            <a:r>
              <a:rPr lang="en-US" altLang="ko-KR" sz="1200" kern="1200" dirty="0">
                <a:solidFill>
                  <a:schemeClr val="tx1"/>
                </a:solidFill>
                <a:effectLst/>
                <a:latin typeface="+mn-lt"/>
                <a:ea typeface="+mn-ea"/>
                <a:cs typeface="+mn-cs"/>
              </a:rPr>
              <a:t>C2C </a:t>
            </a:r>
            <a:r>
              <a:rPr lang="ko-KR" altLang="en-US" sz="1200" kern="1200" dirty="0">
                <a:solidFill>
                  <a:schemeClr val="tx1"/>
                </a:solidFill>
                <a:effectLst/>
                <a:latin typeface="+mn-lt"/>
                <a:ea typeface="+mn-ea"/>
                <a:cs typeface="+mn-cs"/>
              </a:rPr>
              <a:t>전자상거래 사이트인 </a:t>
            </a:r>
            <a:r>
              <a:rPr lang="ko-KR" altLang="en-US" sz="1200" kern="1200" dirty="0" err="1">
                <a:solidFill>
                  <a:schemeClr val="tx1"/>
                </a:solidFill>
                <a:effectLst/>
                <a:latin typeface="+mn-lt"/>
                <a:ea typeface="+mn-ea"/>
                <a:cs typeface="+mn-cs"/>
              </a:rPr>
              <a:t>타오바오를</a:t>
            </a:r>
            <a:r>
              <a:rPr lang="ko-KR" altLang="en-US" sz="1200" kern="1200" dirty="0">
                <a:solidFill>
                  <a:schemeClr val="tx1"/>
                </a:solidFill>
                <a:effectLst/>
                <a:latin typeface="+mn-lt"/>
                <a:ea typeface="+mn-ea"/>
                <a:cs typeface="+mn-cs"/>
              </a:rPr>
              <a:t> 개설했다</a:t>
            </a:r>
            <a:r>
              <a:rPr lang="en-US" altLang="ko-KR" sz="1200" kern="1200" dirty="0">
                <a:solidFill>
                  <a:schemeClr val="tx1"/>
                </a:solidFill>
                <a:effectLst/>
                <a:latin typeface="+mn-lt"/>
                <a:ea typeface="+mn-ea"/>
                <a:cs typeface="+mn-cs"/>
              </a:rPr>
              <a:t>.</a:t>
            </a:r>
          </a:p>
          <a:p>
            <a:endParaRPr lang="en-US" altLang="ko-KR" sz="1200" kern="1200" dirty="0">
              <a:solidFill>
                <a:schemeClr val="tx1"/>
              </a:solidFill>
              <a:effectLst/>
              <a:latin typeface="+mn-lt"/>
              <a:ea typeface="+mn-ea"/>
              <a:cs typeface="+mn-cs"/>
            </a:endParaRPr>
          </a:p>
          <a:p>
            <a:r>
              <a:rPr lang="ko-KR" altLang="en-US" sz="1200" kern="1200" dirty="0">
                <a:solidFill>
                  <a:schemeClr val="tx1"/>
                </a:solidFill>
                <a:effectLst/>
                <a:latin typeface="+mn-lt"/>
                <a:ea typeface="+mn-ea"/>
                <a:cs typeface="+mn-cs"/>
              </a:rPr>
              <a:t>이를 통해 중국시장에서 이베이가 철수하고 중국 전자상거래 시장의 독보적 위치에 올랐다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이후 </a:t>
            </a:r>
            <a:r>
              <a:rPr lang="en-US" altLang="ko-KR" sz="1200" kern="1200" dirty="0">
                <a:solidFill>
                  <a:schemeClr val="tx1"/>
                </a:solidFill>
                <a:effectLst/>
                <a:latin typeface="+mn-lt"/>
                <a:ea typeface="+mn-ea"/>
                <a:cs typeface="+mn-cs"/>
              </a:rPr>
              <a:t>2004</a:t>
            </a:r>
            <a:r>
              <a:rPr lang="ko-KR" altLang="en-US" sz="1200" kern="1200" dirty="0">
                <a:solidFill>
                  <a:schemeClr val="tx1"/>
                </a:solidFill>
                <a:effectLst/>
                <a:latin typeface="+mn-lt"/>
                <a:ea typeface="+mn-ea"/>
                <a:cs typeface="+mn-cs"/>
              </a:rPr>
              <a:t>년 온라인 전자결제시스템 </a:t>
            </a:r>
            <a:r>
              <a:rPr lang="ko-KR" altLang="en-US" sz="1200" kern="1200" dirty="0" err="1">
                <a:solidFill>
                  <a:schemeClr val="tx1"/>
                </a:solidFill>
                <a:effectLst/>
                <a:latin typeface="+mn-lt"/>
                <a:ea typeface="+mn-ea"/>
                <a:cs typeface="+mn-cs"/>
              </a:rPr>
              <a:t>알리페이를</a:t>
            </a:r>
            <a:r>
              <a:rPr lang="ko-KR" altLang="en-US" sz="1200" kern="1200" dirty="0">
                <a:solidFill>
                  <a:schemeClr val="tx1"/>
                </a:solidFill>
                <a:effectLst/>
                <a:latin typeface="+mn-lt"/>
                <a:ea typeface="+mn-ea"/>
                <a:cs typeface="+mn-cs"/>
              </a:rPr>
              <a:t> 출시하면서 전자상거래의 기반이 되는 온라인 금융시장까지 장악했다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이후 </a:t>
            </a:r>
            <a:r>
              <a:rPr lang="ko-KR" altLang="en-US" sz="1200" kern="1200" dirty="0" err="1">
                <a:solidFill>
                  <a:schemeClr val="tx1"/>
                </a:solidFill>
                <a:effectLst/>
                <a:latin typeface="+mn-lt"/>
                <a:ea typeface="+mn-ea"/>
                <a:cs typeface="+mn-cs"/>
              </a:rPr>
              <a:t>알리바바그룹은</a:t>
            </a:r>
            <a:r>
              <a:rPr lang="ko-KR" altLang="en-US" sz="1200" kern="1200" dirty="0">
                <a:solidFill>
                  <a:schemeClr val="tx1"/>
                </a:solidFill>
                <a:effectLst/>
                <a:latin typeface="+mn-lt"/>
                <a:ea typeface="+mn-ea"/>
                <a:cs typeface="+mn-cs"/>
              </a:rPr>
              <a:t> 온라인 </a:t>
            </a:r>
            <a:r>
              <a:rPr lang="en-US" altLang="ko-KR" sz="1200" kern="1200" dirty="0">
                <a:solidFill>
                  <a:schemeClr val="tx1"/>
                </a:solidFill>
                <a:effectLst/>
                <a:latin typeface="+mn-lt"/>
                <a:ea typeface="+mn-ea"/>
                <a:cs typeface="+mn-cs"/>
              </a:rPr>
              <a:t>B2C </a:t>
            </a:r>
            <a:r>
              <a:rPr lang="ko-KR" altLang="en-US" sz="1200" kern="1200" dirty="0">
                <a:solidFill>
                  <a:schemeClr val="tx1"/>
                </a:solidFill>
                <a:effectLst/>
                <a:latin typeface="+mn-lt"/>
                <a:ea typeface="+mn-ea"/>
                <a:cs typeface="+mn-cs"/>
              </a:rPr>
              <a:t>플랫폼인 </a:t>
            </a:r>
            <a:r>
              <a:rPr lang="ko-KR" altLang="en-US" sz="1200" kern="1200" dirty="0" err="1">
                <a:solidFill>
                  <a:schemeClr val="tx1"/>
                </a:solidFill>
                <a:effectLst/>
                <a:latin typeface="+mn-lt"/>
                <a:ea typeface="+mn-ea"/>
                <a:cs typeface="+mn-cs"/>
              </a:rPr>
              <a:t>티몰</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오토나비</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아리왕왕을</a:t>
            </a:r>
            <a:r>
              <a:rPr lang="ko-KR" altLang="en-US" sz="1200" kern="1200" dirty="0">
                <a:solidFill>
                  <a:schemeClr val="tx1"/>
                </a:solidFill>
                <a:effectLst/>
                <a:latin typeface="+mn-lt"/>
                <a:ea typeface="+mn-ea"/>
                <a:cs typeface="+mn-cs"/>
              </a:rPr>
              <a:t> 거쳐 이제는 오프라인 영역까지 영역을 넓혀가고 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마치 미국의 </a:t>
            </a:r>
            <a:r>
              <a:rPr lang="en-US" altLang="ko-KR" sz="1200" kern="1200" dirty="0">
                <a:solidFill>
                  <a:schemeClr val="tx1"/>
                </a:solidFill>
                <a:effectLst/>
                <a:latin typeface="+mn-lt"/>
                <a:ea typeface="+mn-ea"/>
                <a:cs typeface="+mn-cs"/>
              </a:rPr>
              <a:t>GE</a:t>
            </a:r>
            <a:r>
              <a:rPr lang="ko-KR" altLang="en-US" sz="1200" kern="1200" dirty="0">
                <a:solidFill>
                  <a:schemeClr val="tx1"/>
                </a:solidFill>
                <a:effectLst/>
                <a:latin typeface="+mn-lt"/>
                <a:ea typeface="+mn-ea"/>
                <a:cs typeface="+mn-cs"/>
              </a:rPr>
              <a:t>와 같은 강력한 기업집단을 형성하게 됐다</a:t>
            </a:r>
            <a:r>
              <a:rPr lang="en-US" altLang="ko-KR" sz="1200" kern="1200" dirty="0">
                <a:solidFill>
                  <a:schemeClr val="tx1"/>
                </a:solidFill>
                <a:effectLst/>
                <a:latin typeface="+mn-lt"/>
                <a:ea typeface="+mn-ea"/>
                <a:cs typeface="+mn-cs"/>
              </a:rPr>
              <a:t>.</a:t>
            </a:r>
            <a:endParaRPr lang="ko-KR" altLang="en-US" dirty="0">
              <a:effectLst/>
            </a:endParaRPr>
          </a:p>
          <a:p>
            <a:r>
              <a:rPr lang="ko-KR" altLang="en-US" sz="1200" kern="1200" dirty="0">
                <a:solidFill>
                  <a:schemeClr val="tx1"/>
                </a:solidFill>
                <a:effectLst/>
                <a:latin typeface="+mn-lt"/>
                <a:ea typeface="+mn-ea"/>
                <a:cs typeface="+mn-cs"/>
              </a:rPr>
              <a:t> </a:t>
            </a:r>
            <a:endParaRPr lang="ko-KR" altLang="en-US" dirty="0">
              <a:effectLst/>
            </a:endParaRPr>
          </a:p>
          <a:p>
            <a:r>
              <a:rPr lang="ko-KR" altLang="en-US" sz="1200" b="1" kern="1200" dirty="0" err="1">
                <a:solidFill>
                  <a:schemeClr val="tx1"/>
                </a:solidFill>
                <a:effectLst/>
                <a:latin typeface="+mn-lt"/>
                <a:ea typeface="+mn-ea"/>
                <a:cs typeface="+mn-cs"/>
              </a:rPr>
              <a:t>알리바바그룹은</a:t>
            </a:r>
            <a:r>
              <a:rPr lang="ko-KR" altLang="en-US" sz="1200" b="1" kern="1200" dirty="0">
                <a:solidFill>
                  <a:schemeClr val="tx1"/>
                </a:solidFill>
                <a:effectLst/>
                <a:latin typeface="+mn-lt"/>
                <a:ea typeface="+mn-ea"/>
                <a:cs typeface="+mn-cs"/>
              </a:rPr>
              <a:t> 개별 자회사와 사업부가 독자적인 사업전략을 세우고 운영하게 한다</a:t>
            </a:r>
            <a:r>
              <a:rPr lang="en-US" altLang="ko-KR" sz="1200" b="1" kern="1200" dirty="0">
                <a:solidFill>
                  <a:schemeClr val="tx1"/>
                </a:solidFill>
                <a:effectLst/>
                <a:latin typeface="+mn-lt"/>
                <a:ea typeface="+mn-ea"/>
                <a:cs typeface="+mn-cs"/>
              </a:rPr>
              <a:t>. </a:t>
            </a:r>
            <a:r>
              <a:rPr lang="ko-KR" altLang="en-US" sz="1200" b="1" kern="1200" dirty="0">
                <a:solidFill>
                  <a:schemeClr val="tx1"/>
                </a:solidFill>
                <a:effectLst/>
                <a:latin typeface="+mn-lt"/>
                <a:ea typeface="+mn-ea"/>
                <a:cs typeface="+mn-cs"/>
              </a:rPr>
              <a:t>그러면서도 그들을 묶는 그룹센터를 운영하고 있다</a:t>
            </a:r>
            <a:r>
              <a:rPr lang="en-US" altLang="ko-KR" sz="1200" b="1"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그룹센터는 자회사와 사업부의 독자성을 유지하며 그룹의 경영방침과 가치관을 하나로 묶는 역할을 한다</a:t>
            </a:r>
            <a:r>
              <a:rPr lang="en-US" altLang="ko-KR" sz="1200" kern="1200" dirty="0">
                <a:solidFill>
                  <a:schemeClr val="tx1"/>
                </a:solidFill>
                <a:effectLst/>
                <a:latin typeface="+mn-lt"/>
                <a:ea typeface="+mn-ea"/>
                <a:cs typeface="+mn-cs"/>
              </a:rPr>
              <a:t>. 2002</a:t>
            </a:r>
            <a:r>
              <a:rPr lang="ko-KR" altLang="en-US" sz="1200" kern="1200" dirty="0">
                <a:solidFill>
                  <a:schemeClr val="tx1"/>
                </a:solidFill>
                <a:effectLst/>
                <a:latin typeface="+mn-lt"/>
                <a:ea typeface="+mn-ea"/>
                <a:cs typeface="+mn-cs"/>
              </a:rPr>
              <a:t>년 마 회장은 기업의 경영목표로 </a:t>
            </a:r>
            <a:r>
              <a:rPr lang="en-US" altLang="ko-KR" sz="1200" kern="1200" dirty="0">
                <a:solidFill>
                  <a:schemeClr val="tx1"/>
                </a:solidFill>
                <a:effectLst/>
                <a:latin typeface="+mn-lt"/>
                <a:ea typeface="+mn-ea"/>
                <a:cs typeface="+mn-cs"/>
              </a:rPr>
              <a:t>100</a:t>
            </a:r>
            <a:r>
              <a:rPr lang="ko-KR" altLang="en-US" sz="1200" kern="1200" dirty="0">
                <a:solidFill>
                  <a:schemeClr val="tx1"/>
                </a:solidFill>
                <a:effectLst/>
                <a:latin typeface="+mn-lt"/>
                <a:ea typeface="+mn-ea"/>
                <a:cs typeface="+mn-cs"/>
              </a:rPr>
              <a:t>년 지속하는 기업을 만들자고 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그러기 위해서는 위기와 변화에 선제적으로 대응하며</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이를 위해 사업과 조직</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그리고 사람의 체계적 변화를 강조했다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또한 </a:t>
            </a:r>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회장은 </a:t>
            </a:r>
            <a:r>
              <a:rPr lang="ko-KR" altLang="en-US" sz="1200" kern="1200" dirty="0" err="1">
                <a:solidFill>
                  <a:schemeClr val="tx1"/>
                </a:solidFill>
                <a:effectLst/>
                <a:latin typeface="+mn-lt"/>
                <a:ea typeface="+mn-ea"/>
                <a:cs typeface="+mn-cs"/>
              </a:rPr>
              <a:t>알리바바그룹의</a:t>
            </a:r>
            <a:r>
              <a:rPr lang="ko-KR" altLang="en-US" sz="1200" kern="1200" dirty="0">
                <a:solidFill>
                  <a:schemeClr val="tx1"/>
                </a:solidFill>
                <a:effectLst/>
                <a:latin typeface="+mn-lt"/>
                <a:ea typeface="+mn-ea"/>
                <a:cs typeface="+mn-cs"/>
              </a:rPr>
              <a:t> 경영일선에서 물러나고 유능한 </a:t>
            </a:r>
            <a:r>
              <a:rPr lang="en-US" altLang="ko-KR" sz="1200" kern="1200" dirty="0">
                <a:solidFill>
                  <a:schemeClr val="tx1"/>
                </a:solidFill>
                <a:effectLst/>
                <a:latin typeface="+mn-lt"/>
                <a:ea typeface="+mn-ea"/>
                <a:cs typeface="+mn-cs"/>
              </a:rPr>
              <a:t>CEO</a:t>
            </a:r>
            <a:r>
              <a:rPr lang="ko-KR" altLang="en-US" sz="1200" kern="1200" dirty="0">
                <a:solidFill>
                  <a:schemeClr val="tx1"/>
                </a:solidFill>
                <a:effectLst/>
                <a:latin typeface="+mn-lt"/>
                <a:ea typeface="+mn-ea"/>
                <a:cs typeface="+mn-cs"/>
              </a:rPr>
              <a:t>에게 기업운영을 맡김으로써 자신은 보조자로서 자리매김했다</a:t>
            </a:r>
            <a:r>
              <a:rPr lang="en-US" altLang="ko-KR" sz="1200" kern="1200" dirty="0">
                <a:solidFill>
                  <a:schemeClr val="tx1"/>
                </a:solidFill>
                <a:effectLst/>
                <a:latin typeface="+mn-lt"/>
                <a:ea typeface="+mn-ea"/>
                <a:cs typeface="+mn-cs"/>
              </a:rPr>
              <a:t>.</a:t>
            </a:r>
            <a:endParaRPr lang="ko-KR" altLang="en-US" dirty="0">
              <a:effectLst/>
            </a:endParaRPr>
          </a:p>
          <a:p>
            <a:r>
              <a:rPr lang="ko-KR" altLang="en-US" sz="1200" kern="1200" dirty="0">
                <a:solidFill>
                  <a:schemeClr val="tx1"/>
                </a:solidFill>
                <a:effectLst/>
                <a:latin typeface="+mn-lt"/>
                <a:ea typeface="+mn-ea"/>
                <a:cs typeface="+mn-cs"/>
              </a:rPr>
              <a:t> </a:t>
            </a:r>
            <a:endParaRPr lang="ko-KR" altLang="en-US" dirty="0">
              <a:effectLst/>
            </a:endParaRPr>
          </a:p>
          <a:p>
            <a:r>
              <a:rPr lang="ko-KR" altLang="en-US" sz="1200" kern="1200" dirty="0" err="1">
                <a:solidFill>
                  <a:schemeClr val="tx1"/>
                </a:solidFill>
                <a:effectLst/>
                <a:latin typeface="+mn-lt"/>
                <a:ea typeface="+mn-ea"/>
                <a:cs typeface="+mn-cs"/>
              </a:rPr>
              <a:t>알리바바는</a:t>
            </a:r>
            <a:r>
              <a:rPr lang="ko-KR" altLang="en-US" sz="1200" kern="1200" dirty="0">
                <a:solidFill>
                  <a:schemeClr val="tx1"/>
                </a:solidFill>
                <a:effectLst/>
                <a:latin typeface="+mn-lt"/>
                <a:ea typeface="+mn-ea"/>
                <a:cs typeface="+mn-cs"/>
              </a:rPr>
              <a:t> 인사부서의 운영 방식이 독특하다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직원 약 </a:t>
            </a:r>
            <a:r>
              <a:rPr lang="en-US" altLang="ko-KR" sz="1200" kern="1200" dirty="0">
                <a:solidFill>
                  <a:schemeClr val="tx1"/>
                </a:solidFill>
                <a:effectLst/>
                <a:latin typeface="+mn-lt"/>
                <a:ea typeface="+mn-ea"/>
                <a:cs typeface="+mn-cs"/>
              </a:rPr>
              <a:t>50</a:t>
            </a:r>
            <a:r>
              <a:rPr lang="ko-KR" altLang="en-US" sz="1200" kern="1200" dirty="0">
                <a:solidFill>
                  <a:schemeClr val="tx1"/>
                </a:solidFill>
                <a:effectLst/>
                <a:latin typeface="+mn-lt"/>
                <a:ea typeface="+mn-ea"/>
                <a:cs typeface="+mn-cs"/>
              </a:rPr>
              <a:t>명당 인사담당자가 한 명이 있는데</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인사담당 직원끼리 인사팀에 모여 있는 것이 아니라 일반 직원들 사이에 배치돼 흩어져 근무한다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이것은 인사담당자가 현업을 제대로 이해하고 현업의 경험이 조직에 반영되는 장치로 작동한다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또한 </a:t>
            </a:r>
            <a:r>
              <a:rPr lang="ko-KR" altLang="en-US" sz="1200" kern="1200" dirty="0" err="1">
                <a:solidFill>
                  <a:schemeClr val="tx1"/>
                </a:solidFill>
                <a:effectLst/>
                <a:latin typeface="+mn-lt"/>
                <a:ea typeface="+mn-ea"/>
                <a:cs typeface="+mn-cs"/>
              </a:rPr>
              <a:t>알리바바의</a:t>
            </a:r>
            <a:r>
              <a:rPr lang="ko-KR" altLang="en-US" sz="1200" kern="1200" dirty="0">
                <a:solidFill>
                  <a:schemeClr val="tx1"/>
                </a:solidFill>
                <a:effectLst/>
                <a:latin typeface="+mn-lt"/>
                <a:ea typeface="+mn-ea"/>
                <a:cs typeface="+mn-cs"/>
              </a:rPr>
              <a:t> 가치관과 경영철학이 일선 현장에까지 전파될 수 있는 강력한 매개체가 된다</a:t>
            </a:r>
            <a:r>
              <a:rPr lang="en-US" altLang="ko-KR" sz="1200" kern="1200" dirty="0">
                <a:solidFill>
                  <a:schemeClr val="tx1"/>
                </a:solidFill>
                <a:effectLst/>
                <a:latin typeface="+mn-lt"/>
                <a:ea typeface="+mn-ea"/>
                <a:cs typeface="+mn-cs"/>
              </a:rPr>
              <a:t>.6 6</a:t>
            </a:r>
            <a:r>
              <a:rPr lang="ko-KR" altLang="en-US" sz="1200" kern="1200" dirty="0">
                <a:solidFill>
                  <a:schemeClr val="tx1"/>
                </a:solidFill>
                <a:effectLst/>
                <a:latin typeface="+mn-lt"/>
                <a:ea typeface="+mn-ea"/>
                <a:cs typeface="+mn-cs"/>
              </a:rPr>
              <a:t>중국경영넷</a:t>
            </a:r>
            <a:r>
              <a:rPr lang="en-US" altLang="ko-KR" sz="1200" kern="1200" dirty="0">
                <a:solidFill>
                  <a:schemeClr val="tx1"/>
                </a:solidFill>
                <a:effectLst/>
                <a:latin typeface="+mn-lt"/>
                <a:ea typeface="+mn-ea"/>
                <a:cs typeface="+mn-cs"/>
              </a:rPr>
              <a:t>, 163.com </a:t>
            </a:r>
            <a:r>
              <a:rPr lang="ko-KR" altLang="en-US" sz="1200" kern="1200" dirty="0">
                <a:solidFill>
                  <a:schemeClr val="tx1"/>
                </a:solidFill>
                <a:effectLst/>
                <a:latin typeface="+mn-lt"/>
                <a:ea typeface="+mn-ea"/>
                <a:cs typeface="+mn-cs"/>
              </a:rPr>
              <a:t>인터넷 뉴스 </a:t>
            </a:r>
            <a:r>
              <a:rPr lang="en-US" altLang="ko-KR" sz="1200" kern="1200" dirty="0">
                <a:solidFill>
                  <a:schemeClr val="tx1"/>
                </a:solidFill>
                <a:effectLst/>
                <a:latin typeface="+mn-lt"/>
                <a:ea typeface="+mn-ea"/>
                <a:cs typeface="+mn-cs"/>
              </a:rPr>
              <a:t>2010</a:t>
            </a:r>
            <a:r>
              <a:rPr lang="ko-KR" altLang="en-US" sz="1200" kern="1200" dirty="0">
                <a:solidFill>
                  <a:schemeClr val="tx1"/>
                </a:solidFill>
                <a:effectLst/>
                <a:latin typeface="+mn-lt"/>
                <a:ea typeface="+mn-ea"/>
                <a:cs typeface="+mn-cs"/>
              </a:rPr>
              <a:t>년 </a:t>
            </a:r>
            <a:r>
              <a:rPr lang="en-US" altLang="ko-KR" sz="1200" kern="1200" dirty="0">
                <a:solidFill>
                  <a:schemeClr val="tx1"/>
                </a:solidFill>
                <a:effectLst/>
                <a:latin typeface="+mn-lt"/>
                <a:ea typeface="+mn-ea"/>
                <a:cs typeface="+mn-cs"/>
              </a:rPr>
              <a:t>7</a:t>
            </a:r>
            <a:r>
              <a:rPr lang="ko-KR" altLang="en-US" sz="1200" kern="1200" dirty="0">
                <a:solidFill>
                  <a:schemeClr val="tx1"/>
                </a:solidFill>
                <a:effectLst/>
                <a:latin typeface="+mn-lt"/>
                <a:ea typeface="+mn-ea"/>
                <a:cs typeface="+mn-cs"/>
              </a:rPr>
              <a:t>월</a:t>
            </a:r>
            <a:r>
              <a:rPr lang="en-US" altLang="ko-KR" sz="1200" kern="1200" dirty="0">
                <a:solidFill>
                  <a:schemeClr val="tx1"/>
                </a:solidFill>
                <a:effectLst/>
                <a:latin typeface="+mn-lt"/>
                <a:ea typeface="+mn-ea"/>
                <a:cs typeface="+mn-cs"/>
              </a:rPr>
              <a:t>26</a:t>
            </a:r>
            <a:r>
              <a:rPr lang="ko-KR" altLang="en-US" sz="1200" kern="1200" dirty="0">
                <a:solidFill>
                  <a:schemeClr val="tx1"/>
                </a:solidFill>
                <a:effectLst/>
                <a:latin typeface="+mn-lt"/>
                <a:ea typeface="+mn-ea"/>
                <a:cs typeface="+mn-cs"/>
              </a:rPr>
              <a:t>일자</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닫기</a:t>
            </a:r>
            <a:endParaRPr lang="en-US" altLang="ko-KR" sz="1200" kern="1200" dirty="0">
              <a:solidFill>
                <a:schemeClr val="tx1"/>
              </a:solidFill>
              <a:effectLst/>
              <a:latin typeface="+mn-lt"/>
              <a:ea typeface="+mn-ea"/>
              <a:cs typeface="+mn-cs"/>
            </a:endParaRPr>
          </a:p>
          <a:p>
            <a:endParaRPr lang="en-US" altLang="ko-KR" sz="1200" kern="1200" dirty="0">
              <a:solidFill>
                <a:schemeClr val="tx1"/>
              </a:solidFill>
              <a:effectLst/>
              <a:latin typeface="+mn-lt"/>
              <a:ea typeface="+mn-ea"/>
              <a:cs typeface="+mn-cs"/>
            </a:endParaRPr>
          </a:p>
          <a:p>
            <a:r>
              <a:rPr lang="ko-KR" altLang="en-US" sz="1200" kern="1200" dirty="0">
                <a:solidFill>
                  <a:schemeClr val="tx1"/>
                </a:solidFill>
                <a:effectLst/>
                <a:latin typeface="+mn-lt"/>
                <a:ea typeface="+mn-ea"/>
                <a:cs typeface="+mn-cs"/>
              </a:rPr>
              <a:t>이 역시 인적자원관리의 첫 번째 특징인 가치관 경영</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즉 문화에 의한 관리가 작동하는 원리가 인사부서의 역할과 구조에 반영된 결과라 할 수 있다</a:t>
            </a:r>
            <a:r>
              <a:rPr lang="en-US" altLang="ko-KR" sz="1200" kern="1200" dirty="0">
                <a:solidFill>
                  <a:schemeClr val="tx1"/>
                </a:solidFill>
                <a:effectLst/>
                <a:latin typeface="+mn-lt"/>
                <a:ea typeface="+mn-ea"/>
                <a:cs typeface="+mn-cs"/>
              </a:rPr>
              <a:t>.</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a:t>
            </a:r>
          </a:p>
          <a:p>
            <a:endParaRPr lang="en-US" altLang="ko-KR" sz="1200" kern="1200" dirty="0">
              <a:solidFill>
                <a:schemeClr val="tx1"/>
              </a:solidFill>
              <a:effectLst/>
              <a:latin typeface="+mn-lt"/>
              <a:ea typeface="+mn-ea"/>
              <a:cs typeface="+mn-cs"/>
            </a:endParaRPr>
          </a:p>
          <a:p>
            <a:pPr fontAlgn="base"/>
            <a:r>
              <a:rPr lang="en-US" altLang="ko-KR" sz="1200" b="0" i="0" u="none" strike="noStrike" kern="1200" dirty="0">
                <a:solidFill>
                  <a:schemeClr val="tx1"/>
                </a:solidFill>
                <a:effectLst/>
                <a:latin typeface="+mn-lt"/>
                <a:ea typeface="+mn-ea"/>
                <a:cs typeface="+mn-cs"/>
              </a:rPr>
              <a:t>http://www.edaily.co.kr/news/read?newsId=03096326612684344&amp;mediaCodeNo=257</a:t>
            </a:r>
          </a:p>
          <a:p>
            <a:pPr fontAlgn="base"/>
            <a:endParaRPr lang="en-US" altLang="ko-KR" sz="1200" b="0" i="0" u="none" strike="noStrike" kern="1200" dirty="0">
              <a:solidFill>
                <a:schemeClr val="tx1"/>
              </a:solidFill>
              <a:effectLst/>
              <a:latin typeface="+mn-lt"/>
              <a:ea typeface="+mn-ea"/>
              <a:cs typeface="+mn-cs"/>
            </a:endParaRPr>
          </a:p>
          <a:p>
            <a:pPr fontAlgn="base"/>
            <a:r>
              <a:rPr lang="ko-KR" altLang="en-US" sz="1200" b="0" i="0" u="none" strike="noStrike" kern="1200" dirty="0">
                <a:solidFill>
                  <a:schemeClr val="tx1"/>
                </a:solidFill>
                <a:effectLst/>
                <a:latin typeface="+mn-lt"/>
                <a:ea typeface="+mn-ea"/>
                <a:cs typeface="+mn-cs"/>
              </a:rPr>
              <a:t>중국의 대표 </a:t>
            </a:r>
            <a:r>
              <a:rPr lang="en-US" altLang="ko-KR" sz="1200" b="0" i="0" u="none" strike="noStrike" kern="1200" dirty="0">
                <a:solidFill>
                  <a:schemeClr val="tx1"/>
                </a:solidFill>
                <a:effectLst/>
                <a:latin typeface="+mn-lt"/>
                <a:ea typeface="+mn-ea"/>
                <a:cs typeface="+mn-cs"/>
              </a:rPr>
              <a:t>IT</a:t>
            </a:r>
            <a:r>
              <a:rPr lang="ko-KR" altLang="en-US" sz="1200" b="0" i="0" u="none" strike="noStrike" kern="1200" dirty="0">
                <a:solidFill>
                  <a:schemeClr val="tx1"/>
                </a:solidFill>
                <a:effectLst/>
                <a:latin typeface="+mn-lt"/>
                <a:ea typeface="+mn-ea"/>
                <a:cs typeface="+mn-cs"/>
              </a:rPr>
              <a:t>기업이 된 </a:t>
            </a:r>
            <a:r>
              <a:rPr lang="ko-KR" altLang="en-US" sz="1200" b="0" i="0" u="none" strike="noStrike" kern="1200" dirty="0" err="1">
                <a:solidFill>
                  <a:schemeClr val="tx1"/>
                </a:solidFill>
                <a:effectLst/>
                <a:latin typeface="+mn-lt"/>
                <a:ea typeface="+mn-ea"/>
                <a:cs typeface="+mn-cs"/>
              </a:rPr>
              <a:t>알리바바는</a:t>
            </a:r>
            <a:r>
              <a:rPr lang="ko-KR" altLang="en-US" sz="1200" b="0" i="0" u="none" strike="noStrike" kern="1200" dirty="0">
                <a:solidFill>
                  <a:schemeClr val="tx1"/>
                </a:solidFill>
                <a:effectLst/>
                <a:latin typeface="+mn-lt"/>
                <a:ea typeface="+mn-ea"/>
                <a:cs typeface="+mn-cs"/>
              </a:rPr>
              <a:t> 수평적 문화가 특징이다</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직원들 평균 나이는 </a:t>
            </a:r>
            <a:r>
              <a:rPr lang="en-US" altLang="ko-KR" sz="1200" b="0" i="0" u="none" strike="noStrike" kern="1200" dirty="0">
                <a:solidFill>
                  <a:schemeClr val="tx1"/>
                </a:solidFill>
                <a:effectLst/>
                <a:latin typeface="+mn-lt"/>
                <a:ea typeface="+mn-ea"/>
                <a:cs typeface="+mn-cs"/>
              </a:rPr>
              <a:t>30</a:t>
            </a:r>
            <a:r>
              <a:rPr lang="ko-KR" altLang="en-US" sz="1200" b="0" i="0" u="none" strike="noStrike" kern="1200" dirty="0">
                <a:solidFill>
                  <a:schemeClr val="tx1"/>
                </a:solidFill>
                <a:effectLst/>
                <a:latin typeface="+mn-lt"/>
                <a:ea typeface="+mn-ea"/>
                <a:cs typeface="+mn-cs"/>
              </a:rPr>
              <a:t>세로 이들이 </a:t>
            </a:r>
            <a:r>
              <a:rPr lang="ko-KR" altLang="en-US" sz="1200" b="0" i="0" u="none" strike="noStrike" kern="1200" dirty="0" err="1">
                <a:solidFill>
                  <a:schemeClr val="tx1"/>
                </a:solidFill>
                <a:effectLst/>
                <a:latin typeface="+mn-lt"/>
                <a:ea typeface="+mn-ea"/>
                <a:cs typeface="+mn-cs"/>
              </a:rPr>
              <a:t>알리바바의</a:t>
            </a:r>
            <a:r>
              <a:rPr lang="ko-KR" altLang="en-US" sz="1200" b="0" i="0" u="none" strike="noStrike" kern="1200" dirty="0">
                <a:solidFill>
                  <a:schemeClr val="tx1"/>
                </a:solidFill>
                <a:effectLst/>
                <a:latin typeface="+mn-lt"/>
                <a:ea typeface="+mn-ea"/>
                <a:cs typeface="+mn-cs"/>
              </a:rPr>
              <a:t> 변화와 도전을 이끌고 있다</a:t>
            </a:r>
            <a:r>
              <a:rPr lang="en-US" altLang="ko-KR" sz="1200" b="0" i="0" u="none" strike="noStrike" kern="1200" dirty="0">
                <a:solidFill>
                  <a:schemeClr val="tx1"/>
                </a:solidFill>
                <a:effectLst/>
                <a:latin typeface="+mn-lt"/>
                <a:ea typeface="+mn-ea"/>
                <a:cs typeface="+mn-cs"/>
              </a:rPr>
              <a:t>. </a:t>
            </a:r>
            <a:r>
              <a:rPr lang="ko-KR" altLang="en-US" dirty="0"/>
              <a:t/>
            </a:r>
            <a:br>
              <a:rPr lang="ko-KR" altLang="en-US" dirty="0"/>
            </a:br>
            <a:r>
              <a:rPr lang="ko-KR" altLang="en-US" sz="1200" b="0" i="0" u="none" strike="noStrike" kern="1200" dirty="0" err="1">
                <a:solidFill>
                  <a:schemeClr val="tx1"/>
                </a:solidFill>
                <a:effectLst/>
                <a:latin typeface="+mn-lt"/>
                <a:ea typeface="+mn-ea"/>
                <a:cs typeface="+mn-cs"/>
              </a:rPr>
              <a:t>알리바바는</a:t>
            </a:r>
            <a:r>
              <a:rPr lang="ko-KR" altLang="en-US" sz="1200" b="0" i="0" u="none" strike="noStrike" kern="1200" dirty="0">
                <a:solidFill>
                  <a:schemeClr val="tx1"/>
                </a:solidFill>
                <a:effectLst/>
                <a:latin typeface="+mn-lt"/>
                <a:ea typeface="+mn-ea"/>
                <a:cs typeface="+mn-cs"/>
              </a:rPr>
              <a:t> 부서 간 인력 이동과 복장</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시간 분배 등 기업 문화가 자유롭다</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복장에 대한 규율이 없다</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부서간 이동은 팀별 공고를 통해 자유롭게 한다</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업무 보고도 메신저나 이메일을 통해 이뤄진다</a:t>
            </a:r>
            <a:r>
              <a:rPr lang="en-US" altLang="ko-KR" sz="1200" b="0" i="0" u="none" strike="noStrike" kern="1200" dirty="0">
                <a:solidFill>
                  <a:schemeClr val="tx1"/>
                </a:solidFill>
                <a:effectLst/>
                <a:latin typeface="+mn-lt"/>
                <a:ea typeface="+mn-ea"/>
                <a:cs typeface="+mn-cs"/>
              </a:rPr>
              <a:t>. </a:t>
            </a:r>
            <a:r>
              <a:rPr lang="ko-KR" altLang="en-US" dirty="0"/>
              <a:t/>
            </a:r>
            <a:br>
              <a:rPr lang="ko-KR" altLang="en-US" dirty="0"/>
            </a:br>
            <a:endParaRPr lang="ko-KR" altLang="en-US" sz="1200" b="0" i="0" u="none" strike="noStrike" kern="1200" dirty="0">
              <a:solidFill>
                <a:schemeClr val="tx1"/>
              </a:solidFill>
              <a:effectLst/>
              <a:latin typeface="+mn-lt"/>
              <a:ea typeface="+mn-ea"/>
              <a:cs typeface="+mn-cs"/>
            </a:endParaRPr>
          </a:p>
          <a:p>
            <a:r>
              <a:rPr lang="ko-KR" altLang="en-US" sz="1200" b="0" i="0" u="none" strike="noStrike" kern="1200" dirty="0" err="1">
                <a:solidFill>
                  <a:schemeClr val="tx1"/>
                </a:solidFill>
                <a:effectLst/>
                <a:latin typeface="+mn-lt"/>
                <a:ea typeface="+mn-ea"/>
                <a:cs typeface="+mn-cs"/>
              </a:rPr>
              <a:t>알리바바의</a:t>
            </a:r>
            <a:r>
              <a:rPr lang="ko-KR" altLang="en-US" sz="1200" b="0" i="0" u="none" strike="noStrike" kern="1200" dirty="0">
                <a:solidFill>
                  <a:schemeClr val="tx1"/>
                </a:solidFill>
                <a:effectLst/>
                <a:latin typeface="+mn-lt"/>
                <a:ea typeface="+mn-ea"/>
                <a:cs typeface="+mn-cs"/>
              </a:rPr>
              <a:t> 장점은 자유로운 토론 문화에 있다</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사내 커뮤니케이션 플랫폼인 ‘</a:t>
            </a:r>
            <a:r>
              <a:rPr lang="ko-KR" altLang="en-US" sz="1200" b="0" i="0" u="none" strike="noStrike" kern="1200" dirty="0" err="1">
                <a:solidFill>
                  <a:schemeClr val="tx1"/>
                </a:solidFill>
                <a:effectLst/>
                <a:latin typeface="+mn-lt"/>
                <a:ea typeface="+mn-ea"/>
                <a:cs typeface="+mn-cs"/>
              </a:rPr>
              <a:t>알리웨이’를</a:t>
            </a:r>
            <a:r>
              <a:rPr lang="ko-KR" altLang="en-US" sz="1200" b="0" i="0" u="none" strike="noStrike" kern="1200" dirty="0">
                <a:solidFill>
                  <a:schemeClr val="tx1"/>
                </a:solidFill>
                <a:effectLst/>
                <a:latin typeface="+mn-lt"/>
                <a:ea typeface="+mn-ea"/>
                <a:cs typeface="+mn-cs"/>
              </a:rPr>
              <a:t> 통해 모든 직원들이 업무 평가나 자사 서비스에 대해 자유롭게 토론한다</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포브스는 </a:t>
            </a:r>
            <a:r>
              <a:rPr lang="ko-KR" altLang="en-US" sz="1200" b="0" i="0" u="none" strike="noStrike" kern="1200" dirty="0" err="1">
                <a:solidFill>
                  <a:schemeClr val="tx1"/>
                </a:solidFill>
                <a:effectLst/>
                <a:latin typeface="+mn-lt"/>
                <a:ea typeface="+mn-ea"/>
                <a:cs typeface="+mn-cs"/>
              </a:rPr>
              <a:t>알리바바의</a:t>
            </a:r>
            <a:r>
              <a:rPr lang="ko-KR" altLang="en-US" sz="1200" b="0" i="0" u="none" strike="noStrike" kern="1200" dirty="0">
                <a:solidFill>
                  <a:schemeClr val="tx1"/>
                </a:solidFill>
                <a:effectLst/>
                <a:latin typeface="+mn-lt"/>
                <a:ea typeface="+mn-ea"/>
                <a:cs typeface="+mn-cs"/>
              </a:rPr>
              <a:t> 수평적 문화에 대한 비결로 ‘닉네임’ 제도를 꼽았다</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닉네임 제도가 사내 구조와 권위를 최소화하는 장치인 셈이다</a:t>
            </a:r>
            <a:r>
              <a:rPr lang="en-US" altLang="ko-KR" sz="1200" b="0" i="0" u="none" strike="noStrike" kern="1200" dirty="0">
                <a:solidFill>
                  <a:schemeClr val="tx1"/>
                </a:solidFill>
                <a:effectLst/>
                <a:latin typeface="+mn-lt"/>
                <a:ea typeface="+mn-ea"/>
                <a:cs typeface="+mn-cs"/>
              </a:rPr>
              <a:t>. </a:t>
            </a:r>
            <a:r>
              <a:rPr lang="ko-KR" altLang="en-US" dirty="0"/>
              <a:t/>
            </a:r>
            <a:br>
              <a:rPr lang="ko-KR" altLang="en-US" dirty="0"/>
            </a:br>
            <a:r>
              <a:rPr lang="ko-KR" altLang="en-US" dirty="0"/>
              <a:t/>
            </a:r>
            <a:br>
              <a:rPr lang="ko-KR" altLang="en-US" dirty="0"/>
            </a:br>
            <a:r>
              <a:rPr lang="ko-KR" altLang="en-US" sz="1200" b="0" i="0" u="none" strike="noStrike" kern="1200" dirty="0">
                <a:solidFill>
                  <a:schemeClr val="tx1"/>
                </a:solidFill>
                <a:effectLst/>
                <a:latin typeface="+mn-lt"/>
                <a:ea typeface="+mn-ea"/>
                <a:cs typeface="+mn-cs"/>
              </a:rPr>
              <a:t>업계 관계자는 “빠르게 변화하는 </a:t>
            </a:r>
            <a:r>
              <a:rPr lang="en-US" altLang="ko-KR" sz="1200" b="0" i="0" u="none" strike="noStrike" kern="1200" dirty="0">
                <a:solidFill>
                  <a:schemeClr val="tx1"/>
                </a:solidFill>
                <a:effectLst/>
                <a:latin typeface="+mn-lt"/>
                <a:ea typeface="+mn-ea"/>
                <a:cs typeface="+mn-cs"/>
              </a:rPr>
              <a:t>IT</a:t>
            </a:r>
            <a:r>
              <a:rPr lang="ko-KR" altLang="en-US" sz="1200" b="0" i="0" u="none" strike="noStrike" kern="1200" dirty="0">
                <a:solidFill>
                  <a:schemeClr val="tx1"/>
                </a:solidFill>
                <a:effectLst/>
                <a:latin typeface="+mn-lt"/>
                <a:ea typeface="+mn-ea"/>
                <a:cs typeface="+mn-cs"/>
              </a:rPr>
              <a:t>업계에서는 조직이 변화를 수용하고</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적응할 수 있는지의 여부가 성공과 혁신의 여부를 결정한다” 며 “성공한 글로벌 기업일수록 외부 변화에 대한 수용력이 높고</a:t>
            </a:r>
            <a:r>
              <a:rPr lang="en-US" altLang="ko-KR" sz="1200" b="0" i="0" u="none" strike="noStrike" kern="1200" dirty="0">
                <a:solidFill>
                  <a:schemeClr val="tx1"/>
                </a:solidFill>
                <a:effectLst/>
                <a:latin typeface="+mn-lt"/>
                <a:ea typeface="+mn-ea"/>
                <a:cs typeface="+mn-cs"/>
              </a:rPr>
              <a:t>, </a:t>
            </a:r>
            <a:r>
              <a:rPr lang="ko-KR" altLang="en-US" sz="1200" b="0" i="0" u="none" strike="noStrike" kern="1200" dirty="0">
                <a:solidFill>
                  <a:schemeClr val="tx1"/>
                </a:solidFill>
                <a:effectLst/>
                <a:latin typeface="+mn-lt"/>
                <a:ea typeface="+mn-ea"/>
                <a:cs typeface="+mn-cs"/>
              </a:rPr>
              <a:t>도전을 통해 계속해서 자극을 받으며 </a:t>
            </a:r>
            <a:r>
              <a:rPr lang="ko-KR" altLang="en-US" sz="1200" b="0" i="0" u="none" strike="noStrike" kern="1200" dirty="0" err="1">
                <a:solidFill>
                  <a:schemeClr val="tx1"/>
                </a:solidFill>
                <a:effectLst/>
                <a:latin typeface="+mn-lt"/>
                <a:ea typeface="+mn-ea"/>
                <a:cs typeface="+mn-cs"/>
              </a:rPr>
              <a:t>성장해나가고</a:t>
            </a:r>
            <a:r>
              <a:rPr lang="ko-KR" altLang="en-US" sz="1200" b="0" i="0" u="none" strike="noStrike" kern="1200" dirty="0">
                <a:solidFill>
                  <a:schemeClr val="tx1"/>
                </a:solidFill>
                <a:effectLst/>
                <a:latin typeface="+mn-lt"/>
                <a:ea typeface="+mn-ea"/>
                <a:cs typeface="+mn-cs"/>
              </a:rPr>
              <a:t> 있다”고 말했다</a:t>
            </a:r>
            <a:r>
              <a:rPr lang="en-US" altLang="ko-KR" sz="1200" b="0" i="0" u="none" strike="noStrike" kern="1200" dirty="0">
                <a:solidFill>
                  <a:schemeClr val="tx1"/>
                </a:solidFill>
                <a:effectLst/>
                <a:latin typeface="+mn-lt"/>
                <a:ea typeface="+mn-ea"/>
                <a:cs typeface="+mn-cs"/>
              </a:rPr>
              <a:t>.</a:t>
            </a:r>
            <a:endParaRPr lang="ko-KR" altLang="en-US" dirty="0"/>
          </a:p>
          <a:p>
            <a:endParaRPr lang="ko-KR" altLang="en-US" dirty="0">
              <a:effectLst/>
            </a:endParaRPr>
          </a:p>
          <a:p>
            <a:r>
              <a:rPr lang="ko-KR" altLang="en-US" sz="1200" kern="1200" dirty="0">
                <a:solidFill>
                  <a:schemeClr val="tx1"/>
                </a:solidFill>
                <a:effectLst/>
                <a:latin typeface="+mn-lt"/>
                <a:ea typeface="+mn-ea"/>
                <a:cs typeface="+mn-cs"/>
              </a:rPr>
              <a:t> </a:t>
            </a:r>
            <a:endParaRPr lang="ko-KR" altLang="en-US" dirty="0">
              <a:effectLst/>
            </a:endParaRPr>
          </a:p>
          <a:p>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27</a:t>
            </a:fld>
            <a:endParaRPr lang="ko-KR" altLang="en-US"/>
          </a:p>
        </p:txBody>
      </p:sp>
    </p:spTree>
    <p:extLst>
      <p:ext uri="{BB962C8B-B14F-4D97-AF65-F5344CB8AC3E}">
        <p14:creationId xmlns:p14="http://schemas.microsoft.com/office/powerpoint/2010/main" val="1330935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kern="1200" dirty="0">
                <a:solidFill>
                  <a:schemeClr val="tx1"/>
                </a:solidFill>
                <a:effectLst/>
                <a:latin typeface="+mn-lt"/>
                <a:ea typeface="+mn-ea"/>
                <a:cs typeface="+mn-cs"/>
              </a:rPr>
              <a:t>출처 </a:t>
            </a:r>
            <a:r>
              <a:rPr lang="en-US" altLang="ko-KR" sz="1200" kern="1200" dirty="0">
                <a:solidFill>
                  <a:schemeClr val="tx1"/>
                </a:solidFill>
                <a:effectLst/>
                <a:latin typeface="+mn-lt"/>
                <a:ea typeface="+mn-ea"/>
                <a:cs typeface="+mn-cs"/>
              </a:rPr>
              <a:t>: http://dbr.donga.com/article/view/1201/article_no/7594</a:t>
            </a:r>
          </a:p>
          <a:p>
            <a:endParaRPr lang="en-US" altLang="ko-KR" sz="1200" kern="1200" dirty="0">
              <a:solidFill>
                <a:schemeClr val="tx1"/>
              </a:solidFill>
              <a:effectLst/>
              <a:latin typeface="+mn-lt"/>
              <a:ea typeface="+mn-ea"/>
              <a:cs typeface="+mn-cs"/>
            </a:endParaRPr>
          </a:p>
          <a:p>
            <a:r>
              <a:rPr lang="en-US" altLang="ko-KR" sz="1200" kern="1200" dirty="0">
                <a:solidFill>
                  <a:schemeClr val="tx1"/>
                </a:solidFill>
                <a:effectLst/>
                <a:latin typeface="+mn-lt"/>
                <a:ea typeface="+mn-ea"/>
                <a:cs typeface="+mn-cs"/>
              </a:rPr>
              <a:t>2)</a:t>
            </a:r>
          </a:p>
          <a:p>
            <a:r>
              <a:rPr lang="ko-KR" altLang="en-US" sz="1200" kern="1200" dirty="0">
                <a:solidFill>
                  <a:schemeClr val="tx1"/>
                </a:solidFill>
                <a:effectLst/>
                <a:latin typeface="+mn-lt"/>
                <a:ea typeface="+mn-ea"/>
                <a:cs typeface="+mn-cs"/>
              </a:rPr>
              <a:t>이러한 인재상과 인재 활용방식의 유형은 선발과 육성</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평가보상에서 잘 드러난다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먼저 인재선발에서는 ‘</a:t>
            </a:r>
            <a:r>
              <a:rPr lang="ko-KR" altLang="en-US" sz="1200" kern="1200" dirty="0" err="1">
                <a:solidFill>
                  <a:schemeClr val="tx1"/>
                </a:solidFill>
                <a:effectLst/>
                <a:latin typeface="+mn-lt"/>
                <a:ea typeface="+mn-ea"/>
                <a:cs typeface="+mn-cs"/>
              </a:rPr>
              <a:t>사냥개형’의</a:t>
            </a:r>
            <a:r>
              <a:rPr lang="ko-KR" altLang="en-US" sz="1200" kern="1200" dirty="0">
                <a:solidFill>
                  <a:schemeClr val="tx1"/>
                </a:solidFill>
                <a:effectLst/>
                <a:latin typeface="+mn-lt"/>
                <a:ea typeface="+mn-ea"/>
                <a:cs typeface="+mn-cs"/>
              </a:rPr>
              <a:t> 자질을 가진 사람을 뽑기 위해 </a:t>
            </a:r>
            <a:r>
              <a:rPr lang="en-US" altLang="ko-KR" sz="1200" kern="1200" dirty="0">
                <a:solidFill>
                  <a:schemeClr val="tx1"/>
                </a:solidFill>
                <a:effectLst/>
                <a:latin typeface="+mn-lt"/>
                <a:ea typeface="+mn-ea"/>
                <a:cs typeface="+mn-cs"/>
              </a:rPr>
              <a:t>4</a:t>
            </a:r>
            <a:r>
              <a:rPr lang="ko-KR" altLang="en-US" sz="1200" kern="1200" dirty="0">
                <a:solidFill>
                  <a:schemeClr val="tx1"/>
                </a:solidFill>
                <a:effectLst/>
                <a:latin typeface="+mn-lt"/>
                <a:ea typeface="+mn-ea"/>
                <a:cs typeface="+mn-cs"/>
              </a:rPr>
              <a:t>단계에 걸친 까다로운 선발절차를 운영한다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또한 지원자가 ‘</a:t>
            </a:r>
            <a:r>
              <a:rPr lang="ko-KR" altLang="en-US" sz="1200" kern="1200" dirty="0" err="1">
                <a:solidFill>
                  <a:schemeClr val="tx1"/>
                </a:solidFill>
                <a:effectLst/>
                <a:latin typeface="+mn-lt"/>
                <a:ea typeface="+mn-ea"/>
                <a:cs typeface="+mn-cs"/>
              </a:rPr>
              <a:t>들개형’의</a:t>
            </a:r>
            <a:r>
              <a:rPr lang="ko-KR" altLang="en-US" sz="1200" kern="1200" dirty="0">
                <a:solidFill>
                  <a:schemeClr val="tx1"/>
                </a:solidFill>
                <a:effectLst/>
                <a:latin typeface="+mn-lt"/>
                <a:ea typeface="+mn-ea"/>
                <a:cs typeface="+mn-cs"/>
              </a:rPr>
              <a:t> 경우는 제한적으로 활용하다 결국 도태의 길로 가지만 ‘</a:t>
            </a:r>
            <a:r>
              <a:rPr lang="ko-KR" altLang="en-US" sz="1200" kern="1200" dirty="0" err="1">
                <a:solidFill>
                  <a:schemeClr val="tx1"/>
                </a:solidFill>
                <a:effectLst/>
                <a:latin typeface="+mn-lt"/>
                <a:ea typeface="+mn-ea"/>
                <a:cs typeface="+mn-cs"/>
              </a:rPr>
              <a:t>토끼형’일</a:t>
            </a:r>
            <a:r>
              <a:rPr lang="ko-KR" altLang="en-US" sz="1200" kern="1200" dirty="0">
                <a:solidFill>
                  <a:schemeClr val="tx1"/>
                </a:solidFill>
                <a:effectLst/>
                <a:latin typeface="+mn-lt"/>
                <a:ea typeface="+mn-ea"/>
                <a:cs typeface="+mn-cs"/>
              </a:rPr>
              <a:t> 경우는 능력 개발과 업무지원</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개선해야 할 목표와 방법까지 구체적으로 제시해준다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또한 교육에 투자해서 회사의 가치관과 업무능력 배양을 유도한다</a:t>
            </a:r>
            <a:r>
              <a:rPr lang="en-US" altLang="ko-KR" sz="1200" kern="1200" dirty="0">
                <a:solidFill>
                  <a:schemeClr val="tx1"/>
                </a:solidFill>
                <a:effectLst/>
                <a:latin typeface="+mn-lt"/>
                <a:ea typeface="+mn-ea"/>
                <a:cs typeface="+mn-cs"/>
              </a:rPr>
              <a:t>. 2004</a:t>
            </a:r>
            <a:r>
              <a:rPr lang="ko-KR" altLang="en-US" sz="1200" kern="1200" dirty="0">
                <a:solidFill>
                  <a:schemeClr val="tx1"/>
                </a:solidFill>
                <a:effectLst/>
                <a:latin typeface="+mn-lt"/>
                <a:ea typeface="+mn-ea"/>
                <a:cs typeface="+mn-cs"/>
              </a:rPr>
              <a:t>년부터 ‘</a:t>
            </a:r>
            <a:r>
              <a:rPr lang="ko-KR" altLang="en-US" sz="1200" kern="1200" dirty="0" err="1">
                <a:solidFill>
                  <a:schemeClr val="tx1"/>
                </a:solidFill>
                <a:effectLst/>
                <a:latin typeface="+mn-lt"/>
                <a:ea typeface="+mn-ea"/>
                <a:cs typeface="+mn-cs"/>
              </a:rPr>
              <a:t>알리학원’을</a:t>
            </a:r>
            <a:r>
              <a:rPr lang="ko-KR" altLang="en-US" sz="1200" kern="1200" dirty="0">
                <a:solidFill>
                  <a:schemeClr val="tx1"/>
                </a:solidFill>
                <a:effectLst/>
                <a:latin typeface="+mn-lt"/>
                <a:ea typeface="+mn-ea"/>
                <a:cs typeface="+mn-cs"/>
              </a:rPr>
              <a:t> 설립해 모든 구성원들이 자신의 가치를 높일 수 있는 기회를 제공하고 있는 것이 대표적이다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또한 인사평가에서도 업무실적을 </a:t>
            </a:r>
            <a:r>
              <a:rPr lang="en-US" altLang="ko-KR" sz="1200" kern="1200" dirty="0">
                <a:solidFill>
                  <a:schemeClr val="tx1"/>
                </a:solidFill>
                <a:effectLst/>
                <a:latin typeface="+mn-lt"/>
                <a:ea typeface="+mn-ea"/>
                <a:cs typeface="+mn-cs"/>
              </a:rPr>
              <a:t>50%, </a:t>
            </a:r>
            <a:r>
              <a:rPr lang="ko-KR" altLang="en-US" sz="1200" kern="1200" dirty="0">
                <a:solidFill>
                  <a:schemeClr val="tx1"/>
                </a:solidFill>
                <a:effectLst/>
                <a:latin typeface="+mn-lt"/>
                <a:ea typeface="+mn-ea"/>
                <a:cs typeface="+mn-cs"/>
              </a:rPr>
              <a:t>가치관 및 기업문화 평가를 </a:t>
            </a:r>
            <a:r>
              <a:rPr lang="en-US" altLang="ko-KR" sz="1200" kern="1200" dirty="0">
                <a:solidFill>
                  <a:schemeClr val="tx1"/>
                </a:solidFill>
                <a:effectLst/>
                <a:latin typeface="+mn-lt"/>
                <a:ea typeface="+mn-ea"/>
                <a:cs typeface="+mn-cs"/>
              </a:rPr>
              <a:t>50% </a:t>
            </a:r>
            <a:r>
              <a:rPr lang="ko-KR" altLang="en-US" sz="1200" kern="1200" dirty="0">
                <a:solidFill>
                  <a:schemeClr val="tx1"/>
                </a:solidFill>
                <a:effectLst/>
                <a:latin typeface="+mn-lt"/>
                <a:ea typeface="+mn-ea"/>
                <a:cs typeface="+mn-cs"/>
              </a:rPr>
              <a:t>배정한다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개인의 가치관이 우수해야 보상 및 승진의 기회가 주어지는 것이다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즉 최소한의 제도와 규칙을 통해 조직의 가치관과 문화가 작동될 수 있는 가치경영 체계를 운영하고 있다</a:t>
            </a:r>
            <a:r>
              <a:rPr lang="en-US" altLang="ko-KR" sz="1200" kern="1200" dirty="0">
                <a:solidFill>
                  <a:schemeClr val="tx1"/>
                </a:solidFill>
                <a:effectLst/>
                <a:latin typeface="+mn-lt"/>
                <a:ea typeface="+mn-ea"/>
                <a:cs typeface="+mn-cs"/>
              </a:rPr>
              <a:t>.</a:t>
            </a:r>
            <a:endParaRPr lang="ko-KR" altLang="en-US" dirty="0">
              <a:effectLst/>
            </a:endParaRPr>
          </a:p>
          <a:p>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28</a:t>
            </a:fld>
            <a:endParaRPr lang="ko-KR" altLang="en-US"/>
          </a:p>
        </p:txBody>
      </p:sp>
    </p:spTree>
    <p:extLst>
      <p:ext uri="{BB962C8B-B14F-4D97-AF65-F5344CB8AC3E}">
        <p14:creationId xmlns:p14="http://schemas.microsoft.com/office/powerpoint/2010/main" val="838129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29</a:t>
            </a:fld>
            <a:endParaRPr lang="ko-KR" altLang="en-US"/>
          </a:p>
        </p:txBody>
      </p:sp>
    </p:spTree>
    <p:extLst>
      <p:ext uri="{BB962C8B-B14F-4D97-AF65-F5344CB8AC3E}">
        <p14:creationId xmlns:p14="http://schemas.microsoft.com/office/powerpoint/2010/main" val="225777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
            </a:r>
            <a:br>
              <a:rPr lang="ko-KR" altLang="en-US" dirty="0"/>
            </a:br>
            <a:r>
              <a:rPr lang="ko-KR" altLang="en-US" sz="1200" b="0" i="0" kern="1200" dirty="0">
                <a:solidFill>
                  <a:schemeClr val="tx1"/>
                </a:solidFill>
                <a:effectLst/>
                <a:latin typeface="+mn-lt"/>
                <a:ea typeface="+mn-ea"/>
                <a:cs typeface="+mn-cs"/>
              </a:rPr>
              <a:t>편의성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접근성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연결성 </a:t>
            </a:r>
            <a:r>
              <a:rPr lang="en-US" altLang="ko-KR" sz="1200" b="0" i="0" kern="1200" dirty="0">
                <a:solidFill>
                  <a:schemeClr val="tx1"/>
                </a:solidFill>
                <a:effectLst/>
                <a:latin typeface="+mn-lt"/>
                <a:ea typeface="+mn-ea"/>
                <a:cs typeface="+mn-cs"/>
              </a:rPr>
              <a:t>: Alibaba</a:t>
            </a:r>
            <a:r>
              <a:rPr lang="ko-KR" altLang="en-US" sz="1200" b="0" i="0" kern="1200" dirty="0">
                <a:solidFill>
                  <a:schemeClr val="tx1"/>
                </a:solidFill>
                <a:effectLst/>
                <a:latin typeface="+mn-lt"/>
                <a:ea typeface="+mn-ea"/>
                <a:cs typeface="+mn-cs"/>
              </a:rPr>
              <a:t>는 고객이 구매자와 판매자 모두 전자 상거래 시장에서 쉽고 국제적으로 서로 발견하고 연결하고 거래 할 수 </a:t>
            </a:r>
            <a:r>
              <a:rPr lang="ko-KR" altLang="en-US" sz="1200" b="0" i="0" kern="1200" dirty="0" err="1">
                <a:solidFill>
                  <a:schemeClr val="tx1"/>
                </a:solidFill>
                <a:effectLst/>
                <a:latin typeface="+mn-lt"/>
                <a:ea typeface="+mn-ea"/>
                <a:cs typeface="+mn-cs"/>
              </a:rPr>
              <a:t>있도록합니다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구매자는 소매 시장 </a:t>
            </a:r>
            <a:r>
              <a:rPr lang="en-US" altLang="ko-KR" sz="1200" b="0" i="0" kern="1200" dirty="0">
                <a:solidFill>
                  <a:schemeClr val="tx1"/>
                </a:solidFill>
                <a:effectLst/>
                <a:latin typeface="+mn-lt"/>
                <a:ea typeface="+mn-ea"/>
                <a:cs typeface="+mn-cs"/>
              </a:rPr>
              <a:t>(Taobao / </a:t>
            </a:r>
            <a:r>
              <a:rPr lang="en-US" altLang="ko-KR" sz="1200" b="0" i="0" kern="1200" dirty="0" err="1">
                <a:solidFill>
                  <a:schemeClr val="tx1"/>
                </a:solidFill>
                <a:effectLst/>
                <a:latin typeface="+mn-lt"/>
                <a:ea typeface="+mn-ea"/>
                <a:cs typeface="+mn-cs"/>
              </a:rPr>
              <a:t>Tmall</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에 액세스하여 언제 어디서나 쇼핑 할 </a:t>
            </a:r>
            <a:r>
              <a:rPr lang="ko-KR" altLang="en-US" sz="1200" b="0" i="0" kern="1200" dirty="0" err="1">
                <a:solidFill>
                  <a:schemeClr val="tx1"/>
                </a:solidFill>
                <a:effectLst/>
                <a:latin typeface="+mn-lt"/>
                <a:ea typeface="+mn-ea"/>
                <a:cs typeface="+mn-cs"/>
              </a:rPr>
              <a:t>수있는</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고객뿐만</a:t>
            </a:r>
            <a:r>
              <a:rPr lang="ko-KR" altLang="en-US" sz="1200" b="0" i="0" kern="1200" dirty="0">
                <a:solidFill>
                  <a:schemeClr val="tx1"/>
                </a:solidFill>
                <a:effectLst/>
                <a:latin typeface="+mn-lt"/>
                <a:ea typeface="+mn-ea"/>
                <a:cs typeface="+mn-cs"/>
              </a:rPr>
              <a:t> 아니라 도매 시장 </a:t>
            </a: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alibaba</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을 ​​사용하여 자신의 비즈니스 또는 재판매 용으로 제품을 공급하는 비즈니스 구매자를 포함합니다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판매자는 장터를 사용하여 인터넷 상에 존재를 확립하고 소비자 및 기타 비즈니스 분야의 광범위한 커뮤니티에 제품 및 서비스를 판매합니다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외국 비즈니스 구매자와 거래하기 어려운 중국의 중소 중소기업을 대상으로 </a:t>
            </a:r>
            <a:r>
              <a:rPr lang="en-US" altLang="ko-KR" sz="1200" b="0" i="0" kern="1200" dirty="0">
                <a:solidFill>
                  <a:schemeClr val="tx1"/>
                </a:solidFill>
                <a:effectLst/>
                <a:latin typeface="+mn-lt"/>
                <a:ea typeface="+mn-ea"/>
                <a:cs typeface="+mn-cs"/>
              </a:rPr>
              <a:t>B2B </a:t>
            </a:r>
            <a:r>
              <a:rPr lang="ko-KR" altLang="en-US" sz="1200" b="0" i="0" kern="1200" dirty="0">
                <a:solidFill>
                  <a:schemeClr val="tx1"/>
                </a:solidFill>
                <a:effectLst/>
                <a:latin typeface="+mn-lt"/>
                <a:ea typeface="+mn-ea"/>
                <a:cs typeface="+mn-cs"/>
              </a:rPr>
              <a:t>플랫폼과의 글로벌 연결성을 제공합니다</a:t>
            </a:r>
            <a:r>
              <a:rPr lang="en-US" altLang="ko-KR" sz="1200" b="0" i="0" kern="1200" dirty="0">
                <a:solidFill>
                  <a:schemeClr val="tx1"/>
                </a:solidFill>
                <a:effectLst/>
                <a:latin typeface="+mn-lt"/>
                <a:ea typeface="+mn-ea"/>
                <a:cs typeface="+mn-cs"/>
              </a:rPr>
              <a:t>.</a:t>
            </a:r>
          </a:p>
          <a:p>
            <a:r>
              <a:rPr lang="ko-KR" altLang="ko-KR" dirty="0"/>
              <a:t/>
            </a:r>
            <a:br>
              <a:rPr lang="ko-KR" altLang="ko-KR" dirty="0"/>
            </a:br>
            <a:r>
              <a:rPr lang="ko-KR" altLang="ko-KR" dirty="0"/>
              <a:t>비용 절감 : 판매자와 회사는 </a:t>
            </a:r>
            <a:r>
              <a:rPr lang="ko-KR" altLang="ko-KR" dirty="0" err="1"/>
              <a:t>Alibaba의</a:t>
            </a:r>
            <a:r>
              <a:rPr lang="ko-KR" altLang="ko-KR" dirty="0"/>
              <a:t> 전자 상거래 플랫폼에 온라인 스토어를 쉽게 설치할 수 있으며 지속적으로 증가하는 대규모 소비자 그룹에 대한 존재감을 창출 할 수 있습니다. 또한 실제 매장보다 설치 비용이 저렴하고 제품 / 고객을 검색하는 데 드는 비용과 시간을 절약 할 수 있습니다. </a:t>
            </a:r>
            <a:endParaRPr lang="en-US" altLang="ko-KR" dirty="0"/>
          </a:p>
          <a:p>
            <a:endParaRPr lang="en-US" altLang="ko-KR" dirty="0"/>
          </a:p>
          <a:p>
            <a:r>
              <a:rPr lang="ko-KR" altLang="ko-KR" dirty="0"/>
              <a:t>정보 밀도 / 선택 : 판매자 및 회사에 대한 R.A.T (신뢰할 수 있고 </a:t>
            </a:r>
            <a:r>
              <a:rPr lang="ko-KR" altLang="ko-KR" dirty="0" err="1"/>
              <a:t>정확하며시기</a:t>
            </a:r>
            <a:r>
              <a:rPr lang="ko-KR" altLang="ko-KR" dirty="0"/>
              <a:t> 적절한) 정보의 대규모 데이터베이스를 시장에서 즉시 사용할 수 있습니다. 많은 양의 </a:t>
            </a:r>
            <a:r>
              <a:rPr lang="ko-KR" altLang="ko-KR" dirty="0" err="1"/>
              <a:t>판매자가있어</a:t>
            </a:r>
            <a:r>
              <a:rPr lang="ko-KR" altLang="ko-KR" dirty="0"/>
              <a:t> 구매자가 가장 </a:t>
            </a:r>
            <a:r>
              <a:rPr lang="ko-KR" altLang="ko-KR" dirty="0" err="1"/>
              <a:t>경쟁력있는</a:t>
            </a:r>
            <a:r>
              <a:rPr lang="ko-KR" altLang="ko-KR" dirty="0"/>
              <a:t> 가격과 제품을 선택할 수 있습니다. 또한 긴 꼬리 경제를 가능케하는 </a:t>
            </a:r>
            <a:r>
              <a:rPr lang="ko-KR" altLang="ko-KR" dirty="0" err="1"/>
              <a:t>소비자에게보다</a:t>
            </a:r>
            <a:r>
              <a:rPr lang="ko-KR" altLang="ko-KR" dirty="0"/>
              <a:t> 광범위한 제품을 제공합니다. </a:t>
            </a:r>
            <a:endParaRPr lang="en-US" altLang="ko-KR" dirty="0"/>
          </a:p>
          <a:p>
            <a:endParaRPr lang="en-US" altLang="ko-KR" dirty="0"/>
          </a:p>
          <a:p>
            <a:r>
              <a:rPr lang="ko-KR" altLang="ko-KR" dirty="0"/>
              <a:t>신뢰성 / 신뢰 : </a:t>
            </a:r>
            <a:r>
              <a:rPr lang="ko-KR" altLang="ko-KR" dirty="0" err="1"/>
              <a:t>Alipay는</a:t>
            </a:r>
            <a:r>
              <a:rPr lang="ko-KR" altLang="ko-KR" dirty="0"/>
              <a:t> 판매자와 구매자가 온라인 및 휴대 전화로 지불하고 결제 할 </a:t>
            </a:r>
            <a:r>
              <a:rPr lang="ko-KR" altLang="ko-KR" dirty="0" err="1"/>
              <a:t>수있는</a:t>
            </a:r>
            <a:r>
              <a:rPr lang="ko-KR" altLang="ko-KR" dirty="0"/>
              <a:t> 안전하고 신뢰할 </a:t>
            </a:r>
            <a:r>
              <a:rPr lang="ko-KR" altLang="ko-KR" dirty="0" err="1"/>
              <a:t>수있는</a:t>
            </a:r>
            <a:r>
              <a:rPr lang="ko-KR" altLang="ko-KR" dirty="0"/>
              <a:t> 편리한 방법을 제공함으로써 </a:t>
            </a:r>
            <a:r>
              <a:rPr lang="ko-KR" altLang="ko-KR" dirty="0" err="1"/>
              <a:t>Alibaba</a:t>
            </a:r>
            <a:r>
              <a:rPr lang="ko-KR" altLang="ko-KR" dirty="0"/>
              <a:t> Group의 생태계의 중요한 부분으로 자리 잡았습니다. 거래 </a:t>
            </a:r>
            <a:r>
              <a:rPr lang="ko-KR" altLang="ko-KR" dirty="0" err="1"/>
              <a:t>수수료가없는</a:t>
            </a:r>
            <a:r>
              <a:rPr lang="ko-KR" altLang="ko-KR" dirty="0"/>
              <a:t> 타사 온라인 지불 서비스 제공 업체입니다. 그것은 </a:t>
            </a:r>
            <a:r>
              <a:rPr lang="ko-KR" altLang="ko-KR" dirty="0" err="1"/>
              <a:t>Alibaba의</a:t>
            </a:r>
            <a:r>
              <a:rPr lang="ko-KR" altLang="ko-KR" dirty="0"/>
              <a:t> 다양한 시장 (</a:t>
            </a:r>
            <a:r>
              <a:rPr lang="ko-KR" altLang="ko-KR" dirty="0" err="1"/>
              <a:t>Taobao</a:t>
            </a:r>
            <a:r>
              <a:rPr lang="ko-KR" altLang="ko-KR" dirty="0"/>
              <a:t>, </a:t>
            </a:r>
            <a:r>
              <a:rPr lang="ko-KR" altLang="ko-KR" dirty="0" err="1"/>
              <a:t>Tmall</a:t>
            </a:r>
            <a:r>
              <a:rPr lang="ko-KR" altLang="ko-KR" dirty="0"/>
              <a:t>) 및 중국의 다른 제 3 자 거래에 대한 </a:t>
            </a:r>
            <a:r>
              <a:rPr lang="ko-KR" altLang="ko-KR" dirty="0" err="1"/>
              <a:t>에스크로</a:t>
            </a:r>
            <a:r>
              <a:rPr lang="ko-KR" altLang="ko-KR" dirty="0"/>
              <a:t> 서비스를 제공하며, 구매자는 판매자에게 돈을 지불하기 전에 구매 한 상품에 만족하는지 여부를 확인할 수 있습니다. </a:t>
            </a:r>
            <a:endParaRPr lang="en-US" altLang="ko-KR" dirty="0"/>
          </a:p>
          <a:p>
            <a:endParaRPr lang="en-US" altLang="ko-KR" dirty="0"/>
          </a:p>
          <a:p>
            <a:r>
              <a:rPr lang="ko-KR" altLang="ko-KR" dirty="0"/>
              <a:t>커뮤니티 : </a:t>
            </a:r>
            <a:r>
              <a:rPr lang="ko-KR" altLang="ko-KR" dirty="0" err="1"/>
              <a:t>Alibaba는</a:t>
            </a:r>
            <a:r>
              <a:rPr lang="ko-KR" altLang="ko-KR" dirty="0"/>
              <a:t> 구매자가 제품 및 서비스 만족도에 대한 리뷰를 작성하고 판매자가 피드백 등급 및 </a:t>
            </a:r>
            <a:r>
              <a:rPr lang="ko-KR" altLang="ko-KR" dirty="0" err="1"/>
              <a:t>순위를받을</a:t>
            </a:r>
            <a:r>
              <a:rPr lang="ko-KR" altLang="ko-KR" dirty="0"/>
              <a:t> 수 </a:t>
            </a:r>
            <a:r>
              <a:rPr lang="ko-KR" altLang="ko-KR" dirty="0" err="1"/>
              <a:t>있도록합니다</a:t>
            </a:r>
            <a:r>
              <a:rPr lang="ko-KR" altLang="ko-KR" dirty="0"/>
              <a:t>. </a:t>
            </a:r>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3</a:t>
            </a:fld>
            <a:endParaRPr lang="ko-KR" altLang="en-US"/>
          </a:p>
        </p:txBody>
      </p:sp>
    </p:spTree>
    <p:extLst>
      <p:ext uri="{BB962C8B-B14F-4D97-AF65-F5344CB8AC3E}">
        <p14:creationId xmlns:p14="http://schemas.microsoft.com/office/powerpoint/2010/main" val="494583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30</a:t>
            </a:fld>
            <a:endParaRPr lang="ko-KR" altLang="en-US"/>
          </a:p>
        </p:txBody>
      </p:sp>
    </p:spTree>
    <p:extLst>
      <p:ext uri="{BB962C8B-B14F-4D97-AF65-F5344CB8AC3E}">
        <p14:creationId xmlns:p14="http://schemas.microsoft.com/office/powerpoint/2010/main" val="891873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kern="1200" dirty="0" err="1">
                <a:solidFill>
                  <a:schemeClr val="tx1"/>
                </a:solidFill>
                <a:effectLst/>
                <a:latin typeface="+mn-lt"/>
                <a:ea typeface="+mn-ea"/>
                <a:cs typeface="+mn-cs"/>
              </a:rPr>
              <a:t>알리바바의</a:t>
            </a:r>
            <a:r>
              <a:rPr lang="ko-KR" altLang="en-US" sz="1200" kern="1200" dirty="0">
                <a:solidFill>
                  <a:schemeClr val="tx1"/>
                </a:solidFill>
                <a:effectLst/>
                <a:latin typeface="+mn-lt"/>
                <a:ea typeface="+mn-ea"/>
                <a:cs typeface="+mn-cs"/>
              </a:rPr>
              <a:t> 성공 비결을 얘기할 때 </a:t>
            </a:r>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대표를 빼놓을 수 없다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회장은 이제 중국에서 성공한 기업가를 넘어 미래를 내다보는 사상가이자 경영 구루로 대접받는다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알리바바가</a:t>
            </a:r>
            <a:r>
              <a:rPr lang="ko-KR" altLang="en-US" sz="1200" kern="1200" dirty="0">
                <a:solidFill>
                  <a:schemeClr val="tx1"/>
                </a:solidFill>
                <a:effectLst/>
                <a:latin typeface="+mn-lt"/>
                <a:ea typeface="+mn-ea"/>
                <a:cs typeface="+mn-cs"/>
              </a:rPr>
              <a:t> 사업 초기 골드만삭스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소프트뱅크 등 세계적인 투자사로부터 자금을 유치한 것도 </a:t>
            </a:r>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회장의 카리스마적 리더십이 주효했다는 평가다</a:t>
            </a:r>
            <a:r>
              <a:rPr lang="en-US" altLang="ko-KR" sz="1200" kern="1200" dirty="0">
                <a:solidFill>
                  <a:schemeClr val="tx1"/>
                </a:solidFill>
                <a:effectLst/>
                <a:latin typeface="+mn-lt"/>
                <a:ea typeface="+mn-ea"/>
                <a:cs typeface="+mn-cs"/>
              </a:rPr>
              <a:t>. </a:t>
            </a:r>
            <a:br>
              <a:rPr lang="en-US" altLang="ko-KR" sz="1200" kern="1200" dirty="0">
                <a:solidFill>
                  <a:schemeClr val="tx1"/>
                </a:solidFill>
                <a:effectLst/>
                <a:latin typeface="+mn-lt"/>
                <a:ea typeface="+mn-ea"/>
                <a:cs typeface="+mn-cs"/>
              </a:rPr>
            </a:br>
            <a:r>
              <a:rPr lang="en-US" altLang="ko-KR" sz="1200" kern="1200" dirty="0">
                <a:solidFill>
                  <a:schemeClr val="tx1"/>
                </a:solidFill>
                <a:effectLst/>
                <a:latin typeface="+mn-lt"/>
                <a:ea typeface="+mn-ea"/>
                <a:cs typeface="+mn-cs"/>
              </a:rPr>
              <a:t/>
            </a:r>
            <a:br>
              <a:rPr lang="en-US" altLang="ko-KR" sz="1200" kern="1200" dirty="0">
                <a:solidFill>
                  <a:schemeClr val="tx1"/>
                </a:solidFill>
                <a:effectLst/>
                <a:latin typeface="+mn-lt"/>
                <a:ea typeface="+mn-ea"/>
                <a:cs typeface="+mn-cs"/>
              </a:rPr>
            </a:br>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회장은 지난 </a:t>
            </a:r>
            <a:r>
              <a:rPr lang="en-US" altLang="ko-KR" sz="1200" kern="1200" dirty="0">
                <a:solidFill>
                  <a:schemeClr val="tx1"/>
                </a:solidFill>
                <a:effectLst/>
                <a:latin typeface="+mn-lt"/>
                <a:ea typeface="+mn-ea"/>
                <a:cs typeface="+mn-cs"/>
              </a:rPr>
              <a:t>20</a:t>
            </a:r>
            <a:r>
              <a:rPr lang="ko-KR" altLang="en-US" sz="1200" kern="1200" dirty="0">
                <a:solidFill>
                  <a:schemeClr val="tx1"/>
                </a:solidFill>
                <a:effectLst/>
                <a:latin typeface="+mn-lt"/>
                <a:ea typeface="+mn-ea"/>
                <a:cs typeface="+mn-cs"/>
              </a:rPr>
              <a:t>여년간 전자상거래 시장에 대한 비전을 흔들림 없이 </a:t>
            </a:r>
            <a:r>
              <a:rPr lang="ko-KR" altLang="en-US" sz="1200" kern="1200" dirty="0" err="1">
                <a:solidFill>
                  <a:schemeClr val="tx1"/>
                </a:solidFill>
                <a:effectLst/>
                <a:latin typeface="+mn-lt"/>
                <a:ea typeface="+mn-ea"/>
                <a:cs typeface="+mn-cs"/>
              </a:rPr>
              <a:t>지켜나갔다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유망 기업이 대부분 </a:t>
            </a:r>
            <a:r>
              <a:rPr lang="ko-KR" altLang="en-US" sz="1200" kern="1200" dirty="0" err="1">
                <a:solidFill>
                  <a:schemeClr val="tx1"/>
                </a:solidFill>
                <a:effectLst/>
                <a:latin typeface="+mn-lt"/>
                <a:ea typeface="+mn-ea"/>
                <a:cs typeface="+mn-cs"/>
              </a:rPr>
              <a:t>그렇듯</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알리바바도</a:t>
            </a:r>
            <a:r>
              <a:rPr lang="ko-KR" altLang="en-US" sz="1200" kern="1200" dirty="0">
                <a:solidFill>
                  <a:schemeClr val="tx1"/>
                </a:solidFill>
                <a:effectLst/>
                <a:latin typeface="+mn-lt"/>
                <a:ea typeface="+mn-ea"/>
                <a:cs typeface="+mn-cs"/>
              </a:rPr>
              <a:t> 성장 과정에서 수차례 인수 제안을 받았다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그러나 마 회장은 번번이 거절했다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회사의 성공 가능성에 대한 확신과 자신감이 없었다면 불가능한 일이다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일례로 마 회장은 투자가 절실한 사업 초기에도 투자자를 가려 받았다</a:t>
            </a:r>
            <a:r>
              <a:rPr lang="en-US" altLang="ko-KR" sz="1200" kern="1200" dirty="0">
                <a:solidFill>
                  <a:schemeClr val="tx1"/>
                </a:solidFill>
                <a:effectLst/>
                <a:latin typeface="+mn-lt"/>
                <a:ea typeface="+mn-ea"/>
                <a:cs typeface="+mn-cs"/>
              </a:rPr>
              <a:t>. 1999</a:t>
            </a:r>
            <a:r>
              <a:rPr lang="ko-KR" altLang="en-US" sz="1200" kern="1200" dirty="0">
                <a:solidFill>
                  <a:schemeClr val="tx1"/>
                </a:solidFill>
                <a:effectLst/>
                <a:latin typeface="+mn-lt"/>
                <a:ea typeface="+mn-ea"/>
                <a:cs typeface="+mn-cs"/>
              </a:rPr>
              <a:t>년 </a:t>
            </a:r>
            <a:r>
              <a:rPr lang="en-US" altLang="ko-KR" sz="1200" kern="1200" dirty="0">
                <a:solidFill>
                  <a:schemeClr val="tx1"/>
                </a:solidFill>
                <a:effectLst/>
                <a:latin typeface="+mn-lt"/>
                <a:ea typeface="+mn-ea"/>
                <a:cs typeface="+mn-cs"/>
              </a:rPr>
              <a:t>10</a:t>
            </a:r>
            <a:r>
              <a:rPr lang="ko-KR" altLang="en-US" sz="1200" kern="1200" dirty="0">
                <a:solidFill>
                  <a:schemeClr val="tx1"/>
                </a:solidFill>
                <a:effectLst/>
                <a:latin typeface="+mn-lt"/>
                <a:ea typeface="+mn-ea"/>
                <a:cs typeface="+mn-cs"/>
              </a:rPr>
              <a:t>월 </a:t>
            </a:r>
            <a:r>
              <a:rPr lang="ko-KR" altLang="en-US" sz="1200" kern="1200" dirty="0" err="1">
                <a:solidFill>
                  <a:schemeClr val="tx1"/>
                </a:solidFill>
                <a:effectLst/>
                <a:latin typeface="+mn-lt"/>
                <a:ea typeface="+mn-ea"/>
                <a:cs typeface="+mn-cs"/>
              </a:rPr>
              <a:t>골드만삭스로부터</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500</a:t>
            </a:r>
            <a:r>
              <a:rPr lang="ko-KR" altLang="en-US" sz="1200" kern="1200" dirty="0">
                <a:solidFill>
                  <a:schemeClr val="tx1"/>
                </a:solidFill>
                <a:effectLst/>
                <a:latin typeface="+mn-lt"/>
                <a:ea typeface="+mn-ea"/>
                <a:cs typeface="+mn-cs"/>
              </a:rPr>
              <a:t>만달러를 받은 게 처음이다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첫 투자 수준이 다음 투자에 영향을 미칠 것이라는 </a:t>
            </a:r>
            <a:r>
              <a:rPr lang="ko-KR" altLang="en-US" sz="1200" kern="1200" dirty="0" err="1">
                <a:solidFill>
                  <a:schemeClr val="tx1"/>
                </a:solidFill>
                <a:effectLst/>
                <a:latin typeface="+mn-lt"/>
                <a:ea typeface="+mn-ea"/>
                <a:cs typeface="+mn-cs"/>
              </a:rPr>
              <a:t>판단에서다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손정의</a:t>
            </a:r>
            <a:r>
              <a:rPr lang="ko-KR" altLang="en-US" sz="1200" kern="1200" dirty="0">
                <a:solidFill>
                  <a:schemeClr val="tx1"/>
                </a:solidFill>
                <a:effectLst/>
                <a:latin typeface="+mn-lt"/>
                <a:ea typeface="+mn-ea"/>
                <a:cs typeface="+mn-cs"/>
              </a:rPr>
              <a:t> 회장이 </a:t>
            </a:r>
            <a:r>
              <a:rPr lang="en-US" altLang="ko-KR" sz="1200" kern="1200" dirty="0">
                <a:solidFill>
                  <a:schemeClr val="tx1"/>
                </a:solidFill>
                <a:effectLst/>
                <a:latin typeface="+mn-lt"/>
                <a:ea typeface="+mn-ea"/>
                <a:cs typeface="+mn-cs"/>
              </a:rPr>
              <a:t>2000</a:t>
            </a:r>
            <a:r>
              <a:rPr lang="ko-KR" altLang="en-US" sz="1200" kern="1200" dirty="0">
                <a:solidFill>
                  <a:schemeClr val="tx1"/>
                </a:solidFill>
                <a:effectLst/>
                <a:latin typeface="+mn-lt"/>
                <a:ea typeface="+mn-ea"/>
                <a:cs typeface="+mn-cs"/>
              </a:rPr>
              <a:t>만달러를 투자한 것도 처음에는 </a:t>
            </a:r>
            <a:r>
              <a:rPr lang="en-US" altLang="ko-KR" sz="1200" kern="1200" dirty="0">
                <a:solidFill>
                  <a:schemeClr val="tx1"/>
                </a:solidFill>
                <a:effectLst/>
                <a:latin typeface="+mn-lt"/>
                <a:ea typeface="+mn-ea"/>
                <a:cs typeface="+mn-cs"/>
              </a:rPr>
              <a:t>4000</a:t>
            </a:r>
            <a:r>
              <a:rPr lang="ko-KR" altLang="en-US" sz="1200" kern="1200" dirty="0">
                <a:solidFill>
                  <a:schemeClr val="tx1"/>
                </a:solidFill>
                <a:effectLst/>
                <a:latin typeface="+mn-lt"/>
                <a:ea typeface="+mn-ea"/>
                <a:cs typeface="+mn-cs"/>
              </a:rPr>
              <a:t>만달러를 제안했지만 마 회장이 “그렇게 많은 돈은 필요 </a:t>
            </a:r>
            <a:r>
              <a:rPr lang="ko-KR" altLang="en-US" sz="1200" kern="1200" dirty="0" err="1">
                <a:solidFill>
                  <a:schemeClr val="tx1"/>
                </a:solidFill>
                <a:effectLst/>
                <a:latin typeface="+mn-lt"/>
                <a:ea typeface="+mn-ea"/>
                <a:cs typeface="+mn-cs"/>
              </a:rPr>
              <a:t>없다”며</a:t>
            </a:r>
            <a:r>
              <a:rPr lang="ko-KR" altLang="en-US" sz="1200" kern="1200" dirty="0">
                <a:solidFill>
                  <a:schemeClr val="tx1"/>
                </a:solidFill>
                <a:effectLst/>
                <a:latin typeface="+mn-lt"/>
                <a:ea typeface="+mn-ea"/>
                <a:cs typeface="+mn-cs"/>
              </a:rPr>
              <a:t> 절반으로 깎은 결과다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타오바오와의</a:t>
            </a:r>
            <a:r>
              <a:rPr lang="ko-KR" altLang="en-US" sz="1200" kern="1200" dirty="0">
                <a:solidFill>
                  <a:schemeClr val="tx1"/>
                </a:solidFill>
                <a:effectLst/>
                <a:latin typeface="+mn-lt"/>
                <a:ea typeface="+mn-ea"/>
                <a:cs typeface="+mn-cs"/>
              </a:rPr>
              <a:t> 경쟁에서 밀린 이베이가 </a:t>
            </a:r>
            <a:r>
              <a:rPr lang="ko-KR" altLang="en-US" sz="1200" kern="1200" dirty="0" err="1">
                <a:solidFill>
                  <a:schemeClr val="tx1"/>
                </a:solidFill>
                <a:effectLst/>
                <a:latin typeface="+mn-lt"/>
                <a:ea typeface="+mn-ea"/>
                <a:cs typeface="+mn-cs"/>
              </a:rPr>
              <a:t>타오바오</a:t>
            </a:r>
            <a:r>
              <a:rPr lang="ko-KR" altLang="en-US" sz="1200" kern="1200" dirty="0">
                <a:solidFill>
                  <a:schemeClr val="tx1"/>
                </a:solidFill>
                <a:effectLst/>
                <a:latin typeface="+mn-lt"/>
                <a:ea typeface="+mn-ea"/>
                <a:cs typeface="+mn-cs"/>
              </a:rPr>
              <a:t> 인수를 제안했을 때도 마 회장은 단칼에 거절했다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회사 성장에 대한 마 회장의 이 같은 굳은 신념은 </a:t>
            </a:r>
            <a:r>
              <a:rPr lang="ko-KR" altLang="en-US" sz="1200" kern="1200" dirty="0" err="1">
                <a:solidFill>
                  <a:schemeClr val="tx1"/>
                </a:solidFill>
                <a:effectLst/>
                <a:latin typeface="+mn-lt"/>
                <a:ea typeface="+mn-ea"/>
                <a:cs typeface="+mn-cs"/>
              </a:rPr>
              <a:t>알리바바에</a:t>
            </a:r>
            <a:r>
              <a:rPr lang="ko-KR" altLang="en-US" sz="1200" kern="1200" dirty="0">
                <a:solidFill>
                  <a:schemeClr val="tx1"/>
                </a:solidFill>
                <a:effectLst/>
                <a:latin typeface="+mn-lt"/>
                <a:ea typeface="+mn-ea"/>
                <a:cs typeface="+mn-cs"/>
              </a:rPr>
              <a:t> 대한 대내외 신뢰를 높이고 일관된 경영 전략을 펴는 데 밑거름이 됐다</a:t>
            </a:r>
            <a:r>
              <a:rPr lang="en-US" altLang="ko-KR" sz="1200" kern="1200" dirty="0">
                <a:solidFill>
                  <a:schemeClr val="tx1"/>
                </a:solidFill>
                <a:effectLst/>
                <a:latin typeface="+mn-lt"/>
                <a:ea typeface="+mn-ea"/>
                <a:cs typeface="+mn-cs"/>
              </a:rPr>
              <a:t>. </a:t>
            </a:r>
          </a:p>
          <a:p>
            <a:endParaRPr kumimoji="1" lang="en-US" altLang="ko-KR" sz="1200" kern="1200" dirty="0">
              <a:solidFill>
                <a:schemeClr val="tx1"/>
              </a:solidFill>
              <a:effectLst/>
              <a:latin typeface="+mn-lt"/>
              <a:ea typeface="+mn-ea"/>
              <a:cs typeface="+mn-cs"/>
            </a:endParaRPr>
          </a:p>
          <a:p>
            <a:r>
              <a:rPr lang="ko-KR" altLang="en-US" sz="1200" kern="1200" dirty="0">
                <a:solidFill>
                  <a:schemeClr val="tx1"/>
                </a:solidFill>
                <a:effectLst/>
                <a:latin typeface="+mn-lt"/>
                <a:ea typeface="+mn-ea"/>
                <a:cs typeface="+mn-cs"/>
              </a:rPr>
              <a:t>수평적인 조직문화는 </a:t>
            </a:r>
            <a:r>
              <a:rPr lang="ko-KR" altLang="en-US" sz="1200" kern="1200" dirty="0" err="1">
                <a:solidFill>
                  <a:schemeClr val="tx1"/>
                </a:solidFill>
                <a:effectLst/>
                <a:latin typeface="+mn-lt"/>
                <a:ea typeface="+mn-ea"/>
                <a:cs typeface="+mn-cs"/>
              </a:rPr>
              <a:t>알리바바의</a:t>
            </a:r>
            <a:r>
              <a:rPr lang="ko-KR" altLang="en-US" sz="1200" kern="1200" dirty="0">
                <a:solidFill>
                  <a:schemeClr val="tx1"/>
                </a:solidFill>
                <a:effectLst/>
                <a:latin typeface="+mn-lt"/>
                <a:ea typeface="+mn-ea"/>
                <a:cs typeface="+mn-cs"/>
              </a:rPr>
              <a:t> 보이지 않는 소프트파워다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알리바바는</a:t>
            </a:r>
            <a:r>
              <a:rPr lang="ko-KR" altLang="en-US" sz="1200" kern="1200" dirty="0">
                <a:solidFill>
                  <a:schemeClr val="tx1"/>
                </a:solidFill>
                <a:effectLst/>
                <a:latin typeface="+mn-lt"/>
                <a:ea typeface="+mn-ea"/>
                <a:cs typeface="+mn-cs"/>
              </a:rPr>
              <a:t> 프로젝트가 생기면 직원들이 </a:t>
            </a:r>
            <a:r>
              <a:rPr lang="ko-KR" altLang="en-US" sz="1200" kern="1200" dirty="0" err="1">
                <a:solidFill>
                  <a:schemeClr val="tx1"/>
                </a:solidFill>
                <a:effectLst/>
                <a:latin typeface="+mn-lt"/>
                <a:ea typeface="+mn-ea"/>
                <a:cs typeface="+mn-cs"/>
              </a:rPr>
              <a:t>단톡방을</a:t>
            </a:r>
            <a:r>
              <a:rPr lang="ko-KR" altLang="en-US" sz="1200" kern="1200" dirty="0">
                <a:solidFill>
                  <a:schemeClr val="tx1"/>
                </a:solidFill>
                <a:effectLst/>
                <a:latin typeface="+mn-lt"/>
                <a:ea typeface="+mn-ea"/>
                <a:cs typeface="+mn-cs"/>
              </a:rPr>
              <a:t> 운영하고</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그래도 답이 안 나오면 사장은 물론 </a:t>
            </a:r>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회장까지 토론에 참여한다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타오바오가</a:t>
            </a:r>
            <a:r>
              <a:rPr lang="ko-KR" altLang="en-US" sz="1200" kern="1200" dirty="0">
                <a:solidFill>
                  <a:schemeClr val="tx1"/>
                </a:solidFill>
                <a:effectLst/>
                <a:latin typeface="+mn-lt"/>
                <a:ea typeface="+mn-ea"/>
                <a:cs typeface="+mn-cs"/>
              </a:rPr>
              <a:t> 신사옥으로 이전할 때 셔틀버스를 운영하지 않기로 하자 직원들은 사내 인트라넷에 “</a:t>
            </a:r>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회장은 기사가 딸려 있지만 우리는 </a:t>
            </a:r>
            <a:r>
              <a:rPr lang="ko-KR" altLang="en-US" sz="1200" kern="1200" dirty="0" err="1">
                <a:solidFill>
                  <a:schemeClr val="tx1"/>
                </a:solidFill>
                <a:effectLst/>
                <a:latin typeface="+mn-lt"/>
                <a:ea typeface="+mn-ea"/>
                <a:cs typeface="+mn-cs"/>
              </a:rPr>
              <a:t>힘들다”는</a:t>
            </a:r>
            <a:r>
              <a:rPr lang="ko-KR" altLang="en-US" sz="1200" kern="1200" dirty="0">
                <a:solidFill>
                  <a:schemeClr val="tx1"/>
                </a:solidFill>
                <a:effectLst/>
                <a:latin typeface="+mn-lt"/>
                <a:ea typeface="+mn-ea"/>
                <a:cs typeface="+mn-cs"/>
              </a:rPr>
              <a:t> 식의 실명 비판을 하기도 했다</a:t>
            </a:r>
            <a:r>
              <a:rPr lang="en-US" altLang="ko-KR" sz="1200" kern="1200" dirty="0">
                <a:solidFill>
                  <a:schemeClr val="tx1"/>
                </a:solidFill>
                <a:effectLst/>
                <a:latin typeface="+mn-lt"/>
                <a:ea typeface="+mn-ea"/>
                <a:cs typeface="+mn-cs"/>
              </a:rPr>
              <a:t>. </a:t>
            </a:r>
            <a:br>
              <a:rPr lang="en-US" altLang="ko-KR" sz="1200" kern="1200" dirty="0">
                <a:solidFill>
                  <a:schemeClr val="tx1"/>
                </a:solidFill>
                <a:effectLst/>
                <a:latin typeface="+mn-lt"/>
                <a:ea typeface="+mn-ea"/>
                <a:cs typeface="+mn-cs"/>
              </a:rPr>
            </a:br>
            <a:r>
              <a:rPr lang="en-US" altLang="ko-KR" sz="1200" kern="1200" dirty="0">
                <a:solidFill>
                  <a:schemeClr val="tx1"/>
                </a:solidFill>
                <a:effectLst/>
                <a:latin typeface="+mn-lt"/>
                <a:ea typeface="+mn-ea"/>
                <a:cs typeface="+mn-cs"/>
              </a:rPr>
              <a:t/>
            </a:r>
            <a:br>
              <a:rPr lang="en-US" altLang="ko-KR" sz="1200" kern="1200" dirty="0">
                <a:solidFill>
                  <a:schemeClr val="tx1"/>
                </a:solidFill>
                <a:effectLst/>
                <a:latin typeface="+mn-lt"/>
                <a:ea typeface="+mn-ea"/>
                <a:cs typeface="+mn-cs"/>
              </a:rPr>
            </a:br>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회장은 각종 인사제도를 통해 이런 소통 문화를 장려한다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인터넷 시대에는 젊은 감각이 필요하다며 임원진의 연령대를 </a:t>
            </a:r>
            <a:r>
              <a:rPr lang="en-US" altLang="ko-KR" sz="1200" kern="1200" dirty="0">
                <a:solidFill>
                  <a:schemeClr val="tx1"/>
                </a:solidFill>
                <a:effectLst/>
                <a:latin typeface="+mn-lt"/>
                <a:ea typeface="+mn-ea"/>
                <a:cs typeface="+mn-cs"/>
              </a:rPr>
              <a:t>30~40</a:t>
            </a:r>
            <a:r>
              <a:rPr lang="ko-KR" altLang="en-US" sz="1200" kern="1200" dirty="0">
                <a:solidFill>
                  <a:schemeClr val="tx1"/>
                </a:solidFill>
                <a:effectLst/>
                <a:latin typeface="+mn-lt"/>
                <a:ea typeface="+mn-ea"/>
                <a:cs typeface="+mn-cs"/>
              </a:rPr>
              <a:t>대로 꾸준히 유지하는 게 대표적인 예다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알리바바그룹의</a:t>
            </a:r>
            <a:r>
              <a:rPr lang="ko-KR" altLang="en-US" sz="1200" kern="1200" dirty="0">
                <a:solidFill>
                  <a:schemeClr val="tx1"/>
                </a:solidFill>
                <a:effectLst/>
                <a:latin typeface="+mn-lt"/>
                <a:ea typeface="+mn-ea"/>
                <a:cs typeface="+mn-cs"/>
              </a:rPr>
              <a:t> 경영진 중 </a:t>
            </a:r>
            <a:r>
              <a:rPr lang="en-US" altLang="ko-KR" sz="1200" kern="1200" dirty="0">
                <a:solidFill>
                  <a:schemeClr val="tx1"/>
                </a:solidFill>
                <a:effectLst/>
                <a:latin typeface="+mn-lt"/>
                <a:ea typeface="+mn-ea"/>
                <a:cs typeface="+mn-cs"/>
              </a:rPr>
              <a:t>1970</a:t>
            </a:r>
            <a:r>
              <a:rPr lang="ko-KR" altLang="en-US" sz="1200" kern="1200" dirty="0" err="1">
                <a:solidFill>
                  <a:schemeClr val="tx1"/>
                </a:solidFill>
                <a:effectLst/>
                <a:latin typeface="+mn-lt"/>
                <a:ea typeface="+mn-ea"/>
                <a:cs typeface="+mn-cs"/>
              </a:rPr>
              <a:t>년대생</a:t>
            </a:r>
            <a:r>
              <a:rPr lang="en-US" altLang="ko-KR" sz="1200" kern="1200" dirty="0">
                <a:solidFill>
                  <a:schemeClr val="tx1"/>
                </a:solidFill>
                <a:effectLst/>
                <a:latin typeface="+mn-lt"/>
                <a:ea typeface="+mn-ea"/>
                <a:cs typeface="+mn-cs"/>
              </a:rPr>
              <a:t>(70</a:t>
            </a:r>
            <a:r>
              <a:rPr lang="ko-KR" altLang="en-US" sz="1200" kern="1200" dirty="0">
                <a:solidFill>
                  <a:schemeClr val="tx1"/>
                </a:solidFill>
                <a:effectLst/>
                <a:latin typeface="+mn-lt"/>
                <a:ea typeface="+mn-ea"/>
                <a:cs typeface="+mn-cs"/>
              </a:rPr>
              <a:t>後 세대</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은 </a:t>
            </a:r>
            <a:r>
              <a:rPr lang="en-US" altLang="ko-KR" sz="1200" kern="1200" dirty="0">
                <a:solidFill>
                  <a:schemeClr val="tx1"/>
                </a:solidFill>
                <a:effectLst/>
                <a:latin typeface="+mn-lt"/>
                <a:ea typeface="+mn-ea"/>
                <a:cs typeface="+mn-cs"/>
              </a:rPr>
              <a:t>45%, 1980</a:t>
            </a:r>
            <a:r>
              <a:rPr lang="ko-KR" altLang="en-US" sz="1200" kern="1200" dirty="0" err="1">
                <a:solidFill>
                  <a:schemeClr val="tx1"/>
                </a:solidFill>
                <a:effectLst/>
                <a:latin typeface="+mn-lt"/>
                <a:ea typeface="+mn-ea"/>
                <a:cs typeface="+mn-cs"/>
              </a:rPr>
              <a:t>년대생</a:t>
            </a:r>
            <a:r>
              <a:rPr lang="en-US" altLang="ko-KR" sz="1200" kern="1200" dirty="0">
                <a:solidFill>
                  <a:schemeClr val="tx1"/>
                </a:solidFill>
                <a:effectLst/>
                <a:latin typeface="+mn-lt"/>
                <a:ea typeface="+mn-ea"/>
                <a:cs typeface="+mn-cs"/>
              </a:rPr>
              <a:t>(80</a:t>
            </a:r>
            <a:r>
              <a:rPr lang="ko-KR" altLang="en-US" sz="1200" kern="1200" dirty="0">
                <a:solidFill>
                  <a:schemeClr val="tx1"/>
                </a:solidFill>
                <a:effectLst/>
                <a:latin typeface="+mn-lt"/>
                <a:ea typeface="+mn-ea"/>
                <a:cs typeface="+mn-cs"/>
              </a:rPr>
              <a:t>後 세대</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은 </a:t>
            </a:r>
            <a:r>
              <a:rPr lang="en-US" altLang="ko-KR" sz="1200" kern="1200" dirty="0">
                <a:solidFill>
                  <a:schemeClr val="tx1"/>
                </a:solidFill>
                <a:effectLst/>
                <a:latin typeface="+mn-lt"/>
                <a:ea typeface="+mn-ea"/>
                <a:cs typeface="+mn-cs"/>
              </a:rPr>
              <a:t>52%</a:t>
            </a:r>
            <a:r>
              <a:rPr lang="ko-KR" altLang="en-US" sz="1200" kern="1200" dirty="0">
                <a:solidFill>
                  <a:schemeClr val="tx1"/>
                </a:solidFill>
                <a:effectLst/>
                <a:latin typeface="+mn-lt"/>
                <a:ea typeface="+mn-ea"/>
                <a:cs typeface="+mn-cs"/>
              </a:rPr>
              <a:t>에 달한다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장융</a:t>
            </a:r>
            <a:r>
              <a:rPr lang="ko-KR" altLang="en-US"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알리바바그룹</a:t>
            </a:r>
            <a:r>
              <a:rPr lang="ko-KR" altLang="en-US" sz="1200" kern="1200" dirty="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CEO</a:t>
            </a:r>
            <a:r>
              <a:rPr lang="ko-KR" altLang="en-US" sz="1200" kern="1200" dirty="0">
                <a:solidFill>
                  <a:schemeClr val="tx1"/>
                </a:solidFill>
                <a:effectLst/>
                <a:latin typeface="+mn-lt"/>
                <a:ea typeface="+mn-ea"/>
                <a:cs typeface="+mn-cs"/>
              </a:rPr>
              <a:t>도 </a:t>
            </a:r>
            <a:r>
              <a:rPr lang="en-US" altLang="ko-KR" sz="1200" kern="1200" dirty="0">
                <a:solidFill>
                  <a:schemeClr val="tx1"/>
                </a:solidFill>
                <a:effectLst/>
                <a:latin typeface="+mn-lt"/>
                <a:ea typeface="+mn-ea"/>
                <a:cs typeface="+mn-cs"/>
              </a:rPr>
              <a:t>1972</a:t>
            </a:r>
            <a:r>
              <a:rPr lang="ko-KR" altLang="en-US" sz="1200" kern="1200" dirty="0">
                <a:solidFill>
                  <a:schemeClr val="tx1"/>
                </a:solidFill>
                <a:effectLst/>
                <a:latin typeface="+mn-lt"/>
                <a:ea typeface="+mn-ea"/>
                <a:cs typeface="+mn-cs"/>
              </a:rPr>
              <a:t>년생</a:t>
            </a:r>
            <a:r>
              <a:rPr lang="en-US" altLang="ko-KR" sz="1200" kern="1200" dirty="0">
                <a:solidFill>
                  <a:schemeClr val="tx1"/>
                </a:solidFill>
                <a:effectLst/>
                <a:latin typeface="+mn-lt"/>
                <a:ea typeface="+mn-ea"/>
                <a:cs typeface="+mn-cs"/>
              </a:rPr>
              <a:t>(46</a:t>
            </a:r>
            <a:r>
              <a:rPr lang="ko-KR" altLang="en-US" sz="1200" kern="1200" dirty="0">
                <a:solidFill>
                  <a:schemeClr val="tx1"/>
                </a:solidFill>
                <a:effectLst/>
                <a:latin typeface="+mn-lt"/>
                <a:ea typeface="+mn-ea"/>
                <a:cs typeface="+mn-cs"/>
              </a:rPr>
              <a:t>세</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이다</a:t>
            </a:r>
            <a:r>
              <a:rPr lang="en-US" altLang="ko-KR" sz="1200" kern="1200" dirty="0">
                <a:solidFill>
                  <a:schemeClr val="tx1"/>
                </a:solidFill>
                <a:effectLst/>
                <a:latin typeface="+mn-lt"/>
                <a:ea typeface="+mn-ea"/>
                <a:cs typeface="+mn-cs"/>
              </a:rPr>
              <a:t>. 1960</a:t>
            </a:r>
            <a:r>
              <a:rPr lang="ko-KR" altLang="en-US" sz="1200" kern="1200" dirty="0" err="1">
                <a:solidFill>
                  <a:schemeClr val="tx1"/>
                </a:solidFill>
                <a:effectLst/>
                <a:latin typeface="+mn-lt"/>
                <a:ea typeface="+mn-ea"/>
                <a:cs typeface="+mn-cs"/>
              </a:rPr>
              <a:t>년대생</a:t>
            </a:r>
            <a:r>
              <a:rPr lang="en-US" altLang="ko-KR" sz="1200" kern="1200" dirty="0">
                <a:solidFill>
                  <a:schemeClr val="tx1"/>
                </a:solidFill>
                <a:effectLst/>
                <a:latin typeface="+mn-lt"/>
                <a:ea typeface="+mn-ea"/>
                <a:cs typeface="+mn-cs"/>
              </a:rPr>
              <a:t>(60</a:t>
            </a:r>
            <a:r>
              <a:rPr lang="ko-KR" altLang="en-US" sz="1200" kern="1200" dirty="0">
                <a:solidFill>
                  <a:schemeClr val="tx1"/>
                </a:solidFill>
                <a:effectLst/>
                <a:latin typeface="+mn-lt"/>
                <a:ea typeface="+mn-ea"/>
                <a:cs typeface="+mn-cs"/>
              </a:rPr>
              <a:t>後 세대</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은 </a:t>
            </a:r>
            <a:r>
              <a:rPr lang="en-US" altLang="ko-KR" sz="1200" kern="1200" dirty="0">
                <a:solidFill>
                  <a:schemeClr val="tx1"/>
                </a:solidFill>
                <a:effectLst/>
                <a:latin typeface="+mn-lt"/>
                <a:ea typeface="+mn-ea"/>
                <a:cs typeface="+mn-cs"/>
              </a:rPr>
              <a:t>3%</a:t>
            </a:r>
            <a:r>
              <a:rPr lang="ko-KR" altLang="en-US" sz="1200" kern="1200" dirty="0">
                <a:solidFill>
                  <a:schemeClr val="tx1"/>
                </a:solidFill>
                <a:effectLst/>
                <a:latin typeface="+mn-lt"/>
                <a:ea typeface="+mn-ea"/>
                <a:cs typeface="+mn-cs"/>
              </a:rPr>
              <a:t>에 불과하다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또 </a:t>
            </a:r>
            <a:r>
              <a:rPr lang="ko-KR" altLang="en-US" sz="1200" kern="1200" dirty="0" err="1">
                <a:solidFill>
                  <a:schemeClr val="tx1"/>
                </a:solidFill>
                <a:effectLst/>
                <a:latin typeface="+mn-lt"/>
                <a:ea typeface="+mn-ea"/>
                <a:cs typeface="+mn-cs"/>
              </a:rPr>
              <a:t>알리바바는</a:t>
            </a:r>
            <a:r>
              <a:rPr lang="ko-KR" altLang="en-US" sz="1200" kern="1200" dirty="0">
                <a:solidFill>
                  <a:schemeClr val="tx1"/>
                </a:solidFill>
                <a:effectLst/>
                <a:latin typeface="+mn-lt"/>
                <a:ea typeface="+mn-ea"/>
                <a:cs typeface="+mn-cs"/>
              </a:rPr>
              <a:t> 창업 초기인 </a:t>
            </a:r>
            <a:r>
              <a:rPr lang="en-US" altLang="ko-KR" sz="1200" kern="1200" dirty="0">
                <a:solidFill>
                  <a:schemeClr val="tx1"/>
                </a:solidFill>
                <a:effectLst/>
                <a:latin typeface="+mn-lt"/>
                <a:ea typeface="+mn-ea"/>
                <a:cs typeface="+mn-cs"/>
              </a:rPr>
              <a:t>2003</a:t>
            </a:r>
            <a:r>
              <a:rPr lang="ko-KR" altLang="en-US" sz="1200" kern="1200" dirty="0">
                <a:solidFill>
                  <a:schemeClr val="tx1"/>
                </a:solidFill>
                <a:effectLst/>
                <a:latin typeface="+mn-lt"/>
                <a:ea typeface="+mn-ea"/>
                <a:cs typeface="+mn-cs"/>
              </a:rPr>
              <a:t>년부터 모든 직무 후임자를 위한 연수 프로그램을 마련하고 인사 평가에 팀워크와 가치관 항목을 포함시켰다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매출</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영업이익 등 경영 성과에 치우쳐 조직문화에 융화되지 못하는 불상사를 막기 위해서다</a:t>
            </a:r>
            <a:r>
              <a:rPr lang="en-US" altLang="ko-KR" sz="1200" kern="1200" dirty="0">
                <a:solidFill>
                  <a:schemeClr val="tx1"/>
                </a:solidFill>
                <a:effectLst/>
                <a:latin typeface="+mn-lt"/>
                <a:ea typeface="+mn-ea"/>
                <a:cs typeface="+mn-cs"/>
              </a:rPr>
              <a:t>. </a:t>
            </a:r>
            <a:br>
              <a:rPr lang="en-US" altLang="ko-KR" sz="1200" kern="1200" dirty="0">
                <a:solidFill>
                  <a:schemeClr val="tx1"/>
                </a:solidFill>
                <a:effectLst/>
                <a:latin typeface="+mn-lt"/>
                <a:ea typeface="+mn-ea"/>
                <a:cs typeface="+mn-cs"/>
              </a:rPr>
            </a:br>
            <a:r>
              <a:rPr lang="en-US" altLang="ko-KR" sz="1200" kern="1200" dirty="0">
                <a:solidFill>
                  <a:schemeClr val="tx1"/>
                </a:solidFill>
                <a:effectLst/>
                <a:latin typeface="+mn-lt"/>
                <a:ea typeface="+mn-ea"/>
                <a:cs typeface="+mn-cs"/>
              </a:rPr>
              <a:t/>
            </a:r>
            <a:br>
              <a:rPr lang="en-US" altLang="ko-KR" sz="1200" kern="1200" dirty="0">
                <a:solidFill>
                  <a:schemeClr val="tx1"/>
                </a:solidFill>
                <a:effectLst/>
                <a:latin typeface="+mn-lt"/>
                <a:ea typeface="+mn-ea"/>
                <a:cs typeface="+mn-cs"/>
              </a:rPr>
            </a:br>
            <a:r>
              <a:rPr lang="ko-KR" altLang="en-US" sz="1200" kern="1200" dirty="0">
                <a:solidFill>
                  <a:schemeClr val="tx1"/>
                </a:solidFill>
                <a:effectLst/>
                <a:latin typeface="+mn-lt"/>
                <a:ea typeface="+mn-ea"/>
                <a:cs typeface="+mn-cs"/>
              </a:rPr>
              <a:t>양성 평등도 실현했다</a:t>
            </a:r>
            <a:r>
              <a:rPr lang="en-US" altLang="ko-KR" sz="1200" kern="1200" dirty="0">
                <a:solidFill>
                  <a:schemeClr val="tx1"/>
                </a:solidFill>
                <a:effectLst/>
                <a:latin typeface="+mn-lt"/>
                <a:ea typeface="+mn-ea"/>
                <a:cs typeface="+mn-cs"/>
              </a:rPr>
              <a:t>. </a:t>
            </a:r>
            <a:r>
              <a:rPr lang="ko-KR" altLang="en-US" sz="1200" kern="1200" dirty="0" err="1">
                <a:solidFill>
                  <a:schemeClr val="tx1"/>
                </a:solidFill>
                <a:effectLst/>
                <a:latin typeface="+mn-lt"/>
                <a:ea typeface="+mn-ea"/>
                <a:cs typeface="+mn-cs"/>
              </a:rPr>
              <a:t>알리바바의</a:t>
            </a:r>
            <a:r>
              <a:rPr lang="ko-KR" altLang="en-US" sz="1200" kern="1200" dirty="0">
                <a:solidFill>
                  <a:schemeClr val="tx1"/>
                </a:solidFill>
                <a:effectLst/>
                <a:latin typeface="+mn-lt"/>
                <a:ea typeface="+mn-ea"/>
                <a:cs typeface="+mn-cs"/>
              </a:rPr>
              <a:t> 여성 직원 비중은 절반인 </a:t>
            </a:r>
            <a:r>
              <a:rPr lang="en-US" altLang="ko-KR" sz="1200" kern="1200" dirty="0">
                <a:solidFill>
                  <a:schemeClr val="tx1"/>
                </a:solidFill>
                <a:effectLst/>
                <a:latin typeface="+mn-lt"/>
                <a:ea typeface="+mn-ea"/>
                <a:cs typeface="+mn-cs"/>
              </a:rPr>
              <a:t>49%</a:t>
            </a:r>
            <a:r>
              <a:rPr lang="ko-KR" altLang="en-US" sz="1200" kern="1200" dirty="0">
                <a:solidFill>
                  <a:schemeClr val="tx1"/>
                </a:solidFill>
                <a:effectLst/>
                <a:latin typeface="+mn-lt"/>
                <a:ea typeface="+mn-ea"/>
                <a:cs typeface="+mn-cs"/>
              </a:rPr>
              <a:t>에 달한다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이처럼 여성 직원 비중이 높은 이유를 묻자 </a:t>
            </a:r>
            <a:r>
              <a:rPr lang="ko-KR" altLang="en-US" sz="1200" kern="1200" dirty="0" err="1">
                <a:solidFill>
                  <a:schemeClr val="tx1"/>
                </a:solidFill>
                <a:effectLst/>
                <a:latin typeface="+mn-lt"/>
                <a:ea typeface="+mn-ea"/>
                <a:cs typeface="+mn-cs"/>
              </a:rPr>
              <a:t>마윈</a:t>
            </a:r>
            <a:r>
              <a:rPr lang="ko-KR" altLang="en-US" sz="1200" kern="1200" dirty="0">
                <a:solidFill>
                  <a:schemeClr val="tx1"/>
                </a:solidFill>
                <a:effectLst/>
                <a:latin typeface="+mn-lt"/>
                <a:ea typeface="+mn-ea"/>
                <a:cs typeface="+mn-cs"/>
              </a:rPr>
              <a:t> 회장은 “묻기 전에는 의식조차 못했던 </a:t>
            </a:r>
            <a:r>
              <a:rPr lang="ko-KR" altLang="en-US" sz="1200" kern="1200" dirty="0" err="1">
                <a:solidFill>
                  <a:schemeClr val="tx1"/>
                </a:solidFill>
                <a:effectLst/>
                <a:latin typeface="+mn-lt"/>
                <a:ea typeface="+mn-ea"/>
                <a:cs typeface="+mn-cs"/>
              </a:rPr>
              <a:t>문제”라고</a:t>
            </a:r>
            <a:r>
              <a:rPr lang="ko-KR" altLang="en-US" sz="1200" kern="1200" dirty="0">
                <a:solidFill>
                  <a:schemeClr val="tx1"/>
                </a:solidFill>
                <a:effectLst/>
                <a:latin typeface="+mn-lt"/>
                <a:ea typeface="+mn-ea"/>
                <a:cs typeface="+mn-cs"/>
              </a:rPr>
              <a:t> 말했다</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일부러 의도한 게 아니라</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편견 없이 실력만으로 채용하다 보니 자연스럽게 그리 됐다는 얘기다</a:t>
            </a:r>
            <a:r>
              <a:rPr lang="en-US" altLang="ko-KR" sz="1200" kern="1200" dirty="0">
                <a:solidFill>
                  <a:schemeClr val="tx1"/>
                </a:solidFill>
                <a:effectLst/>
                <a:latin typeface="+mn-lt"/>
                <a:ea typeface="+mn-ea"/>
                <a:cs typeface="+mn-cs"/>
              </a:rPr>
              <a:t>. </a:t>
            </a:r>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31</a:t>
            </a:fld>
            <a:endParaRPr lang="ko-KR" altLang="en-US"/>
          </a:p>
        </p:txBody>
      </p:sp>
    </p:spTree>
    <p:extLst>
      <p:ext uri="{BB962C8B-B14F-4D97-AF65-F5344CB8AC3E}">
        <p14:creationId xmlns:p14="http://schemas.microsoft.com/office/powerpoint/2010/main" val="95244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
            </a:r>
            <a:br>
              <a:rPr lang="ko-KR" altLang="en-US" dirty="0"/>
            </a:br>
            <a:r>
              <a:rPr lang="ko-KR" altLang="en-US" sz="1200" b="0" i="0" kern="1200" dirty="0">
                <a:solidFill>
                  <a:schemeClr val="tx1"/>
                </a:solidFill>
                <a:effectLst/>
                <a:latin typeface="+mn-lt"/>
                <a:ea typeface="+mn-ea"/>
                <a:cs typeface="+mn-cs"/>
              </a:rPr>
              <a:t>편의성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접근성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연결성 </a:t>
            </a:r>
            <a:r>
              <a:rPr lang="en-US" altLang="ko-KR" sz="1200" b="0" i="0" kern="1200" dirty="0">
                <a:solidFill>
                  <a:schemeClr val="tx1"/>
                </a:solidFill>
                <a:effectLst/>
                <a:latin typeface="+mn-lt"/>
                <a:ea typeface="+mn-ea"/>
                <a:cs typeface="+mn-cs"/>
              </a:rPr>
              <a:t>: Alibaba</a:t>
            </a:r>
            <a:r>
              <a:rPr lang="ko-KR" altLang="en-US" sz="1200" b="0" i="0" kern="1200" dirty="0">
                <a:solidFill>
                  <a:schemeClr val="tx1"/>
                </a:solidFill>
                <a:effectLst/>
                <a:latin typeface="+mn-lt"/>
                <a:ea typeface="+mn-ea"/>
                <a:cs typeface="+mn-cs"/>
              </a:rPr>
              <a:t>는 고객이 구매자와 판매자 모두 전자 상거래 시장에서 쉽고 국제적으로 서로 발견하고 연결하고 거래 할 수 </a:t>
            </a:r>
            <a:r>
              <a:rPr lang="ko-KR" altLang="en-US" sz="1200" b="0" i="0" kern="1200" dirty="0" err="1">
                <a:solidFill>
                  <a:schemeClr val="tx1"/>
                </a:solidFill>
                <a:effectLst/>
                <a:latin typeface="+mn-lt"/>
                <a:ea typeface="+mn-ea"/>
                <a:cs typeface="+mn-cs"/>
              </a:rPr>
              <a:t>있도록합니다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구매자는 소매 시장 </a:t>
            </a:r>
            <a:r>
              <a:rPr lang="en-US" altLang="ko-KR" sz="1200" b="0" i="0" kern="1200" dirty="0">
                <a:solidFill>
                  <a:schemeClr val="tx1"/>
                </a:solidFill>
                <a:effectLst/>
                <a:latin typeface="+mn-lt"/>
                <a:ea typeface="+mn-ea"/>
                <a:cs typeface="+mn-cs"/>
              </a:rPr>
              <a:t>(Taobao / </a:t>
            </a:r>
            <a:r>
              <a:rPr lang="en-US" altLang="ko-KR" sz="1200" b="0" i="0" kern="1200" dirty="0" err="1">
                <a:solidFill>
                  <a:schemeClr val="tx1"/>
                </a:solidFill>
                <a:effectLst/>
                <a:latin typeface="+mn-lt"/>
                <a:ea typeface="+mn-ea"/>
                <a:cs typeface="+mn-cs"/>
              </a:rPr>
              <a:t>Tmall</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에 액세스하여 언제 어디서나 쇼핑 할 </a:t>
            </a:r>
            <a:r>
              <a:rPr lang="ko-KR" altLang="en-US" sz="1200" b="0" i="0" kern="1200" dirty="0" err="1">
                <a:solidFill>
                  <a:schemeClr val="tx1"/>
                </a:solidFill>
                <a:effectLst/>
                <a:latin typeface="+mn-lt"/>
                <a:ea typeface="+mn-ea"/>
                <a:cs typeface="+mn-cs"/>
              </a:rPr>
              <a:t>수있는</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고객뿐만</a:t>
            </a:r>
            <a:r>
              <a:rPr lang="ko-KR" altLang="en-US" sz="1200" b="0" i="0" kern="1200" dirty="0">
                <a:solidFill>
                  <a:schemeClr val="tx1"/>
                </a:solidFill>
                <a:effectLst/>
                <a:latin typeface="+mn-lt"/>
                <a:ea typeface="+mn-ea"/>
                <a:cs typeface="+mn-cs"/>
              </a:rPr>
              <a:t> 아니라 도매 시장 </a:t>
            </a: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alibaba</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을 ​​사용하여 자신의 비즈니스 또는 재판매 용으로 제품을 공급하는 비즈니스 구매자를 포함합니다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판매자는 장터를 사용하여 인터넷 상에 존재를 확립하고 소비자 및 기타 비즈니스 분야의 광범위한 커뮤니티에 제품 및 서비스를 판매합니다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외국 비즈니스 구매자와 거래하기 어려운 중국의 중소 중소기업을 대상으로 </a:t>
            </a:r>
            <a:r>
              <a:rPr lang="en-US" altLang="ko-KR" sz="1200" b="0" i="0" kern="1200" dirty="0">
                <a:solidFill>
                  <a:schemeClr val="tx1"/>
                </a:solidFill>
                <a:effectLst/>
                <a:latin typeface="+mn-lt"/>
                <a:ea typeface="+mn-ea"/>
                <a:cs typeface="+mn-cs"/>
              </a:rPr>
              <a:t>B2B </a:t>
            </a:r>
            <a:r>
              <a:rPr lang="ko-KR" altLang="en-US" sz="1200" b="0" i="0" kern="1200" dirty="0">
                <a:solidFill>
                  <a:schemeClr val="tx1"/>
                </a:solidFill>
                <a:effectLst/>
                <a:latin typeface="+mn-lt"/>
                <a:ea typeface="+mn-ea"/>
                <a:cs typeface="+mn-cs"/>
              </a:rPr>
              <a:t>플랫폼과의 글로벌 연결성을 제공합니다</a:t>
            </a:r>
            <a:r>
              <a:rPr lang="en-US" altLang="ko-KR" sz="1200" b="0" i="0" kern="1200" dirty="0">
                <a:solidFill>
                  <a:schemeClr val="tx1"/>
                </a:solidFill>
                <a:effectLst/>
                <a:latin typeface="+mn-lt"/>
                <a:ea typeface="+mn-ea"/>
                <a:cs typeface="+mn-cs"/>
              </a:rPr>
              <a:t>.</a:t>
            </a:r>
          </a:p>
          <a:p>
            <a:r>
              <a:rPr lang="ko-KR" altLang="ko-KR" dirty="0"/>
              <a:t/>
            </a:r>
            <a:br>
              <a:rPr lang="ko-KR" altLang="ko-KR" dirty="0"/>
            </a:br>
            <a:r>
              <a:rPr lang="ko-KR" altLang="ko-KR" dirty="0"/>
              <a:t>비용 절감 : 판매자와 회사는 </a:t>
            </a:r>
            <a:r>
              <a:rPr lang="ko-KR" altLang="ko-KR" dirty="0" err="1"/>
              <a:t>Alibaba의</a:t>
            </a:r>
            <a:r>
              <a:rPr lang="ko-KR" altLang="ko-KR" dirty="0"/>
              <a:t> 전자 상거래 플랫폼에 온라인 스토어를 쉽게 설치할 수 있으며 지속적으로 증가하는 대규모 소비자 그룹에 대한 존재감을 창출 할 수 있습니다. 또한 실제 매장보다 설치 비용이 저렴하고 제품 / 고객을 검색하는 데 드는 비용과 시간을 절약 할 수 있습니다. </a:t>
            </a:r>
            <a:endParaRPr lang="en-US" altLang="ko-KR" dirty="0"/>
          </a:p>
          <a:p>
            <a:endParaRPr lang="en-US" altLang="ko-KR" dirty="0"/>
          </a:p>
          <a:p>
            <a:r>
              <a:rPr lang="ko-KR" altLang="ko-KR" dirty="0"/>
              <a:t>정보 밀도 / 선택 : 판매자 및 회사에 대한 R.A.T (신뢰할 수 있고 </a:t>
            </a:r>
            <a:r>
              <a:rPr lang="ko-KR" altLang="ko-KR" dirty="0" err="1"/>
              <a:t>정확하며시기</a:t>
            </a:r>
            <a:r>
              <a:rPr lang="ko-KR" altLang="ko-KR" dirty="0"/>
              <a:t> 적절한) 정보의 대규모 데이터베이스를 시장에서 즉시 사용할 수 있습니다. 많은 양의 </a:t>
            </a:r>
            <a:r>
              <a:rPr lang="ko-KR" altLang="ko-KR" dirty="0" err="1"/>
              <a:t>판매자가있어</a:t>
            </a:r>
            <a:r>
              <a:rPr lang="ko-KR" altLang="ko-KR" dirty="0"/>
              <a:t> 구매자가 가장 </a:t>
            </a:r>
            <a:r>
              <a:rPr lang="ko-KR" altLang="ko-KR" dirty="0" err="1"/>
              <a:t>경쟁력있는</a:t>
            </a:r>
            <a:r>
              <a:rPr lang="ko-KR" altLang="ko-KR" dirty="0"/>
              <a:t> 가격과 제품을 선택할 수 있습니다. 또한 긴 꼬리 경제를 가능케하는 </a:t>
            </a:r>
            <a:r>
              <a:rPr lang="ko-KR" altLang="ko-KR" dirty="0" err="1"/>
              <a:t>소비자에게보다</a:t>
            </a:r>
            <a:r>
              <a:rPr lang="ko-KR" altLang="ko-KR" dirty="0"/>
              <a:t> 광범위한 제품을 제공합니다. </a:t>
            </a:r>
            <a:endParaRPr lang="en-US" altLang="ko-KR" dirty="0"/>
          </a:p>
          <a:p>
            <a:endParaRPr lang="en-US" altLang="ko-KR" dirty="0"/>
          </a:p>
          <a:p>
            <a:r>
              <a:rPr lang="ko-KR" altLang="ko-KR" dirty="0"/>
              <a:t>신뢰성 / 신뢰 : </a:t>
            </a:r>
            <a:r>
              <a:rPr lang="ko-KR" altLang="ko-KR" dirty="0" err="1"/>
              <a:t>Alipay는</a:t>
            </a:r>
            <a:r>
              <a:rPr lang="ko-KR" altLang="ko-KR" dirty="0"/>
              <a:t> 판매자와 구매자가 온라인 및 휴대 전화로 지불하고 결제 할 </a:t>
            </a:r>
            <a:r>
              <a:rPr lang="ko-KR" altLang="ko-KR" dirty="0" err="1"/>
              <a:t>수있는</a:t>
            </a:r>
            <a:r>
              <a:rPr lang="ko-KR" altLang="ko-KR" dirty="0"/>
              <a:t> 안전하고 신뢰할 </a:t>
            </a:r>
            <a:r>
              <a:rPr lang="ko-KR" altLang="ko-KR" dirty="0" err="1"/>
              <a:t>수있는</a:t>
            </a:r>
            <a:r>
              <a:rPr lang="ko-KR" altLang="ko-KR" dirty="0"/>
              <a:t> 편리한 방법을 제공함으로써 </a:t>
            </a:r>
            <a:r>
              <a:rPr lang="ko-KR" altLang="ko-KR" dirty="0" err="1"/>
              <a:t>Alibaba</a:t>
            </a:r>
            <a:r>
              <a:rPr lang="ko-KR" altLang="ko-KR" dirty="0"/>
              <a:t> Group의 생태계의 중요한 부분으로 자리 잡았습니다. 거래 </a:t>
            </a:r>
            <a:r>
              <a:rPr lang="ko-KR" altLang="ko-KR" dirty="0" err="1"/>
              <a:t>수수료가없는</a:t>
            </a:r>
            <a:r>
              <a:rPr lang="ko-KR" altLang="ko-KR" dirty="0"/>
              <a:t> 타사 온라인 지불 서비스 제공 업체입니다. 그것은 </a:t>
            </a:r>
            <a:r>
              <a:rPr lang="ko-KR" altLang="ko-KR" dirty="0" err="1"/>
              <a:t>Alibaba의</a:t>
            </a:r>
            <a:r>
              <a:rPr lang="ko-KR" altLang="ko-KR" dirty="0"/>
              <a:t> 다양한 시장 (</a:t>
            </a:r>
            <a:r>
              <a:rPr lang="ko-KR" altLang="ko-KR" dirty="0" err="1"/>
              <a:t>Taobao</a:t>
            </a:r>
            <a:r>
              <a:rPr lang="ko-KR" altLang="ko-KR" dirty="0"/>
              <a:t>, </a:t>
            </a:r>
            <a:r>
              <a:rPr lang="ko-KR" altLang="ko-KR" dirty="0" err="1"/>
              <a:t>Tmall</a:t>
            </a:r>
            <a:r>
              <a:rPr lang="ko-KR" altLang="ko-KR" dirty="0"/>
              <a:t>) 및 중국의 다른 제 3 자 거래에 대한 </a:t>
            </a:r>
            <a:r>
              <a:rPr lang="ko-KR" altLang="ko-KR" dirty="0" err="1"/>
              <a:t>에스크로</a:t>
            </a:r>
            <a:r>
              <a:rPr lang="ko-KR" altLang="ko-KR" dirty="0"/>
              <a:t> 서비스를 제공하며, 구매자는 판매자에게 돈을 지불하기 전에 구매 한 상품에 만족하는지 여부를 확인할 수 있습니다. </a:t>
            </a:r>
            <a:endParaRPr lang="en-US" altLang="ko-KR" dirty="0"/>
          </a:p>
          <a:p>
            <a:endParaRPr lang="en-US" altLang="ko-KR" dirty="0"/>
          </a:p>
          <a:p>
            <a:r>
              <a:rPr lang="ko-KR" altLang="ko-KR" dirty="0"/>
              <a:t>커뮤니티 : </a:t>
            </a:r>
            <a:r>
              <a:rPr lang="ko-KR" altLang="ko-KR" dirty="0" err="1"/>
              <a:t>Alibaba는</a:t>
            </a:r>
            <a:r>
              <a:rPr lang="ko-KR" altLang="ko-KR" dirty="0"/>
              <a:t> 구매자가 제품 및 서비스 만족도에 대한 리뷰를 작성하고 판매자가 피드백 등급 및 </a:t>
            </a:r>
            <a:r>
              <a:rPr lang="ko-KR" altLang="ko-KR" dirty="0" err="1"/>
              <a:t>순위를받을</a:t>
            </a:r>
            <a:r>
              <a:rPr lang="ko-KR" altLang="ko-KR" dirty="0"/>
              <a:t> 수 </a:t>
            </a:r>
            <a:r>
              <a:rPr lang="ko-KR" altLang="ko-KR" dirty="0" err="1"/>
              <a:t>있도록합니다</a:t>
            </a:r>
            <a:r>
              <a:rPr lang="ko-KR" altLang="ko-KR" dirty="0"/>
              <a:t>. </a:t>
            </a:r>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4</a:t>
            </a:fld>
            <a:endParaRPr lang="ko-KR" altLang="en-US"/>
          </a:p>
        </p:txBody>
      </p:sp>
    </p:spTree>
    <p:extLst>
      <p:ext uri="{BB962C8B-B14F-4D97-AF65-F5344CB8AC3E}">
        <p14:creationId xmlns:p14="http://schemas.microsoft.com/office/powerpoint/2010/main" val="357962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
            </a:r>
            <a:br>
              <a:rPr lang="ko-KR" altLang="en-US" dirty="0"/>
            </a:br>
            <a:r>
              <a:rPr lang="ko-KR" altLang="en-US" sz="1200" b="0" i="0" kern="1200" dirty="0">
                <a:solidFill>
                  <a:schemeClr val="tx1"/>
                </a:solidFill>
                <a:effectLst/>
                <a:latin typeface="+mn-lt"/>
                <a:ea typeface="+mn-ea"/>
                <a:cs typeface="+mn-cs"/>
              </a:rPr>
              <a:t>편의성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접근성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연결성 </a:t>
            </a:r>
            <a:r>
              <a:rPr lang="en-US" altLang="ko-KR" sz="1200" b="0" i="0" kern="1200" dirty="0">
                <a:solidFill>
                  <a:schemeClr val="tx1"/>
                </a:solidFill>
                <a:effectLst/>
                <a:latin typeface="+mn-lt"/>
                <a:ea typeface="+mn-ea"/>
                <a:cs typeface="+mn-cs"/>
              </a:rPr>
              <a:t>: Alibaba</a:t>
            </a:r>
            <a:r>
              <a:rPr lang="ko-KR" altLang="en-US" sz="1200" b="0" i="0" kern="1200" dirty="0">
                <a:solidFill>
                  <a:schemeClr val="tx1"/>
                </a:solidFill>
                <a:effectLst/>
                <a:latin typeface="+mn-lt"/>
                <a:ea typeface="+mn-ea"/>
                <a:cs typeface="+mn-cs"/>
              </a:rPr>
              <a:t>는 고객이 구매자와 판매자 모두 전자 상거래 시장에서 쉽고 국제적으로 서로 발견하고 연결하고 거래 할 수 </a:t>
            </a:r>
            <a:r>
              <a:rPr lang="ko-KR" altLang="en-US" sz="1200" b="0" i="0" kern="1200" dirty="0" err="1">
                <a:solidFill>
                  <a:schemeClr val="tx1"/>
                </a:solidFill>
                <a:effectLst/>
                <a:latin typeface="+mn-lt"/>
                <a:ea typeface="+mn-ea"/>
                <a:cs typeface="+mn-cs"/>
              </a:rPr>
              <a:t>있도록합니다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구매자는 소매 시장 </a:t>
            </a:r>
            <a:r>
              <a:rPr lang="en-US" altLang="ko-KR" sz="1200" b="0" i="0" kern="1200" dirty="0">
                <a:solidFill>
                  <a:schemeClr val="tx1"/>
                </a:solidFill>
                <a:effectLst/>
                <a:latin typeface="+mn-lt"/>
                <a:ea typeface="+mn-ea"/>
                <a:cs typeface="+mn-cs"/>
              </a:rPr>
              <a:t>(Taobao / </a:t>
            </a:r>
            <a:r>
              <a:rPr lang="en-US" altLang="ko-KR" sz="1200" b="0" i="0" kern="1200" dirty="0" err="1">
                <a:solidFill>
                  <a:schemeClr val="tx1"/>
                </a:solidFill>
                <a:effectLst/>
                <a:latin typeface="+mn-lt"/>
                <a:ea typeface="+mn-ea"/>
                <a:cs typeface="+mn-cs"/>
              </a:rPr>
              <a:t>Tmall</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에 액세스하여 언제 어디서나 쇼핑 할 </a:t>
            </a:r>
            <a:r>
              <a:rPr lang="ko-KR" altLang="en-US" sz="1200" b="0" i="0" kern="1200" dirty="0" err="1">
                <a:solidFill>
                  <a:schemeClr val="tx1"/>
                </a:solidFill>
                <a:effectLst/>
                <a:latin typeface="+mn-lt"/>
                <a:ea typeface="+mn-ea"/>
                <a:cs typeface="+mn-cs"/>
              </a:rPr>
              <a:t>수있는</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고객뿐만</a:t>
            </a:r>
            <a:r>
              <a:rPr lang="ko-KR" altLang="en-US" sz="1200" b="0" i="0" kern="1200" dirty="0">
                <a:solidFill>
                  <a:schemeClr val="tx1"/>
                </a:solidFill>
                <a:effectLst/>
                <a:latin typeface="+mn-lt"/>
                <a:ea typeface="+mn-ea"/>
                <a:cs typeface="+mn-cs"/>
              </a:rPr>
              <a:t> 아니라 도매 시장 </a:t>
            </a: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alibaba</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을 ​​사용하여 자신의 비즈니스 또는 재판매 용으로 제품을 공급하는 비즈니스 구매자를 포함합니다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판매자는 장터를 사용하여 인터넷 상에 존재를 확립하고 소비자 및 기타 비즈니스 분야의 광범위한 커뮤니티에 제품 및 서비스를 판매합니다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외국 비즈니스 구매자와 거래하기 어려운 중국의 중소 중소기업을 대상으로 </a:t>
            </a:r>
            <a:r>
              <a:rPr lang="en-US" altLang="ko-KR" sz="1200" b="0" i="0" kern="1200" dirty="0">
                <a:solidFill>
                  <a:schemeClr val="tx1"/>
                </a:solidFill>
                <a:effectLst/>
                <a:latin typeface="+mn-lt"/>
                <a:ea typeface="+mn-ea"/>
                <a:cs typeface="+mn-cs"/>
              </a:rPr>
              <a:t>B2B </a:t>
            </a:r>
            <a:r>
              <a:rPr lang="ko-KR" altLang="en-US" sz="1200" b="0" i="0" kern="1200" dirty="0">
                <a:solidFill>
                  <a:schemeClr val="tx1"/>
                </a:solidFill>
                <a:effectLst/>
                <a:latin typeface="+mn-lt"/>
                <a:ea typeface="+mn-ea"/>
                <a:cs typeface="+mn-cs"/>
              </a:rPr>
              <a:t>플랫폼과의 글로벌 연결성을 제공합니다</a:t>
            </a:r>
            <a:r>
              <a:rPr lang="en-US" altLang="ko-KR" sz="1200" b="0" i="0" kern="1200" dirty="0">
                <a:solidFill>
                  <a:schemeClr val="tx1"/>
                </a:solidFill>
                <a:effectLst/>
                <a:latin typeface="+mn-lt"/>
                <a:ea typeface="+mn-ea"/>
                <a:cs typeface="+mn-cs"/>
              </a:rPr>
              <a:t>.</a:t>
            </a:r>
          </a:p>
          <a:p>
            <a:r>
              <a:rPr lang="ko-KR" altLang="ko-KR" dirty="0"/>
              <a:t/>
            </a:r>
            <a:br>
              <a:rPr lang="ko-KR" altLang="ko-KR" dirty="0"/>
            </a:br>
            <a:r>
              <a:rPr lang="ko-KR" altLang="ko-KR" dirty="0"/>
              <a:t>비용 절감 : 판매자와 회사는 </a:t>
            </a:r>
            <a:r>
              <a:rPr lang="ko-KR" altLang="ko-KR" dirty="0" err="1"/>
              <a:t>Alibaba의</a:t>
            </a:r>
            <a:r>
              <a:rPr lang="ko-KR" altLang="ko-KR" dirty="0"/>
              <a:t> 전자 상거래 플랫폼에 온라인 스토어를 쉽게 설치할 수 있으며 지속적으로 증가하는 대규모 소비자 그룹에 대한 존재감을 창출 할 수 있습니다. 또한 실제 매장보다 설치 비용이 저렴하고 제품 / 고객을 검색하는 데 드는 비용과 시간을 절약 할 수 있습니다. </a:t>
            </a:r>
            <a:endParaRPr lang="en-US" altLang="ko-KR" dirty="0"/>
          </a:p>
          <a:p>
            <a:endParaRPr lang="en-US" altLang="ko-KR" dirty="0"/>
          </a:p>
          <a:p>
            <a:r>
              <a:rPr lang="ko-KR" altLang="ko-KR" dirty="0"/>
              <a:t>정보 밀도 / 선택 : 판매자 및 회사에 대한 R.A.T (신뢰할 수 있고 </a:t>
            </a:r>
            <a:r>
              <a:rPr lang="ko-KR" altLang="ko-KR" dirty="0" err="1"/>
              <a:t>정확하며시기</a:t>
            </a:r>
            <a:r>
              <a:rPr lang="ko-KR" altLang="ko-KR" dirty="0"/>
              <a:t> 적절한) 정보의 대규모 데이터베이스를 시장에서 즉시 사용할 수 있습니다. 많은 양의 </a:t>
            </a:r>
            <a:r>
              <a:rPr lang="ko-KR" altLang="ko-KR" dirty="0" err="1"/>
              <a:t>판매자가있어</a:t>
            </a:r>
            <a:r>
              <a:rPr lang="ko-KR" altLang="ko-KR" dirty="0"/>
              <a:t> 구매자가 가장 </a:t>
            </a:r>
            <a:r>
              <a:rPr lang="ko-KR" altLang="ko-KR" dirty="0" err="1"/>
              <a:t>경쟁력있는</a:t>
            </a:r>
            <a:r>
              <a:rPr lang="ko-KR" altLang="ko-KR" dirty="0"/>
              <a:t> 가격과 제품을 선택할 수 있습니다. 또한 긴 꼬리 경제를 가능케하는 </a:t>
            </a:r>
            <a:r>
              <a:rPr lang="ko-KR" altLang="ko-KR" dirty="0" err="1"/>
              <a:t>소비자에게보다</a:t>
            </a:r>
            <a:r>
              <a:rPr lang="ko-KR" altLang="ko-KR" dirty="0"/>
              <a:t> 광범위한 제품을 제공합니다. </a:t>
            </a:r>
            <a:endParaRPr lang="en-US" altLang="ko-KR" dirty="0"/>
          </a:p>
          <a:p>
            <a:endParaRPr lang="en-US" altLang="ko-KR" dirty="0"/>
          </a:p>
          <a:p>
            <a:r>
              <a:rPr lang="ko-KR" altLang="ko-KR" dirty="0"/>
              <a:t>신뢰성 / 신뢰 : </a:t>
            </a:r>
            <a:r>
              <a:rPr lang="ko-KR" altLang="ko-KR" dirty="0" err="1"/>
              <a:t>Alipay는</a:t>
            </a:r>
            <a:r>
              <a:rPr lang="ko-KR" altLang="ko-KR" dirty="0"/>
              <a:t> 판매자와 구매자가 온라인 및 휴대 전화로 지불하고 결제 할 </a:t>
            </a:r>
            <a:r>
              <a:rPr lang="ko-KR" altLang="ko-KR" dirty="0" err="1"/>
              <a:t>수있는</a:t>
            </a:r>
            <a:r>
              <a:rPr lang="ko-KR" altLang="ko-KR" dirty="0"/>
              <a:t> 안전하고 신뢰할 </a:t>
            </a:r>
            <a:r>
              <a:rPr lang="ko-KR" altLang="ko-KR" dirty="0" err="1"/>
              <a:t>수있는</a:t>
            </a:r>
            <a:r>
              <a:rPr lang="ko-KR" altLang="ko-KR" dirty="0"/>
              <a:t> 편리한 방법을 제공함으로써 </a:t>
            </a:r>
            <a:r>
              <a:rPr lang="ko-KR" altLang="ko-KR" dirty="0" err="1"/>
              <a:t>Alibaba</a:t>
            </a:r>
            <a:r>
              <a:rPr lang="ko-KR" altLang="ko-KR" dirty="0"/>
              <a:t> Group의 생태계의 중요한 부분으로 자리 잡았습니다. 거래 </a:t>
            </a:r>
            <a:r>
              <a:rPr lang="ko-KR" altLang="ko-KR" dirty="0" err="1"/>
              <a:t>수수료가없는</a:t>
            </a:r>
            <a:r>
              <a:rPr lang="ko-KR" altLang="ko-KR" dirty="0"/>
              <a:t> 타사 온라인 지불 서비스 제공 업체입니다. 그것은 </a:t>
            </a:r>
            <a:r>
              <a:rPr lang="ko-KR" altLang="ko-KR" dirty="0" err="1"/>
              <a:t>Alibaba의</a:t>
            </a:r>
            <a:r>
              <a:rPr lang="ko-KR" altLang="ko-KR" dirty="0"/>
              <a:t> 다양한 시장 (</a:t>
            </a:r>
            <a:r>
              <a:rPr lang="ko-KR" altLang="ko-KR" dirty="0" err="1"/>
              <a:t>Taobao</a:t>
            </a:r>
            <a:r>
              <a:rPr lang="ko-KR" altLang="ko-KR" dirty="0"/>
              <a:t>, </a:t>
            </a:r>
            <a:r>
              <a:rPr lang="ko-KR" altLang="ko-KR" dirty="0" err="1"/>
              <a:t>Tmall</a:t>
            </a:r>
            <a:r>
              <a:rPr lang="ko-KR" altLang="ko-KR" dirty="0"/>
              <a:t>) 및 중국의 다른 제 3 자 거래에 대한 </a:t>
            </a:r>
            <a:r>
              <a:rPr lang="ko-KR" altLang="ko-KR" dirty="0" err="1"/>
              <a:t>에스크로</a:t>
            </a:r>
            <a:r>
              <a:rPr lang="ko-KR" altLang="ko-KR" dirty="0"/>
              <a:t> 서비스를 제공하며, 구매자는 판매자에게 돈을 지불하기 전에 구매 한 상품에 만족하는지 여부를 확인할 수 있습니다. </a:t>
            </a:r>
            <a:endParaRPr lang="en-US" altLang="ko-KR" dirty="0"/>
          </a:p>
          <a:p>
            <a:endParaRPr lang="en-US" altLang="ko-KR" dirty="0"/>
          </a:p>
          <a:p>
            <a:r>
              <a:rPr lang="ko-KR" altLang="ko-KR" dirty="0"/>
              <a:t>커뮤니티 : </a:t>
            </a:r>
            <a:r>
              <a:rPr lang="ko-KR" altLang="ko-KR" dirty="0" err="1"/>
              <a:t>Alibaba는</a:t>
            </a:r>
            <a:r>
              <a:rPr lang="ko-KR" altLang="ko-KR" dirty="0"/>
              <a:t> 구매자가 제품 및 서비스 만족도에 대한 리뷰를 작성하고 판매자가 피드백 등급 및 </a:t>
            </a:r>
            <a:r>
              <a:rPr lang="ko-KR" altLang="ko-KR" dirty="0" err="1"/>
              <a:t>순위를받을</a:t>
            </a:r>
            <a:r>
              <a:rPr lang="ko-KR" altLang="ko-KR" dirty="0"/>
              <a:t> 수 </a:t>
            </a:r>
            <a:r>
              <a:rPr lang="ko-KR" altLang="ko-KR" dirty="0" err="1"/>
              <a:t>있도록합니다</a:t>
            </a:r>
            <a:r>
              <a:rPr lang="ko-KR" altLang="ko-KR" dirty="0"/>
              <a:t>. </a:t>
            </a:r>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5</a:t>
            </a:fld>
            <a:endParaRPr lang="ko-KR" altLang="en-US"/>
          </a:p>
        </p:txBody>
      </p:sp>
    </p:spTree>
    <p:extLst>
      <p:ext uri="{BB962C8B-B14F-4D97-AF65-F5344CB8AC3E}">
        <p14:creationId xmlns:p14="http://schemas.microsoft.com/office/powerpoint/2010/main" val="3767313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
            </a:r>
            <a:br>
              <a:rPr lang="ko-KR" altLang="en-US" dirty="0"/>
            </a:br>
            <a:r>
              <a:rPr lang="ko-KR" altLang="en-US" sz="1200" b="0" i="0" kern="1200" dirty="0">
                <a:solidFill>
                  <a:schemeClr val="tx1"/>
                </a:solidFill>
                <a:effectLst/>
                <a:latin typeface="+mn-lt"/>
                <a:ea typeface="+mn-ea"/>
                <a:cs typeface="+mn-cs"/>
              </a:rPr>
              <a:t>편의성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접근성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연결성 </a:t>
            </a:r>
            <a:r>
              <a:rPr lang="en-US" altLang="ko-KR" sz="1200" b="0" i="0" kern="1200" dirty="0">
                <a:solidFill>
                  <a:schemeClr val="tx1"/>
                </a:solidFill>
                <a:effectLst/>
                <a:latin typeface="+mn-lt"/>
                <a:ea typeface="+mn-ea"/>
                <a:cs typeface="+mn-cs"/>
              </a:rPr>
              <a:t>: Alibaba</a:t>
            </a:r>
            <a:r>
              <a:rPr lang="ko-KR" altLang="en-US" sz="1200" b="0" i="0" kern="1200" dirty="0">
                <a:solidFill>
                  <a:schemeClr val="tx1"/>
                </a:solidFill>
                <a:effectLst/>
                <a:latin typeface="+mn-lt"/>
                <a:ea typeface="+mn-ea"/>
                <a:cs typeface="+mn-cs"/>
              </a:rPr>
              <a:t>는 고객이 구매자와 판매자 모두 전자 상거래 시장에서 쉽고 국제적으로 서로 발견하고 연결하고 거래 할 수 </a:t>
            </a:r>
            <a:r>
              <a:rPr lang="ko-KR" altLang="en-US" sz="1200" b="0" i="0" kern="1200" dirty="0" err="1">
                <a:solidFill>
                  <a:schemeClr val="tx1"/>
                </a:solidFill>
                <a:effectLst/>
                <a:latin typeface="+mn-lt"/>
                <a:ea typeface="+mn-ea"/>
                <a:cs typeface="+mn-cs"/>
              </a:rPr>
              <a:t>있도록합니다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구매자는 소매 시장 </a:t>
            </a:r>
            <a:r>
              <a:rPr lang="en-US" altLang="ko-KR" sz="1200" b="0" i="0" kern="1200" dirty="0">
                <a:solidFill>
                  <a:schemeClr val="tx1"/>
                </a:solidFill>
                <a:effectLst/>
                <a:latin typeface="+mn-lt"/>
                <a:ea typeface="+mn-ea"/>
                <a:cs typeface="+mn-cs"/>
              </a:rPr>
              <a:t>(Taobao / </a:t>
            </a:r>
            <a:r>
              <a:rPr lang="en-US" altLang="ko-KR" sz="1200" b="0" i="0" kern="1200" dirty="0" err="1">
                <a:solidFill>
                  <a:schemeClr val="tx1"/>
                </a:solidFill>
                <a:effectLst/>
                <a:latin typeface="+mn-lt"/>
                <a:ea typeface="+mn-ea"/>
                <a:cs typeface="+mn-cs"/>
              </a:rPr>
              <a:t>Tmall</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에 액세스하여 언제 어디서나 쇼핑 할 </a:t>
            </a:r>
            <a:r>
              <a:rPr lang="ko-KR" altLang="en-US" sz="1200" b="0" i="0" kern="1200" dirty="0" err="1">
                <a:solidFill>
                  <a:schemeClr val="tx1"/>
                </a:solidFill>
                <a:effectLst/>
                <a:latin typeface="+mn-lt"/>
                <a:ea typeface="+mn-ea"/>
                <a:cs typeface="+mn-cs"/>
              </a:rPr>
              <a:t>수있는</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고객뿐만</a:t>
            </a:r>
            <a:r>
              <a:rPr lang="ko-KR" altLang="en-US" sz="1200" b="0" i="0" kern="1200" dirty="0">
                <a:solidFill>
                  <a:schemeClr val="tx1"/>
                </a:solidFill>
                <a:effectLst/>
                <a:latin typeface="+mn-lt"/>
                <a:ea typeface="+mn-ea"/>
                <a:cs typeface="+mn-cs"/>
              </a:rPr>
              <a:t> 아니라 도매 시장 </a:t>
            </a: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alibaba</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을 ​​사용하여 자신의 비즈니스 또는 재판매 용으로 제품을 공급하는 비즈니스 구매자를 포함합니다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판매자는 장터를 사용하여 인터넷 상에 존재를 확립하고 소비자 및 기타 비즈니스 분야의 광범위한 커뮤니티에 제품 및 서비스를 판매합니다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외국 비즈니스 구매자와 거래하기 어려운 중국의 중소 중소기업을 대상으로 </a:t>
            </a:r>
            <a:r>
              <a:rPr lang="en-US" altLang="ko-KR" sz="1200" b="0" i="0" kern="1200" dirty="0">
                <a:solidFill>
                  <a:schemeClr val="tx1"/>
                </a:solidFill>
                <a:effectLst/>
                <a:latin typeface="+mn-lt"/>
                <a:ea typeface="+mn-ea"/>
                <a:cs typeface="+mn-cs"/>
              </a:rPr>
              <a:t>B2B </a:t>
            </a:r>
            <a:r>
              <a:rPr lang="ko-KR" altLang="en-US" sz="1200" b="0" i="0" kern="1200" dirty="0">
                <a:solidFill>
                  <a:schemeClr val="tx1"/>
                </a:solidFill>
                <a:effectLst/>
                <a:latin typeface="+mn-lt"/>
                <a:ea typeface="+mn-ea"/>
                <a:cs typeface="+mn-cs"/>
              </a:rPr>
              <a:t>플랫폼과의 글로벌 연결성을 제공합니다</a:t>
            </a:r>
            <a:r>
              <a:rPr lang="en-US" altLang="ko-KR" sz="1200" b="0" i="0" kern="1200" dirty="0">
                <a:solidFill>
                  <a:schemeClr val="tx1"/>
                </a:solidFill>
                <a:effectLst/>
                <a:latin typeface="+mn-lt"/>
                <a:ea typeface="+mn-ea"/>
                <a:cs typeface="+mn-cs"/>
              </a:rPr>
              <a:t>.</a:t>
            </a:r>
          </a:p>
          <a:p>
            <a:r>
              <a:rPr lang="ko-KR" altLang="ko-KR" dirty="0"/>
              <a:t/>
            </a:r>
            <a:br>
              <a:rPr lang="ko-KR" altLang="ko-KR" dirty="0"/>
            </a:br>
            <a:r>
              <a:rPr lang="ko-KR" altLang="ko-KR" dirty="0"/>
              <a:t>비용 절감 : 판매자와 회사는 </a:t>
            </a:r>
            <a:r>
              <a:rPr lang="ko-KR" altLang="ko-KR" dirty="0" err="1"/>
              <a:t>Alibaba의</a:t>
            </a:r>
            <a:r>
              <a:rPr lang="ko-KR" altLang="ko-KR" dirty="0"/>
              <a:t> 전자 상거래 플랫폼에 온라인 스토어를 쉽게 설치할 수 있으며 지속적으로 증가하는 대규모 소비자 그룹에 대한 존재감을 창출 할 수 있습니다. 또한 실제 매장보다 설치 비용이 저렴하고 제품 / 고객을 검색하는 데 드는 비용과 시간을 절약 할 수 있습니다. </a:t>
            </a:r>
            <a:endParaRPr lang="en-US" altLang="ko-KR" dirty="0"/>
          </a:p>
          <a:p>
            <a:endParaRPr lang="en-US" altLang="ko-KR" dirty="0"/>
          </a:p>
          <a:p>
            <a:r>
              <a:rPr lang="ko-KR" altLang="ko-KR" dirty="0"/>
              <a:t>정보 밀도 / 선택 : 판매자 및 회사에 대한 R.A.T (신뢰할 수 있고 </a:t>
            </a:r>
            <a:r>
              <a:rPr lang="ko-KR" altLang="ko-KR" dirty="0" err="1"/>
              <a:t>정확하며시기</a:t>
            </a:r>
            <a:r>
              <a:rPr lang="ko-KR" altLang="ko-KR" dirty="0"/>
              <a:t> 적절한) 정보의 대규모 데이터베이스를 시장에서 즉시 사용할 수 있습니다. 많은 양의 </a:t>
            </a:r>
            <a:r>
              <a:rPr lang="ko-KR" altLang="ko-KR" dirty="0" err="1"/>
              <a:t>판매자가있어</a:t>
            </a:r>
            <a:r>
              <a:rPr lang="ko-KR" altLang="ko-KR" dirty="0"/>
              <a:t> 구매자가 가장 </a:t>
            </a:r>
            <a:r>
              <a:rPr lang="ko-KR" altLang="ko-KR" dirty="0" err="1"/>
              <a:t>경쟁력있는</a:t>
            </a:r>
            <a:r>
              <a:rPr lang="ko-KR" altLang="ko-KR" dirty="0"/>
              <a:t> 가격과 제품을 선택할 수 있습니다. 또한 긴 꼬리 경제를 가능케하는 </a:t>
            </a:r>
            <a:r>
              <a:rPr lang="ko-KR" altLang="ko-KR" dirty="0" err="1"/>
              <a:t>소비자에게보다</a:t>
            </a:r>
            <a:r>
              <a:rPr lang="ko-KR" altLang="ko-KR" dirty="0"/>
              <a:t> 광범위한 제품을 제공합니다. </a:t>
            </a:r>
            <a:endParaRPr lang="en-US" altLang="ko-KR" dirty="0"/>
          </a:p>
          <a:p>
            <a:endParaRPr lang="en-US" altLang="ko-KR" dirty="0"/>
          </a:p>
          <a:p>
            <a:r>
              <a:rPr lang="ko-KR" altLang="ko-KR" dirty="0"/>
              <a:t>신뢰성 / 신뢰 : </a:t>
            </a:r>
            <a:r>
              <a:rPr lang="ko-KR" altLang="ko-KR" dirty="0" err="1"/>
              <a:t>Alipay는</a:t>
            </a:r>
            <a:r>
              <a:rPr lang="ko-KR" altLang="ko-KR" dirty="0"/>
              <a:t> 판매자와 구매자가 온라인 및 휴대 전화로 지불하고 결제 할 </a:t>
            </a:r>
            <a:r>
              <a:rPr lang="ko-KR" altLang="ko-KR" dirty="0" err="1"/>
              <a:t>수있는</a:t>
            </a:r>
            <a:r>
              <a:rPr lang="ko-KR" altLang="ko-KR" dirty="0"/>
              <a:t> 안전하고 신뢰할 </a:t>
            </a:r>
            <a:r>
              <a:rPr lang="ko-KR" altLang="ko-KR" dirty="0" err="1"/>
              <a:t>수있는</a:t>
            </a:r>
            <a:r>
              <a:rPr lang="ko-KR" altLang="ko-KR" dirty="0"/>
              <a:t> 편리한 방법을 제공함으로써 </a:t>
            </a:r>
            <a:r>
              <a:rPr lang="ko-KR" altLang="ko-KR" dirty="0" err="1"/>
              <a:t>Alibaba</a:t>
            </a:r>
            <a:r>
              <a:rPr lang="ko-KR" altLang="ko-KR" dirty="0"/>
              <a:t> Group의 생태계의 중요한 부분으로 자리 잡았습니다. 거래 </a:t>
            </a:r>
            <a:r>
              <a:rPr lang="ko-KR" altLang="ko-KR" dirty="0" err="1"/>
              <a:t>수수료가없는</a:t>
            </a:r>
            <a:r>
              <a:rPr lang="ko-KR" altLang="ko-KR" dirty="0"/>
              <a:t> 타사 온라인 지불 서비스 제공 업체입니다. 그것은 </a:t>
            </a:r>
            <a:r>
              <a:rPr lang="ko-KR" altLang="ko-KR" dirty="0" err="1"/>
              <a:t>Alibaba의</a:t>
            </a:r>
            <a:r>
              <a:rPr lang="ko-KR" altLang="ko-KR" dirty="0"/>
              <a:t> 다양한 시장 (</a:t>
            </a:r>
            <a:r>
              <a:rPr lang="ko-KR" altLang="ko-KR" dirty="0" err="1"/>
              <a:t>Taobao</a:t>
            </a:r>
            <a:r>
              <a:rPr lang="ko-KR" altLang="ko-KR" dirty="0"/>
              <a:t>, </a:t>
            </a:r>
            <a:r>
              <a:rPr lang="ko-KR" altLang="ko-KR" dirty="0" err="1"/>
              <a:t>Tmall</a:t>
            </a:r>
            <a:r>
              <a:rPr lang="ko-KR" altLang="ko-KR" dirty="0"/>
              <a:t>) 및 중국의 다른 제 3 자 거래에 대한 </a:t>
            </a:r>
            <a:r>
              <a:rPr lang="ko-KR" altLang="ko-KR" dirty="0" err="1"/>
              <a:t>에스크로</a:t>
            </a:r>
            <a:r>
              <a:rPr lang="ko-KR" altLang="ko-KR" dirty="0"/>
              <a:t> 서비스를 제공하며, 구매자는 판매자에게 돈을 지불하기 전에 구매 한 상품에 만족하는지 여부를 확인할 수 있습니다. </a:t>
            </a:r>
            <a:endParaRPr lang="en-US" altLang="ko-KR" dirty="0"/>
          </a:p>
          <a:p>
            <a:endParaRPr lang="en-US" altLang="ko-KR" dirty="0"/>
          </a:p>
          <a:p>
            <a:r>
              <a:rPr lang="ko-KR" altLang="ko-KR" dirty="0"/>
              <a:t>커뮤니티 : </a:t>
            </a:r>
            <a:r>
              <a:rPr lang="ko-KR" altLang="ko-KR" dirty="0" err="1"/>
              <a:t>Alibaba는</a:t>
            </a:r>
            <a:r>
              <a:rPr lang="ko-KR" altLang="ko-KR" dirty="0"/>
              <a:t> 구매자가 제품 및 서비스 만족도에 대한 리뷰를 작성하고 판매자가 피드백 등급 및 </a:t>
            </a:r>
            <a:r>
              <a:rPr lang="ko-KR" altLang="ko-KR" dirty="0" err="1"/>
              <a:t>순위를받을</a:t>
            </a:r>
            <a:r>
              <a:rPr lang="ko-KR" altLang="ko-KR" dirty="0"/>
              <a:t> 수 </a:t>
            </a:r>
            <a:r>
              <a:rPr lang="ko-KR" altLang="ko-KR" dirty="0" err="1"/>
              <a:t>있도록합니다</a:t>
            </a:r>
            <a:r>
              <a:rPr lang="ko-KR" altLang="ko-KR" dirty="0"/>
              <a:t>. </a:t>
            </a:r>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6</a:t>
            </a:fld>
            <a:endParaRPr lang="ko-KR" altLang="en-US"/>
          </a:p>
        </p:txBody>
      </p:sp>
    </p:spTree>
    <p:extLst>
      <p:ext uri="{BB962C8B-B14F-4D97-AF65-F5344CB8AC3E}">
        <p14:creationId xmlns:p14="http://schemas.microsoft.com/office/powerpoint/2010/main" val="209235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
            </a:r>
            <a:br>
              <a:rPr lang="ko-KR" altLang="en-US" dirty="0"/>
            </a:br>
            <a:r>
              <a:rPr lang="ko-KR" altLang="en-US" sz="1200" b="0" i="0" kern="1200" dirty="0">
                <a:solidFill>
                  <a:schemeClr val="tx1"/>
                </a:solidFill>
                <a:effectLst/>
                <a:latin typeface="+mn-lt"/>
                <a:ea typeface="+mn-ea"/>
                <a:cs typeface="+mn-cs"/>
              </a:rPr>
              <a:t>편의성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접근성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연결성 </a:t>
            </a:r>
            <a:r>
              <a:rPr lang="en-US" altLang="ko-KR" sz="1200" b="0" i="0" kern="1200" dirty="0">
                <a:solidFill>
                  <a:schemeClr val="tx1"/>
                </a:solidFill>
                <a:effectLst/>
                <a:latin typeface="+mn-lt"/>
                <a:ea typeface="+mn-ea"/>
                <a:cs typeface="+mn-cs"/>
              </a:rPr>
              <a:t>: Alibaba</a:t>
            </a:r>
            <a:r>
              <a:rPr lang="ko-KR" altLang="en-US" sz="1200" b="0" i="0" kern="1200" dirty="0">
                <a:solidFill>
                  <a:schemeClr val="tx1"/>
                </a:solidFill>
                <a:effectLst/>
                <a:latin typeface="+mn-lt"/>
                <a:ea typeface="+mn-ea"/>
                <a:cs typeface="+mn-cs"/>
              </a:rPr>
              <a:t>는 고객이 구매자와 판매자 모두 전자 상거래 시장에서 쉽고 국제적으로 서로 발견하고 연결하고 거래 할 수 </a:t>
            </a:r>
            <a:r>
              <a:rPr lang="ko-KR" altLang="en-US" sz="1200" b="0" i="0" kern="1200" dirty="0" err="1">
                <a:solidFill>
                  <a:schemeClr val="tx1"/>
                </a:solidFill>
                <a:effectLst/>
                <a:latin typeface="+mn-lt"/>
                <a:ea typeface="+mn-ea"/>
                <a:cs typeface="+mn-cs"/>
              </a:rPr>
              <a:t>있도록합니다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구매자는 소매 시장 </a:t>
            </a:r>
            <a:r>
              <a:rPr lang="en-US" altLang="ko-KR" sz="1200" b="0" i="0" kern="1200" dirty="0">
                <a:solidFill>
                  <a:schemeClr val="tx1"/>
                </a:solidFill>
                <a:effectLst/>
                <a:latin typeface="+mn-lt"/>
                <a:ea typeface="+mn-ea"/>
                <a:cs typeface="+mn-cs"/>
              </a:rPr>
              <a:t>(Taobao / </a:t>
            </a:r>
            <a:r>
              <a:rPr lang="en-US" altLang="ko-KR" sz="1200" b="0" i="0" kern="1200" dirty="0" err="1">
                <a:solidFill>
                  <a:schemeClr val="tx1"/>
                </a:solidFill>
                <a:effectLst/>
                <a:latin typeface="+mn-lt"/>
                <a:ea typeface="+mn-ea"/>
                <a:cs typeface="+mn-cs"/>
              </a:rPr>
              <a:t>Tmall</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에 액세스하여 언제 어디서나 쇼핑 할 </a:t>
            </a:r>
            <a:r>
              <a:rPr lang="ko-KR" altLang="en-US" sz="1200" b="0" i="0" kern="1200" dirty="0" err="1">
                <a:solidFill>
                  <a:schemeClr val="tx1"/>
                </a:solidFill>
                <a:effectLst/>
                <a:latin typeface="+mn-lt"/>
                <a:ea typeface="+mn-ea"/>
                <a:cs typeface="+mn-cs"/>
              </a:rPr>
              <a:t>수있는</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고객뿐만</a:t>
            </a:r>
            <a:r>
              <a:rPr lang="ko-KR" altLang="en-US" sz="1200" b="0" i="0" kern="1200" dirty="0">
                <a:solidFill>
                  <a:schemeClr val="tx1"/>
                </a:solidFill>
                <a:effectLst/>
                <a:latin typeface="+mn-lt"/>
                <a:ea typeface="+mn-ea"/>
                <a:cs typeface="+mn-cs"/>
              </a:rPr>
              <a:t> 아니라 도매 시장 </a:t>
            </a: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alibaba</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을 ​​사용하여 자신의 비즈니스 또는 재판매 용으로 제품을 공급하는 비즈니스 구매자를 포함합니다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판매자는 장터를 사용하여 인터넷 상에 존재를 확립하고 소비자 및 기타 비즈니스 분야의 광범위한 커뮤니티에 제품 및 서비스를 판매합니다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외국 비즈니스 구매자와 거래하기 어려운 중국의 중소 중소기업을 대상으로 </a:t>
            </a:r>
            <a:r>
              <a:rPr lang="en-US" altLang="ko-KR" sz="1200" b="0" i="0" kern="1200" dirty="0">
                <a:solidFill>
                  <a:schemeClr val="tx1"/>
                </a:solidFill>
                <a:effectLst/>
                <a:latin typeface="+mn-lt"/>
                <a:ea typeface="+mn-ea"/>
                <a:cs typeface="+mn-cs"/>
              </a:rPr>
              <a:t>B2B </a:t>
            </a:r>
            <a:r>
              <a:rPr lang="ko-KR" altLang="en-US" sz="1200" b="0" i="0" kern="1200" dirty="0">
                <a:solidFill>
                  <a:schemeClr val="tx1"/>
                </a:solidFill>
                <a:effectLst/>
                <a:latin typeface="+mn-lt"/>
                <a:ea typeface="+mn-ea"/>
                <a:cs typeface="+mn-cs"/>
              </a:rPr>
              <a:t>플랫폼과의 글로벌 연결성을 제공합니다</a:t>
            </a:r>
            <a:r>
              <a:rPr lang="en-US" altLang="ko-KR" sz="1200" b="0" i="0" kern="1200" dirty="0">
                <a:solidFill>
                  <a:schemeClr val="tx1"/>
                </a:solidFill>
                <a:effectLst/>
                <a:latin typeface="+mn-lt"/>
                <a:ea typeface="+mn-ea"/>
                <a:cs typeface="+mn-cs"/>
              </a:rPr>
              <a:t>.</a:t>
            </a:r>
          </a:p>
          <a:p>
            <a:r>
              <a:rPr lang="ko-KR" altLang="ko-KR" dirty="0"/>
              <a:t/>
            </a:r>
            <a:br>
              <a:rPr lang="ko-KR" altLang="ko-KR" dirty="0"/>
            </a:br>
            <a:r>
              <a:rPr lang="ko-KR" altLang="ko-KR" dirty="0"/>
              <a:t>비용 절감 : 판매자와 회사는 </a:t>
            </a:r>
            <a:r>
              <a:rPr lang="ko-KR" altLang="ko-KR" dirty="0" err="1"/>
              <a:t>Alibaba의</a:t>
            </a:r>
            <a:r>
              <a:rPr lang="ko-KR" altLang="ko-KR" dirty="0"/>
              <a:t> 전자 상거래 플랫폼에 온라인 스토어를 쉽게 설치할 수 있으며 지속적으로 증가하는 대규모 소비자 그룹에 대한 존재감을 창출 할 수 있습니다. 또한 실제 매장보다 설치 비용이 저렴하고 제품 / 고객을 검색하는 데 드는 비용과 시간을 절약 할 수 있습니다. </a:t>
            </a:r>
            <a:endParaRPr lang="en-US" altLang="ko-KR" dirty="0"/>
          </a:p>
          <a:p>
            <a:endParaRPr lang="en-US" altLang="ko-KR" dirty="0"/>
          </a:p>
          <a:p>
            <a:r>
              <a:rPr lang="ko-KR" altLang="ko-KR" dirty="0"/>
              <a:t>정보 밀도 / 선택 : 판매자 및 회사에 대한 R.A.T (신뢰할 수 있고 </a:t>
            </a:r>
            <a:r>
              <a:rPr lang="ko-KR" altLang="ko-KR" dirty="0" err="1"/>
              <a:t>정확하며시기</a:t>
            </a:r>
            <a:r>
              <a:rPr lang="ko-KR" altLang="ko-KR" dirty="0"/>
              <a:t> 적절한) 정보의 대규모 데이터베이스를 시장에서 즉시 사용할 수 있습니다. 많은 양의 </a:t>
            </a:r>
            <a:r>
              <a:rPr lang="ko-KR" altLang="ko-KR" dirty="0" err="1"/>
              <a:t>판매자가있어</a:t>
            </a:r>
            <a:r>
              <a:rPr lang="ko-KR" altLang="ko-KR" dirty="0"/>
              <a:t> 구매자가 가장 </a:t>
            </a:r>
            <a:r>
              <a:rPr lang="ko-KR" altLang="ko-KR" dirty="0" err="1"/>
              <a:t>경쟁력있는</a:t>
            </a:r>
            <a:r>
              <a:rPr lang="ko-KR" altLang="ko-KR" dirty="0"/>
              <a:t> 가격과 제품을 선택할 수 있습니다. 또한 긴 꼬리 경제를 가능케하는 </a:t>
            </a:r>
            <a:r>
              <a:rPr lang="ko-KR" altLang="ko-KR" dirty="0" err="1"/>
              <a:t>소비자에게보다</a:t>
            </a:r>
            <a:r>
              <a:rPr lang="ko-KR" altLang="ko-KR" dirty="0"/>
              <a:t> 광범위한 제품을 제공합니다. </a:t>
            </a:r>
            <a:endParaRPr lang="en-US" altLang="ko-KR" dirty="0"/>
          </a:p>
          <a:p>
            <a:endParaRPr lang="en-US" altLang="ko-KR" dirty="0"/>
          </a:p>
          <a:p>
            <a:r>
              <a:rPr lang="ko-KR" altLang="ko-KR" dirty="0"/>
              <a:t>신뢰성 / 신뢰 : </a:t>
            </a:r>
            <a:r>
              <a:rPr lang="ko-KR" altLang="ko-KR" dirty="0" err="1"/>
              <a:t>Alipay는</a:t>
            </a:r>
            <a:r>
              <a:rPr lang="ko-KR" altLang="ko-KR" dirty="0"/>
              <a:t> 판매자와 구매자가 온라인 및 휴대 전화로 지불하고 결제 할 </a:t>
            </a:r>
            <a:r>
              <a:rPr lang="ko-KR" altLang="ko-KR" dirty="0" err="1"/>
              <a:t>수있는</a:t>
            </a:r>
            <a:r>
              <a:rPr lang="ko-KR" altLang="ko-KR" dirty="0"/>
              <a:t> 안전하고 신뢰할 </a:t>
            </a:r>
            <a:r>
              <a:rPr lang="ko-KR" altLang="ko-KR" dirty="0" err="1"/>
              <a:t>수있는</a:t>
            </a:r>
            <a:r>
              <a:rPr lang="ko-KR" altLang="ko-KR" dirty="0"/>
              <a:t> 편리한 방법을 제공함으로써 </a:t>
            </a:r>
            <a:r>
              <a:rPr lang="ko-KR" altLang="ko-KR" dirty="0" err="1"/>
              <a:t>Alibaba</a:t>
            </a:r>
            <a:r>
              <a:rPr lang="ko-KR" altLang="ko-KR" dirty="0"/>
              <a:t> Group의 생태계의 중요한 부분으로 자리 잡았습니다. 거래 </a:t>
            </a:r>
            <a:r>
              <a:rPr lang="ko-KR" altLang="ko-KR" dirty="0" err="1"/>
              <a:t>수수료가없는</a:t>
            </a:r>
            <a:r>
              <a:rPr lang="ko-KR" altLang="ko-KR" dirty="0"/>
              <a:t> 타사 온라인 지불 서비스 제공 업체입니다. 그것은 </a:t>
            </a:r>
            <a:r>
              <a:rPr lang="ko-KR" altLang="ko-KR" dirty="0" err="1"/>
              <a:t>Alibaba의</a:t>
            </a:r>
            <a:r>
              <a:rPr lang="ko-KR" altLang="ko-KR" dirty="0"/>
              <a:t> 다양한 시장 (</a:t>
            </a:r>
            <a:r>
              <a:rPr lang="ko-KR" altLang="ko-KR" dirty="0" err="1"/>
              <a:t>Taobao</a:t>
            </a:r>
            <a:r>
              <a:rPr lang="ko-KR" altLang="ko-KR" dirty="0"/>
              <a:t>, </a:t>
            </a:r>
            <a:r>
              <a:rPr lang="ko-KR" altLang="ko-KR" dirty="0" err="1"/>
              <a:t>Tmall</a:t>
            </a:r>
            <a:r>
              <a:rPr lang="ko-KR" altLang="ko-KR" dirty="0"/>
              <a:t>) 및 중국의 다른 제 3 자 거래에 대한 </a:t>
            </a:r>
            <a:r>
              <a:rPr lang="ko-KR" altLang="ko-KR" dirty="0" err="1"/>
              <a:t>에스크로</a:t>
            </a:r>
            <a:r>
              <a:rPr lang="ko-KR" altLang="ko-KR" dirty="0"/>
              <a:t> 서비스를 제공하며, 구매자는 판매자에게 돈을 지불하기 전에 구매 한 상품에 만족하는지 여부를 확인할 수 있습니다. </a:t>
            </a:r>
            <a:endParaRPr lang="en-US" altLang="ko-KR" dirty="0"/>
          </a:p>
          <a:p>
            <a:endParaRPr lang="en-US" altLang="ko-KR" dirty="0"/>
          </a:p>
          <a:p>
            <a:r>
              <a:rPr lang="ko-KR" altLang="ko-KR" dirty="0"/>
              <a:t>커뮤니티 : </a:t>
            </a:r>
            <a:r>
              <a:rPr lang="ko-KR" altLang="ko-KR" dirty="0" err="1"/>
              <a:t>Alibaba는</a:t>
            </a:r>
            <a:r>
              <a:rPr lang="ko-KR" altLang="ko-KR" dirty="0"/>
              <a:t> 구매자가 제품 및 서비스 만족도에 대한 리뷰를 작성하고 판매자가 피드백 등급 및 </a:t>
            </a:r>
            <a:r>
              <a:rPr lang="ko-KR" altLang="ko-KR" dirty="0" err="1"/>
              <a:t>순위를받을</a:t>
            </a:r>
            <a:r>
              <a:rPr lang="ko-KR" altLang="ko-KR" dirty="0"/>
              <a:t> 수 </a:t>
            </a:r>
            <a:r>
              <a:rPr lang="ko-KR" altLang="ko-KR" dirty="0" err="1"/>
              <a:t>있도록합니다</a:t>
            </a:r>
            <a:r>
              <a:rPr lang="ko-KR" altLang="ko-KR" dirty="0"/>
              <a:t>. </a:t>
            </a:r>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7</a:t>
            </a:fld>
            <a:endParaRPr lang="ko-KR" altLang="en-US"/>
          </a:p>
        </p:txBody>
      </p:sp>
    </p:spTree>
    <p:extLst>
      <p:ext uri="{BB962C8B-B14F-4D97-AF65-F5344CB8AC3E}">
        <p14:creationId xmlns:p14="http://schemas.microsoft.com/office/powerpoint/2010/main" val="119726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
            </a:r>
            <a:br>
              <a:rPr lang="ko-KR" altLang="en-US" dirty="0"/>
            </a:br>
            <a:r>
              <a:rPr lang="ko-KR" altLang="en-US" sz="1200" b="0" i="0" kern="1200" dirty="0">
                <a:solidFill>
                  <a:schemeClr val="tx1"/>
                </a:solidFill>
                <a:effectLst/>
                <a:latin typeface="+mn-lt"/>
                <a:ea typeface="+mn-ea"/>
                <a:cs typeface="+mn-cs"/>
              </a:rPr>
              <a:t>편의성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접근성 </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연결성 </a:t>
            </a:r>
            <a:r>
              <a:rPr lang="en-US" altLang="ko-KR" sz="1200" b="0" i="0" kern="1200" dirty="0">
                <a:solidFill>
                  <a:schemeClr val="tx1"/>
                </a:solidFill>
                <a:effectLst/>
                <a:latin typeface="+mn-lt"/>
                <a:ea typeface="+mn-ea"/>
                <a:cs typeface="+mn-cs"/>
              </a:rPr>
              <a:t>: Alibaba</a:t>
            </a:r>
            <a:r>
              <a:rPr lang="ko-KR" altLang="en-US" sz="1200" b="0" i="0" kern="1200" dirty="0">
                <a:solidFill>
                  <a:schemeClr val="tx1"/>
                </a:solidFill>
                <a:effectLst/>
                <a:latin typeface="+mn-lt"/>
                <a:ea typeface="+mn-ea"/>
                <a:cs typeface="+mn-cs"/>
              </a:rPr>
              <a:t>는 고객이 구매자와 판매자 모두 전자 상거래 시장에서 쉽고 국제적으로 서로 발견하고 연결하고 거래 할 수 </a:t>
            </a:r>
            <a:r>
              <a:rPr lang="ko-KR" altLang="en-US" sz="1200" b="0" i="0" kern="1200" dirty="0" err="1">
                <a:solidFill>
                  <a:schemeClr val="tx1"/>
                </a:solidFill>
                <a:effectLst/>
                <a:latin typeface="+mn-lt"/>
                <a:ea typeface="+mn-ea"/>
                <a:cs typeface="+mn-cs"/>
              </a:rPr>
              <a:t>있도록합니다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구매자는 소매 시장 </a:t>
            </a:r>
            <a:r>
              <a:rPr lang="en-US" altLang="ko-KR" sz="1200" b="0" i="0" kern="1200" dirty="0">
                <a:solidFill>
                  <a:schemeClr val="tx1"/>
                </a:solidFill>
                <a:effectLst/>
                <a:latin typeface="+mn-lt"/>
                <a:ea typeface="+mn-ea"/>
                <a:cs typeface="+mn-cs"/>
              </a:rPr>
              <a:t>(Taobao / </a:t>
            </a:r>
            <a:r>
              <a:rPr lang="en-US" altLang="ko-KR" sz="1200" b="0" i="0" kern="1200" dirty="0" err="1">
                <a:solidFill>
                  <a:schemeClr val="tx1"/>
                </a:solidFill>
                <a:effectLst/>
                <a:latin typeface="+mn-lt"/>
                <a:ea typeface="+mn-ea"/>
                <a:cs typeface="+mn-cs"/>
              </a:rPr>
              <a:t>Tmall</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에 액세스하여 언제 어디서나 쇼핑 할 </a:t>
            </a:r>
            <a:r>
              <a:rPr lang="ko-KR" altLang="en-US" sz="1200" b="0" i="0" kern="1200" dirty="0" err="1">
                <a:solidFill>
                  <a:schemeClr val="tx1"/>
                </a:solidFill>
                <a:effectLst/>
                <a:latin typeface="+mn-lt"/>
                <a:ea typeface="+mn-ea"/>
                <a:cs typeface="+mn-cs"/>
              </a:rPr>
              <a:t>수있는</a:t>
            </a:r>
            <a:r>
              <a:rPr lang="ko-KR" altLang="en-US"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고객뿐만</a:t>
            </a:r>
            <a:r>
              <a:rPr lang="ko-KR" altLang="en-US" sz="1200" b="0" i="0" kern="1200" dirty="0">
                <a:solidFill>
                  <a:schemeClr val="tx1"/>
                </a:solidFill>
                <a:effectLst/>
                <a:latin typeface="+mn-lt"/>
                <a:ea typeface="+mn-ea"/>
                <a:cs typeface="+mn-cs"/>
              </a:rPr>
              <a:t> 아니라 도매 시장 </a:t>
            </a:r>
            <a:r>
              <a:rPr lang="en-US" altLang="ko-KR" sz="1200" b="0" i="0" kern="1200" dirty="0">
                <a:solidFill>
                  <a:schemeClr val="tx1"/>
                </a:solidFill>
                <a:effectLst/>
                <a:latin typeface="+mn-lt"/>
                <a:ea typeface="+mn-ea"/>
                <a:cs typeface="+mn-cs"/>
              </a:rPr>
              <a:t>(</a:t>
            </a:r>
            <a:r>
              <a:rPr lang="en-US" altLang="ko-KR" sz="1200" b="0" i="0" kern="1200" dirty="0" err="1">
                <a:solidFill>
                  <a:schemeClr val="tx1"/>
                </a:solidFill>
                <a:effectLst/>
                <a:latin typeface="+mn-lt"/>
                <a:ea typeface="+mn-ea"/>
                <a:cs typeface="+mn-cs"/>
              </a:rPr>
              <a:t>alibaba</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을 ​​사용하여 자신의 비즈니스 또는 재판매 용으로 제품을 공급하는 비즈니스 구매자를 포함합니다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판매자는 장터를 사용하여 인터넷 상에 존재를 확립하고 소비자 및 기타 비즈니스 분야의 광범위한 커뮤니티에 제품 및 서비스를 판매합니다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외국 비즈니스 구매자와 거래하기 어려운 중국의 중소 중소기업을 대상으로 </a:t>
            </a:r>
            <a:r>
              <a:rPr lang="en-US" altLang="ko-KR" sz="1200" b="0" i="0" kern="1200" dirty="0">
                <a:solidFill>
                  <a:schemeClr val="tx1"/>
                </a:solidFill>
                <a:effectLst/>
                <a:latin typeface="+mn-lt"/>
                <a:ea typeface="+mn-ea"/>
                <a:cs typeface="+mn-cs"/>
              </a:rPr>
              <a:t>B2B </a:t>
            </a:r>
            <a:r>
              <a:rPr lang="ko-KR" altLang="en-US" sz="1200" b="0" i="0" kern="1200" dirty="0">
                <a:solidFill>
                  <a:schemeClr val="tx1"/>
                </a:solidFill>
                <a:effectLst/>
                <a:latin typeface="+mn-lt"/>
                <a:ea typeface="+mn-ea"/>
                <a:cs typeface="+mn-cs"/>
              </a:rPr>
              <a:t>플랫폼과의 글로벌 연결성을 제공합니다</a:t>
            </a:r>
            <a:r>
              <a:rPr lang="en-US" altLang="ko-KR" sz="1200" b="0" i="0" kern="1200" dirty="0">
                <a:solidFill>
                  <a:schemeClr val="tx1"/>
                </a:solidFill>
                <a:effectLst/>
                <a:latin typeface="+mn-lt"/>
                <a:ea typeface="+mn-ea"/>
                <a:cs typeface="+mn-cs"/>
              </a:rPr>
              <a:t>.</a:t>
            </a:r>
          </a:p>
          <a:p>
            <a:r>
              <a:rPr lang="ko-KR" altLang="ko-KR" dirty="0"/>
              <a:t/>
            </a:r>
            <a:br>
              <a:rPr lang="ko-KR" altLang="ko-KR" dirty="0"/>
            </a:br>
            <a:r>
              <a:rPr lang="ko-KR" altLang="ko-KR" dirty="0"/>
              <a:t>비용 절감 : 판매자와 회사는 </a:t>
            </a:r>
            <a:r>
              <a:rPr lang="ko-KR" altLang="ko-KR" dirty="0" err="1"/>
              <a:t>Alibaba의</a:t>
            </a:r>
            <a:r>
              <a:rPr lang="ko-KR" altLang="ko-KR" dirty="0"/>
              <a:t> 전자 상거래 플랫폼에 온라인 스토어를 쉽게 설치할 수 있으며 지속적으로 증가하는 대규모 소비자 그룹에 대한 존재감을 창출 할 수 있습니다. 또한 실제 매장보다 설치 비용이 저렴하고 제품 / 고객을 검색하는 데 드는 비용과 시간을 절약 할 수 있습니다. </a:t>
            </a:r>
            <a:endParaRPr lang="en-US" altLang="ko-KR" dirty="0"/>
          </a:p>
          <a:p>
            <a:endParaRPr lang="en-US" altLang="ko-KR" dirty="0"/>
          </a:p>
          <a:p>
            <a:r>
              <a:rPr lang="ko-KR" altLang="ko-KR" dirty="0"/>
              <a:t>정보 밀도 / 선택 : 판매자 및 회사에 대한 R.A.T (신뢰할 수 있고 </a:t>
            </a:r>
            <a:r>
              <a:rPr lang="ko-KR" altLang="ko-KR" dirty="0" err="1"/>
              <a:t>정확하며시기</a:t>
            </a:r>
            <a:r>
              <a:rPr lang="ko-KR" altLang="ko-KR" dirty="0"/>
              <a:t> 적절한) 정보의 대규모 데이터베이스를 시장에서 즉시 사용할 수 있습니다. 많은 양의 </a:t>
            </a:r>
            <a:r>
              <a:rPr lang="ko-KR" altLang="ko-KR" dirty="0" err="1"/>
              <a:t>판매자가있어</a:t>
            </a:r>
            <a:r>
              <a:rPr lang="ko-KR" altLang="ko-KR" dirty="0"/>
              <a:t> 구매자가 가장 </a:t>
            </a:r>
            <a:r>
              <a:rPr lang="ko-KR" altLang="ko-KR" dirty="0" err="1"/>
              <a:t>경쟁력있는</a:t>
            </a:r>
            <a:r>
              <a:rPr lang="ko-KR" altLang="ko-KR" dirty="0"/>
              <a:t> 가격과 제품을 선택할 수 있습니다. 또한 긴 꼬리 경제를 가능케하는 </a:t>
            </a:r>
            <a:r>
              <a:rPr lang="ko-KR" altLang="ko-KR" dirty="0" err="1"/>
              <a:t>소비자에게보다</a:t>
            </a:r>
            <a:r>
              <a:rPr lang="ko-KR" altLang="ko-KR" dirty="0"/>
              <a:t> 광범위한 제품을 제공합니다. </a:t>
            </a:r>
            <a:endParaRPr lang="en-US" altLang="ko-KR" dirty="0"/>
          </a:p>
          <a:p>
            <a:endParaRPr lang="en-US" altLang="ko-KR" dirty="0"/>
          </a:p>
          <a:p>
            <a:r>
              <a:rPr lang="ko-KR" altLang="ko-KR" dirty="0"/>
              <a:t>신뢰성 / 신뢰 : </a:t>
            </a:r>
            <a:r>
              <a:rPr lang="ko-KR" altLang="ko-KR" dirty="0" err="1"/>
              <a:t>Alipay는</a:t>
            </a:r>
            <a:r>
              <a:rPr lang="ko-KR" altLang="ko-KR" dirty="0"/>
              <a:t> 판매자와 구매자가 온라인 및 휴대 전화로 지불하고 결제 할 </a:t>
            </a:r>
            <a:r>
              <a:rPr lang="ko-KR" altLang="ko-KR" dirty="0" err="1"/>
              <a:t>수있는</a:t>
            </a:r>
            <a:r>
              <a:rPr lang="ko-KR" altLang="ko-KR" dirty="0"/>
              <a:t> 안전하고 신뢰할 </a:t>
            </a:r>
            <a:r>
              <a:rPr lang="ko-KR" altLang="ko-KR" dirty="0" err="1"/>
              <a:t>수있는</a:t>
            </a:r>
            <a:r>
              <a:rPr lang="ko-KR" altLang="ko-KR" dirty="0"/>
              <a:t> 편리한 방법을 제공함으로써 </a:t>
            </a:r>
            <a:r>
              <a:rPr lang="ko-KR" altLang="ko-KR" dirty="0" err="1"/>
              <a:t>Alibaba</a:t>
            </a:r>
            <a:r>
              <a:rPr lang="ko-KR" altLang="ko-KR" dirty="0"/>
              <a:t> Group의 생태계의 중요한 부분으로 자리 잡았습니다. 거래 </a:t>
            </a:r>
            <a:r>
              <a:rPr lang="ko-KR" altLang="ko-KR" dirty="0" err="1"/>
              <a:t>수수료가없는</a:t>
            </a:r>
            <a:r>
              <a:rPr lang="ko-KR" altLang="ko-KR" dirty="0"/>
              <a:t> 타사 온라인 지불 서비스 제공 업체입니다. 그것은 </a:t>
            </a:r>
            <a:r>
              <a:rPr lang="ko-KR" altLang="ko-KR" dirty="0" err="1"/>
              <a:t>Alibaba의</a:t>
            </a:r>
            <a:r>
              <a:rPr lang="ko-KR" altLang="ko-KR" dirty="0"/>
              <a:t> 다양한 시장 (</a:t>
            </a:r>
            <a:r>
              <a:rPr lang="ko-KR" altLang="ko-KR" dirty="0" err="1"/>
              <a:t>Taobao</a:t>
            </a:r>
            <a:r>
              <a:rPr lang="ko-KR" altLang="ko-KR" dirty="0"/>
              <a:t>, </a:t>
            </a:r>
            <a:r>
              <a:rPr lang="ko-KR" altLang="ko-KR" dirty="0" err="1"/>
              <a:t>Tmall</a:t>
            </a:r>
            <a:r>
              <a:rPr lang="ko-KR" altLang="ko-KR" dirty="0"/>
              <a:t>) 및 중국의 다른 제 3 자 거래에 대한 </a:t>
            </a:r>
            <a:r>
              <a:rPr lang="ko-KR" altLang="ko-KR" dirty="0" err="1"/>
              <a:t>에스크로</a:t>
            </a:r>
            <a:r>
              <a:rPr lang="ko-KR" altLang="ko-KR" dirty="0"/>
              <a:t> 서비스를 제공하며, 구매자는 판매자에게 돈을 지불하기 전에 구매 한 상품에 만족하는지 여부를 확인할 수 있습니다. </a:t>
            </a:r>
            <a:endParaRPr lang="en-US" altLang="ko-KR" dirty="0"/>
          </a:p>
          <a:p>
            <a:endParaRPr lang="en-US" altLang="ko-KR" dirty="0"/>
          </a:p>
          <a:p>
            <a:r>
              <a:rPr lang="ko-KR" altLang="ko-KR" dirty="0"/>
              <a:t>커뮤니티 : </a:t>
            </a:r>
            <a:r>
              <a:rPr lang="ko-KR" altLang="ko-KR" dirty="0" err="1"/>
              <a:t>Alibaba는</a:t>
            </a:r>
            <a:r>
              <a:rPr lang="ko-KR" altLang="ko-KR" dirty="0"/>
              <a:t> 구매자가 제품 및 서비스 만족도에 대한 리뷰를 작성하고 판매자가 피드백 등급 및 </a:t>
            </a:r>
            <a:r>
              <a:rPr lang="ko-KR" altLang="ko-KR" dirty="0" err="1"/>
              <a:t>순위를받을</a:t>
            </a:r>
            <a:r>
              <a:rPr lang="ko-KR" altLang="ko-KR" dirty="0"/>
              <a:t> 수 </a:t>
            </a:r>
            <a:r>
              <a:rPr lang="ko-KR" altLang="ko-KR" dirty="0" err="1"/>
              <a:t>있도록합니다</a:t>
            </a:r>
            <a:r>
              <a:rPr lang="ko-KR" altLang="ko-KR" dirty="0"/>
              <a:t>. </a:t>
            </a:r>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8</a:t>
            </a:fld>
            <a:endParaRPr lang="ko-KR" altLang="en-US"/>
          </a:p>
        </p:txBody>
      </p:sp>
    </p:spTree>
    <p:extLst>
      <p:ext uri="{BB962C8B-B14F-4D97-AF65-F5344CB8AC3E}">
        <p14:creationId xmlns:p14="http://schemas.microsoft.com/office/powerpoint/2010/main" val="286969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31BCBD37-7411-472A-994D-36600694C37C}" type="slidenum">
              <a:rPr lang="ko-KR" altLang="en-US" smtClean="0"/>
              <a:t>9</a:t>
            </a:fld>
            <a:endParaRPr lang="ko-KR" altLang="en-US"/>
          </a:p>
        </p:txBody>
      </p:sp>
    </p:spTree>
    <p:extLst>
      <p:ext uri="{BB962C8B-B14F-4D97-AF65-F5344CB8AC3E}">
        <p14:creationId xmlns:p14="http://schemas.microsoft.com/office/powerpoint/2010/main" val="2151829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206723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18859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34086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21147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237927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192535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359363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240956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3961015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1229750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0429FFE8-E690-4D9A-9FEA-814C43ED6D53}" type="datetimeFigureOut">
              <a:rPr lang="ko-KR" altLang="en-US" smtClean="0"/>
              <a:t>2018-10-19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341648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9FFE8-E690-4D9A-9FEA-814C43ED6D53}" type="datetimeFigureOut">
              <a:rPr lang="ko-KR" altLang="en-US" smtClean="0"/>
              <a:t>2018-10-19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22FA6-8602-4E35-8F83-CFA5D1710CEC}" type="slidenum">
              <a:rPr lang="ko-KR" altLang="en-US" smtClean="0"/>
              <a:t>‹#›</a:t>
            </a:fld>
            <a:endParaRPr lang="ko-KR" altLang="en-US"/>
          </a:p>
        </p:txBody>
      </p:sp>
    </p:spTree>
    <p:extLst>
      <p:ext uri="{BB962C8B-B14F-4D97-AF65-F5344CB8AC3E}">
        <p14:creationId xmlns:p14="http://schemas.microsoft.com/office/powerpoint/2010/main" val="1712759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9BB9565-7A70-4814-9D1E-31D361D9F242}"/>
              </a:ext>
            </a:extLst>
          </p:cNvPr>
          <p:cNvSpPr txBox="1"/>
          <p:nvPr/>
        </p:nvSpPr>
        <p:spPr>
          <a:xfrm>
            <a:off x="6235332" y="1423993"/>
            <a:ext cx="5404043" cy="1323439"/>
          </a:xfrm>
          <a:prstGeom prst="rect">
            <a:avLst/>
          </a:prstGeom>
          <a:noFill/>
        </p:spPr>
        <p:txBody>
          <a:bodyPr wrap="none" rtlCol="0">
            <a:spAutoFit/>
          </a:bodyPr>
          <a:lstStyle/>
          <a:p>
            <a:r>
              <a:rPr lang="en-US" altLang="ko-KR" sz="8000" dirty="0">
                <a:solidFill>
                  <a:srgbClr val="C1C1C1"/>
                </a:solidFill>
                <a:latin typeface="나눔스퀘어" panose="020B0600000101010101" pitchFamily="50" charset="-127"/>
                <a:ea typeface="나눔스퀘어" panose="020B0600000101010101" pitchFamily="50" charset="-127"/>
              </a:rPr>
              <a:t>{                 }</a:t>
            </a:r>
            <a:endParaRPr lang="ko-KR" altLang="en-US" sz="8000" dirty="0">
              <a:solidFill>
                <a:srgbClr val="C1C1C1"/>
              </a:solidFill>
              <a:latin typeface="나눔스퀘어" panose="020B0600000101010101" pitchFamily="50" charset="-127"/>
              <a:ea typeface="나눔스퀘어" panose="020B0600000101010101" pitchFamily="50" charset="-127"/>
            </a:endParaRPr>
          </a:p>
        </p:txBody>
      </p:sp>
      <p:sp>
        <p:nvSpPr>
          <p:cNvPr id="4" name="TextBox 3">
            <a:extLst>
              <a:ext uri="{FF2B5EF4-FFF2-40B4-BE49-F238E27FC236}">
                <a16:creationId xmlns:a16="http://schemas.microsoft.com/office/drawing/2014/main" id="{F87845E4-BBCF-4CF8-9C4B-96BEF95AA503}"/>
              </a:ext>
            </a:extLst>
          </p:cNvPr>
          <p:cNvSpPr txBox="1"/>
          <p:nvPr/>
        </p:nvSpPr>
        <p:spPr>
          <a:xfrm>
            <a:off x="623388" y="405022"/>
            <a:ext cx="2943777"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삼성고딕체" panose="020B0609000101010101" pitchFamily="49" charset="-127"/>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1.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기업소개</a:t>
            </a:r>
          </a:p>
        </p:txBody>
      </p:sp>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5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알리바바</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(Alibaba)</a:t>
            </a:r>
            <a:r>
              <a:rPr lang="ko-KR" altLang="en-US"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란</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5" name="직사각형 14">
            <a:extLst>
              <a:ext uri="{FF2B5EF4-FFF2-40B4-BE49-F238E27FC236}">
                <a16:creationId xmlns:a16="http://schemas.microsoft.com/office/drawing/2014/main" id="{1ED76910-F7E6-4FAF-AF50-F12A5EB10010}"/>
              </a:ext>
            </a:extLst>
          </p:cNvPr>
          <p:cNvSpPr/>
          <p:nvPr/>
        </p:nvSpPr>
        <p:spPr>
          <a:xfrm rot="2699999">
            <a:off x="6129613" y="1222408"/>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endParaRPr>
          </a:p>
        </p:txBody>
      </p:sp>
      <p:sp>
        <p:nvSpPr>
          <p:cNvPr id="21" name="TextBox 20">
            <a:extLst>
              <a:ext uri="{FF2B5EF4-FFF2-40B4-BE49-F238E27FC236}">
                <a16:creationId xmlns:a16="http://schemas.microsoft.com/office/drawing/2014/main" id="{8918BABA-5A30-4558-AF30-28CB9B4368E5}"/>
              </a:ext>
            </a:extLst>
          </p:cNvPr>
          <p:cNvSpPr txBox="1"/>
          <p:nvPr/>
        </p:nvSpPr>
        <p:spPr>
          <a:xfrm>
            <a:off x="6434861" y="1037481"/>
            <a:ext cx="1354858" cy="369332"/>
          </a:xfrm>
          <a:prstGeom prst="rect">
            <a:avLst/>
          </a:prstGeom>
          <a:noFill/>
        </p:spPr>
        <p:txBody>
          <a:bodyPr wrap="none" rtlCol="0">
            <a:spAutoFit/>
          </a:bodyPr>
          <a:lstStyle/>
          <a:p>
            <a:r>
              <a:rPr lang="ko-KR" altLang="en-US" dirty="0" err="1">
                <a:solidFill>
                  <a:srgbClr val="595959"/>
                </a:solidFill>
                <a:latin typeface="나눔스퀘어" panose="020B0600000101010101" pitchFamily="50" charset="-127"/>
                <a:ea typeface="나눔스퀘어" panose="020B0600000101010101" pitchFamily="50" charset="-127"/>
              </a:rPr>
              <a:t>알리바바란</a:t>
            </a:r>
            <a:r>
              <a:rPr lang="en-US" altLang="ko-KR" dirty="0">
                <a:solidFill>
                  <a:srgbClr val="595959"/>
                </a:solidFill>
                <a:latin typeface="나눔스퀘어" panose="020B0600000101010101" pitchFamily="50" charset="-127"/>
                <a:ea typeface="나눔스퀘어" panose="020B0600000101010101" pitchFamily="50" charset="-127"/>
              </a:rPr>
              <a:t>?</a:t>
            </a:r>
          </a:p>
        </p:txBody>
      </p:sp>
      <p:sp>
        <p:nvSpPr>
          <p:cNvPr id="17" name="TextBox 16">
            <a:extLst>
              <a:ext uri="{FF2B5EF4-FFF2-40B4-BE49-F238E27FC236}">
                <a16:creationId xmlns:a16="http://schemas.microsoft.com/office/drawing/2014/main" id="{EC54274D-875A-46B7-A924-846C61748421}"/>
              </a:ext>
            </a:extLst>
          </p:cNvPr>
          <p:cNvSpPr txBox="1"/>
          <p:nvPr/>
        </p:nvSpPr>
        <p:spPr>
          <a:xfrm>
            <a:off x="6872396" y="1731769"/>
            <a:ext cx="3676006" cy="646331"/>
          </a:xfrm>
          <a:prstGeom prst="rect">
            <a:avLst/>
          </a:prstGeom>
          <a:noFill/>
        </p:spPr>
        <p:txBody>
          <a:bodyPr wrap="none" rtlCol="0">
            <a:spAutoFit/>
          </a:bodyPr>
          <a:lstStyle/>
          <a:p>
            <a:r>
              <a:rPr lang="ko-KR" altLang="en-US" dirty="0"/>
              <a:t> 세계 최대 규모의 온라인 쇼핑몰 </a:t>
            </a:r>
            <a:endParaRPr lang="en-US" altLang="ko-KR" dirty="0"/>
          </a:p>
          <a:p>
            <a:r>
              <a:rPr lang="ko-KR" altLang="en-US" b="1" dirty="0" err="1"/>
              <a:t>알리바바</a:t>
            </a:r>
            <a:r>
              <a:rPr lang="ko-KR" altLang="en-US" b="1" dirty="0"/>
              <a:t> 닷컴</a:t>
            </a:r>
            <a:endParaRPr lang="ko-KR" altLang="en-US" dirty="0"/>
          </a:p>
        </p:txBody>
      </p:sp>
      <p:sp useBgFill="1">
        <p:nvSpPr>
          <p:cNvPr id="2" name="직사각형 1">
            <a:extLst>
              <a:ext uri="{FF2B5EF4-FFF2-40B4-BE49-F238E27FC236}">
                <a16:creationId xmlns:a16="http://schemas.microsoft.com/office/drawing/2014/main" id="{8C132294-D526-4C73-9541-2F4BD8C97D54}"/>
              </a:ext>
            </a:extLst>
          </p:cNvPr>
          <p:cNvSpPr/>
          <p:nvPr/>
        </p:nvSpPr>
        <p:spPr>
          <a:xfrm>
            <a:off x="5962650" y="2749713"/>
            <a:ext cx="6096000" cy="3416320"/>
          </a:xfrm>
          <a:prstGeom prst="rect">
            <a:avLst/>
          </a:prstGeom>
        </p:spPr>
        <p:txBody>
          <a:bodyPr wrap="square">
            <a:spAutoFit/>
          </a:bodyPr>
          <a:lstStyle/>
          <a:p>
            <a:pPr marL="285750" indent="-285750">
              <a:buFont typeface="Arial" panose="020B0604020202020204" pitchFamily="34" charset="0"/>
              <a:buChar char="•"/>
            </a:pPr>
            <a:r>
              <a:rPr lang="ko-KR" altLang="en-US" dirty="0" err="1"/>
              <a:t>알리바바</a:t>
            </a:r>
            <a:r>
              <a:rPr lang="ko-KR" altLang="en-US" dirty="0"/>
              <a:t> 닷컴 </a:t>
            </a:r>
            <a:r>
              <a:rPr lang="en-US" altLang="ko-KR" dirty="0"/>
              <a:t>B2B </a:t>
            </a:r>
            <a:r>
              <a:rPr lang="ko-KR" altLang="en-US" dirty="0"/>
              <a:t>온라인 쇼핑몰</a:t>
            </a:r>
            <a:endParaRPr lang="en-US" altLang="ko-KR" dirty="0"/>
          </a:p>
          <a:p>
            <a:pPr marL="285750" indent="-285750">
              <a:buFont typeface="Arial" panose="020B0604020202020204" pitchFamily="34" charset="0"/>
              <a:buChar char="•"/>
            </a:pPr>
            <a:r>
              <a:rPr lang="ko-KR" altLang="en-US" dirty="0">
                <a:latin typeface="나눔스퀘어" panose="020B0600000101010101" pitchFamily="50" charset="-127"/>
                <a:ea typeface="나눔스퀘어" panose="020B0600000101010101" pitchFamily="50" charset="-127"/>
              </a:rPr>
              <a:t>일반인을 대상으로 한 온라인 쇼핑몰 </a:t>
            </a:r>
            <a:r>
              <a:rPr lang="en-US" altLang="ko-KR" dirty="0">
                <a:latin typeface="나눔스퀘어" panose="020B0600000101010101" pitchFamily="50" charset="-127"/>
                <a:ea typeface="나눔스퀘어" panose="020B0600000101010101" pitchFamily="50" charset="-127"/>
              </a:rPr>
              <a:t>'</a:t>
            </a:r>
            <a:r>
              <a:rPr lang="ko-KR" altLang="en-US" dirty="0" err="1">
                <a:latin typeface="나눔스퀘어" panose="020B0600000101010101" pitchFamily="50" charset="-127"/>
                <a:ea typeface="나눔스퀘어" panose="020B0600000101010101" pitchFamily="50" charset="-127"/>
              </a:rPr>
              <a:t>타오바오</a:t>
            </a:r>
            <a:r>
              <a:rPr lang="en-US" altLang="ko-KR" dirty="0">
                <a:latin typeface="나눔스퀘어" panose="020B0600000101010101" pitchFamily="50" charset="-127"/>
                <a:ea typeface="나눔스퀘어" panose="020B0600000101010101" pitchFamily="50" charset="-127"/>
              </a:rPr>
              <a:t>’</a:t>
            </a:r>
          </a:p>
          <a:p>
            <a:pPr marL="285750" indent="-285750">
              <a:buFont typeface="Arial" panose="020B0604020202020204" pitchFamily="34" charset="0"/>
              <a:buChar char="•"/>
            </a:pPr>
            <a:r>
              <a:rPr lang="ko-KR" altLang="en-US" dirty="0">
                <a:latin typeface="나눔스퀘어" panose="020B0600000101010101" pitchFamily="50" charset="-127"/>
                <a:ea typeface="나눔스퀘어" panose="020B0600000101010101" pitchFamily="50" charset="-127"/>
              </a:rPr>
              <a:t> 부유층을 </a:t>
            </a:r>
            <a:r>
              <a:rPr lang="ko-KR" altLang="en-US" dirty="0" err="1">
                <a:latin typeface="나눔스퀘어" panose="020B0600000101010101" pitchFamily="50" charset="-127"/>
                <a:ea typeface="나눔스퀘어" panose="020B0600000101010101" pitchFamily="50" charset="-127"/>
              </a:rPr>
              <a:t>타켓으로</a:t>
            </a:r>
            <a:r>
              <a:rPr lang="ko-KR" altLang="en-US" dirty="0">
                <a:latin typeface="나눔스퀘어" panose="020B0600000101010101" pitchFamily="50" charset="-127"/>
                <a:ea typeface="나눔스퀘어" panose="020B0600000101010101" pitchFamily="50" charset="-127"/>
              </a:rPr>
              <a:t> 한 온라인 백화점 </a:t>
            </a:r>
            <a:r>
              <a:rPr lang="en-US" altLang="ko-KR" dirty="0">
                <a:latin typeface="나눔스퀘어" panose="020B0600000101010101" pitchFamily="50" charset="-127"/>
                <a:ea typeface="나눔스퀘어" panose="020B0600000101010101" pitchFamily="50" charset="-127"/>
              </a:rPr>
              <a:t>'</a:t>
            </a:r>
            <a:r>
              <a:rPr lang="ko-KR" altLang="en-US" dirty="0" err="1">
                <a:latin typeface="나눔스퀘어" panose="020B0600000101010101" pitchFamily="50" charset="-127"/>
                <a:ea typeface="나눔스퀘어" panose="020B0600000101010101" pitchFamily="50" charset="-127"/>
              </a:rPr>
              <a:t>티몰</a:t>
            </a:r>
            <a:r>
              <a:rPr lang="en-US" altLang="ko-KR" dirty="0">
                <a:latin typeface="나눔스퀘어" panose="020B0600000101010101" pitchFamily="50" charset="-127"/>
                <a:ea typeface="나눔스퀘어" panose="020B0600000101010101" pitchFamily="50" charset="-127"/>
              </a:rPr>
              <a:t>’ </a:t>
            </a:r>
          </a:p>
          <a:p>
            <a:pPr algn="r"/>
            <a:endParaRPr lang="en-US" altLang="ko-KR" dirty="0">
              <a:latin typeface="나눔스퀘어" panose="020B0600000101010101" pitchFamily="50" charset="-127"/>
              <a:ea typeface="나눔스퀘어" panose="020B0600000101010101" pitchFamily="50" charset="-127"/>
            </a:endParaRPr>
          </a:p>
          <a:p>
            <a:pPr algn="r"/>
            <a:r>
              <a:rPr lang="ko-KR" altLang="en-US" dirty="0">
                <a:latin typeface="나눔스퀘어" panose="020B0600000101010101" pitchFamily="50" charset="-127"/>
                <a:ea typeface="나눔스퀘어" panose="020B0600000101010101" pitchFamily="50" charset="-127"/>
              </a:rPr>
              <a:t>등</a:t>
            </a:r>
            <a:r>
              <a:rPr lang="en-US" altLang="ko-KR" dirty="0">
                <a:latin typeface="나눔스퀘어" panose="020B0600000101010101" pitchFamily="50" charset="-127"/>
                <a:ea typeface="나눔스퀘어" panose="020B0600000101010101" pitchFamily="50" charset="-127"/>
              </a:rPr>
              <a:t> </a:t>
            </a:r>
            <a:r>
              <a:rPr lang="ko-KR" altLang="en-US" dirty="0">
                <a:latin typeface="나눔스퀘어" panose="020B0600000101010101" pitchFamily="50" charset="-127"/>
                <a:ea typeface="나눔스퀘어" panose="020B0600000101010101" pitchFamily="50" charset="-127"/>
              </a:rPr>
              <a:t>계열사 보유</a:t>
            </a:r>
          </a:p>
          <a:p>
            <a:endParaRPr lang="en-US" altLang="ko-KR" dirty="0">
              <a:latin typeface="나눔스퀘어" panose="020B0600000101010101" pitchFamily="50" charset="-127"/>
              <a:ea typeface="나눔스퀘어" panose="020B0600000101010101" pitchFamily="50" charset="-127"/>
            </a:endParaRPr>
          </a:p>
          <a:p>
            <a:pPr marL="285750" indent="-285750">
              <a:buFont typeface="Wingdings" panose="05000000000000000000" pitchFamily="2" charset="2"/>
              <a:buChar char="è"/>
            </a:pPr>
            <a:r>
              <a:rPr lang="ko-KR" altLang="en-US" dirty="0" err="1"/>
              <a:t>알리바바는</a:t>
            </a:r>
            <a:r>
              <a:rPr lang="ko-KR" altLang="en-US" dirty="0"/>
              <a:t> 중개수수료 대신에 광고수익에 의지</a:t>
            </a:r>
            <a:endParaRPr lang="en-US" altLang="ko-KR" dirty="0"/>
          </a:p>
          <a:p>
            <a:pPr marL="285750" indent="-285750">
              <a:buFont typeface="Wingdings" panose="05000000000000000000" pitchFamily="2" charset="2"/>
              <a:buChar char="è"/>
            </a:pPr>
            <a:r>
              <a:rPr lang="ko-KR" altLang="en-US" dirty="0"/>
              <a:t> </a:t>
            </a:r>
            <a:r>
              <a:rPr lang="en-US" altLang="ko-KR" dirty="0"/>
              <a:t>4</a:t>
            </a:r>
            <a:r>
              <a:rPr lang="ko-KR" altLang="en-US" dirty="0"/>
              <a:t>분기 매출 </a:t>
            </a:r>
            <a:r>
              <a:rPr lang="en-US" altLang="ko-KR" dirty="0"/>
              <a:t>619</a:t>
            </a:r>
            <a:r>
              <a:rPr lang="ko-KR" altLang="en-US" dirty="0"/>
              <a:t>억</a:t>
            </a:r>
            <a:r>
              <a:rPr lang="en-US" altLang="ko-KR" dirty="0"/>
              <a:t>3200</a:t>
            </a:r>
            <a:r>
              <a:rPr lang="ko-KR" altLang="en-US" dirty="0"/>
              <a:t>만 위안</a:t>
            </a:r>
            <a:r>
              <a:rPr lang="en-US" altLang="ko-KR" dirty="0"/>
              <a:t>, </a:t>
            </a:r>
            <a:br>
              <a:rPr lang="en-US" altLang="ko-KR" dirty="0"/>
            </a:br>
            <a:r>
              <a:rPr lang="ko-KR" altLang="en-US" dirty="0"/>
              <a:t>전년 동기 대비 </a:t>
            </a:r>
            <a:r>
              <a:rPr lang="en-US" altLang="ko-KR" dirty="0"/>
              <a:t>61% </a:t>
            </a:r>
            <a:r>
              <a:rPr lang="ko-KR" altLang="en-US" dirty="0"/>
              <a:t>증가</a:t>
            </a:r>
            <a:endParaRPr lang="en-US" altLang="ko-KR" dirty="0"/>
          </a:p>
          <a:p>
            <a:pPr marL="285750" indent="-285750">
              <a:buFont typeface="Wingdings" panose="05000000000000000000" pitchFamily="2" charset="2"/>
              <a:buChar char="è"/>
            </a:pPr>
            <a:r>
              <a:rPr lang="ko-KR" altLang="en-US" dirty="0"/>
              <a:t>연간 실사용자 수는 </a:t>
            </a:r>
            <a:r>
              <a:rPr lang="en-US" altLang="ko-KR" dirty="0"/>
              <a:t>5</a:t>
            </a:r>
            <a:r>
              <a:rPr lang="ko-KR" altLang="en-US" dirty="0"/>
              <a:t>억</a:t>
            </a:r>
            <a:r>
              <a:rPr lang="en-US" altLang="ko-KR" dirty="0"/>
              <a:t>5200</a:t>
            </a:r>
            <a:r>
              <a:rPr lang="ko-KR" altLang="en-US" dirty="0"/>
              <a:t>만 명 </a:t>
            </a:r>
            <a:r>
              <a:rPr lang="en-US" altLang="ko-KR" dirty="0"/>
              <a:t>,</a:t>
            </a:r>
            <a:br>
              <a:rPr lang="en-US" altLang="ko-KR" dirty="0"/>
            </a:br>
            <a:r>
              <a:rPr lang="ko-KR" altLang="en-US" dirty="0"/>
              <a:t>작년 대비 </a:t>
            </a:r>
            <a:r>
              <a:rPr lang="en-US" altLang="ko-KR" dirty="0"/>
              <a:t>3700</a:t>
            </a:r>
            <a:r>
              <a:rPr lang="ko-KR" altLang="en-US" dirty="0"/>
              <a:t>만 명 증가</a:t>
            </a:r>
            <a:endParaRPr lang="en-US" altLang="ko-KR" dirty="0"/>
          </a:p>
          <a:p>
            <a:pPr marL="285750" indent="-285750">
              <a:buFont typeface="Wingdings" panose="05000000000000000000" pitchFamily="2" charset="2"/>
              <a:buChar char="è"/>
            </a:pPr>
            <a:endParaRPr lang="ko-KR" altLang="en-US" dirty="0">
              <a:latin typeface="나눔스퀘어" panose="020B0600000101010101" pitchFamily="50" charset="-127"/>
              <a:ea typeface="나눔스퀘어" panose="020B0600000101010101" pitchFamily="50" charset="-127"/>
            </a:endParaRPr>
          </a:p>
        </p:txBody>
      </p:sp>
      <p:pic>
        <p:nvPicPr>
          <p:cNvPr id="26" name="Picture 2" descr="ìë¦¬ë°ë° ë¹ì¦ëì¤ëª¨ë¸ì ëí ì´ë¯¸ì§ ê²ìê²°ê³¼">
            <a:extLst>
              <a:ext uri="{FF2B5EF4-FFF2-40B4-BE49-F238E27FC236}">
                <a16:creationId xmlns:a16="http://schemas.microsoft.com/office/drawing/2014/main" id="{7B68B772-31B1-4C17-B268-738FB6CB3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88" y="1516758"/>
            <a:ext cx="5126123" cy="382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050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7845E4-BBCF-4CF8-9C4B-96BEF95AA503}"/>
              </a:ext>
            </a:extLst>
          </p:cNvPr>
          <p:cNvSpPr txBox="1"/>
          <p:nvPr/>
        </p:nvSpPr>
        <p:spPr>
          <a:xfrm>
            <a:off x="623388" y="405022"/>
            <a:ext cx="3582850"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알리바바의</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 수익모델</a:t>
            </a:r>
          </a:p>
        </p:txBody>
      </p:sp>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알리바바의</a:t>
            </a: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서비스유형에 따른 수익</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pic>
        <p:nvPicPr>
          <p:cNvPr id="10" name="Picture 4" descr="https://i.imgur.com/CrYCCQ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197" y="1512641"/>
            <a:ext cx="6694601" cy="402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75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7845E4-BBCF-4CF8-9C4B-96BEF95AA503}"/>
              </a:ext>
            </a:extLst>
          </p:cNvPr>
          <p:cNvSpPr txBox="1"/>
          <p:nvPr/>
        </p:nvSpPr>
        <p:spPr>
          <a:xfrm>
            <a:off x="623388" y="405022"/>
            <a:ext cx="3582850"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알리바바의</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 수익모델</a:t>
            </a:r>
          </a:p>
        </p:txBody>
      </p:sp>
      <p:sp>
        <p:nvSpPr>
          <p:cNvPr id="5" name="TextBox 4">
            <a:extLst>
              <a:ext uri="{FF2B5EF4-FFF2-40B4-BE49-F238E27FC236}">
                <a16:creationId xmlns:a16="http://schemas.microsoft.com/office/drawing/2014/main" id="{F6DEB12F-AEA5-4753-AA19-6A73BAB25C37}"/>
              </a:ext>
            </a:extLst>
          </p:cNvPr>
          <p:cNvSpPr txBox="1"/>
          <p:nvPr/>
        </p:nvSpPr>
        <p:spPr>
          <a:xfrm>
            <a:off x="625010" y="831210"/>
            <a:ext cx="4327990" cy="209288"/>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시장에 대한 소개와 매출액 관련 설명</a:t>
            </a:r>
          </a:p>
          <a:p>
            <a:pPr>
              <a:lnSpc>
                <a:spcPct val="80000"/>
              </a:lnSpc>
            </a:pPr>
            <a:endPar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pic>
        <p:nvPicPr>
          <p:cNvPr id="9" name="Picture 2" descr="https://i.imgur.com/AuZ4fW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07" y="1776347"/>
            <a:ext cx="6660339" cy="35991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97635" y="1906977"/>
            <a:ext cx="4798108" cy="3139321"/>
          </a:xfrm>
          <a:prstGeom prst="rect">
            <a:avLst/>
          </a:prstGeom>
          <a:noFill/>
        </p:spPr>
        <p:txBody>
          <a:bodyPr wrap="none" rtlCol="0">
            <a:spAutoFit/>
          </a:bodyPr>
          <a:lstStyle/>
          <a:p>
            <a:r>
              <a:rPr lang="en-US" altLang="ko-KR" dirty="0" err="1" smtClean="0"/>
              <a:t>Taobao</a:t>
            </a:r>
            <a:r>
              <a:rPr lang="ko-KR" altLang="en-US" dirty="0" smtClean="0"/>
              <a:t>와 </a:t>
            </a:r>
            <a:r>
              <a:rPr lang="en-US" altLang="ko-KR" dirty="0" err="1" smtClean="0"/>
              <a:t>TMall</a:t>
            </a:r>
            <a:r>
              <a:rPr lang="en-US" altLang="ko-KR" dirty="0"/>
              <a:t> </a:t>
            </a:r>
            <a:r>
              <a:rPr lang="en-US" altLang="ko-KR" dirty="0" err="1" smtClean="0"/>
              <a:t>Platfom</a:t>
            </a:r>
            <a:r>
              <a:rPr lang="en-US" altLang="ko-KR" dirty="0" smtClean="0"/>
              <a:t>, Juhuasuan</a:t>
            </a:r>
            <a:r>
              <a:rPr lang="ko-KR" altLang="en-US" dirty="0" smtClean="0"/>
              <a:t>에서</a:t>
            </a:r>
            <a:endParaRPr lang="en-US" altLang="ko-KR" dirty="0" smtClean="0"/>
          </a:p>
          <a:p>
            <a:endParaRPr lang="en-US" altLang="ko-KR" dirty="0" smtClean="0"/>
          </a:p>
          <a:p>
            <a:r>
              <a:rPr lang="ko-KR" altLang="en-US" dirty="0" err="1" smtClean="0"/>
              <a:t>알리바바</a:t>
            </a:r>
            <a:r>
              <a:rPr lang="ko-KR" altLang="en-US" dirty="0" smtClean="0"/>
              <a:t> 그룹 매출 </a:t>
            </a:r>
            <a:r>
              <a:rPr lang="ko-KR" altLang="en-US" dirty="0"/>
              <a:t>약 </a:t>
            </a:r>
            <a:r>
              <a:rPr lang="en-US" altLang="ko-KR" dirty="0"/>
              <a:t>123</a:t>
            </a:r>
            <a:r>
              <a:rPr lang="ko-KR" altLang="en-US" dirty="0"/>
              <a:t>억 </a:t>
            </a:r>
            <a:r>
              <a:rPr lang="ko-KR" altLang="en-US" dirty="0" smtClean="0"/>
              <a:t>달러의</a:t>
            </a:r>
            <a:endParaRPr lang="en-US" altLang="ko-KR" dirty="0" smtClean="0"/>
          </a:p>
          <a:p>
            <a:endParaRPr lang="en-US" altLang="ko-KR" dirty="0"/>
          </a:p>
          <a:p>
            <a:r>
              <a:rPr lang="en-US" altLang="ko-KR" dirty="0" smtClean="0"/>
              <a:t>78.4%</a:t>
            </a:r>
            <a:r>
              <a:rPr lang="ko-KR" altLang="en-US" dirty="0"/>
              <a:t> </a:t>
            </a:r>
            <a:r>
              <a:rPr lang="ko-KR" altLang="en-US" dirty="0" smtClean="0"/>
              <a:t>발생</a:t>
            </a:r>
            <a:endParaRPr lang="en-US" altLang="ko-KR" dirty="0" smtClean="0"/>
          </a:p>
          <a:p>
            <a:endParaRPr lang="en-US" altLang="ko-KR" dirty="0"/>
          </a:p>
          <a:p>
            <a:r>
              <a:rPr lang="ko-KR" altLang="en-US" dirty="0" smtClean="0"/>
              <a:t>이 세가지 시장 이외에</a:t>
            </a:r>
            <a:endParaRPr lang="en-US" altLang="ko-KR" dirty="0" smtClean="0"/>
          </a:p>
          <a:p>
            <a:endParaRPr lang="en-US" altLang="ko-KR" dirty="0"/>
          </a:p>
          <a:p>
            <a:r>
              <a:rPr lang="ko-KR" altLang="en-US" dirty="0" smtClean="0"/>
              <a:t>글로벌 도매시장</a:t>
            </a:r>
            <a:r>
              <a:rPr lang="en-US" altLang="ko-KR" dirty="0" smtClean="0"/>
              <a:t>(com), </a:t>
            </a:r>
            <a:r>
              <a:rPr lang="ko-KR" altLang="en-US" dirty="0" smtClean="0"/>
              <a:t>중국 도매시장</a:t>
            </a:r>
            <a:r>
              <a:rPr lang="en-US" altLang="ko-KR" dirty="0" smtClean="0"/>
              <a:t>(com), </a:t>
            </a:r>
          </a:p>
          <a:p>
            <a:endParaRPr lang="en-US" altLang="ko-KR" dirty="0" smtClean="0"/>
          </a:p>
          <a:p>
            <a:r>
              <a:rPr lang="ko-KR" altLang="en-US" dirty="0" smtClean="0"/>
              <a:t>글로벌 소비자 시장</a:t>
            </a:r>
            <a:r>
              <a:rPr lang="en-US" altLang="ko-KR" dirty="0" smtClean="0"/>
              <a:t>(</a:t>
            </a:r>
            <a:r>
              <a:rPr lang="en-US" altLang="ko-KR" dirty="0" err="1" smtClean="0"/>
              <a:t>AliExpress</a:t>
            </a:r>
            <a:r>
              <a:rPr lang="en-US" altLang="ko-KR" dirty="0" smtClean="0"/>
              <a:t>)</a:t>
            </a:r>
            <a:r>
              <a:rPr lang="ko-KR" altLang="en-US" dirty="0" smtClean="0"/>
              <a:t>이 있습니다</a:t>
            </a:r>
            <a:r>
              <a:rPr lang="en-US" altLang="ko-KR" dirty="0" smtClean="0"/>
              <a:t>.</a:t>
            </a:r>
          </a:p>
        </p:txBody>
      </p:sp>
    </p:spTree>
    <p:extLst>
      <p:ext uri="{BB962C8B-B14F-4D97-AF65-F5344CB8AC3E}">
        <p14:creationId xmlns:p14="http://schemas.microsoft.com/office/powerpoint/2010/main" val="256070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7845E4-BBCF-4CF8-9C4B-96BEF95AA503}"/>
              </a:ext>
            </a:extLst>
          </p:cNvPr>
          <p:cNvSpPr txBox="1"/>
          <p:nvPr/>
        </p:nvSpPr>
        <p:spPr>
          <a:xfrm>
            <a:off x="623388" y="405022"/>
            <a:ext cx="3582850"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알리바바의</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 수익모델</a:t>
            </a:r>
          </a:p>
        </p:txBody>
      </p:sp>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알리바바</a:t>
            </a:r>
            <a:r>
              <a:rPr lang="ko-KR" altLang="en-US"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기업의 전체적인 흐름도</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pic>
        <p:nvPicPr>
          <p:cNvPr id="9" name="내용 개체 틀 8"/>
          <p:cNvPicPr>
            <a:picLocks noGrp="1" noChangeAspect="1"/>
          </p:cNvPicPr>
          <p:nvPr>
            <p:ph idx="1"/>
          </p:nvPr>
        </p:nvPicPr>
        <p:blipFill>
          <a:blip r:embed="rId3"/>
          <a:stretch>
            <a:fillRect/>
          </a:stretch>
        </p:blipFill>
        <p:spPr>
          <a:xfrm>
            <a:off x="524403" y="1421887"/>
            <a:ext cx="6632535" cy="4496381"/>
          </a:xfrm>
          <a:prstGeom prst="rect">
            <a:avLst/>
          </a:prstGeom>
        </p:spPr>
      </p:pic>
    </p:spTree>
    <p:extLst>
      <p:ext uri="{BB962C8B-B14F-4D97-AF65-F5344CB8AC3E}">
        <p14:creationId xmlns:p14="http://schemas.microsoft.com/office/powerpoint/2010/main" val="38797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7845E4-BBCF-4CF8-9C4B-96BEF95AA503}"/>
              </a:ext>
            </a:extLst>
          </p:cNvPr>
          <p:cNvSpPr txBox="1"/>
          <p:nvPr/>
        </p:nvSpPr>
        <p:spPr>
          <a:xfrm>
            <a:off x="623388" y="405022"/>
            <a:ext cx="3609399"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삼성고딕체" panose="020B0609000101010101" pitchFamily="49" charset="-127"/>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3. Market Opportunity</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5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알리바바</a:t>
            </a:r>
            <a:r>
              <a:rPr lang="ko-KR" altLang="en-US"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Helvetica" panose="020B0604020202020204" pitchFamily="34" charset="0"/>
                <a:ea typeface="삼성고딕체" panose="020B0609000101010101" pitchFamily="49" charset="-127"/>
                <a:cs typeface="Helvetica" panose="020B0604020202020204" pitchFamily="34" charset="0"/>
              </a:rPr>
              <a:t>Market Opportunity</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5" name="직사각형 14">
            <a:extLst>
              <a:ext uri="{FF2B5EF4-FFF2-40B4-BE49-F238E27FC236}">
                <a16:creationId xmlns:a16="http://schemas.microsoft.com/office/drawing/2014/main" id="{1ED76910-F7E6-4FAF-AF50-F12A5EB10010}"/>
              </a:ext>
            </a:extLst>
          </p:cNvPr>
          <p:cNvSpPr/>
          <p:nvPr/>
        </p:nvSpPr>
        <p:spPr>
          <a:xfrm rot="2699999">
            <a:off x="6370343" y="15882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endParaRPr>
          </a:p>
        </p:txBody>
      </p:sp>
      <p:sp>
        <p:nvSpPr>
          <p:cNvPr id="21" name="TextBox 20">
            <a:extLst>
              <a:ext uri="{FF2B5EF4-FFF2-40B4-BE49-F238E27FC236}">
                <a16:creationId xmlns:a16="http://schemas.microsoft.com/office/drawing/2014/main" id="{8918BABA-5A30-4558-AF30-28CB9B4368E5}"/>
              </a:ext>
            </a:extLst>
          </p:cNvPr>
          <p:cNvSpPr txBox="1"/>
          <p:nvPr/>
        </p:nvSpPr>
        <p:spPr>
          <a:xfrm>
            <a:off x="6685580" y="1470350"/>
            <a:ext cx="4129657" cy="400110"/>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Market Size of Retail E-Commerce</a:t>
            </a:r>
            <a:endParaRPr lang="ko-KR" altLang="en-US"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p:txBody>
      </p:sp>
      <p:sp>
        <p:nvSpPr>
          <p:cNvPr id="11" name="TextBox 10">
            <a:extLst>
              <a:ext uri="{FF2B5EF4-FFF2-40B4-BE49-F238E27FC236}">
                <a16:creationId xmlns:a16="http://schemas.microsoft.com/office/drawing/2014/main" id="{8918BABA-5A30-4558-AF30-28CB9B4368E5}"/>
              </a:ext>
            </a:extLst>
          </p:cNvPr>
          <p:cNvSpPr txBox="1"/>
          <p:nvPr/>
        </p:nvSpPr>
        <p:spPr>
          <a:xfrm>
            <a:off x="6685580" y="1887200"/>
            <a:ext cx="4458272"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2014</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 전세계적인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Retail E-Commerce Sales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금액은</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1,336,000,000,000$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약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1500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조</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a:t>
            </a:r>
            <a:endParaRPr lang="ko-KR" altLang="en-US"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p:txBody>
      </p:sp>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07" y="1470350"/>
            <a:ext cx="5400000" cy="4012200"/>
          </a:xfrm>
          <a:prstGeom prst="rect">
            <a:avLst/>
          </a:prstGeom>
        </p:spPr>
      </p:pic>
      <p:sp>
        <p:nvSpPr>
          <p:cNvPr id="13" name="TextBox 12">
            <a:extLst>
              <a:ext uri="{FF2B5EF4-FFF2-40B4-BE49-F238E27FC236}">
                <a16:creationId xmlns:a16="http://schemas.microsoft.com/office/drawing/2014/main" id="{8918BABA-5A30-4558-AF30-28CB9B4368E5}"/>
              </a:ext>
            </a:extLst>
          </p:cNvPr>
          <p:cNvSpPr txBox="1"/>
          <p:nvPr/>
        </p:nvSpPr>
        <p:spPr>
          <a:xfrm>
            <a:off x="6685580" y="2502753"/>
            <a:ext cx="4818948" cy="400110"/>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Graph</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와 같이</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꾸준한 성장을 이루었으며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18</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 이후로도 성장</a:t>
            </a:r>
          </a:p>
        </p:txBody>
      </p:sp>
    </p:spTree>
    <p:extLst>
      <p:ext uri="{BB962C8B-B14F-4D97-AF65-F5344CB8AC3E}">
        <p14:creationId xmlns:p14="http://schemas.microsoft.com/office/powerpoint/2010/main" val="336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5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알리바바</a:t>
            </a:r>
            <a:r>
              <a:rPr lang="ko-KR" altLang="en-US"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Helvetica" panose="020B0604020202020204" pitchFamily="34" charset="0"/>
                <a:ea typeface="삼성고딕체" panose="020B0609000101010101" pitchFamily="49" charset="-127"/>
                <a:cs typeface="Helvetica" panose="020B0604020202020204" pitchFamily="34" charset="0"/>
              </a:rPr>
              <a:t>Market Opportunity</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5" name="직사각형 14">
            <a:extLst>
              <a:ext uri="{FF2B5EF4-FFF2-40B4-BE49-F238E27FC236}">
                <a16:creationId xmlns:a16="http://schemas.microsoft.com/office/drawing/2014/main" id="{1ED76910-F7E6-4FAF-AF50-F12A5EB10010}"/>
              </a:ext>
            </a:extLst>
          </p:cNvPr>
          <p:cNvSpPr/>
          <p:nvPr/>
        </p:nvSpPr>
        <p:spPr>
          <a:xfrm rot="2699999">
            <a:off x="6370343" y="15882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endParaRPr>
          </a:p>
        </p:txBody>
      </p:sp>
      <p:sp>
        <p:nvSpPr>
          <p:cNvPr id="21" name="TextBox 20">
            <a:extLst>
              <a:ext uri="{FF2B5EF4-FFF2-40B4-BE49-F238E27FC236}">
                <a16:creationId xmlns:a16="http://schemas.microsoft.com/office/drawing/2014/main" id="{8918BABA-5A30-4558-AF30-28CB9B4368E5}"/>
              </a:ext>
            </a:extLst>
          </p:cNvPr>
          <p:cNvSpPr txBox="1"/>
          <p:nvPr/>
        </p:nvSpPr>
        <p:spPr>
          <a:xfrm>
            <a:off x="6685580" y="1470350"/>
            <a:ext cx="4455066" cy="400110"/>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Market Growth of Retail E-Commerce</a:t>
            </a:r>
            <a:endParaRPr lang="ko-KR" altLang="en-US"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027" y="1474838"/>
            <a:ext cx="5399140" cy="4011561"/>
          </a:xfrm>
          <a:prstGeom prst="rect">
            <a:avLst/>
          </a:prstGeom>
        </p:spPr>
      </p:pic>
      <p:sp>
        <p:nvSpPr>
          <p:cNvPr id="10" name="TextBox 9">
            <a:extLst>
              <a:ext uri="{FF2B5EF4-FFF2-40B4-BE49-F238E27FC236}">
                <a16:creationId xmlns:a16="http://schemas.microsoft.com/office/drawing/2014/main" id="{8918BABA-5A30-4558-AF30-28CB9B4368E5}"/>
              </a:ext>
            </a:extLst>
          </p:cNvPr>
          <p:cNvSpPr txBox="1"/>
          <p:nvPr/>
        </p:nvSpPr>
        <p:spPr>
          <a:xfrm>
            <a:off x="6685580" y="1887200"/>
            <a:ext cx="5153975"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Retail E-Commerce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시장의 성장률은 점차 줄어드는 경향을 보이나</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2020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 즈음 약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20%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의 성장률을 가질 것으로 전망</a:t>
            </a:r>
          </a:p>
        </p:txBody>
      </p:sp>
      <p:sp>
        <p:nvSpPr>
          <p:cNvPr id="12" name="TextBox 11">
            <a:extLst>
              <a:ext uri="{FF2B5EF4-FFF2-40B4-BE49-F238E27FC236}">
                <a16:creationId xmlns:a16="http://schemas.microsoft.com/office/drawing/2014/main" id="{F87845E4-BBCF-4CF8-9C4B-96BEF95AA503}"/>
              </a:ext>
            </a:extLst>
          </p:cNvPr>
          <p:cNvSpPr txBox="1"/>
          <p:nvPr/>
        </p:nvSpPr>
        <p:spPr>
          <a:xfrm>
            <a:off x="623388" y="405022"/>
            <a:ext cx="3609399"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삼성고딕체" panose="020B0609000101010101" pitchFamily="49" charset="-127"/>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3. Market Opportunity</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Tree>
    <p:extLst>
      <p:ext uri="{BB962C8B-B14F-4D97-AF65-F5344CB8AC3E}">
        <p14:creationId xmlns:p14="http://schemas.microsoft.com/office/powerpoint/2010/main" val="320391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5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알리바바</a:t>
            </a:r>
            <a:r>
              <a:rPr lang="ko-KR" altLang="en-US"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Helvetica" panose="020B0604020202020204" pitchFamily="34" charset="0"/>
                <a:ea typeface="삼성고딕체" panose="020B0609000101010101" pitchFamily="49" charset="-127"/>
                <a:cs typeface="Helvetica" panose="020B0604020202020204" pitchFamily="34" charset="0"/>
              </a:rPr>
              <a:t>Market Opportunity</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5" name="직사각형 14">
            <a:extLst>
              <a:ext uri="{FF2B5EF4-FFF2-40B4-BE49-F238E27FC236}">
                <a16:creationId xmlns:a16="http://schemas.microsoft.com/office/drawing/2014/main" id="{1ED76910-F7E6-4FAF-AF50-F12A5EB10010}"/>
              </a:ext>
            </a:extLst>
          </p:cNvPr>
          <p:cNvSpPr/>
          <p:nvPr/>
        </p:nvSpPr>
        <p:spPr>
          <a:xfrm rot="2699999">
            <a:off x="6370343" y="15882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endParaRPr>
          </a:p>
        </p:txBody>
      </p:sp>
      <p:sp>
        <p:nvSpPr>
          <p:cNvPr id="21" name="TextBox 20">
            <a:extLst>
              <a:ext uri="{FF2B5EF4-FFF2-40B4-BE49-F238E27FC236}">
                <a16:creationId xmlns:a16="http://schemas.microsoft.com/office/drawing/2014/main" id="{8918BABA-5A30-4558-AF30-28CB9B4368E5}"/>
              </a:ext>
            </a:extLst>
          </p:cNvPr>
          <p:cNvSpPr txBox="1"/>
          <p:nvPr/>
        </p:nvSpPr>
        <p:spPr>
          <a:xfrm>
            <a:off x="6685580" y="1470350"/>
            <a:ext cx="4216219" cy="400110"/>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Retail E-Commerce CAGR forecast</a:t>
            </a:r>
          </a:p>
        </p:txBody>
      </p:sp>
      <p:sp>
        <p:nvSpPr>
          <p:cNvPr id="10" name="TextBox 9">
            <a:extLst>
              <a:ext uri="{FF2B5EF4-FFF2-40B4-BE49-F238E27FC236}">
                <a16:creationId xmlns:a16="http://schemas.microsoft.com/office/drawing/2014/main" id="{8918BABA-5A30-4558-AF30-28CB9B4368E5}"/>
              </a:ext>
            </a:extLst>
          </p:cNvPr>
          <p:cNvSpPr txBox="1"/>
          <p:nvPr/>
        </p:nvSpPr>
        <p:spPr>
          <a:xfrm>
            <a:off x="6685580" y="1887200"/>
            <a:ext cx="4781822" cy="400110"/>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CAGR(Compound Annual Growth Rate) :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연평균 성장률</a:t>
            </a:r>
          </a:p>
        </p:txBody>
      </p:sp>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388" y="1477929"/>
            <a:ext cx="4022354" cy="4798668"/>
          </a:xfrm>
          <a:prstGeom prst="rect">
            <a:avLst/>
          </a:prstGeom>
        </p:spPr>
      </p:pic>
      <p:sp>
        <p:nvSpPr>
          <p:cNvPr id="12" name="TextBox 11">
            <a:extLst>
              <a:ext uri="{FF2B5EF4-FFF2-40B4-BE49-F238E27FC236}">
                <a16:creationId xmlns:a16="http://schemas.microsoft.com/office/drawing/2014/main" id="{8918BABA-5A30-4558-AF30-28CB9B4368E5}"/>
              </a:ext>
            </a:extLst>
          </p:cNvPr>
          <p:cNvSpPr txBox="1"/>
          <p:nvPr/>
        </p:nvSpPr>
        <p:spPr>
          <a:xfrm>
            <a:off x="6685580" y="2304050"/>
            <a:ext cx="5254965" cy="830997"/>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2018</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년부터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2022</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년까지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Global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성장률이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9.6%</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를 보이는 반면</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a:t>
            </a: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중국은  연평균 성장률이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12%</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로서 전세계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Retail E-Commerce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대비</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중국 내 성장률이 높음을 알 수 있음</a:t>
            </a:r>
          </a:p>
        </p:txBody>
      </p:sp>
      <p:sp>
        <p:nvSpPr>
          <p:cNvPr id="13" name="TextBox 12">
            <a:extLst>
              <a:ext uri="{FF2B5EF4-FFF2-40B4-BE49-F238E27FC236}">
                <a16:creationId xmlns:a16="http://schemas.microsoft.com/office/drawing/2014/main" id="{F87845E4-BBCF-4CF8-9C4B-96BEF95AA503}"/>
              </a:ext>
            </a:extLst>
          </p:cNvPr>
          <p:cNvSpPr txBox="1"/>
          <p:nvPr/>
        </p:nvSpPr>
        <p:spPr>
          <a:xfrm>
            <a:off x="623388" y="405022"/>
            <a:ext cx="3609399"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삼성고딕체" panose="020B0609000101010101" pitchFamily="49" charset="-127"/>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3. Market Opportunity</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Tree>
    <p:extLst>
      <p:ext uri="{BB962C8B-B14F-4D97-AF65-F5344CB8AC3E}">
        <p14:creationId xmlns:p14="http://schemas.microsoft.com/office/powerpoint/2010/main" val="143078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5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알리바바</a:t>
            </a:r>
            <a:r>
              <a:rPr lang="ko-KR" altLang="en-US"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Helvetica" panose="020B0604020202020204" pitchFamily="34" charset="0"/>
                <a:ea typeface="삼성고딕체" panose="020B0609000101010101" pitchFamily="49" charset="-127"/>
                <a:cs typeface="Helvetica" panose="020B0604020202020204" pitchFamily="34" charset="0"/>
              </a:rPr>
              <a:t>Market Opportunity</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5" name="직사각형 14">
            <a:extLst>
              <a:ext uri="{FF2B5EF4-FFF2-40B4-BE49-F238E27FC236}">
                <a16:creationId xmlns:a16="http://schemas.microsoft.com/office/drawing/2014/main" id="{1ED76910-F7E6-4FAF-AF50-F12A5EB10010}"/>
              </a:ext>
            </a:extLst>
          </p:cNvPr>
          <p:cNvSpPr/>
          <p:nvPr/>
        </p:nvSpPr>
        <p:spPr>
          <a:xfrm rot="2699999">
            <a:off x="6370343" y="15882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endParaRPr>
          </a:p>
        </p:txBody>
      </p:sp>
      <p:sp>
        <p:nvSpPr>
          <p:cNvPr id="21" name="TextBox 20">
            <a:extLst>
              <a:ext uri="{FF2B5EF4-FFF2-40B4-BE49-F238E27FC236}">
                <a16:creationId xmlns:a16="http://schemas.microsoft.com/office/drawing/2014/main" id="{8918BABA-5A30-4558-AF30-28CB9B4368E5}"/>
              </a:ext>
            </a:extLst>
          </p:cNvPr>
          <p:cNvSpPr txBox="1"/>
          <p:nvPr/>
        </p:nvSpPr>
        <p:spPr>
          <a:xfrm>
            <a:off x="6685580" y="1470350"/>
            <a:ext cx="3280322" cy="400110"/>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Annual Revenue of Alibaba</a:t>
            </a:r>
          </a:p>
        </p:txBody>
      </p:sp>
      <p:sp>
        <p:nvSpPr>
          <p:cNvPr id="10" name="TextBox 9">
            <a:extLst>
              <a:ext uri="{FF2B5EF4-FFF2-40B4-BE49-F238E27FC236}">
                <a16:creationId xmlns:a16="http://schemas.microsoft.com/office/drawing/2014/main" id="{8918BABA-5A30-4558-AF30-28CB9B4368E5}"/>
              </a:ext>
            </a:extLst>
          </p:cNvPr>
          <p:cNvSpPr txBox="1"/>
          <p:nvPr/>
        </p:nvSpPr>
        <p:spPr>
          <a:xfrm>
            <a:off x="6685580" y="1887200"/>
            <a:ext cx="5394425" cy="400110"/>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2010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 중국 내 매출 약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6,083</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억원</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International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매출 약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4,300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억원</a:t>
            </a:r>
          </a:p>
        </p:txBody>
      </p:sp>
      <p:sp>
        <p:nvSpPr>
          <p:cNvPr id="12" name="TextBox 11">
            <a:extLst>
              <a:ext uri="{FF2B5EF4-FFF2-40B4-BE49-F238E27FC236}">
                <a16:creationId xmlns:a16="http://schemas.microsoft.com/office/drawing/2014/main" id="{8918BABA-5A30-4558-AF30-28CB9B4368E5}"/>
              </a:ext>
            </a:extLst>
          </p:cNvPr>
          <p:cNvSpPr txBox="1"/>
          <p:nvPr/>
        </p:nvSpPr>
        <p:spPr>
          <a:xfrm>
            <a:off x="6685580" y="2304050"/>
            <a:ext cx="5469767"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엄청난 성장을 보이며</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2017</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 한 해 매출액</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중국 내 매출 약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18</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조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7,000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억원</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International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매출 약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2</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조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1,800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억원</a:t>
            </a: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151" y="1470350"/>
            <a:ext cx="5716736" cy="4247535"/>
          </a:xfrm>
          <a:prstGeom prst="rect">
            <a:avLst/>
          </a:prstGeom>
        </p:spPr>
      </p:pic>
      <p:sp>
        <p:nvSpPr>
          <p:cNvPr id="13" name="TextBox 12">
            <a:extLst>
              <a:ext uri="{FF2B5EF4-FFF2-40B4-BE49-F238E27FC236}">
                <a16:creationId xmlns:a16="http://schemas.microsoft.com/office/drawing/2014/main" id="{8918BABA-5A30-4558-AF30-28CB9B4368E5}"/>
              </a:ext>
            </a:extLst>
          </p:cNvPr>
          <p:cNvSpPr txBox="1"/>
          <p:nvPr/>
        </p:nvSpPr>
        <p:spPr>
          <a:xfrm>
            <a:off x="6685580" y="2936343"/>
            <a:ext cx="5519460"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2018</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 한해 매출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예상액</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중국 내 매출 약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28</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조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9,500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억원</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International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매출 약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3</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조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4,200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억원</a:t>
            </a:r>
          </a:p>
        </p:txBody>
      </p:sp>
      <p:sp>
        <p:nvSpPr>
          <p:cNvPr id="14" name="TextBox 13">
            <a:extLst>
              <a:ext uri="{FF2B5EF4-FFF2-40B4-BE49-F238E27FC236}">
                <a16:creationId xmlns:a16="http://schemas.microsoft.com/office/drawing/2014/main" id="{F87845E4-BBCF-4CF8-9C4B-96BEF95AA503}"/>
              </a:ext>
            </a:extLst>
          </p:cNvPr>
          <p:cNvSpPr txBox="1"/>
          <p:nvPr/>
        </p:nvSpPr>
        <p:spPr>
          <a:xfrm>
            <a:off x="623388" y="405022"/>
            <a:ext cx="3609399"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삼성고딕체" panose="020B0609000101010101" pitchFamily="49" charset="-127"/>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3. Market Opportunity</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Tree>
    <p:extLst>
      <p:ext uri="{BB962C8B-B14F-4D97-AF65-F5344CB8AC3E}">
        <p14:creationId xmlns:p14="http://schemas.microsoft.com/office/powerpoint/2010/main" val="3040800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5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알리바바</a:t>
            </a:r>
            <a:r>
              <a:rPr lang="ko-KR" altLang="en-US"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Helvetica" panose="020B0604020202020204" pitchFamily="34" charset="0"/>
                <a:ea typeface="삼성고딕체" panose="020B0609000101010101" pitchFamily="49" charset="-127"/>
                <a:cs typeface="Helvetica" panose="020B0604020202020204" pitchFamily="34" charset="0"/>
              </a:rPr>
              <a:t>Market Opportunity</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5" name="직사각형 14">
            <a:extLst>
              <a:ext uri="{FF2B5EF4-FFF2-40B4-BE49-F238E27FC236}">
                <a16:creationId xmlns:a16="http://schemas.microsoft.com/office/drawing/2014/main" id="{1ED76910-F7E6-4FAF-AF50-F12A5EB10010}"/>
              </a:ext>
            </a:extLst>
          </p:cNvPr>
          <p:cNvSpPr/>
          <p:nvPr/>
        </p:nvSpPr>
        <p:spPr>
          <a:xfrm rot="2699999">
            <a:off x="6370343" y="15882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endParaRPr>
          </a:p>
        </p:txBody>
      </p:sp>
      <p:sp>
        <p:nvSpPr>
          <p:cNvPr id="21" name="TextBox 20">
            <a:extLst>
              <a:ext uri="{FF2B5EF4-FFF2-40B4-BE49-F238E27FC236}">
                <a16:creationId xmlns:a16="http://schemas.microsoft.com/office/drawing/2014/main" id="{8918BABA-5A30-4558-AF30-28CB9B4368E5}"/>
              </a:ext>
            </a:extLst>
          </p:cNvPr>
          <p:cNvSpPr txBox="1"/>
          <p:nvPr/>
        </p:nvSpPr>
        <p:spPr>
          <a:xfrm>
            <a:off x="6685580" y="1470350"/>
            <a:ext cx="4591578" cy="400110"/>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Annual Revenue distribution of Alibaba</a:t>
            </a:r>
          </a:p>
        </p:txBody>
      </p:sp>
      <p:sp>
        <p:nvSpPr>
          <p:cNvPr id="10" name="TextBox 9">
            <a:extLst>
              <a:ext uri="{FF2B5EF4-FFF2-40B4-BE49-F238E27FC236}">
                <a16:creationId xmlns:a16="http://schemas.microsoft.com/office/drawing/2014/main" id="{8918BABA-5A30-4558-AF30-28CB9B4368E5}"/>
              </a:ext>
            </a:extLst>
          </p:cNvPr>
          <p:cNvSpPr txBox="1"/>
          <p:nvPr/>
        </p:nvSpPr>
        <p:spPr>
          <a:xfrm>
            <a:off x="6685580" y="1887200"/>
            <a:ext cx="5170005"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China Commerce Retail</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이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16,17</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 연 매출액의</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약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75%, 70%</a:t>
            </a: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1688.com, </a:t>
            </a:r>
            <a:r>
              <a:rPr lang="en-US" altLang="ko-KR"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AliExpress</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Alibaba.com, Lazada.com</a:t>
            </a:r>
            <a:endPar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07" y="1464959"/>
            <a:ext cx="5657293" cy="4203369"/>
          </a:xfrm>
          <a:prstGeom prst="rect">
            <a:avLst/>
          </a:prstGeom>
        </p:spPr>
      </p:pic>
      <p:sp>
        <p:nvSpPr>
          <p:cNvPr id="14" name="TextBox 13">
            <a:extLst>
              <a:ext uri="{FF2B5EF4-FFF2-40B4-BE49-F238E27FC236}">
                <a16:creationId xmlns:a16="http://schemas.microsoft.com/office/drawing/2014/main" id="{F87845E4-BBCF-4CF8-9C4B-96BEF95AA503}"/>
              </a:ext>
            </a:extLst>
          </p:cNvPr>
          <p:cNvSpPr txBox="1"/>
          <p:nvPr/>
        </p:nvSpPr>
        <p:spPr>
          <a:xfrm>
            <a:off x="623388" y="405022"/>
            <a:ext cx="3609399"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삼성고딕체" panose="020B0609000101010101" pitchFamily="49" charset="-127"/>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3. Market Opportunity</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
        <p:nvSpPr>
          <p:cNvPr id="11" name="TextBox 10">
            <a:extLst>
              <a:ext uri="{FF2B5EF4-FFF2-40B4-BE49-F238E27FC236}">
                <a16:creationId xmlns:a16="http://schemas.microsoft.com/office/drawing/2014/main" id="{687E4D19-DF33-488D-AE85-0895136CC40C}"/>
              </a:ext>
            </a:extLst>
          </p:cNvPr>
          <p:cNvSpPr txBox="1"/>
          <p:nvPr/>
        </p:nvSpPr>
        <p:spPr>
          <a:xfrm>
            <a:off x="6685580" y="2519493"/>
            <a:ext cx="5418471" cy="830997"/>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Digital Media and Entertainment</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는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16</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4%</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에서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17</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9%</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로 성장</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Youku, </a:t>
            </a:r>
            <a:r>
              <a:rPr lang="en-US" altLang="ko-KR"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Tudou</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en-US" altLang="ko-KR"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UCWeb</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을 통한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Advertising,</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Subscription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및 </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Mobile Internet Service</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로 인한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Revenue</a:t>
            </a:r>
            <a:endPar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p:txBody>
      </p:sp>
    </p:spTree>
    <p:extLst>
      <p:ext uri="{BB962C8B-B14F-4D97-AF65-F5344CB8AC3E}">
        <p14:creationId xmlns:p14="http://schemas.microsoft.com/office/powerpoint/2010/main" val="719626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5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알리바바</a:t>
            </a:r>
            <a:r>
              <a:rPr lang="ko-KR" altLang="en-US"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Helvetica" panose="020B0604020202020204" pitchFamily="34" charset="0"/>
                <a:ea typeface="삼성고딕체" panose="020B0609000101010101" pitchFamily="49" charset="-127"/>
                <a:cs typeface="Helvetica" panose="020B0604020202020204" pitchFamily="34" charset="0"/>
              </a:rPr>
              <a:t>Market Strategy</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5" name="직사각형 14">
            <a:extLst>
              <a:ext uri="{FF2B5EF4-FFF2-40B4-BE49-F238E27FC236}">
                <a16:creationId xmlns:a16="http://schemas.microsoft.com/office/drawing/2014/main" id="{1ED76910-F7E6-4FAF-AF50-F12A5EB10010}"/>
              </a:ext>
            </a:extLst>
          </p:cNvPr>
          <p:cNvSpPr/>
          <p:nvPr/>
        </p:nvSpPr>
        <p:spPr>
          <a:xfrm rot="2699999">
            <a:off x="6370343" y="15882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endParaRPr>
          </a:p>
        </p:txBody>
      </p:sp>
      <p:sp>
        <p:nvSpPr>
          <p:cNvPr id="21" name="TextBox 20">
            <a:extLst>
              <a:ext uri="{FF2B5EF4-FFF2-40B4-BE49-F238E27FC236}">
                <a16:creationId xmlns:a16="http://schemas.microsoft.com/office/drawing/2014/main" id="{8918BABA-5A30-4558-AF30-28CB9B4368E5}"/>
              </a:ext>
            </a:extLst>
          </p:cNvPr>
          <p:cNvSpPr txBox="1"/>
          <p:nvPr/>
        </p:nvSpPr>
        <p:spPr>
          <a:xfrm>
            <a:off x="6685580" y="1470350"/>
            <a:ext cx="4950394" cy="400110"/>
          </a:xfrm>
          <a:prstGeom prst="rect">
            <a:avLst/>
          </a:prstGeom>
          <a:noFill/>
        </p:spPr>
        <p:txBody>
          <a:bodyPr wrap="none" rtlCol="0">
            <a:spAutoFit/>
          </a:bodyPr>
          <a:lstStyle/>
          <a:p>
            <a:r>
              <a:rPr lang="ko-KR" altLang="en-US"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동양적 마인드에 기반한 혁신으로 세계 기업과 경쟁</a:t>
            </a:r>
            <a:endPar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p:txBody>
      </p:sp>
      <p:sp>
        <p:nvSpPr>
          <p:cNvPr id="10" name="TextBox 9">
            <a:extLst>
              <a:ext uri="{FF2B5EF4-FFF2-40B4-BE49-F238E27FC236}">
                <a16:creationId xmlns:a16="http://schemas.microsoft.com/office/drawing/2014/main" id="{8918BABA-5A30-4558-AF30-28CB9B4368E5}"/>
              </a:ext>
            </a:extLst>
          </p:cNvPr>
          <p:cNvSpPr txBox="1"/>
          <p:nvPr/>
        </p:nvSpPr>
        <p:spPr>
          <a:xfrm>
            <a:off x="6685580" y="1887200"/>
            <a:ext cx="1322798" cy="400110"/>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동양적 혁신</a:t>
            </a:r>
          </a:p>
        </p:txBody>
      </p:sp>
      <p:sp>
        <p:nvSpPr>
          <p:cNvPr id="14" name="TextBox 13">
            <a:extLst>
              <a:ext uri="{FF2B5EF4-FFF2-40B4-BE49-F238E27FC236}">
                <a16:creationId xmlns:a16="http://schemas.microsoft.com/office/drawing/2014/main" id="{F87845E4-BBCF-4CF8-9C4B-96BEF95AA503}"/>
              </a:ext>
            </a:extLst>
          </p:cNvPr>
          <p:cNvSpPr txBox="1"/>
          <p:nvPr/>
        </p:nvSpPr>
        <p:spPr>
          <a:xfrm>
            <a:off x="623388" y="405022"/>
            <a:ext cx="3609399"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삼성고딕체" panose="020B0609000101010101" pitchFamily="49" charset="-127"/>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6. Market Strategy</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graphicFrame>
        <p:nvGraphicFramePr>
          <p:cNvPr id="2" name="표 1">
            <a:extLst>
              <a:ext uri="{FF2B5EF4-FFF2-40B4-BE49-F238E27FC236}">
                <a16:creationId xmlns:a16="http://schemas.microsoft.com/office/drawing/2014/main" id="{C23BDB68-761E-48BB-AD37-889BC42A4437}"/>
              </a:ext>
            </a:extLst>
          </p:cNvPr>
          <p:cNvGraphicFramePr>
            <a:graphicFrameLocks noGrp="1"/>
          </p:cNvGraphicFramePr>
          <p:nvPr>
            <p:extLst/>
          </p:nvPr>
        </p:nvGraphicFramePr>
        <p:xfrm>
          <a:off x="7070723" y="2426113"/>
          <a:ext cx="2090054" cy="185420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1801366782"/>
                    </a:ext>
                  </a:extLst>
                </a:gridCol>
                <a:gridCol w="1045027">
                  <a:extLst>
                    <a:ext uri="{9D8B030D-6E8A-4147-A177-3AD203B41FA5}">
                      <a16:colId xmlns:a16="http://schemas.microsoft.com/office/drawing/2014/main" val="1309180512"/>
                    </a:ext>
                  </a:extLst>
                </a:gridCol>
              </a:tblGrid>
              <a:tr h="370840">
                <a:tc>
                  <a:txBody>
                    <a:bodyPr/>
                    <a:lstStyle/>
                    <a:p>
                      <a:pPr algn="ctr" latinLnBrk="1"/>
                      <a:endParaRPr lang="ko-KR" altLang="en-US" sz="1200" dirty="0">
                        <a:latin typeface="삼성고딕체" panose="020B0609000101010101" pitchFamily="49" charset="-127"/>
                        <a:ea typeface="삼성고딕체" panose="020B0609000101010101" pitchFamily="49" charset="-127"/>
                      </a:endParaRPr>
                    </a:p>
                  </a:txBody>
                  <a:tcPr/>
                </a:tc>
                <a:tc>
                  <a:txBody>
                    <a:bodyPr/>
                    <a:lstStyle/>
                    <a:p>
                      <a:pPr algn="ctr" latinLnBrk="1"/>
                      <a:r>
                        <a:rPr lang="ko-KR" altLang="en-US" sz="1200" b="0" dirty="0" err="1">
                          <a:latin typeface="삼성고딕체" panose="020B0609000101010101" pitchFamily="49" charset="-127"/>
                          <a:ea typeface="삼성고딕체" panose="020B0609000101010101" pitchFamily="49" charset="-127"/>
                        </a:rPr>
                        <a:t>알리바바</a:t>
                      </a:r>
                      <a:endParaRPr lang="ko-KR" altLang="en-US" sz="1200" b="0" dirty="0">
                        <a:latin typeface="삼성고딕체" panose="020B0609000101010101" pitchFamily="49" charset="-127"/>
                        <a:ea typeface="삼성고딕체" panose="020B0609000101010101" pitchFamily="49" charset="-127"/>
                      </a:endParaRPr>
                    </a:p>
                  </a:txBody>
                  <a:tcPr/>
                </a:tc>
                <a:extLst>
                  <a:ext uri="{0D108BD9-81ED-4DB2-BD59-A6C34878D82A}">
                    <a16:rowId xmlns:a16="http://schemas.microsoft.com/office/drawing/2014/main" val="744782085"/>
                  </a:ext>
                </a:extLst>
              </a:tr>
              <a:tr h="370840">
                <a:tc>
                  <a:txBody>
                    <a:bodyPr/>
                    <a:lstStyle/>
                    <a:p>
                      <a:pPr algn="ctr" latinLnBrk="1"/>
                      <a:r>
                        <a:rPr lang="ko-KR" altLang="en-US" sz="1100" dirty="0">
                          <a:latin typeface="삼성고딕체" panose="020B0609000101010101" pitchFamily="49" charset="-127"/>
                          <a:ea typeface="삼성고딕체" panose="020B0609000101010101" pitchFamily="49" charset="-127"/>
                        </a:rPr>
                        <a:t>누가 중요한가</a:t>
                      </a:r>
                    </a:p>
                  </a:txBody>
                  <a:tcPr/>
                </a:tc>
                <a:tc>
                  <a:txBody>
                    <a:bodyPr/>
                    <a:lstStyle/>
                    <a:p>
                      <a:pPr algn="ctr" latinLnBrk="1"/>
                      <a:r>
                        <a:rPr lang="ko-KR" altLang="en-US" sz="1100" dirty="0">
                          <a:latin typeface="삼성고딕체" panose="020B0609000101010101" pitchFamily="49" charset="-127"/>
                          <a:ea typeface="삼성고딕체" panose="020B0609000101010101" pitchFamily="49" charset="-127"/>
                        </a:rPr>
                        <a:t>고객과 직원</a:t>
                      </a:r>
                    </a:p>
                  </a:txBody>
                  <a:tcPr/>
                </a:tc>
                <a:extLst>
                  <a:ext uri="{0D108BD9-81ED-4DB2-BD59-A6C34878D82A}">
                    <a16:rowId xmlns:a16="http://schemas.microsoft.com/office/drawing/2014/main" val="2888728845"/>
                  </a:ext>
                </a:extLst>
              </a:tr>
              <a:tr h="370840">
                <a:tc>
                  <a:txBody>
                    <a:bodyPr/>
                    <a:lstStyle/>
                    <a:p>
                      <a:pPr algn="ctr" latinLnBrk="1"/>
                      <a:r>
                        <a:rPr lang="ko-KR" altLang="en-US" sz="1100" dirty="0">
                          <a:latin typeface="삼성고딕체" panose="020B0609000101010101" pitchFamily="49" charset="-127"/>
                          <a:ea typeface="삼성고딕체" panose="020B0609000101010101" pitchFamily="49" charset="-127"/>
                        </a:rPr>
                        <a:t>주요 고객</a:t>
                      </a:r>
                    </a:p>
                  </a:txBody>
                  <a:tcPr/>
                </a:tc>
                <a:tc>
                  <a:txBody>
                    <a:bodyPr/>
                    <a:lstStyle/>
                    <a:p>
                      <a:pPr algn="ctr" latinLnBrk="1"/>
                      <a:r>
                        <a:rPr lang="en-US" altLang="ko-KR" sz="1100" dirty="0">
                          <a:latin typeface="삼성고딕체" panose="020B0609000101010101" pitchFamily="49" charset="-127"/>
                          <a:ea typeface="삼성고딕체" panose="020B0609000101010101" pitchFamily="49" charset="-127"/>
                        </a:rPr>
                        <a:t>80% </a:t>
                      </a:r>
                      <a:r>
                        <a:rPr lang="ko-KR" altLang="en-US" sz="1100" dirty="0">
                          <a:latin typeface="삼성고딕체" panose="020B0609000101010101" pitchFamily="49" charset="-127"/>
                          <a:ea typeface="삼성고딕체" panose="020B0609000101010101" pitchFamily="49" charset="-127"/>
                        </a:rPr>
                        <a:t>중소기업</a:t>
                      </a:r>
                    </a:p>
                  </a:txBody>
                  <a:tcPr/>
                </a:tc>
                <a:extLst>
                  <a:ext uri="{0D108BD9-81ED-4DB2-BD59-A6C34878D82A}">
                    <a16:rowId xmlns:a16="http://schemas.microsoft.com/office/drawing/2014/main" val="1772418886"/>
                  </a:ext>
                </a:extLst>
              </a:tr>
              <a:tr h="370840">
                <a:tc>
                  <a:txBody>
                    <a:bodyPr/>
                    <a:lstStyle/>
                    <a:p>
                      <a:pPr algn="ctr" latinLnBrk="1"/>
                      <a:r>
                        <a:rPr lang="ko-KR" altLang="en-US" sz="1100" dirty="0">
                          <a:latin typeface="삼성고딕체" panose="020B0609000101010101" pitchFamily="49" charset="-127"/>
                          <a:ea typeface="삼성고딕체" panose="020B0609000101010101" pitchFamily="49" charset="-127"/>
                        </a:rPr>
                        <a:t>기업 목표</a:t>
                      </a:r>
                    </a:p>
                  </a:txBody>
                  <a:tcPr/>
                </a:tc>
                <a:tc>
                  <a:txBody>
                    <a:bodyPr/>
                    <a:lstStyle/>
                    <a:p>
                      <a:pPr algn="ctr" latinLnBrk="1"/>
                      <a:r>
                        <a:rPr lang="ko-KR" altLang="en-US" sz="1100" dirty="0">
                          <a:latin typeface="삼성고딕체" panose="020B0609000101010101" pitchFamily="49" charset="-127"/>
                          <a:ea typeface="삼성고딕체" panose="020B0609000101010101" pitchFamily="49" charset="-127"/>
                        </a:rPr>
                        <a:t>전체 시장 성장</a:t>
                      </a:r>
                    </a:p>
                  </a:txBody>
                  <a:tcPr/>
                </a:tc>
                <a:extLst>
                  <a:ext uri="{0D108BD9-81ED-4DB2-BD59-A6C34878D82A}">
                    <a16:rowId xmlns:a16="http://schemas.microsoft.com/office/drawing/2014/main" val="2272483248"/>
                  </a:ext>
                </a:extLst>
              </a:tr>
              <a:tr h="370840">
                <a:tc>
                  <a:txBody>
                    <a:bodyPr/>
                    <a:lstStyle/>
                    <a:p>
                      <a:pPr algn="ctr" latinLnBrk="1"/>
                      <a:r>
                        <a:rPr lang="ko-KR" altLang="en-US" sz="1100" dirty="0">
                          <a:latin typeface="삼성고딕체" panose="020B0609000101010101" pitchFamily="49" charset="-127"/>
                          <a:ea typeface="삼성고딕체" panose="020B0609000101010101" pitchFamily="49" charset="-127"/>
                        </a:rPr>
                        <a:t>리더십</a:t>
                      </a:r>
                    </a:p>
                  </a:txBody>
                  <a:tcPr/>
                </a:tc>
                <a:tc>
                  <a:txBody>
                    <a:bodyPr/>
                    <a:lstStyle/>
                    <a:p>
                      <a:pPr algn="ctr" latinLnBrk="1"/>
                      <a:r>
                        <a:rPr lang="ko-KR" altLang="en-US" sz="1100" dirty="0">
                          <a:latin typeface="삼성고딕체" panose="020B0609000101010101" pitchFamily="49" charset="-127"/>
                          <a:ea typeface="삼성고딕체" panose="020B0609000101010101" pitchFamily="49" charset="-127"/>
                        </a:rPr>
                        <a:t>솔직함</a:t>
                      </a:r>
                    </a:p>
                  </a:txBody>
                  <a:tcPr/>
                </a:tc>
                <a:extLst>
                  <a:ext uri="{0D108BD9-81ED-4DB2-BD59-A6C34878D82A}">
                    <a16:rowId xmlns:a16="http://schemas.microsoft.com/office/drawing/2014/main" val="247841854"/>
                  </a:ext>
                </a:extLst>
              </a:tr>
            </a:tbl>
          </a:graphicData>
        </a:graphic>
      </p:graphicFrame>
      <p:pic>
        <p:nvPicPr>
          <p:cNvPr id="4" name="그림 3">
            <a:extLst>
              <a:ext uri="{FF2B5EF4-FFF2-40B4-BE49-F238E27FC236}">
                <a16:creationId xmlns:a16="http://schemas.microsoft.com/office/drawing/2014/main" id="{D5860E0B-8515-49BD-BF99-A39A76EE6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821" y="1214448"/>
            <a:ext cx="3411497" cy="4561978"/>
          </a:xfrm>
          <a:prstGeom prst="rect">
            <a:avLst/>
          </a:prstGeom>
        </p:spPr>
      </p:pic>
      <p:sp>
        <p:nvSpPr>
          <p:cNvPr id="9" name="TextBox 8">
            <a:extLst>
              <a:ext uri="{FF2B5EF4-FFF2-40B4-BE49-F238E27FC236}">
                <a16:creationId xmlns:a16="http://schemas.microsoft.com/office/drawing/2014/main" id="{5322E975-0443-43A8-893B-4EE69A46877B}"/>
              </a:ext>
            </a:extLst>
          </p:cNvPr>
          <p:cNvSpPr txBox="1"/>
          <p:nvPr/>
        </p:nvSpPr>
        <p:spPr>
          <a:xfrm>
            <a:off x="2046518" y="5855422"/>
            <a:ext cx="1664238" cy="246221"/>
          </a:xfrm>
          <a:prstGeom prst="rect">
            <a:avLst/>
          </a:prstGeom>
          <a:noFill/>
        </p:spPr>
        <p:txBody>
          <a:bodyPr wrap="none" rtlCol="0">
            <a:spAutoFit/>
          </a:bodyPr>
          <a:lstStyle/>
          <a:p>
            <a:r>
              <a:rPr lang="en-US" altLang="ko-KR" sz="1000" dirty="0">
                <a:solidFill>
                  <a:schemeClr val="bg1">
                    <a:lumMod val="50000"/>
                  </a:schemeClr>
                </a:solidFill>
                <a:latin typeface="Helvetica" panose="020B0604020202030204" pitchFamily="34" charset="0"/>
                <a:ea typeface="삼성고딕체" panose="020B0609000101010101" pitchFamily="49" charset="-127"/>
              </a:rPr>
              <a:t>2011.04 Forbes Magazine</a:t>
            </a:r>
            <a:endParaRPr lang="ko-KR" altLang="en-US" sz="1050" dirty="0">
              <a:solidFill>
                <a:schemeClr val="bg1">
                  <a:lumMod val="50000"/>
                </a:schemeClr>
              </a:solidFill>
              <a:latin typeface="Helvetica" panose="020B0604020202030204" pitchFamily="34" charset="0"/>
              <a:ea typeface="삼성고딕체" panose="020B0609000101010101" pitchFamily="49" charset="-127"/>
            </a:endParaRPr>
          </a:p>
        </p:txBody>
      </p:sp>
    </p:spTree>
    <p:extLst>
      <p:ext uri="{BB962C8B-B14F-4D97-AF65-F5344CB8AC3E}">
        <p14:creationId xmlns:p14="http://schemas.microsoft.com/office/powerpoint/2010/main" val="414418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5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알리바바</a:t>
            </a:r>
            <a:r>
              <a:rPr lang="ko-KR" altLang="en-US"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Helvetica" panose="020B0604020202020204" pitchFamily="34" charset="0"/>
                <a:ea typeface="삼성고딕체" panose="020B0609000101010101" pitchFamily="49" charset="-127"/>
                <a:cs typeface="Helvetica" panose="020B0604020202020204" pitchFamily="34" charset="0"/>
              </a:rPr>
              <a:t>Market Strategy</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5" name="직사각형 14">
            <a:extLst>
              <a:ext uri="{FF2B5EF4-FFF2-40B4-BE49-F238E27FC236}">
                <a16:creationId xmlns:a16="http://schemas.microsoft.com/office/drawing/2014/main" id="{1ED76910-F7E6-4FAF-AF50-F12A5EB10010}"/>
              </a:ext>
            </a:extLst>
          </p:cNvPr>
          <p:cNvSpPr/>
          <p:nvPr/>
        </p:nvSpPr>
        <p:spPr>
          <a:xfrm rot="2699999">
            <a:off x="6370343" y="15882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endParaRPr>
          </a:p>
        </p:txBody>
      </p:sp>
      <p:sp>
        <p:nvSpPr>
          <p:cNvPr id="21" name="TextBox 20">
            <a:extLst>
              <a:ext uri="{FF2B5EF4-FFF2-40B4-BE49-F238E27FC236}">
                <a16:creationId xmlns:a16="http://schemas.microsoft.com/office/drawing/2014/main" id="{8918BABA-5A30-4558-AF30-28CB9B4368E5}"/>
              </a:ext>
            </a:extLst>
          </p:cNvPr>
          <p:cNvSpPr txBox="1"/>
          <p:nvPr/>
        </p:nvSpPr>
        <p:spPr>
          <a:xfrm>
            <a:off x="6685580" y="1470350"/>
            <a:ext cx="2600392" cy="400110"/>
          </a:xfrm>
          <a:prstGeom prst="rect">
            <a:avLst/>
          </a:prstGeom>
          <a:noFill/>
        </p:spPr>
        <p:txBody>
          <a:bodyPr wrap="none" rtlCol="0">
            <a:spAutoFit/>
          </a:bodyPr>
          <a:lstStyle/>
          <a:p>
            <a:r>
              <a:rPr lang="ko-KR" altLang="en-US"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무수한 중소기업의 구원자</a:t>
            </a:r>
            <a:endPar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p:txBody>
      </p:sp>
      <p:sp>
        <p:nvSpPr>
          <p:cNvPr id="10" name="TextBox 9">
            <a:extLst>
              <a:ext uri="{FF2B5EF4-FFF2-40B4-BE49-F238E27FC236}">
                <a16:creationId xmlns:a16="http://schemas.microsoft.com/office/drawing/2014/main" id="{8918BABA-5A30-4558-AF30-28CB9B4368E5}"/>
              </a:ext>
            </a:extLst>
          </p:cNvPr>
          <p:cNvSpPr txBox="1"/>
          <p:nvPr/>
        </p:nvSpPr>
        <p:spPr>
          <a:xfrm>
            <a:off x="6685580" y="1887200"/>
            <a:ext cx="5133136"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알리바바를</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통해</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마윈</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회장은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알리바바가</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무수한 중소기업의 구원자가</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되어야 한다고 주장</a:t>
            </a:r>
          </a:p>
        </p:txBody>
      </p:sp>
      <p:sp>
        <p:nvSpPr>
          <p:cNvPr id="14" name="TextBox 13">
            <a:extLst>
              <a:ext uri="{FF2B5EF4-FFF2-40B4-BE49-F238E27FC236}">
                <a16:creationId xmlns:a16="http://schemas.microsoft.com/office/drawing/2014/main" id="{F87845E4-BBCF-4CF8-9C4B-96BEF95AA503}"/>
              </a:ext>
            </a:extLst>
          </p:cNvPr>
          <p:cNvSpPr txBox="1"/>
          <p:nvPr/>
        </p:nvSpPr>
        <p:spPr>
          <a:xfrm>
            <a:off x="623388" y="405022"/>
            <a:ext cx="3609399"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삼성고딕체" panose="020B0609000101010101" pitchFamily="49" charset="-127"/>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6. Market Strategy</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
        <p:nvSpPr>
          <p:cNvPr id="12" name="TextBox 11">
            <a:extLst>
              <a:ext uri="{FF2B5EF4-FFF2-40B4-BE49-F238E27FC236}">
                <a16:creationId xmlns:a16="http://schemas.microsoft.com/office/drawing/2014/main" id="{2D16D1AC-46C2-42B3-A63B-944CC4E30C6D}"/>
              </a:ext>
            </a:extLst>
          </p:cNvPr>
          <p:cNvSpPr txBox="1"/>
          <p:nvPr/>
        </p:nvSpPr>
        <p:spPr>
          <a:xfrm>
            <a:off x="6685580" y="2502753"/>
            <a:ext cx="5322291"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알리바바닷컴</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내 중국공급상 전문코너에서</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중국의 중소수출기업의 상품을</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전세계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220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개 국가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680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만 바이어들에게 무료로 제공</a:t>
            </a:r>
          </a:p>
        </p:txBody>
      </p:sp>
      <p:sp>
        <p:nvSpPr>
          <p:cNvPr id="13" name="TextBox 12">
            <a:extLst>
              <a:ext uri="{FF2B5EF4-FFF2-40B4-BE49-F238E27FC236}">
                <a16:creationId xmlns:a16="http://schemas.microsoft.com/office/drawing/2014/main" id="{29CF3647-5F7D-49D9-8E36-6D94C7154D52}"/>
              </a:ext>
            </a:extLst>
          </p:cNvPr>
          <p:cNvSpPr txBox="1"/>
          <p:nvPr/>
        </p:nvSpPr>
        <p:spPr>
          <a:xfrm>
            <a:off x="6685580" y="3130776"/>
            <a:ext cx="4623382"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중국공급상은 연회비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4~12</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만 위안</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(650-2000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만원</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수준으로</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중소기업들에게 있어 비용 대비 효과가 큼</a:t>
            </a:r>
          </a:p>
        </p:txBody>
      </p:sp>
      <p:sp>
        <p:nvSpPr>
          <p:cNvPr id="16" name="TextBox 15">
            <a:extLst>
              <a:ext uri="{FF2B5EF4-FFF2-40B4-BE49-F238E27FC236}">
                <a16:creationId xmlns:a16="http://schemas.microsoft.com/office/drawing/2014/main" id="{117F11A3-1E23-4BF0-B8A9-E1D43A43BEB3}"/>
              </a:ext>
            </a:extLst>
          </p:cNvPr>
          <p:cNvSpPr txBox="1"/>
          <p:nvPr/>
        </p:nvSpPr>
        <p:spPr>
          <a:xfrm>
            <a:off x="6685580" y="3758398"/>
            <a:ext cx="5525872"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14</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억 인구 기반의 전자상거래 시장 활성화를 위해 거래 수수료를 포기했으나</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회원 연회비를 통해 약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4400</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억원의 매출액을 올림</a:t>
            </a:r>
          </a:p>
        </p:txBody>
      </p:sp>
      <p:sp>
        <p:nvSpPr>
          <p:cNvPr id="17" name="TextBox 16">
            <a:extLst>
              <a:ext uri="{FF2B5EF4-FFF2-40B4-BE49-F238E27FC236}">
                <a16:creationId xmlns:a16="http://schemas.microsoft.com/office/drawing/2014/main" id="{74B901E8-4619-49DB-ABA1-29F9778BFA09}"/>
              </a:ext>
            </a:extLst>
          </p:cNvPr>
          <p:cNvSpPr txBox="1"/>
          <p:nvPr/>
        </p:nvSpPr>
        <p:spPr>
          <a:xfrm>
            <a:off x="6685580" y="4373951"/>
            <a:ext cx="5527475" cy="400110"/>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거래 수수료 없이 유료회원들에게 등록 기업 정보와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Alipay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결제서비스 제공</a:t>
            </a:r>
          </a:p>
        </p:txBody>
      </p:sp>
      <p:sp>
        <p:nvSpPr>
          <p:cNvPr id="18" name="TextBox 17">
            <a:extLst>
              <a:ext uri="{FF2B5EF4-FFF2-40B4-BE49-F238E27FC236}">
                <a16:creationId xmlns:a16="http://schemas.microsoft.com/office/drawing/2014/main" id="{41E9FF76-CE26-4827-926E-12083ECEB440}"/>
              </a:ext>
            </a:extLst>
          </p:cNvPr>
          <p:cNvSpPr txBox="1"/>
          <p:nvPr/>
        </p:nvSpPr>
        <p:spPr>
          <a:xfrm>
            <a:off x="6685580" y="4789449"/>
            <a:ext cx="4213013"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타오바오</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(C2C)</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도 시장 활성화를 위해 무료 정책을 실시</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그 결과</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C2C</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시장 급성장</a:t>
            </a:r>
          </a:p>
        </p:txBody>
      </p:sp>
      <p:pic>
        <p:nvPicPr>
          <p:cNvPr id="20" name="그림 19">
            <a:extLst>
              <a:ext uri="{FF2B5EF4-FFF2-40B4-BE49-F238E27FC236}">
                <a16:creationId xmlns:a16="http://schemas.microsoft.com/office/drawing/2014/main" id="{47819270-4279-4230-9628-C2059E7D964D}"/>
              </a:ext>
            </a:extLst>
          </p:cNvPr>
          <p:cNvPicPr>
            <a:picLocks noChangeAspect="1"/>
          </p:cNvPicPr>
          <p:nvPr/>
        </p:nvPicPr>
        <p:blipFill>
          <a:blip r:embed="rId3"/>
          <a:stretch>
            <a:fillRect/>
          </a:stretch>
        </p:blipFill>
        <p:spPr>
          <a:xfrm>
            <a:off x="550907" y="1627231"/>
            <a:ext cx="5445463" cy="34666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2" name="TextBox 21">
            <a:extLst>
              <a:ext uri="{FF2B5EF4-FFF2-40B4-BE49-F238E27FC236}">
                <a16:creationId xmlns:a16="http://schemas.microsoft.com/office/drawing/2014/main" id="{B8887C48-195F-4418-848F-F173F16F7F43}"/>
              </a:ext>
            </a:extLst>
          </p:cNvPr>
          <p:cNvSpPr txBox="1"/>
          <p:nvPr/>
        </p:nvSpPr>
        <p:spPr>
          <a:xfrm>
            <a:off x="2685146" y="5212491"/>
            <a:ext cx="952505" cy="246221"/>
          </a:xfrm>
          <a:prstGeom prst="rect">
            <a:avLst/>
          </a:prstGeom>
          <a:noFill/>
        </p:spPr>
        <p:txBody>
          <a:bodyPr wrap="none" rtlCol="0">
            <a:spAutoFit/>
          </a:bodyPr>
          <a:lstStyle/>
          <a:p>
            <a:r>
              <a:rPr lang="en-US" altLang="ko-KR" sz="1000" dirty="0">
                <a:solidFill>
                  <a:schemeClr val="bg1">
                    <a:lumMod val="50000"/>
                  </a:schemeClr>
                </a:solidFill>
                <a:latin typeface="Helvetica" panose="020B0604020202030204" pitchFamily="34" charset="0"/>
                <a:ea typeface="삼성고딕체" panose="020B0609000101010101" pitchFamily="49" charset="-127"/>
              </a:rPr>
              <a:t>Alibaba </a:t>
            </a:r>
            <a:r>
              <a:rPr lang="ko-KR" altLang="en-US" sz="1000" dirty="0">
                <a:solidFill>
                  <a:schemeClr val="bg1">
                    <a:lumMod val="50000"/>
                  </a:schemeClr>
                </a:solidFill>
                <a:latin typeface="Helvetica" panose="020B0604020202030204" pitchFamily="34" charset="0"/>
                <a:ea typeface="삼성고딕체" panose="020B0609000101010101" pitchFamily="49" charset="-127"/>
              </a:rPr>
              <a:t>한국관</a:t>
            </a:r>
            <a:endParaRPr lang="ko-KR" altLang="en-US" sz="1050" dirty="0">
              <a:solidFill>
                <a:schemeClr val="bg1">
                  <a:lumMod val="50000"/>
                </a:schemeClr>
              </a:solidFill>
              <a:latin typeface="Helvetica" panose="020B0604020202030204" pitchFamily="34" charset="0"/>
              <a:ea typeface="삼성고딕체" panose="020B0609000101010101" pitchFamily="49" charset="-127"/>
            </a:endParaRPr>
          </a:p>
        </p:txBody>
      </p:sp>
    </p:spTree>
    <p:extLst>
      <p:ext uri="{BB962C8B-B14F-4D97-AF65-F5344CB8AC3E}">
        <p14:creationId xmlns:p14="http://schemas.microsoft.com/office/powerpoint/2010/main" val="341656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err="1">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알리바바의</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a:t>
            </a:r>
            <a:r>
              <a:rPr lang="en-US" altLang="ko-KR"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MISSION</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4" name="TextBox 23">
            <a:extLst>
              <a:ext uri="{FF2B5EF4-FFF2-40B4-BE49-F238E27FC236}">
                <a16:creationId xmlns:a16="http://schemas.microsoft.com/office/drawing/2014/main" id="{1402DBEA-75F3-448F-97EC-0D43E483D24F}"/>
              </a:ext>
            </a:extLst>
          </p:cNvPr>
          <p:cNvSpPr txBox="1"/>
          <p:nvPr/>
        </p:nvSpPr>
        <p:spPr>
          <a:xfrm>
            <a:off x="7178320" y="2234661"/>
            <a:ext cx="3707764" cy="2185214"/>
          </a:xfrm>
          <a:prstGeom prst="rect">
            <a:avLst/>
          </a:prstGeom>
          <a:noFill/>
        </p:spPr>
        <p:txBody>
          <a:bodyPr wrap="square" rtlCol="0">
            <a:spAutoFit/>
          </a:bodyPr>
          <a:lstStyle/>
          <a:p>
            <a:pPr algn="ctr"/>
            <a:r>
              <a:rPr lang="en-US" altLang="ko-KR" sz="1600" u="sng" dirty="0"/>
              <a:t>"</a:t>
            </a:r>
            <a:r>
              <a:rPr lang="ko-KR" altLang="en-US" sz="1600" u="sng" dirty="0"/>
              <a:t>어디에서나 사업을 하기 쉽도록</a:t>
            </a:r>
            <a:r>
              <a:rPr lang="en-US" altLang="ko-KR" sz="1600" u="sng" dirty="0"/>
              <a:t>“</a:t>
            </a:r>
          </a:p>
          <a:p>
            <a:endParaRPr lang="en-US" altLang="ko-KR" sz="1600" dirty="0"/>
          </a:p>
          <a:p>
            <a:r>
              <a:rPr lang="ko-KR" altLang="en-US" sz="1600" dirty="0"/>
              <a:t>중소기업 대상으로</a:t>
            </a:r>
            <a:r>
              <a:rPr lang="en-US" altLang="ko-KR" sz="1600" dirty="0"/>
              <a:t>,</a:t>
            </a:r>
            <a:r>
              <a:rPr lang="ko-KR" altLang="en-US" sz="1600" dirty="0"/>
              <a:t> </a:t>
            </a:r>
            <a:endParaRPr lang="en-US" altLang="ko-KR" sz="1600" dirty="0"/>
          </a:p>
          <a:p>
            <a:r>
              <a:rPr lang="ko-KR" altLang="en-US" dirty="0"/>
              <a:t>판매자와 구매자를 연결하는 단순 중개자</a:t>
            </a:r>
            <a:r>
              <a:rPr lang="en-US" altLang="ko-KR" dirty="0"/>
              <a:t>(Middle Man) </a:t>
            </a:r>
            <a:r>
              <a:rPr lang="ko-KR" altLang="en-US" dirty="0"/>
              <a:t>역할</a:t>
            </a:r>
            <a:endParaRPr lang="en-US" altLang="ko-KR" dirty="0"/>
          </a:p>
          <a:p>
            <a:endParaRPr lang="en-US" altLang="ko-KR" sz="1600" dirty="0"/>
          </a:p>
          <a:p>
            <a:pPr marL="285750" indent="-285750">
              <a:buFont typeface="Wingdings" panose="05000000000000000000" pitchFamily="2" charset="2"/>
              <a:buChar char="à"/>
            </a:pPr>
            <a:r>
              <a:rPr lang="en-US" altLang="ko-KR" sz="1600" dirty="0">
                <a:sym typeface="Wingdings" panose="05000000000000000000" pitchFamily="2" charset="2"/>
              </a:rPr>
              <a:t>but, </a:t>
            </a:r>
            <a:r>
              <a:rPr lang="ko-KR" altLang="en-US" dirty="0"/>
              <a:t>중개 수수료가 무료</a:t>
            </a:r>
            <a:endParaRPr lang="en-US" altLang="ko-KR" dirty="0"/>
          </a:p>
          <a:p>
            <a:pPr marL="285750" indent="-285750">
              <a:buFont typeface="Wingdings" panose="05000000000000000000" pitchFamily="2" charset="2"/>
              <a:buChar char="à"/>
            </a:pPr>
            <a:r>
              <a:rPr lang="ko-KR" altLang="en-US" dirty="0"/>
              <a:t>중개수수료 대신 광고수익 의지</a:t>
            </a:r>
            <a:endParaRPr lang="ko-KR" altLang="en-US" sz="1600" dirty="0"/>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1.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기업소개</a:t>
            </a:r>
          </a:p>
        </p:txBody>
      </p:sp>
      <p:sp>
        <p:nvSpPr>
          <p:cNvPr id="16" name="직사각형 15">
            <a:extLst>
              <a:ext uri="{FF2B5EF4-FFF2-40B4-BE49-F238E27FC236}">
                <a16:creationId xmlns:a16="http://schemas.microsoft.com/office/drawing/2014/main" id="{70DC8004-409F-4A15-BED7-89B134D6D1FC}"/>
              </a:ext>
            </a:extLst>
          </p:cNvPr>
          <p:cNvSpPr/>
          <p:nvPr/>
        </p:nvSpPr>
        <p:spPr>
          <a:xfrm rot="2699999">
            <a:off x="7211933" y="16084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latin typeface="나눔스퀘어" panose="020B0600000101010101" pitchFamily="50" charset="-127"/>
              <a:ea typeface="나눔스퀘어" panose="020B0600000101010101" pitchFamily="50" charset="-127"/>
            </a:endParaRPr>
          </a:p>
        </p:txBody>
      </p:sp>
      <p:sp>
        <p:nvSpPr>
          <p:cNvPr id="22" name="TextBox 21">
            <a:extLst>
              <a:ext uri="{FF2B5EF4-FFF2-40B4-BE49-F238E27FC236}">
                <a16:creationId xmlns:a16="http://schemas.microsoft.com/office/drawing/2014/main" id="{6131069B-2D1E-4991-A7FD-0792570AFCB7}"/>
              </a:ext>
            </a:extLst>
          </p:cNvPr>
          <p:cNvSpPr txBox="1"/>
          <p:nvPr/>
        </p:nvSpPr>
        <p:spPr>
          <a:xfrm>
            <a:off x="7407843" y="1489567"/>
            <a:ext cx="1181734" cy="400110"/>
          </a:xfrm>
          <a:prstGeom prst="rect">
            <a:avLst/>
          </a:prstGeom>
          <a:noFill/>
        </p:spPr>
        <p:txBody>
          <a:bodyPr wrap="none" rtlCol="0">
            <a:spAutoFit/>
          </a:bodyPr>
          <a:lstStyle/>
          <a:p>
            <a:r>
              <a:rPr lang="en-US" altLang="ko-KR" sz="2000" b="1" dirty="0">
                <a:solidFill>
                  <a:srgbClr val="595959"/>
                </a:solidFill>
                <a:latin typeface="나눔스퀘어" panose="020B0600000101010101" pitchFamily="50" charset="-127"/>
                <a:ea typeface="나눔스퀘어" panose="020B0600000101010101" pitchFamily="50" charset="-127"/>
              </a:rPr>
              <a:t>MISSION</a:t>
            </a:r>
          </a:p>
        </p:txBody>
      </p:sp>
      <p:sp>
        <p:nvSpPr>
          <p:cNvPr id="9" name="직사각형 8">
            <a:extLst>
              <a:ext uri="{FF2B5EF4-FFF2-40B4-BE49-F238E27FC236}">
                <a16:creationId xmlns:a16="http://schemas.microsoft.com/office/drawing/2014/main" id="{10247C4B-A361-4528-A4C3-5A7A3AB1C6C4}"/>
              </a:ext>
            </a:extLst>
          </p:cNvPr>
          <p:cNvSpPr/>
          <p:nvPr/>
        </p:nvSpPr>
        <p:spPr>
          <a:xfrm>
            <a:off x="3137480" y="5243286"/>
            <a:ext cx="8081680" cy="707886"/>
          </a:xfrm>
          <a:prstGeom prst="rect">
            <a:avLst/>
          </a:prstGeom>
          <a:solidFill>
            <a:srgbClr val="C8C8C8"/>
          </a:solidFill>
        </p:spPr>
        <p:txBody>
          <a:bodyPr wrap="square">
            <a:spAutoFit/>
          </a:bodyPr>
          <a:lstStyle/>
          <a:p>
            <a:r>
              <a:rPr lang="ko-KR" altLang="en-US" sz="2000" dirty="0" err="1">
                <a:solidFill>
                  <a:srgbClr val="222222"/>
                </a:solidFill>
                <a:latin typeface="나눔고딕" panose="020D0604000000000000" pitchFamily="50" charset="-127"/>
                <a:ea typeface="나눔고딕" panose="020D0604000000000000" pitchFamily="50" charset="-127"/>
              </a:rPr>
              <a:t>알리바바</a:t>
            </a:r>
            <a:r>
              <a:rPr lang="ko-KR" altLang="en-US" sz="2000" dirty="0">
                <a:solidFill>
                  <a:srgbClr val="222222"/>
                </a:solidFill>
                <a:latin typeface="나눔고딕" panose="020D0604000000000000" pitchFamily="50" charset="-127"/>
                <a:ea typeface="나눔고딕" panose="020D0604000000000000" pitchFamily="50" charset="-127"/>
              </a:rPr>
              <a:t> 그룹의 비즈니스 모델은 기본적으로 </a:t>
            </a:r>
            <a:endParaRPr lang="en-US" altLang="ko-KR" sz="2000" dirty="0">
              <a:solidFill>
                <a:srgbClr val="222222"/>
              </a:solidFill>
              <a:latin typeface="나눔고딕" panose="020D0604000000000000" pitchFamily="50" charset="-127"/>
              <a:ea typeface="나눔고딕" panose="020D0604000000000000" pitchFamily="50" charset="-127"/>
            </a:endParaRPr>
          </a:p>
          <a:p>
            <a:pPr algn="ctr"/>
            <a:r>
              <a:rPr lang="ko-KR" altLang="en-US" sz="2000" dirty="0">
                <a:solidFill>
                  <a:srgbClr val="222222"/>
                </a:solidFill>
                <a:latin typeface="나눔고딕" panose="020D0604000000000000" pitchFamily="50" charset="-127"/>
                <a:ea typeface="나눔고딕" panose="020D0604000000000000" pitchFamily="50" charset="-127"/>
              </a:rPr>
              <a:t>“무료로 편리하고 자유롭게 물건을 사고 팔 수 있는 플랫폼을 제공”</a:t>
            </a:r>
            <a:endParaRPr lang="ko-KR" altLang="en-US" sz="2000" dirty="0">
              <a:latin typeface="나눔고딕" panose="020D0604000000000000" pitchFamily="50" charset="-127"/>
              <a:ea typeface="나눔고딕" panose="020D0604000000000000" pitchFamily="50" charset="-127"/>
            </a:endParaRPr>
          </a:p>
        </p:txBody>
      </p:sp>
      <p:pic>
        <p:nvPicPr>
          <p:cNvPr id="1029" name="Picture 5" descr="alibaba-logos-jpeg">
            <a:extLst>
              <a:ext uri="{FF2B5EF4-FFF2-40B4-BE49-F238E27FC236}">
                <a16:creationId xmlns:a16="http://schemas.microsoft.com/office/drawing/2014/main" id="{D6EE1A45-BBD6-48F0-8390-EDBCC9D60E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0689" y="1356489"/>
            <a:ext cx="5007927" cy="375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5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알리페이</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Helvetica" panose="020B0604020202020204" pitchFamily="34" charset="0"/>
                <a:ea typeface="삼성고딕체" panose="020B0609000101010101" pitchFamily="49" charset="-127"/>
                <a:cs typeface="Helvetica" panose="020B0604020202020204" pitchFamily="34" charset="0"/>
              </a:rPr>
              <a:t>Market Strategy</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5" name="직사각형 14">
            <a:extLst>
              <a:ext uri="{FF2B5EF4-FFF2-40B4-BE49-F238E27FC236}">
                <a16:creationId xmlns:a16="http://schemas.microsoft.com/office/drawing/2014/main" id="{1ED76910-F7E6-4FAF-AF50-F12A5EB10010}"/>
              </a:ext>
            </a:extLst>
          </p:cNvPr>
          <p:cNvSpPr/>
          <p:nvPr/>
        </p:nvSpPr>
        <p:spPr>
          <a:xfrm rot="2699999">
            <a:off x="6370343" y="15882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endParaRPr>
          </a:p>
        </p:txBody>
      </p:sp>
      <p:sp>
        <p:nvSpPr>
          <p:cNvPr id="21" name="TextBox 20">
            <a:extLst>
              <a:ext uri="{FF2B5EF4-FFF2-40B4-BE49-F238E27FC236}">
                <a16:creationId xmlns:a16="http://schemas.microsoft.com/office/drawing/2014/main" id="{8918BABA-5A30-4558-AF30-28CB9B4368E5}"/>
              </a:ext>
            </a:extLst>
          </p:cNvPr>
          <p:cNvSpPr txBox="1"/>
          <p:nvPr/>
        </p:nvSpPr>
        <p:spPr>
          <a:xfrm>
            <a:off x="6685580" y="1470350"/>
            <a:ext cx="1882247" cy="400110"/>
          </a:xfrm>
          <a:prstGeom prst="rect">
            <a:avLst/>
          </a:prstGeom>
          <a:noFill/>
        </p:spPr>
        <p:txBody>
          <a:bodyPr wrap="none" rtlCol="0">
            <a:spAutoFit/>
          </a:bodyPr>
          <a:lstStyle/>
          <a:p>
            <a:r>
              <a:rPr lang="ko-KR" altLang="en-US" sz="20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알리페이</a:t>
            </a:r>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(Alipay)</a:t>
            </a:r>
          </a:p>
        </p:txBody>
      </p:sp>
      <p:sp>
        <p:nvSpPr>
          <p:cNvPr id="10" name="TextBox 9">
            <a:extLst>
              <a:ext uri="{FF2B5EF4-FFF2-40B4-BE49-F238E27FC236}">
                <a16:creationId xmlns:a16="http://schemas.microsoft.com/office/drawing/2014/main" id="{8918BABA-5A30-4558-AF30-28CB9B4368E5}"/>
              </a:ext>
            </a:extLst>
          </p:cNvPr>
          <p:cNvSpPr txBox="1"/>
          <p:nvPr/>
        </p:nvSpPr>
        <p:spPr>
          <a:xfrm>
            <a:off x="6685580" y="1887200"/>
            <a:ext cx="5386411"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알리페이는</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2003</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년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타오바오</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플랫폼에서 소비자의 결제 편의 증진을 위해</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en-US" altLang="ko-KR" sz="12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처음으로 시장 진입</a:t>
            </a:r>
          </a:p>
        </p:txBody>
      </p:sp>
      <p:sp>
        <p:nvSpPr>
          <p:cNvPr id="14" name="TextBox 13">
            <a:extLst>
              <a:ext uri="{FF2B5EF4-FFF2-40B4-BE49-F238E27FC236}">
                <a16:creationId xmlns:a16="http://schemas.microsoft.com/office/drawing/2014/main" id="{F87845E4-BBCF-4CF8-9C4B-96BEF95AA503}"/>
              </a:ext>
            </a:extLst>
          </p:cNvPr>
          <p:cNvSpPr txBox="1"/>
          <p:nvPr/>
        </p:nvSpPr>
        <p:spPr>
          <a:xfrm>
            <a:off x="623388" y="405022"/>
            <a:ext cx="3609399"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삼성고딕체" panose="020B0609000101010101" pitchFamily="49" charset="-127"/>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6. Market Strategy</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
        <p:nvSpPr>
          <p:cNvPr id="20" name="TextBox 19">
            <a:extLst>
              <a:ext uri="{FF2B5EF4-FFF2-40B4-BE49-F238E27FC236}">
                <a16:creationId xmlns:a16="http://schemas.microsoft.com/office/drawing/2014/main" id="{617C8707-BECA-4CD3-A88F-D0DBEDB8C3E2}"/>
              </a:ext>
            </a:extLst>
          </p:cNvPr>
          <p:cNvSpPr txBox="1"/>
          <p:nvPr/>
        </p:nvSpPr>
        <p:spPr>
          <a:xfrm>
            <a:off x="6685580" y="2502753"/>
            <a:ext cx="4844596" cy="615553"/>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알리페이의</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시작은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타오바오가</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제공하는 부가 서비스 중 하나로서</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a:t>
            </a: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en-US" altLang="ko-KR" sz="12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타오바오는</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초기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알리페이의</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킬링</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콘텐츠 역할</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p:txBody>
      </p:sp>
      <p:pic>
        <p:nvPicPr>
          <p:cNvPr id="3" name="그림 2">
            <a:extLst>
              <a:ext uri="{FF2B5EF4-FFF2-40B4-BE49-F238E27FC236}">
                <a16:creationId xmlns:a16="http://schemas.microsoft.com/office/drawing/2014/main" id="{4739F050-D764-45F7-B2FD-909C3920224E}"/>
              </a:ext>
            </a:extLst>
          </p:cNvPr>
          <p:cNvPicPr>
            <a:picLocks noChangeAspect="1"/>
          </p:cNvPicPr>
          <p:nvPr/>
        </p:nvPicPr>
        <p:blipFill rotWithShape="1">
          <a:blip r:embed="rId3">
            <a:extLst>
              <a:ext uri="{28A0092B-C50C-407E-A947-70E740481C1C}">
                <a14:useLocalDpi xmlns:a14="http://schemas.microsoft.com/office/drawing/2010/main" val="0"/>
              </a:ext>
            </a:extLst>
          </a:blip>
          <a:srcRect l="3209" r="1002"/>
          <a:stretch/>
        </p:blipFill>
        <p:spPr>
          <a:xfrm>
            <a:off x="514442" y="1482947"/>
            <a:ext cx="5702962" cy="1297920"/>
          </a:xfrm>
          <a:prstGeom prst="rect">
            <a:avLst/>
          </a:prstGeom>
        </p:spPr>
      </p:pic>
      <p:sp>
        <p:nvSpPr>
          <p:cNvPr id="23" name="TextBox 22">
            <a:extLst>
              <a:ext uri="{FF2B5EF4-FFF2-40B4-BE49-F238E27FC236}">
                <a16:creationId xmlns:a16="http://schemas.microsoft.com/office/drawing/2014/main" id="{5F11BB3F-6DA6-42AA-A4BA-8374E7D9DD5F}"/>
              </a:ext>
            </a:extLst>
          </p:cNvPr>
          <p:cNvSpPr txBox="1"/>
          <p:nvPr/>
        </p:nvSpPr>
        <p:spPr>
          <a:xfrm>
            <a:off x="6685580" y="3125634"/>
            <a:ext cx="5309467" cy="830997"/>
          </a:xfrm>
          <a:prstGeom prst="rect">
            <a:avLst/>
          </a:prstGeom>
          <a:noFill/>
        </p:spPr>
        <p:txBody>
          <a:bodyPr wrap="none" rtlCol="0">
            <a:spAutoFit/>
          </a:bodyPr>
          <a:lstStyle/>
          <a:p>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현재</a:t>
            </a:r>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알리페이는</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결제 영역에서 카드사와 은행을 대체하고 있음</a:t>
            </a:r>
            <a:endPar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알리페이의</a:t>
            </a:r>
            <a:r>
              <a:rPr lang="ko-KR" altLang="en-US" sz="14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 재테크 상품은 모두 </a:t>
            </a:r>
            <a:r>
              <a:rPr lang="ko-KR" altLang="en-US" sz="1400" dirty="0" err="1">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위어바오</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rPr>
              <a:t>余额宝</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rPr>
              <a:t>)</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rPr>
              <a:t>를 개통해야 사용가능</a:t>
            </a:r>
            <a:endPar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endParaRPr>
          </a:p>
          <a:p>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ko-KR" altLang="en-US" sz="1400" dirty="0" err="1">
                <a:solidFill>
                  <a:schemeClr val="tx1">
                    <a:lumMod val="65000"/>
                    <a:lumOff val="35000"/>
                  </a:schemeClr>
                </a:solidFill>
                <a:latin typeface="삼성고딕체" panose="020B0609000101010101" pitchFamily="49" charset="-127"/>
                <a:ea typeface="삼성고딕체" panose="020B0609000101010101" pitchFamily="49" charset="-127"/>
              </a:rPr>
              <a:t>마위쥐바오</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rPr>
              <a:t>(</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rPr>
              <a:t>蚂蚁聚宝</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rPr>
              <a:t>)</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rPr>
              <a:t>를 통해 사용자 간 정보를 주고 받음</a:t>
            </a:r>
            <a:endPar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endParaRPr>
          </a:p>
        </p:txBody>
      </p:sp>
      <p:pic>
        <p:nvPicPr>
          <p:cNvPr id="24" name="그림 23">
            <a:extLst>
              <a:ext uri="{FF2B5EF4-FFF2-40B4-BE49-F238E27FC236}">
                <a16:creationId xmlns:a16="http://schemas.microsoft.com/office/drawing/2014/main" id="{6FF3BD03-910C-4E39-9456-662601D005AF}"/>
              </a:ext>
            </a:extLst>
          </p:cNvPr>
          <p:cNvPicPr>
            <a:picLocks noChangeAspect="1"/>
          </p:cNvPicPr>
          <p:nvPr/>
        </p:nvPicPr>
        <p:blipFill rotWithShape="1">
          <a:blip r:embed="rId4">
            <a:extLst>
              <a:ext uri="{28A0092B-C50C-407E-A947-70E740481C1C}">
                <a14:useLocalDpi xmlns:a14="http://schemas.microsoft.com/office/drawing/2010/main" val="0"/>
              </a:ext>
            </a:extLst>
          </a:blip>
          <a:srcRect t="5265"/>
          <a:stretch/>
        </p:blipFill>
        <p:spPr>
          <a:xfrm>
            <a:off x="550907" y="2934784"/>
            <a:ext cx="5545093" cy="2952249"/>
          </a:xfrm>
          <a:prstGeom prst="rect">
            <a:avLst/>
          </a:prstGeom>
        </p:spPr>
      </p:pic>
    </p:spTree>
    <p:extLst>
      <p:ext uri="{BB962C8B-B14F-4D97-AF65-F5344CB8AC3E}">
        <p14:creationId xmlns:p14="http://schemas.microsoft.com/office/powerpoint/2010/main" val="333972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5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5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알리페이</a:t>
            </a:r>
            <a:r>
              <a:rPr lang="en-US" altLang="ko-KR" sz="1600" spc="-15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en-US" altLang="ko-KR" sz="1600" spc="-150" dirty="0">
                <a:ln>
                  <a:solidFill>
                    <a:schemeClr val="tx1">
                      <a:lumMod val="50000"/>
                      <a:lumOff val="50000"/>
                      <a:alpha val="0"/>
                    </a:schemeClr>
                  </a:solidFill>
                </a:ln>
                <a:solidFill>
                  <a:schemeClr val="bg1">
                    <a:lumMod val="65000"/>
                  </a:schemeClr>
                </a:solidFill>
                <a:latin typeface="Helvetica" panose="020B0604020202020204" pitchFamily="34" charset="0"/>
                <a:ea typeface="삼성고딕체" panose="020B0609000101010101" pitchFamily="49" charset="-127"/>
                <a:cs typeface="Helvetica" panose="020B0604020202020204" pitchFamily="34" charset="0"/>
              </a:rPr>
              <a:t>Market Strategy</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5" name="직사각형 14">
            <a:extLst>
              <a:ext uri="{FF2B5EF4-FFF2-40B4-BE49-F238E27FC236}">
                <a16:creationId xmlns:a16="http://schemas.microsoft.com/office/drawing/2014/main" id="{1ED76910-F7E6-4FAF-AF50-F12A5EB10010}"/>
              </a:ext>
            </a:extLst>
          </p:cNvPr>
          <p:cNvSpPr/>
          <p:nvPr/>
        </p:nvSpPr>
        <p:spPr>
          <a:xfrm rot="2699999">
            <a:off x="6370343" y="15882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endParaRPr>
          </a:p>
        </p:txBody>
      </p:sp>
      <p:sp>
        <p:nvSpPr>
          <p:cNvPr id="21" name="TextBox 20">
            <a:extLst>
              <a:ext uri="{FF2B5EF4-FFF2-40B4-BE49-F238E27FC236}">
                <a16:creationId xmlns:a16="http://schemas.microsoft.com/office/drawing/2014/main" id="{8918BABA-5A30-4558-AF30-28CB9B4368E5}"/>
              </a:ext>
            </a:extLst>
          </p:cNvPr>
          <p:cNvSpPr txBox="1"/>
          <p:nvPr/>
        </p:nvSpPr>
        <p:spPr>
          <a:xfrm>
            <a:off x="6685580" y="1470350"/>
            <a:ext cx="1882247" cy="400110"/>
          </a:xfrm>
          <a:prstGeom prst="rect">
            <a:avLst/>
          </a:prstGeom>
          <a:noFill/>
        </p:spPr>
        <p:txBody>
          <a:bodyPr wrap="none" rtlCol="0">
            <a:spAutoFit/>
          </a:bodyPr>
          <a:lstStyle/>
          <a:p>
            <a:r>
              <a:rPr lang="ko-KR" altLang="en-US" sz="2000" dirty="0" err="1">
                <a:solidFill>
                  <a:srgbClr val="595959"/>
                </a:solidFill>
                <a:latin typeface="Helvetica" panose="020B0604020202020204" pitchFamily="34" charset="0"/>
                <a:ea typeface="삼성고딕체" panose="020B0609000101010101" pitchFamily="49" charset="-127"/>
                <a:cs typeface="Helvetica" panose="020B0604020202020204" pitchFamily="34" charset="0"/>
              </a:rPr>
              <a:t>알리페이</a:t>
            </a:r>
            <a:r>
              <a:rPr lang="en-US" altLang="ko-KR" sz="2000" dirty="0">
                <a:solidFill>
                  <a:srgbClr val="595959"/>
                </a:solidFill>
                <a:latin typeface="Helvetica" panose="020B0604020202020204" pitchFamily="34" charset="0"/>
                <a:ea typeface="삼성고딕체" panose="020B0609000101010101" pitchFamily="49" charset="-127"/>
                <a:cs typeface="Helvetica" panose="020B0604020202020204" pitchFamily="34" charset="0"/>
              </a:rPr>
              <a:t>(Alipay)</a:t>
            </a:r>
          </a:p>
        </p:txBody>
      </p:sp>
      <p:sp>
        <p:nvSpPr>
          <p:cNvPr id="10" name="TextBox 9">
            <a:extLst>
              <a:ext uri="{FF2B5EF4-FFF2-40B4-BE49-F238E27FC236}">
                <a16:creationId xmlns:a16="http://schemas.microsoft.com/office/drawing/2014/main" id="{8918BABA-5A30-4558-AF30-28CB9B4368E5}"/>
              </a:ext>
            </a:extLst>
          </p:cNvPr>
          <p:cNvSpPr txBox="1"/>
          <p:nvPr/>
        </p:nvSpPr>
        <p:spPr>
          <a:xfrm>
            <a:off x="6685580" y="1887200"/>
            <a:ext cx="4729180" cy="1046440"/>
          </a:xfrm>
          <a:prstGeom prst="rect">
            <a:avLst/>
          </a:prstGeom>
          <a:noFill/>
        </p:spPr>
        <p:txBody>
          <a:bodyPr wrap="none" rtlCol="0">
            <a:spAutoFit/>
          </a:bodyPr>
          <a:lstStyle/>
          <a:p>
            <a:r>
              <a:rPr lang="en-US" altLang="ko-KR" sz="20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err="1">
                <a:solidFill>
                  <a:schemeClr val="tx1">
                    <a:lumMod val="65000"/>
                    <a:lumOff val="35000"/>
                  </a:schemeClr>
                </a:solidFill>
                <a:latin typeface="삼성고딕체" panose="020B0609000101010101" pitchFamily="49" charset="-127"/>
                <a:ea typeface="삼성고딕체" panose="020B0609000101010101" pitchFamily="49" charset="-127"/>
              </a:rPr>
              <a:t>즈마신용</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rPr>
              <a:t>(</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rPr>
              <a:t>芝麻信用</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rPr>
              <a:t>)</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rPr>
              <a:t>은 실명 이용자의 전자상거래 결제내역</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rPr>
              <a:t>,</a:t>
            </a:r>
          </a:p>
          <a:p>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신용카드 연체 여부</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각종 요금 납부 상황</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모바일 결제 내역</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a:t>
            </a:r>
          </a:p>
          <a:p>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재테크 상품 가입 현황 등 온라인에서의 데이터를 기반으로</a:t>
            </a:r>
            <a:endPar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endParaRPr>
          </a:p>
          <a:p>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신용 점수를 주고</a:t>
            </a:r>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이에 따른 특혜를 제공</a:t>
            </a:r>
          </a:p>
        </p:txBody>
      </p:sp>
      <p:sp>
        <p:nvSpPr>
          <p:cNvPr id="14" name="TextBox 13">
            <a:extLst>
              <a:ext uri="{FF2B5EF4-FFF2-40B4-BE49-F238E27FC236}">
                <a16:creationId xmlns:a16="http://schemas.microsoft.com/office/drawing/2014/main" id="{F87845E4-BBCF-4CF8-9C4B-96BEF95AA503}"/>
              </a:ext>
            </a:extLst>
          </p:cNvPr>
          <p:cNvSpPr txBox="1"/>
          <p:nvPr/>
        </p:nvSpPr>
        <p:spPr>
          <a:xfrm>
            <a:off x="623388" y="405022"/>
            <a:ext cx="3609399"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삼성고딕체" panose="020B0609000101010101" pitchFamily="49" charset="-127"/>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6. Market Strategy</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
        <p:nvSpPr>
          <p:cNvPr id="16" name="TextBox 15">
            <a:extLst>
              <a:ext uri="{FF2B5EF4-FFF2-40B4-BE49-F238E27FC236}">
                <a16:creationId xmlns:a16="http://schemas.microsoft.com/office/drawing/2014/main" id="{A66EC7A0-DAC8-4FEF-A23F-57E54CB3E4FC}"/>
              </a:ext>
            </a:extLst>
          </p:cNvPr>
          <p:cNvSpPr txBox="1"/>
          <p:nvPr/>
        </p:nvSpPr>
        <p:spPr>
          <a:xfrm>
            <a:off x="6685580" y="2950380"/>
            <a:ext cx="4519186" cy="615553"/>
          </a:xfrm>
          <a:prstGeom prst="rect">
            <a:avLst/>
          </a:prstGeom>
          <a:noFill/>
        </p:spPr>
        <p:txBody>
          <a:bodyPr wrap="none" rtlCol="0">
            <a:spAutoFit/>
          </a:bodyPr>
          <a:lstStyle/>
          <a:p>
            <a:r>
              <a:rPr lang="en-US" altLang="ko-KR" sz="20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err="1">
                <a:solidFill>
                  <a:schemeClr val="tx1">
                    <a:lumMod val="65000"/>
                    <a:lumOff val="35000"/>
                  </a:schemeClr>
                </a:solidFill>
                <a:latin typeface="삼성고딕체" panose="020B0609000101010101" pitchFamily="49" charset="-127"/>
                <a:ea typeface="삼성고딕체" panose="020B0609000101010101" pitchFamily="49" charset="-127"/>
              </a:rPr>
              <a:t>즈마신용을</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rPr>
              <a:t> 통해 제작된 지표를 가지고 정확한 유저 분석과</a:t>
            </a:r>
            <a:endPar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endParaRPr>
          </a:p>
          <a:p>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en-US" altLang="ko-KR" sz="8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ko-KR" altLang="en-US" sz="1400" dirty="0" err="1">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알리바바의</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생태계 내 타겟 마케팅이 가능할 것</a:t>
            </a:r>
          </a:p>
        </p:txBody>
      </p:sp>
      <p:pic>
        <p:nvPicPr>
          <p:cNvPr id="17" name="그림 16">
            <a:extLst>
              <a:ext uri="{FF2B5EF4-FFF2-40B4-BE49-F238E27FC236}">
                <a16:creationId xmlns:a16="http://schemas.microsoft.com/office/drawing/2014/main" id="{2CFA127E-D6C4-49DF-90E7-B0D1E422A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07" y="1870460"/>
            <a:ext cx="5762625" cy="2895600"/>
          </a:xfrm>
          <a:prstGeom prst="rect">
            <a:avLst/>
          </a:prstGeom>
        </p:spPr>
      </p:pic>
      <p:sp>
        <p:nvSpPr>
          <p:cNvPr id="18" name="TextBox 17">
            <a:extLst>
              <a:ext uri="{FF2B5EF4-FFF2-40B4-BE49-F238E27FC236}">
                <a16:creationId xmlns:a16="http://schemas.microsoft.com/office/drawing/2014/main" id="{91BBE226-5B7C-42B3-9920-0D34D8DA44FB}"/>
              </a:ext>
            </a:extLst>
          </p:cNvPr>
          <p:cNvSpPr txBox="1"/>
          <p:nvPr/>
        </p:nvSpPr>
        <p:spPr>
          <a:xfrm>
            <a:off x="6685580" y="3582673"/>
            <a:ext cx="5161991" cy="830997"/>
          </a:xfrm>
          <a:prstGeom prst="rect">
            <a:avLst/>
          </a:prstGeom>
          <a:noFill/>
        </p:spPr>
        <p:txBody>
          <a:bodyPr wrap="none" rtlCol="0">
            <a:spAutoFit/>
          </a:bodyPr>
          <a:lstStyle/>
          <a:p>
            <a:r>
              <a:rPr lang="en-US" altLang="ko-KR" sz="20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점수는 신용카드 기능을 완벽히 재현한 </a:t>
            </a:r>
            <a:r>
              <a:rPr lang="ko-KR" altLang="en-US" sz="1400" dirty="0" err="1">
                <a:latin typeface="삼성고딕체" panose="020B0609000101010101" pitchFamily="49" charset="-127"/>
                <a:ea typeface="삼성고딕체" panose="020B0609000101010101" pitchFamily="49" charset="-127"/>
              </a:rPr>
              <a:t>화베이</a:t>
            </a:r>
            <a:r>
              <a:rPr lang="en-US" altLang="ko-KR" sz="1400" dirty="0">
                <a:latin typeface="삼성고딕체" panose="020B0609000101010101" pitchFamily="49" charset="-127"/>
                <a:ea typeface="삼성고딕체" panose="020B0609000101010101" pitchFamily="49" charset="-127"/>
              </a:rPr>
              <a:t>(</a:t>
            </a:r>
            <a:r>
              <a:rPr lang="ko-KR" altLang="en-US" sz="1400" dirty="0">
                <a:latin typeface="삼성고딕체" panose="020B0609000101010101" pitchFamily="49" charset="-127"/>
                <a:ea typeface="삼성고딕체" panose="020B0609000101010101" pitchFamily="49" charset="-127"/>
              </a:rPr>
              <a:t>花呗</a:t>
            </a:r>
            <a:r>
              <a:rPr lang="en-US" altLang="ko-KR" sz="1400" dirty="0">
                <a:latin typeface="삼성고딕체" panose="020B0609000101010101" pitchFamily="49" charset="-127"/>
                <a:ea typeface="삼성고딕체" panose="020B0609000101010101" pitchFamily="49" charset="-127"/>
              </a:rPr>
              <a:t>)</a:t>
            </a:r>
            <a:r>
              <a:rPr lang="ko-KR" altLang="en-US" sz="1400" dirty="0">
                <a:solidFill>
                  <a:schemeClr val="tx1">
                    <a:lumMod val="65000"/>
                    <a:lumOff val="35000"/>
                  </a:schemeClr>
                </a:solidFill>
                <a:latin typeface="Helvetica" panose="020B0604020202020204" pitchFamily="34" charset="0"/>
                <a:ea typeface="삼성고딕체" panose="020B0609000101010101" pitchFamily="49" charset="-127"/>
              </a:rPr>
              <a:t> 서비스와 연관</a:t>
            </a:r>
            <a:endParaRPr lang="en-US" altLang="ko-KR" sz="1400" dirty="0">
              <a:solidFill>
                <a:schemeClr val="tx1">
                  <a:lumMod val="65000"/>
                  <a:lumOff val="35000"/>
                </a:schemeClr>
              </a:solidFill>
              <a:latin typeface="Helvetica" panose="020B0604020202020204" pitchFamily="34" charset="0"/>
              <a:ea typeface="삼성고딕체" panose="020B0609000101010101" pitchFamily="49" charset="-127"/>
            </a:endParaRPr>
          </a:p>
          <a:p>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ko-KR" altLang="en-US" sz="1400" dirty="0" err="1">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즈마신용을</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통해 산출된 신용도에 따라 결제 가능 한도액이 정해지고</a:t>
            </a:r>
            <a:endPar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endParaRPr>
          </a:p>
          <a:p>
            <a:r>
              <a:rPr lang="en-US" altLang="ko-KR"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     </a:t>
            </a:r>
            <a:r>
              <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rPr>
              <a:t>소비자는 한도액 범위 내 자유롭게 구매 가능</a:t>
            </a:r>
          </a:p>
        </p:txBody>
      </p:sp>
      <p:sp>
        <p:nvSpPr>
          <p:cNvPr id="22" name="TextBox 21">
            <a:extLst>
              <a:ext uri="{FF2B5EF4-FFF2-40B4-BE49-F238E27FC236}">
                <a16:creationId xmlns:a16="http://schemas.microsoft.com/office/drawing/2014/main" id="{06DDBFA1-255C-40B6-A9E7-777CC1734A93}"/>
              </a:ext>
            </a:extLst>
          </p:cNvPr>
          <p:cNvSpPr txBox="1"/>
          <p:nvPr/>
        </p:nvSpPr>
        <p:spPr>
          <a:xfrm>
            <a:off x="6685580" y="4454935"/>
            <a:ext cx="4650632" cy="615553"/>
          </a:xfrm>
          <a:prstGeom prst="rect">
            <a:avLst/>
          </a:prstGeom>
          <a:noFill/>
        </p:spPr>
        <p:txBody>
          <a:bodyPr wrap="none" rtlCol="0">
            <a:spAutoFit/>
          </a:bodyPr>
          <a:lstStyle/>
          <a:p>
            <a:r>
              <a:rPr lang="en-US" altLang="ko-KR" sz="20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err="1">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알리페이는</a:t>
            </a:r>
            <a:r>
              <a:rPr lang="ko-KR" altLang="en-US"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err="1">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화베이로</a:t>
            </a:r>
            <a:r>
              <a:rPr lang="ko-KR" altLang="en-US"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 결제 시 소비자에게 일정 혜택을 제공하며</a:t>
            </a:r>
            <a:endParaRPr lang="en-US" altLang="ko-KR"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endParaRPr>
          </a:p>
          <a:p>
            <a:r>
              <a:rPr lang="en-US" altLang="ko-KR"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       </a:t>
            </a:r>
            <a:r>
              <a:rPr lang="ko-KR" altLang="en-US"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오프라인에서도 서비스 사용 전환율을 높이고자 노력</a:t>
            </a:r>
            <a:endPar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endParaRPr>
          </a:p>
        </p:txBody>
      </p:sp>
      <p:sp>
        <p:nvSpPr>
          <p:cNvPr id="24" name="TextBox 23">
            <a:extLst>
              <a:ext uri="{FF2B5EF4-FFF2-40B4-BE49-F238E27FC236}">
                <a16:creationId xmlns:a16="http://schemas.microsoft.com/office/drawing/2014/main" id="{DB64657D-2C87-4C37-BC63-C4D511990BD8}"/>
              </a:ext>
            </a:extLst>
          </p:cNvPr>
          <p:cNvSpPr txBox="1"/>
          <p:nvPr/>
        </p:nvSpPr>
        <p:spPr>
          <a:xfrm>
            <a:off x="6685580" y="5071737"/>
            <a:ext cx="4158511" cy="400110"/>
          </a:xfrm>
          <a:prstGeom prst="rect">
            <a:avLst/>
          </a:prstGeom>
          <a:noFill/>
        </p:spPr>
        <p:txBody>
          <a:bodyPr wrap="none" rtlCol="0">
            <a:spAutoFit/>
          </a:bodyPr>
          <a:lstStyle/>
          <a:p>
            <a:r>
              <a:rPr lang="en-US" altLang="ko-KR" sz="20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   - </a:t>
            </a:r>
            <a:r>
              <a:rPr lang="ko-KR" altLang="en-US" sz="1400" dirty="0" err="1">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알리바바</a:t>
            </a:r>
            <a:r>
              <a:rPr lang="ko-KR" altLang="en-US"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 창업자 </a:t>
            </a:r>
            <a:r>
              <a:rPr lang="ko-KR" altLang="en-US" sz="1400" dirty="0" err="1">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마윈이</a:t>
            </a:r>
            <a:r>
              <a:rPr lang="ko-KR" altLang="en-US"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 끊임없이 이야기하던 </a:t>
            </a:r>
            <a:r>
              <a:rPr lang="en-US" altLang="ko-KR"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a:t>
            </a:r>
            <a:r>
              <a:rPr lang="ko-KR" altLang="en-US"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생태계</a:t>
            </a:r>
            <a:r>
              <a:rPr lang="en-US" altLang="ko-KR" sz="1400" dirty="0">
                <a:solidFill>
                  <a:schemeClr val="tx1">
                    <a:lumMod val="65000"/>
                    <a:lumOff val="35000"/>
                  </a:schemeClr>
                </a:solidFill>
                <a:latin typeface="Helvetica" panose="020B0604020202020204" pitchFamily="34" charset="0"/>
                <a:ea typeface="삼성고딕체" panose="020B0609000101010101" pitchFamily="49" charset="-127"/>
                <a:cs typeface="Helvetica" panose="020B0604020202020204" pitchFamily="34" charset="0"/>
              </a:rPr>
              <a:t>’</a:t>
            </a:r>
            <a:endParaRPr lang="ko-KR" altLang="en-US" sz="1400" dirty="0">
              <a:solidFill>
                <a:schemeClr val="tx1">
                  <a:lumMod val="65000"/>
                  <a:lumOff val="35000"/>
                </a:schemeClr>
              </a:solidFill>
              <a:latin typeface="삼성고딕체" panose="020B0609000101010101" pitchFamily="49" charset="-127"/>
              <a:ea typeface="삼성고딕체" panose="020B0609000101010101" pitchFamily="49" charset="-127"/>
              <a:cs typeface="Helvetica" panose="020B0604020202020204" pitchFamily="34" charset="0"/>
            </a:endParaRPr>
          </a:p>
        </p:txBody>
      </p:sp>
    </p:spTree>
    <p:extLst>
      <p:ext uri="{BB962C8B-B14F-4D97-AF65-F5344CB8AC3E}">
        <p14:creationId xmlns:p14="http://schemas.microsoft.com/office/powerpoint/2010/main" val="2095208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시장 점유율</a:t>
            </a:r>
            <a:r>
              <a:rPr lang="en-US" altLang="ko-KR"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(market share) - </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중국 전자상거래 업체 </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17" name="직사각형 16">
            <a:extLst>
              <a:ext uri="{FF2B5EF4-FFF2-40B4-BE49-F238E27FC236}">
                <a16:creationId xmlns:a16="http://schemas.microsoft.com/office/drawing/2014/main" id="{70DC8004-409F-4A15-BED7-89B134D6D1FC}"/>
              </a:ext>
            </a:extLst>
          </p:cNvPr>
          <p:cNvSpPr/>
          <p:nvPr/>
        </p:nvSpPr>
        <p:spPr>
          <a:xfrm rot="2699999">
            <a:off x="4943865" y="1527763"/>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latin typeface="나눔스퀘어" panose="020B0600000101010101" pitchFamily="50" charset="-127"/>
              <a:ea typeface="나눔스퀘어" panose="020B0600000101010101" pitchFamily="50" charset="-127"/>
            </a:endParaRPr>
          </a:p>
        </p:txBody>
      </p:sp>
      <p:sp>
        <p:nvSpPr>
          <p:cNvPr id="24" name="TextBox 23">
            <a:extLst>
              <a:ext uri="{FF2B5EF4-FFF2-40B4-BE49-F238E27FC236}">
                <a16:creationId xmlns:a16="http://schemas.microsoft.com/office/drawing/2014/main" id="{1402DBEA-75F3-448F-97EC-0D43E483D24F}"/>
              </a:ext>
            </a:extLst>
          </p:cNvPr>
          <p:cNvSpPr txBox="1"/>
          <p:nvPr/>
        </p:nvSpPr>
        <p:spPr>
          <a:xfrm>
            <a:off x="7178320" y="2234661"/>
            <a:ext cx="3707764" cy="3046988"/>
          </a:xfrm>
          <a:prstGeom prst="rect">
            <a:avLst/>
          </a:prstGeom>
          <a:noFill/>
        </p:spPr>
        <p:txBody>
          <a:bodyPr wrap="square" rtlCol="0">
            <a:spAutoFit/>
          </a:bodyPr>
          <a:lstStyle/>
          <a:p>
            <a:r>
              <a:rPr lang="en-US" altLang="ko-KR" sz="1600" dirty="0">
                <a:solidFill>
                  <a:srgbClr val="595959"/>
                </a:solidFill>
                <a:latin typeface="나눔스퀘어" panose="020B0600000101010101" pitchFamily="50" charset="-127"/>
                <a:ea typeface="나눔스퀘어" panose="020B0600000101010101" pitchFamily="50" charset="-127"/>
              </a:rPr>
              <a:t> 1</a:t>
            </a:r>
            <a:r>
              <a:rPr lang="ko-KR" altLang="en-US" sz="1600" dirty="0">
                <a:solidFill>
                  <a:srgbClr val="595959"/>
                </a:solidFill>
                <a:latin typeface="나눔스퀘어" panose="020B0600000101010101" pitchFamily="50" charset="-127"/>
                <a:ea typeface="나눔스퀘어" panose="020B0600000101010101" pitchFamily="50" charset="-127"/>
              </a:rPr>
              <a:t>위 </a:t>
            </a:r>
            <a:r>
              <a:rPr lang="en-US" altLang="ko-KR" sz="1600" dirty="0">
                <a:solidFill>
                  <a:srgbClr val="595959"/>
                </a:solidFill>
                <a:latin typeface="나눔스퀘어" panose="020B0600000101010101" pitchFamily="50" charset="-127"/>
                <a:ea typeface="나눔스퀘어" panose="020B0600000101010101" pitchFamily="50" charset="-127"/>
              </a:rPr>
              <a:t>: </a:t>
            </a:r>
            <a:r>
              <a:rPr lang="ko-KR" altLang="en-US" sz="1600" dirty="0" err="1">
                <a:solidFill>
                  <a:srgbClr val="595959"/>
                </a:solidFill>
                <a:latin typeface="나눔스퀘어" panose="020B0600000101010101" pitchFamily="50" charset="-127"/>
                <a:ea typeface="나눔스퀘어" panose="020B0600000101010101" pitchFamily="50" charset="-127"/>
              </a:rPr>
              <a:t>알리바바</a:t>
            </a:r>
            <a:r>
              <a:rPr lang="en-US" altLang="ko-KR" sz="1600" dirty="0">
                <a:solidFill>
                  <a:srgbClr val="595959"/>
                </a:solidFill>
                <a:latin typeface="나눔스퀘어" panose="020B0600000101010101" pitchFamily="50" charset="-127"/>
                <a:ea typeface="나눔스퀘어" panose="020B0600000101010101" pitchFamily="50" charset="-127"/>
              </a:rPr>
              <a:t>(</a:t>
            </a:r>
            <a:r>
              <a:rPr lang="ko-KR" altLang="en-US" sz="1600" dirty="0" err="1">
                <a:solidFill>
                  <a:srgbClr val="595959"/>
                </a:solidFill>
                <a:latin typeface="나눔스퀘어" panose="020B0600000101010101" pitchFamily="50" charset="-127"/>
                <a:ea typeface="나눔스퀘어" panose="020B0600000101010101" pitchFamily="50" charset="-127"/>
              </a:rPr>
              <a:t>티몰</a:t>
            </a:r>
            <a:r>
              <a:rPr lang="en-US" altLang="ko-KR" sz="1600" dirty="0">
                <a:solidFill>
                  <a:srgbClr val="595959"/>
                </a:solidFill>
                <a:latin typeface="나눔스퀘어" panose="020B0600000101010101" pitchFamily="50" charset="-127"/>
                <a:ea typeface="나눔스퀘어" panose="020B0600000101010101" pitchFamily="50" charset="-127"/>
              </a:rPr>
              <a:t>) - 54.0%</a:t>
            </a:r>
          </a:p>
          <a:p>
            <a:endParaRPr lang="en-US" altLang="ko-KR" sz="1600" dirty="0">
              <a:solidFill>
                <a:srgbClr val="595959"/>
              </a:solidFill>
              <a:latin typeface="나눔스퀘어" panose="020B0600000101010101" pitchFamily="50" charset="-127"/>
              <a:ea typeface="나눔스퀘어" panose="020B0600000101010101" pitchFamily="50" charset="-127"/>
            </a:endParaRPr>
          </a:p>
          <a:p>
            <a:r>
              <a:rPr lang="en-US" altLang="ko-KR" sz="1600" dirty="0">
                <a:solidFill>
                  <a:srgbClr val="595959"/>
                </a:solidFill>
                <a:latin typeface="나눔스퀘어" panose="020B0600000101010101" pitchFamily="50" charset="-127"/>
                <a:ea typeface="나눔스퀘어" panose="020B0600000101010101" pitchFamily="50" charset="-127"/>
              </a:rPr>
              <a:t> 2</a:t>
            </a:r>
            <a:r>
              <a:rPr lang="ko-KR" altLang="en-US" sz="1600" dirty="0">
                <a:solidFill>
                  <a:srgbClr val="595959"/>
                </a:solidFill>
                <a:latin typeface="나눔스퀘어" panose="020B0600000101010101" pitchFamily="50" charset="-127"/>
                <a:ea typeface="나눔스퀘어" panose="020B0600000101010101" pitchFamily="50" charset="-127"/>
              </a:rPr>
              <a:t>위 </a:t>
            </a:r>
            <a:r>
              <a:rPr lang="en-US" altLang="ko-KR" sz="1600" dirty="0">
                <a:solidFill>
                  <a:srgbClr val="595959"/>
                </a:solidFill>
                <a:latin typeface="나눔스퀘어" panose="020B0600000101010101" pitchFamily="50" charset="-127"/>
                <a:ea typeface="나눔스퀘어" panose="020B0600000101010101" pitchFamily="50" charset="-127"/>
              </a:rPr>
              <a:t>: </a:t>
            </a:r>
            <a:r>
              <a:rPr lang="ko-KR" altLang="en-US" sz="1600" dirty="0" err="1">
                <a:solidFill>
                  <a:srgbClr val="595959"/>
                </a:solidFill>
                <a:latin typeface="나눔스퀘어" panose="020B0600000101010101" pitchFamily="50" charset="-127"/>
                <a:ea typeface="나눔스퀘어" panose="020B0600000101010101" pitchFamily="50" charset="-127"/>
              </a:rPr>
              <a:t>징동</a:t>
            </a:r>
            <a:r>
              <a:rPr lang="ko-KR" altLang="en-US" sz="1600" dirty="0">
                <a:solidFill>
                  <a:srgbClr val="595959"/>
                </a:solidFill>
                <a:latin typeface="나눔스퀘어" panose="020B0600000101010101" pitchFamily="50" charset="-127"/>
                <a:ea typeface="나눔스퀘어" panose="020B0600000101010101" pitchFamily="50" charset="-127"/>
              </a:rPr>
              <a:t> </a:t>
            </a:r>
            <a:r>
              <a:rPr lang="en-US" altLang="ko-KR" sz="1600" dirty="0">
                <a:solidFill>
                  <a:srgbClr val="595959"/>
                </a:solidFill>
                <a:latin typeface="나눔스퀘어" panose="020B0600000101010101" pitchFamily="50" charset="-127"/>
                <a:ea typeface="나눔스퀘어" panose="020B0600000101010101" pitchFamily="50" charset="-127"/>
              </a:rPr>
              <a:t>– 26.3%</a:t>
            </a:r>
          </a:p>
          <a:p>
            <a:endParaRPr lang="en-US" altLang="ko-KR" sz="1600" dirty="0">
              <a:solidFill>
                <a:srgbClr val="595959"/>
              </a:solidFill>
              <a:latin typeface="나눔스퀘어" panose="020B0600000101010101" pitchFamily="50" charset="-127"/>
              <a:ea typeface="나눔스퀘어" panose="020B0600000101010101" pitchFamily="50" charset="-127"/>
            </a:endParaRPr>
          </a:p>
          <a:p>
            <a:r>
              <a:rPr lang="en-US" altLang="ko-KR" sz="1600" dirty="0">
                <a:solidFill>
                  <a:srgbClr val="595959"/>
                </a:solidFill>
                <a:latin typeface="나눔스퀘어" panose="020B0600000101010101" pitchFamily="50" charset="-127"/>
                <a:ea typeface="나눔스퀘어" panose="020B0600000101010101" pitchFamily="50" charset="-127"/>
              </a:rPr>
              <a:t> 3</a:t>
            </a:r>
            <a:r>
              <a:rPr lang="ko-KR" altLang="en-US" sz="1600" dirty="0">
                <a:solidFill>
                  <a:srgbClr val="595959"/>
                </a:solidFill>
                <a:latin typeface="나눔스퀘어" panose="020B0600000101010101" pitchFamily="50" charset="-127"/>
                <a:ea typeface="나눔스퀘어" panose="020B0600000101010101" pitchFamily="50" charset="-127"/>
              </a:rPr>
              <a:t>위 </a:t>
            </a:r>
            <a:r>
              <a:rPr lang="en-US" altLang="ko-KR" sz="1600" dirty="0">
                <a:solidFill>
                  <a:srgbClr val="595959"/>
                </a:solidFill>
                <a:latin typeface="나눔스퀘어" panose="020B0600000101010101" pitchFamily="50" charset="-127"/>
                <a:ea typeface="나눔스퀘어" panose="020B0600000101010101" pitchFamily="50" charset="-127"/>
              </a:rPr>
              <a:t>: </a:t>
            </a:r>
            <a:r>
              <a:rPr lang="ko-KR" altLang="en-US" sz="1600" dirty="0" err="1">
                <a:solidFill>
                  <a:srgbClr val="595959"/>
                </a:solidFill>
                <a:latin typeface="나눔스퀘어" panose="020B0600000101010101" pitchFamily="50" charset="-127"/>
                <a:ea typeface="나눔스퀘어" panose="020B0600000101010101" pitchFamily="50" charset="-127"/>
              </a:rPr>
              <a:t>쑤닝</a:t>
            </a:r>
            <a:r>
              <a:rPr lang="ko-KR" altLang="en-US" sz="1600" dirty="0">
                <a:solidFill>
                  <a:srgbClr val="595959"/>
                </a:solidFill>
                <a:latin typeface="나눔스퀘어" panose="020B0600000101010101" pitchFamily="50" charset="-127"/>
                <a:ea typeface="나눔스퀘어" panose="020B0600000101010101" pitchFamily="50" charset="-127"/>
              </a:rPr>
              <a:t> </a:t>
            </a:r>
            <a:r>
              <a:rPr lang="en-US" altLang="ko-KR" sz="1600" dirty="0">
                <a:solidFill>
                  <a:srgbClr val="595959"/>
                </a:solidFill>
                <a:latin typeface="나눔스퀘어" panose="020B0600000101010101" pitchFamily="50" charset="-127"/>
                <a:ea typeface="나눔스퀘어" panose="020B0600000101010101" pitchFamily="50" charset="-127"/>
              </a:rPr>
              <a:t>– 4.5%</a:t>
            </a:r>
          </a:p>
          <a:p>
            <a:endParaRPr lang="en-US" altLang="ko-KR" sz="1600" dirty="0">
              <a:solidFill>
                <a:srgbClr val="595959"/>
              </a:solidFill>
              <a:latin typeface="나눔스퀘어" panose="020B0600000101010101" pitchFamily="50" charset="-127"/>
              <a:ea typeface="나눔스퀘어" panose="020B0600000101010101" pitchFamily="50" charset="-127"/>
            </a:endParaRPr>
          </a:p>
          <a:p>
            <a:r>
              <a:rPr lang="en-US" altLang="ko-KR" sz="1600" dirty="0">
                <a:solidFill>
                  <a:srgbClr val="595959"/>
                </a:solidFill>
                <a:latin typeface="나눔스퀘어" panose="020B0600000101010101" pitchFamily="50" charset="-127"/>
                <a:ea typeface="나눔스퀘어" panose="020B0600000101010101" pitchFamily="50" charset="-127"/>
              </a:rPr>
              <a:t>  .</a:t>
            </a:r>
          </a:p>
          <a:p>
            <a:r>
              <a:rPr lang="en-US" altLang="ko-KR" sz="1600" dirty="0">
                <a:solidFill>
                  <a:srgbClr val="595959"/>
                </a:solidFill>
                <a:latin typeface="나눔스퀘어" panose="020B0600000101010101" pitchFamily="50" charset="-127"/>
                <a:ea typeface="나눔스퀘어" panose="020B0600000101010101" pitchFamily="50" charset="-127"/>
              </a:rPr>
              <a:t>  .</a:t>
            </a:r>
          </a:p>
          <a:p>
            <a:r>
              <a:rPr lang="en-US" altLang="ko-KR" sz="1600" dirty="0">
                <a:solidFill>
                  <a:srgbClr val="595959"/>
                </a:solidFill>
                <a:latin typeface="나눔스퀘어" panose="020B0600000101010101" pitchFamily="50" charset="-127"/>
                <a:ea typeface="나눔스퀘어" panose="020B0600000101010101" pitchFamily="50" charset="-127"/>
              </a:rPr>
              <a:t>  .</a:t>
            </a:r>
          </a:p>
          <a:p>
            <a:r>
              <a:rPr lang="en-US" altLang="ko-KR" sz="1600" dirty="0">
                <a:solidFill>
                  <a:srgbClr val="595959"/>
                </a:solidFill>
                <a:latin typeface="나눔스퀘어" panose="020B0600000101010101" pitchFamily="50" charset="-127"/>
                <a:ea typeface="나눔스퀘어" panose="020B0600000101010101" pitchFamily="50" charset="-127"/>
              </a:rPr>
              <a:t>  .</a:t>
            </a:r>
          </a:p>
          <a:p>
            <a:endParaRPr lang="en-US" altLang="ko-KR" sz="1600" dirty="0">
              <a:solidFill>
                <a:srgbClr val="595959"/>
              </a:solidFill>
              <a:latin typeface="나눔스퀘어" panose="020B0600000101010101" pitchFamily="50" charset="-127"/>
              <a:ea typeface="나눔스퀘어" panose="020B0600000101010101" pitchFamily="50" charset="-127"/>
            </a:endParaRPr>
          </a:p>
          <a:p>
            <a:r>
              <a:rPr lang="en-US" altLang="ko-KR" sz="1600" dirty="0">
                <a:solidFill>
                  <a:srgbClr val="595959"/>
                </a:solidFill>
                <a:latin typeface="나눔스퀘어" panose="020B0600000101010101" pitchFamily="50" charset="-127"/>
                <a:ea typeface="나눔스퀘어" panose="020B0600000101010101" pitchFamily="50" charset="-127"/>
              </a:rPr>
              <a:t> 7</a:t>
            </a:r>
            <a:r>
              <a:rPr lang="ko-KR" altLang="en-US" sz="1600" dirty="0">
                <a:solidFill>
                  <a:srgbClr val="595959"/>
                </a:solidFill>
                <a:latin typeface="나눔스퀘어" panose="020B0600000101010101" pitchFamily="50" charset="-127"/>
                <a:ea typeface="나눔스퀘어" panose="020B0600000101010101" pitchFamily="50" charset="-127"/>
              </a:rPr>
              <a:t>위 </a:t>
            </a:r>
            <a:r>
              <a:rPr lang="en-US" altLang="ko-KR" sz="1600" dirty="0">
                <a:solidFill>
                  <a:srgbClr val="595959"/>
                </a:solidFill>
                <a:latin typeface="나눔스퀘어" panose="020B0600000101010101" pitchFamily="50" charset="-127"/>
                <a:ea typeface="나눔스퀘어" panose="020B0600000101010101" pitchFamily="50" charset="-127"/>
              </a:rPr>
              <a:t>: </a:t>
            </a:r>
            <a:r>
              <a:rPr lang="ko-KR" altLang="en-US" sz="1600" dirty="0">
                <a:solidFill>
                  <a:srgbClr val="595959"/>
                </a:solidFill>
                <a:latin typeface="나눔스퀘어" panose="020B0600000101010101" pitchFamily="50" charset="-127"/>
                <a:ea typeface="나눔스퀘어" panose="020B0600000101010101" pitchFamily="50" charset="-127"/>
              </a:rPr>
              <a:t>아마존차이나 </a:t>
            </a:r>
            <a:r>
              <a:rPr lang="en-US" altLang="ko-KR" sz="1600" dirty="0">
                <a:solidFill>
                  <a:srgbClr val="595959"/>
                </a:solidFill>
                <a:latin typeface="나눔스퀘어" panose="020B0600000101010101" pitchFamily="50" charset="-127"/>
                <a:ea typeface="나눔스퀘어" panose="020B0600000101010101" pitchFamily="50" charset="-127"/>
              </a:rPr>
              <a:t>– 0.9%</a:t>
            </a: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경쟁환경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(Competitive Environment) </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79808"/>
            <a:ext cx="7165423" cy="5027113"/>
          </a:xfrm>
          <a:prstGeom prst="rect">
            <a:avLst/>
          </a:prstGeom>
        </p:spPr>
      </p:pic>
      <p:sp>
        <p:nvSpPr>
          <p:cNvPr id="16" name="직사각형 15">
            <a:extLst>
              <a:ext uri="{FF2B5EF4-FFF2-40B4-BE49-F238E27FC236}">
                <a16:creationId xmlns:a16="http://schemas.microsoft.com/office/drawing/2014/main" id="{70DC8004-409F-4A15-BED7-89B134D6D1FC}"/>
              </a:ext>
            </a:extLst>
          </p:cNvPr>
          <p:cNvSpPr/>
          <p:nvPr/>
        </p:nvSpPr>
        <p:spPr>
          <a:xfrm rot="2699999">
            <a:off x="7211933" y="160847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latin typeface="나눔스퀘어" panose="020B0600000101010101" pitchFamily="50" charset="-127"/>
              <a:ea typeface="나눔스퀘어" panose="020B0600000101010101" pitchFamily="50" charset="-127"/>
            </a:endParaRPr>
          </a:p>
        </p:txBody>
      </p:sp>
      <p:sp>
        <p:nvSpPr>
          <p:cNvPr id="22" name="TextBox 21">
            <a:extLst>
              <a:ext uri="{FF2B5EF4-FFF2-40B4-BE49-F238E27FC236}">
                <a16:creationId xmlns:a16="http://schemas.microsoft.com/office/drawing/2014/main" id="{6131069B-2D1E-4991-A7FD-0792570AFCB7}"/>
              </a:ext>
            </a:extLst>
          </p:cNvPr>
          <p:cNvSpPr txBox="1"/>
          <p:nvPr/>
        </p:nvSpPr>
        <p:spPr>
          <a:xfrm>
            <a:off x="7407843" y="1489567"/>
            <a:ext cx="3694345" cy="400110"/>
          </a:xfrm>
          <a:prstGeom prst="rect">
            <a:avLst/>
          </a:prstGeom>
          <a:noFill/>
        </p:spPr>
        <p:txBody>
          <a:bodyPr wrap="none" rtlCol="0">
            <a:spAutoFit/>
          </a:bodyPr>
          <a:lstStyle/>
          <a:p>
            <a:r>
              <a:rPr lang="ko-KR" altLang="en-US" sz="2000" b="1" dirty="0">
                <a:solidFill>
                  <a:srgbClr val="595959"/>
                </a:solidFill>
                <a:latin typeface="나눔스퀘어" panose="020B0600000101010101" pitchFamily="50" charset="-127"/>
                <a:ea typeface="나눔스퀘어" panose="020B0600000101010101" pitchFamily="50" charset="-127"/>
              </a:rPr>
              <a:t>시장 점유율 </a:t>
            </a:r>
            <a:r>
              <a:rPr lang="en-US" altLang="ko-KR" sz="2000" b="1" dirty="0">
                <a:solidFill>
                  <a:srgbClr val="595959"/>
                </a:solidFill>
                <a:latin typeface="나눔스퀘어" panose="020B0600000101010101" pitchFamily="50" charset="-127"/>
                <a:ea typeface="나눔스퀘어" panose="020B0600000101010101" pitchFamily="50" charset="-127"/>
              </a:rPr>
              <a:t>(Market Share)</a:t>
            </a:r>
          </a:p>
        </p:txBody>
      </p:sp>
    </p:spTree>
    <p:extLst>
      <p:ext uri="{BB962C8B-B14F-4D97-AF65-F5344CB8AC3E}">
        <p14:creationId xmlns:p14="http://schemas.microsoft.com/office/powerpoint/2010/main" val="3613285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경쟁사 </a:t>
            </a:r>
            <a:r>
              <a:rPr lang="en-US" altLang="ko-KR"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(Competitor) </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소개 </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경쟁환경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(Competitive Environment) </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graphicFrame>
        <p:nvGraphicFramePr>
          <p:cNvPr id="26" name="내용 개체 틀 5">
            <a:extLst>
              <a:ext uri="{FF2B5EF4-FFF2-40B4-BE49-F238E27FC236}">
                <a16:creationId xmlns:a16="http://schemas.microsoft.com/office/drawing/2014/main" id="{0B17A437-E958-43C1-BA0F-759CF6A391A2}"/>
              </a:ext>
            </a:extLst>
          </p:cNvPr>
          <p:cNvGraphicFramePr>
            <a:graphicFrameLocks noGrp="1"/>
          </p:cNvGraphicFramePr>
          <p:nvPr>
            <p:ph idx="1"/>
            <p:extLst/>
          </p:nvPr>
        </p:nvGraphicFramePr>
        <p:xfrm>
          <a:off x="623387" y="1686282"/>
          <a:ext cx="11174166" cy="4541520"/>
        </p:xfrm>
        <a:graphic>
          <a:graphicData uri="http://schemas.openxmlformats.org/drawingml/2006/table">
            <a:tbl>
              <a:tblPr firstRow="1" bandRow="1">
                <a:tableStyleId>{5C22544A-7EE6-4342-B048-85BDC9FD1C3A}</a:tableStyleId>
              </a:tblPr>
              <a:tblGrid>
                <a:gridCol w="5337856">
                  <a:extLst>
                    <a:ext uri="{9D8B030D-6E8A-4147-A177-3AD203B41FA5}">
                      <a16:colId xmlns:a16="http://schemas.microsoft.com/office/drawing/2014/main" val="90357986"/>
                    </a:ext>
                  </a:extLst>
                </a:gridCol>
                <a:gridCol w="5836310">
                  <a:extLst>
                    <a:ext uri="{9D8B030D-6E8A-4147-A177-3AD203B41FA5}">
                      <a16:colId xmlns:a16="http://schemas.microsoft.com/office/drawing/2014/main" val="4078359058"/>
                    </a:ext>
                  </a:extLst>
                </a:gridCol>
              </a:tblGrid>
              <a:tr h="524589">
                <a:tc>
                  <a:txBody>
                    <a:bodyPr/>
                    <a:lstStyle/>
                    <a:p>
                      <a:pPr algn="ctr" latinLnBrk="1"/>
                      <a:r>
                        <a:rPr lang="ko-KR" altLang="en-US" sz="2000" dirty="0" err="1">
                          <a:latin typeface="나눔스퀘어" panose="020B0600000101010101" pitchFamily="50" charset="-127"/>
                          <a:ea typeface="나눔스퀘어" panose="020B0600000101010101" pitchFamily="50" charset="-127"/>
                        </a:rPr>
                        <a:t>알리바바</a:t>
                      </a:r>
                      <a:endParaRPr lang="ko-KR" altLang="en-US" sz="1400" dirty="0">
                        <a:latin typeface="나눔스퀘어" panose="020B0600000101010101" pitchFamily="50" charset="-127"/>
                        <a:ea typeface="나눔스퀘어" panose="020B0600000101010101" pitchFamily="50" charset="-127"/>
                      </a:endParaRPr>
                    </a:p>
                  </a:txBody>
                  <a:tcPr marL="137160" marR="137160" marT="137160" marB="137160" anchor="ctr">
                    <a:solidFill>
                      <a:schemeClr val="bg1">
                        <a:lumMod val="75000"/>
                      </a:schemeClr>
                    </a:solidFill>
                  </a:tcPr>
                </a:tc>
                <a:tc>
                  <a:txBody>
                    <a:bodyPr/>
                    <a:lstStyle/>
                    <a:p>
                      <a:pPr algn="ctr" latinLnBrk="1"/>
                      <a:r>
                        <a:rPr lang="ko-KR" altLang="en-US" sz="2000" dirty="0" err="1">
                          <a:latin typeface="나눔스퀘어" panose="020B0600000101010101" pitchFamily="50" charset="-127"/>
                          <a:ea typeface="나눔스퀘어" panose="020B0600000101010101" pitchFamily="50" charset="-127"/>
                        </a:rPr>
                        <a:t>징동</a:t>
                      </a:r>
                      <a:endParaRPr lang="ko-KR" altLang="en-US" sz="2000" dirty="0">
                        <a:latin typeface="나눔스퀘어" panose="020B0600000101010101" pitchFamily="50" charset="-127"/>
                        <a:ea typeface="나눔스퀘어" panose="020B0600000101010101" pitchFamily="50" charset="-127"/>
                      </a:endParaRPr>
                    </a:p>
                  </a:txBody>
                  <a:tcPr marL="137160" marR="137160" marT="137160" marB="137160" anchor="ctr">
                    <a:solidFill>
                      <a:schemeClr val="bg1">
                        <a:lumMod val="75000"/>
                      </a:schemeClr>
                    </a:solidFill>
                  </a:tcPr>
                </a:tc>
                <a:extLst>
                  <a:ext uri="{0D108BD9-81ED-4DB2-BD59-A6C34878D82A}">
                    <a16:rowId xmlns:a16="http://schemas.microsoft.com/office/drawing/2014/main" val="2298897771"/>
                  </a:ext>
                </a:extLst>
              </a:tr>
              <a:tr h="3589294">
                <a:tc>
                  <a:txBody>
                    <a:bodyPr/>
                    <a:lstStyle/>
                    <a:p>
                      <a:pPr marL="285750" indent="-285750" algn="l" latinLnBrk="1">
                        <a:lnSpc>
                          <a:spcPct val="200000"/>
                        </a:lnSpc>
                        <a:buFont typeface="Arial" panose="020B0604020202020204" pitchFamily="34" charset="0"/>
                        <a:buChar char="•"/>
                      </a:pPr>
                      <a:r>
                        <a:rPr lang="en-US" altLang="ko-KR" sz="1400" b="0" i="0" kern="1200" dirty="0">
                          <a:solidFill>
                            <a:schemeClr val="dk1"/>
                          </a:solidFill>
                          <a:effectLst/>
                          <a:latin typeface="+mn-lt"/>
                          <a:ea typeface="+mn-ea"/>
                          <a:cs typeface="+mn-cs"/>
                        </a:rPr>
                        <a:t>1999</a:t>
                      </a:r>
                      <a:r>
                        <a:rPr lang="ko-KR" altLang="en-US" sz="1400" b="0" i="0" kern="1200" dirty="0">
                          <a:solidFill>
                            <a:schemeClr val="dk1"/>
                          </a:solidFill>
                          <a:effectLst/>
                          <a:latin typeface="+mn-lt"/>
                          <a:ea typeface="+mn-ea"/>
                          <a:cs typeface="+mn-cs"/>
                        </a:rPr>
                        <a:t>년 </a:t>
                      </a:r>
                      <a:r>
                        <a:rPr lang="en-US" altLang="ko-KR" sz="1400" b="0" i="0" kern="1200" dirty="0">
                          <a:solidFill>
                            <a:schemeClr val="dk1"/>
                          </a:solidFill>
                          <a:effectLst/>
                          <a:latin typeface="+mn-lt"/>
                          <a:ea typeface="+mn-ea"/>
                          <a:cs typeface="+mn-cs"/>
                        </a:rPr>
                        <a:t>B2B </a:t>
                      </a:r>
                      <a:r>
                        <a:rPr lang="ko-KR" altLang="en-US" sz="1400" b="0" i="0" kern="1200" dirty="0">
                          <a:solidFill>
                            <a:schemeClr val="dk1"/>
                          </a:solidFill>
                          <a:effectLst/>
                          <a:latin typeface="+mn-lt"/>
                          <a:ea typeface="+mn-ea"/>
                          <a:cs typeface="+mn-cs"/>
                        </a:rPr>
                        <a:t>전자상거래 서비스 시작</a:t>
                      </a:r>
                      <a:endParaRPr lang="en-US" altLang="ko-KR" sz="1400" b="0" i="0" kern="1200" dirty="0">
                        <a:solidFill>
                          <a:schemeClr val="dk1"/>
                        </a:solidFill>
                        <a:effectLst/>
                        <a:latin typeface="+mn-lt"/>
                        <a:ea typeface="+mn-ea"/>
                        <a:cs typeface="+mn-cs"/>
                      </a:endParaRPr>
                    </a:p>
                    <a:p>
                      <a:pPr marL="285750" marR="0" indent="-285750" algn="l" defTabSz="914400" rtl="0" eaLnBrk="1" fontAlgn="auto" latinLnBrk="1" hangingPunct="1">
                        <a:lnSpc>
                          <a:spcPct val="200000"/>
                        </a:lnSpc>
                        <a:spcBef>
                          <a:spcPts val="0"/>
                        </a:spcBef>
                        <a:spcAft>
                          <a:spcPts val="0"/>
                        </a:spcAft>
                        <a:buClrTx/>
                        <a:buSzTx/>
                        <a:buFont typeface="Arial" panose="020B0604020202020204" pitchFamily="34" charset="0"/>
                        <a:buChar char="•"/>
                        <a:tabLst/>
                        <a:defRPr/>
                      </a:pPr>
                      <a:r>
                        <a:rPr lang="ko-KR" altLang="en-US" sz="1400" b="0" i="0" kern="1200" dirty="0">
                          <a:solidFill>
                            <a:schemeClr val="dk1"/>
                          </a:solidFill>
                          <a:effectLst/>
                          <a:latin typeface="+mn-lt"/>
                          <a:ea typeface="+mn-ea"/>
                          <a:cs typeface="+mn-cs"/>
                        </a:rPr>
                        <a:t>시가총액 약 </a:t>
                      </a:r>
                      <a:r>
                        <a:rPr lang="en-US" altLang="ko-KR" sz="1400" b="0" i="0" kern="1200" dirty="0">
                          <a:solidFill>
                            <a:schemeClr val="dk1"/>
                          </a:solidFill>
                          <a:effectLst/>
                          <a:latin typeface="+mn-lt"/>
                          <a:ea typeface="+mn-ea"/>
                          <a:cs typeface="+mn-cs"/>
                        </a:rPr>
                        <a:t>531</a:t>
                      </a:r>
                      <a:r>
                        <a:rPr lang="ko-KR" altLang="en-US" sz="1400" b="0" i="0" kern="1200" dirty="0">
                          <a:solidFill>
                            <a:schemeClr val="dk1"/>
                          </a:solidFill>
                          <a:effectLst/>
                          <a:latin typeface="+mn-lt"/>
                          <a:ea typeface="+mn-ea"/>
                          <a:cs typeface="+mn-cs"/>
                        </a:rPr>
                        <a:t>조</a:t>
                      </a:r>
                      <a:endParaRPr lang="en-US" altLang="ko-KR" sz="1400" b="0" i="0" kern="1200" dirty="0">
                        <a:solidFill>
                          <a:schemeClr val="dk1"/>
                        </a:solidFill>
                        <a:effectLst/>
                        <a:latin typeface="+mn-lt"/>
                        <a:ea typeface="+mn-ea"/>
                        <a:cs typeface="+mn-cs"/>
                      </a:endParaRPr>
                    </a:p>
                    <a:p>
                      <a:pPr marL="285750" indent="-285750" algn="l" latinLnBrk="1">
                        <a:lnSpc>
                          <a:spcPct val="200000"/>
                        </a:lnSpc>
                        <a:buFont typeface="Arial" panose="020B0604020202020204" pitchFamily="34" charset="0"/>
                        <a:buChar char="•"/>
                      </a:pPr>
                      <a:r>
                        <a:rPr lang="ko-KR" altLang="en-US" sz="1400" b="0" i="0" kern="1200" dirty="0">
                          <a:solidFill>
                            <a:schemeClr val="dk1"/>
                          </a:solidFill>
                          <a:effectLst/>
                          <a:latin typeface="+mn-lt"/>
                          <a:ea typeface="+mn-ea"/>
                          <a:cs typeface="+mn-cs"/>
                        </a:rPr>
                        <a:t>인사이드 아웃 전략</a:t>
                      </a:r>
                      <a:r>
                        <a:rPr lang="en-US" altLang="ko-KR" sz="1400" b="0" i="0" kern="1200" dirty="0">
                          <a:solidFill>
                            <a:schemeClr val="dk1"/>
                          </a:solidFill>
                          <a:effectLst/>
                          <a:latin typeface="+mn-lt"/>
                          <a:ea typeface="+mn-ea"/>
                          <a:cs typeface="+mn-cs"/>
                        </a:rPr>
                        <a:t>(</a:t>
                      </a:r>
                      <a:r>
                        <a:rPr lang="ko-KR" altLang="en-US" sz="1400" b="0" i="0" kern="1200" baseline="0" dirty="0">
                          <a:solidFill>
                            <a:schemeClr val="dk1"/>
                          </a:solidFill>
                          <a:effectLst/>
                          <a:latin typeface="+mn-lt"/>
                          <a:ea typeface="+mn-ea"/>
                          <a:cs typeface="+mn-cs"/>
                        </a:rPr>
                        <a:t>기업 자체적으로 기업의 역량과 강점을 진단해서 매출액과 점유율을 높임</a:t>
                      </a:r>
                      <a:r>
                        <a:rPr lang="en-US" altLang="ko-KR" sz="1400" b="0" i="0" kern="1200" baseline="0" dirty="0">
                          <a:solidFill>
                            <a:schemeClr val="dk1"/>
                          </a:solidFill>
                          <a:effectLst/>
                          <a:latin typeface="+mn-lt"/>
                          <a:ea typeface="+mn-ea"/>
                          <a:cs typeface="+mn-cs"/>
                        </a:rPr>
                        <a:t>)</a:t>
                      </a:r>
                    </a:p>
                    <a:p>
                      <a:pPr marL="285750" indent="-285750" algn="l" latinLnBrk="1">
                        <a:lnSpc>
                          <a:spcPct val="200000"/>
                        </a:lnSpc>
                        <a:buFont typeface="Arial" panose="020B0604020202020204" pitchFamily="34" charset="0"/>
                        <a:buChar char="•"/>
                      </a:pPr>
                      <a:r>
                        <a:rPr lang="ko-KR" altLang="en-US" sz="1400" b="0" i="0" kern="1200" dirty="0">
                          <a:solidFill>
                            <a:schemeClr val="dk1"/>
                          </a:solidFill>
                          <a:effectLst/>
                          <a:latin typeface="+mn-lt"/>
                          <a:ea typeface="+mn-ea"/>
                          <a:cs typeface="+mn-cs"/>
                        </a:rPr>
                        <a:t>유통</a:t>
                      </a:r>
                      <a:r>
                        <a:rPr lang="ko-KR" altLang="en-US" sz="1400" b="0" i="0" kern="1200" baseline="0" dirty="0">
                          <a:solidFill>
                            <a:schemeClr val="dk1"/>
                          </a:solidFill>
                          <a:effectLst/>
                          <a:latin typeface="+mn-lt"/>
                          <a:ea typeface="+mn-ea"/>
                          <a:cs typeface="+mn-cs"/>
                        </a:rPr>
                        <a:t> 채널에서는 중간 판매자의 권한을 강조</a:t>
                      </a:r>
                      <a:endParaRPr lang="en-US" altLang="ko-KR" sz="1400" b="0" i="0" kern="1200" baseline="0" dirty="0">
                        <a:solidFill>
                          <a:schemeClr val="dk1"/>
                        </a:solidFill>
                        <a:effectLst/>
                        <a:latin typeface="+mn-lt"/>
                        <a:ea typeface="+mn-ea"/>
                        <a:cs typeface="+mn-cs"/>
                      </a:endParaRPr>
                    </a:p>
                    <a:p>
                      <a:pPr marL="285750" indent="-285750" algn="l" latinLnBrk="1">
                        <a:lnSpc>
                          <a:spcPct val="200000"/>
                        </a:lnSpc>
                        <a:buFont typeface="Arial" panose="020B0604020202020204" pitchFamily="34" charset="0"/>
                        <a:buChar char="•"/>
                      </a:pPr>
                      <a:r>
                        <a:rPr lang="ko-KR" altLang="en-US" sz="1400" dirty="0"/>
                        <a:t>간편한 결재 방식과 소통창구</a:t>
                      </a:r>
                      <a:r>
                        <a:rPr lang="en-US" altLang="ko-KR" sz="1400" dirty="0"/>
                        <a:t>(</a:t>
                      </a:r>
                      <a:r>
                        <a:rPr lang="ko-KR" altLang="en-US" sz="1400" dirty="0"/>
                        <a:t>알리 페이</a:t>
                      </a:r>
                      <a:r>
                        <a:rPr lang="en-US" altLang="ko-KR" sz="1400" dirty="0"/>
                        <a:t>, </a:t>
                      </a:r>
                      <a:r>
                        <a:rPr lang="ko-KR" altLang="en-US" sz="1400" dirty="0"/>
                        <a:t>메신저 서비스 알리 왕왕</a:t>
                      </a:r>
                      <a:r>
                        <a:rPr lang="en-US" altLang="ko-KR" sz="1400" dirty="0"/>
                        <a:t>)</a:t>
                      </a:r>
                      <a:endParaRPr lang="en-US" altLang="ko-KR" sz="1400" b="0" i="0" kern="1200" dirty="0">
                        <a:solidFill>
                          <a:schemeClr val="dk1"/>
                        </a:solidFill>
                        <a:effectLst/>
                        <a:latin typeface="+mn-lt"/>
                        <a:ea typeface="+mn-ea"/>
                        <a:cs typeface="+mn-cs"/>
                      </a:endParaRPr>
                    </a:p>
                    <a:p>
                      <a:pPr marL="285750" indent="-285750" algn="l" latinLnBrk="1">
                        <a:lnSpc>
                          <a:spcPct val="200000"/>
                        </a:lnSpc>
                        <a:buFont typeface="Arial" panose="020B0604020202020204" pitchFamily="34" charset="0"/>
                        <a:buChar char="•"/>
                      </a:pPr>
                      <a:endParaRPr lang="en-US" altLang="ko-KR" sz="1400" b="0" i="0" kern="1200" dirty="0">
                        <a:solidFill>
                          <a:schemeClr val="dk1"/>
                        </a:solidFill>
                        <a:effectLst/>
                        <a:latin typeface="+mn-lt"/>
                        <a:ea typeface="+mn-ea"/>
                        <a:cs typeface="+mn-cs"/>
                      </a:endParaRPr>
                    </a:p>
                    <a:p>
                      <a:pPr marL="285750" indent="-285750" algn="l" latinLnBrk="1">
                        <a:buFont typeface="Arial" panose="020B0604020202020204" pitchFamily="34" charset="0"/>
                        <a:buChar char="•"/>
                      </a:pPr>
                      <a:endParaRPr lang="en-US" altLang="ko-KR" dirty="0">
                        <a:solidFill>
                          <a:schemeClr val="tx1"/>
                        </a:solidFill>
                        <a:latin typeface="나눔스퀘어" panose="020B0600000101010101" pitchFamily="50" charset="-127"/>
                        <a:ea typeface="나눔스퀘어" panose="020B0600000101010101" pitchFamily="50" charset="-127"/>
                      </a:endParaRPr>
                    </a:p>
                  </a:txBody>
                  <a:tcPr marL="137160" marR="137160" marT="137160" marB="137160" anchor="ctr">
                    <a:solidFill>
                      <a:schemeClr val="bg1">
                        <a:lumMod val="95000"/>
                      </a:schemeClr>
                    </a:solidFill>
                  </a:tcPr>
                </a:tc>
                <a:tc>
                  <a:txBody>
                    <a:bodyPr/>
                    <a:lstStyle/>
                    <a:p>
                      <a:pPr marL="285750" lvl="0" indent="-285750" algn="l">
                        <a:lnSpc>
                          <a:spcPct val="150000"/>
                        </a:lnSpc>
                        <a:spcBef>
                          <a:spcPts val="600"/>
                        </a:spcBef>
                        <a:buFont typeface="Arial" panose="020B0604020202020204" pitchFamily="34" charset="0"/>
                        <a:buChar char="•"/>
                      </a:pPr>
                      <a:r>
                        <a:rPr lang="ko-KR" altLang="en-US" sz="1400" b="0" i="0" kern="1200" dirty="0">
                          <a:solidFill>
                            <a:schemeClr val="dk1"/>
                          </a:solidFill>
                          <a:effectLst/>
                          <a:latin typeface="+mn-lt"/>
                          <a:ea typeface="+mn-ea"/>
                          <a:cs typeface="+mn-cs"/>
                        </a:rPr>
                        <a:t> </a:t>
                      </a:r>
                      <a:r>
                        <a:rPr lang="en-US" altLang="ko-KR" sz="1400" b="0" i="0" kern="1200" dirty="0">
                          <a:solidFill>
                            <a:schemeClr val="dk1"/>
                          </a:solidFill>
                          <a:effectLst/>
                          <a:latin typeface="+mn-lt"/>
                          <a:ea typeface="+mn-ea"/>
                          <a:cs typeface="+mn-cs"/>
                        </a:rPr>
                        <a:t>1998</a:t>
                      </a:r>
                      <a:r>
                        <a:rPr lang="ko-KR" altLang="en-US" sz="1400" b="0" i="0" kern="1200" dirty="0">
                          <a:solidFill>
                            <a:schemeClr val="dk1"/>
                          </a:solidFill>
                          <a:effectLst/>
                          <a:latin typeface="+mn-lt"/>
                          <a:ea typeface="+mn-ea"/>
                          <a:cs typeface="+mn-cs"/>
                        </a:rPr>
                        <a:t>년 전자제품 판매사업으로 시작</a:t>
                      </a:r>
                      <a:endParaRPr lang="en-US" altLang="ko-KR" sz="1400" b="0" i="0" kern="1200" dirty="0">
                        <a:solidFill>
                          <a:schemeClr val="dk1"/>
                        </a:solidFill>
                        <a:effectLst/>
                        <a:latin typeface="+mn-lt"/>
                        <a:ea typeface="+mn-ea"/>
                        <a:cs typeface="+mn-cs"/>
                      </a:endParaRPr>
                    </a:p>
                    <a:p>
                      <a:pPr marL="285750" lvl="0" indent="-285750" algn="l">
                        <a:lnSpc>
                          <a:spcPct val="150000"/>
                        </a:lnSpc>
                        <a:spcBef>
                          <a:spcPts val="600"/>
                        </a:spcBef>
                        <a:buFont typeface="Arial" panose="020B0604020202020204" pitchFamily="34" charset="0"/>
                        <a:buChar char="•"/>
                      </a:pPr>
                      <a:r>
                        <a:rPr lang="ko-KR" altLang="en-US" sz="1400" b="0" i="0" kern="1200" dirty="0">
                          <a:solidFill>
                            <a:schemeClr val="dk1"/>
                          </a:solidFill>
                          <a:effectLst/>
                          <a:latin typeface="+mn-lt"/>
                          <a:ea typeface="+mn-ea"/>
                          <a:cs typeface="+mn-cs"/>
                        </a:rPr>
                        <a:t>매출액 </a:t>
                      </a:r>
                      <a:r>
                        <a:rPr lang="en-US" altLang="ko-KR" sz="1400" b="0" i="0" kern="1200" dirty="0">
                          <a:solidFill>
                            <a:schemeClr val="dk1"/>
                          </a:solidFill>
                          <a:effectLst/>
                          <a:latin typeface="+mn-lt"/>
                          <a:ea typeface="+mn-ea"/>
                          <a:cs typeface="+mn-cs"/>
                        </a:rPr>
                        <a:t>42</a:t>
                      </a:r>
                      <a:r>
                        <a:rPr lang="ko-KR" altLang="en-US" sz="1400" b="0" i="0" kern="1200" dirty="0">
                          <a:solidFill>
                            <a:schemeClr val="dk1"/>
                          </a:solidFill>
                          <a:effectLst/>
                          <a:latin typeface="+mn-lt"/>
                          <a:ea typeface="+mn-ea"/>
                          <a:cs typeface="+mn-cs"/>
                        </a:rPr>
                        <a:t>조원</a:t>
                      </a:r>
                      <a:r>
                        <a:rPr lang="en-US" altLang="ko-KR" sz="1400" b="0" i="0" kern="1200" baseline="0" dirty="0">
                          <a:solidFill>
                            <a:schemeClr val="dk1"/>
                          </a:solidFill>
                          <a:effectLst/>
                          <a:latin typeface="+mn-lt"/>
                          <a:ea typeface="+mn-ea"/>
                          <a:cs typeface="+mn-cs"/>
                        </a:rPr>
                        <a:t> , </a:t>
                      </a:r>
                      <a:r>
                        <a:rPr lang="ko-KR" altLang="en-US" sz="1400" b="0" i="0" kern="1200" dirty="0">
                          <a:solidFill>
                            <a:schemeClr val="dk1"/>
                          </a:solidFill>
                          <a:effectLst/>
                          <a:latin typeface="+mn-lt"/>
                          <a:ea typeface="+mn-ea"/>
                          <a:cs typeface="+mn-cs"/>
                        </a:rPr>
                        <a:t>시장가치 </a:t>
                      </a:r>
                      <a:r>
                        <a:rPr lang="en-US" altLang="ko-KR" sz="1400" b="0" i="0" kern="1200" dirty="0">
                          <a:solidFill>
                            <a:schemeClr val="dk1"/>
                          </a:solidFill>
                          <a:effectLst/>
                          <a:latin typeface="+mn-lt"/>
                          <a:ea typeface="+mn-ea"/>
                          <a:cs typeface="+mn-cs"/>
                        </a:rPr>
                        <a:t>350</a:t>
                      </a:r>
                      <a:r>
                        <a:rPr lang="ko-KR" altLang="en-US" sz="1400" b="0" i="0" kern="1200" dirty="0">
                          <a:solidFill>
                            <a:schemeClr val="dk1"/>
                          </a:solidFill>
                          <a:effectLst/>
                          <a:latin typeface="+mn-lt"/>
                          <a:ea typeface="+mn-ea"/>
                          <a:cs typeface="+mn-cs"/>
                        </a:rPr>
                        <a:t>억 달러 </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시가총액 </a:t>
                      </a:r>
                      <a:r>
                        <a:rPr lang="en-US" altLang="ko-KR" sz="1400" b="0" i="0" kern="1200" dirty="0">
                          <a:solidFill>
                            <a:schemeClr val="dk1"/>
                          </a:solidFill>
                          <a:effectLst/>
                          <a:latin typeface="+mn-lt"/>
                          <a:ea typeface="+mn-ea"/>
                          <a:cs typeface="+mn-cs"/>
                        </a:rPr>
                        <a:t>72</a:t>
                      </a:r>
                      <a:r>
                        <a:rPr lang="ko-KR" altLang="en-US" sz="1400" b="0" i="0" kern="1200" dirty="0">
                          <a:solidFill>
                            <a:schemeClr val="dk1"/>
                          </a:solidFill>
                          <a:effectLst/>
                          <a:latin typeface="+mn-lt"/>
                          <a:ea typeface="+mn-ea"/>
                          <a:cs typeface="+mn-cs"/>
                        </a:rPr>
                        <a:t>조</a:t>
                      </a:r>
                      <a:endParaRPr lang="en-US" altLang="ko-KR" sz="1400" b="0" i="0" kern="1200" dirty="0">
                        <a:solidFill>
                          <a:schemeClr val="dk1"/>
                        </a:solidFill>
                        <a:effectLst/>
                        <a:latin typeface="+mn-lt"/>
                        <a:ea typeface="+mn-ea"/>
                        <a:cs typeface="+mn-cs"/>
                      </a:endParaRPr>
                    </a:p>
                    <a:p>
                      <a:pPr marL="285750" marR="0" lvl="0" indent="-285750" algn="l" defTabSz="914400" rtl="0" eaLnBrk="1" fontAlgn="auto" latinLnBrk="1" hangingPunct="1">
                        <a:lnSpc>
                          <a:spcPct val="150000"/>
                        </a:lnSpc>
                        <a:spcBef>
                          <a:spcPts val="600"/>
                        </a:spcBef>
                        <a:spcAft>
                          <a:spcPts val="0"/>
                        </a:spcAft>
                        <a:buClrTx/>
                        <a:buSzTx/>
                        <a:buFont typeface="Arial" panose="020B0604020202020204" pitchFamily="34" charset="0"/>
                        <a:buChar char="•"/>
                        <a:tabLst/>
                        <a:defRPr/>
                      </a:pPr>
                      <a:r>
                        <a:rPr lang="ko-KR" altLang="en-US" sz="1400" b="0" i="0" kern="1200" dirty="0">
                          <a:solidFill>
                            <a:schemeClr val="dk1"/>
                          </a:solidFill>
                          <a:effectLst/>
                          <a:latin typeface="+mn-lt"/>
                          <a:ea typeface="+mn-ea"/>
                          <a:cs typeface="+mn-cs"/>
                        </a:rPr>
                        <a:t>무인 점포 </a:t>
                      </a:r>
                      <a:r>
                        <a:rPr lang="en-US" altLang="ko-KR" sz="1400" b="0" i="0" kern="1200" dirty="0">
                          <a:solidFill>
                            <a:schemeClr val="dk1"/>
                          </a:solidFill>
                          <a:effectLst/>
                          <a:latin typeface="+mn-lt"/>
                          <a:ea typeface="+mn-ea"/>
                          <a:cs typeface="+mn-cs"/>
                        </a:rPr>
                        <a:t>, </a:t>
                      </a:r>
                      <a:r>
                        <a:rPr lang="ko-KR" altLang="en-US" sz="1400" b="0" i="0" kern="1200" dirty="0" err="1">
                          <a:solidFill>
                            <a:schemeClr val="dk1"/>
                          </a:solidFill>
                          <a:effectLst/>
                          <a:latin typeface="+mn-lt"/>
                          <a:ea typeface="+mn-ea"/>
                          <a:cs typeface="+mn-cs"/>
                        </a:rPr>
                        <a:t>드론</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무인 창고에 거액의 자금 투자 </a:t>
                      </a:r>
                      <a:r>
                        <a:rPr lang="en-US" altLang="ko-KR" sz="1400" b="0" i="0" kern="1200" dirty="0">
                          <a:solidFill>
                            <a:schemeClr val="dk1"/>
                          </a:solidFill>
                          <a:effectLst/>
                          <a:latin typeface="+mn-lt"/>
                          <a:ea typeface="+mn-ea"/>
                          <a:cs typeface="+mn-cs"/>
                        </a:rPr>
                        <a:t>(100% </a:t>
                      </a:r>
                      <a:r>
                        <a:rPr lang="ko-KR" altLang="en-US" sz="1400" b="0" i="0" kern="1200" dirty="0">
                          <a:solidFill>
                            <a:schemeClr val="dk1"/>
                          </a:solidFill>
                          <a:effectLst/>
                          <a:latin typeface="+mn-lt"/>
                          <a:ea typeface="+mn-ea"/>
                          <a:cs typeface="+mn-cs"/>
                        </a:rPr>
                        <a:t>자동화된 </a:t>
                      </a:r>
                      <a:r>
                        <a:rPr lang="ko-KR" altLang="en-US" sz="1400" b="0" i="0" kern="1200" dirty="0" err="1">
                          <a:solidFill>
                            <a:schemeClr val="dk1"/>
                          </a:solidFill>
                          <a:effectLst/>
                          <a:latin typeface="+mn-lt"/>
                          <a:ea typeface="+mn-ea"/>
                          <a:cs typeface="+mn-cs"/>
                        </a:rPr>
                        <a:t>기업추구</a:t>
                      </a:r>
                      <a:r>
                        <a:rPr lang="en-US" altLang="ko-KR" sz="1400" b="0" i="0" kern="1200" dirty="0">
                          <a:solidFill>
                            <a:schemeClr val="dk1"/>
                          </a:solidFill>
                          <a:effectLst/>
                          <a:latin typeface="+mn-lt"/>
                          <a:ea typeface="+mn-ea"/>
                          <a:cs typeface="+mn-cs"/>
                        </a:rPr>
                        <a:t>)</a:t>
                      </a:r>
                      <a:endParaRPr lang="en-US" altLang="ko-KR" sz="1400" b="0" i="0" kern="1200" baseline="0" dirty="0">
                        <a:solidFill>
                          <a:schemeClr val="dk1"/>
                        </a:solidFill>
                        <a:effectLst/>
                        <a:latin typeface="+mn-lt"/>
                        <a:ea typeface="+mn-ea"/>
                        <a:cs typeface="+mn-cs"/>
                      </a:endParaRPr>
                    </a:p>
                    <a:p>
                      <a:pPr marL="285750" marR="0" lvl="0" indent="-285750" algn="l" defTabSz="914400" rtl="0" eaLnBrk="1" fontAlgn="auto" latinLnBrk="1" hangingPunct="1">
                        <a:lnSpc>
                          <a:spcPct val="150000"/>
                        </a:lnSpc>
                        <a:spcBef>
                          <a:spcPts val="600"/>
                        </a:spcBef>
                        <a:spcAft>
                          <a:spcPts val="0"/>
                        </a:spcAft>
                        <a:buClrTx/>
                        <a:buSzTx/>
                        <a:buFont typeface="Arial" panose="020B0604020202020204" pitchFamily="34" charset="0"/>
                        <a:buChar char="•"/>
                        <a:tabLst/>
                        <a:defRPr/>
                      </a:pPr>
                      <a:r>
                        <a:rPr lang="ko-KR" altLang="en-US" sz="1400" b="0" i="0" kern="1200" dirty="0">
                          <a:solidFill>
                            <a:schemeClr val="dk1"/>
                          </a:solidFill>
                          <a:effectLst/>
                          <a:latin typeface="+mn-lt"/>
                          <a:ea typeface="+mn-ea"/>
                          <a:cs typeface="+mn-cs"/>
                        </a:rPr>
                        <a:t>엄격하게 관리되는 자체 쇼핑몰 경쟁력</a:t>
                      </a:r>
                      <a:r>
                        <a:rPr lang="en-US" altLang="ko-KR" sz="1400" b="0" i="0" kern="1200" dirty="0">
                          <a:solidFill>
                            <a:schemeClr val="dk1"/>
                          </a:solidFill>
                          <a:effectLst/>
                          <a:latin typeface="+mn-lt"/>
                          <a:ea typeface="+mn-ea"/>
                          <a:cs typeface="+mn-cs"/>
                        </a:rPr>
                        <a:t>(</a:t>
                      </a:r>
                      <a:r>
                        <a:rPr lang="en-US" altLang="ko-KR" sz="1400" b="0" i="0" kern="1200" baseline="0" dirty="0">
                          <a:solidFill>
                            <a:schemeClr val="dk1"/>
                          </a:solidFill>
                          <a:effectLst/>
                          <a:latin typeface="+mn-lt"/>
                          <a:ea typeface="+mn-ea"/>
                          <a:cs typeface="+mn-cs"/>
                        </a:rPr>
                        <a:t> </a:t>
                      </a:r>
                      <a:r>
                        <a:rPr lang="ko-KR" altLang="en-US" sz="1400" b="0" i="0" kern="1200" baseline="0" dirty="0">
                          <a:solidFill>
                            <a:schemeClr val="dk1"/>
                          </a:solidFill>
                          <a:effectLst/>
                          <a:latin typeface="+mn-lt"/>
                          <a:ea typeface="+mn-ea"/>
                          <a:cs typeface="+mn-cs"/>
                        </a:rPr>
                        <a:t>까다로운 검증 절차</a:t>
                      </a:r>
                      <a:r>
                        <a:rPr lang="en-US" altLang="ko-KR" sz="1400" b="0" i="0" kern="1200" baseline="0" dirty="0">
                          <a:solidFill>
                            <a:schemeClr val="dk1"/>
                          </a:solidFill>
                          <a:effectLst/>
                          <a:latin typeface="+mn-lt"/>
                          <a:ea typeface="+mn-ea"/>
                          <a:cs typeface="+mn-cs"/>
                        </a:rPr>
                        <a:t>) </a:t>
                      </a:r>
                    </a:p>
                    <a:p>
                      <a:pPr marL="285750" marR="0" lvl="0" indent="-285750" algn="l" defTabSz="914400" rtl="0" eaLnBrk="1" fontAlgn="auto" latinLnBrk="1" hangingPunct="1">
                        <a:lnSpc>
                          <a:spcPct val="150000"/>
                        </a:lnSpc>
                        <a:spcBef>
                          <a:spcPts val="600"/>
                        </a:spcBef>
                        <a:spcAft>
                          <a:spcPts val="0"/>
                        </a:spcAft>
                        <a:buClrTx/>
                        <a:buSzTx/>
                        <a:buFont typeface="Arial" panose="020B0604020202020204" pitchFamily="34" charset="0"/>
                        <a:buChar char="•"/>
                        <a:tabLst/>
                        <a:defRPr/>
                      </a:pPr>
                      <a:r>
                        <a:rPr lang="ko-KR" altLang="en-US" sz="1400" b="0" i="0" kern="1200" baseline="0" dirty="0">
                          <a:solidFill>
                            <a:schemeClr val="dk1"/>
                          </a:solidFill>
                          <a:effectLst/>
                          <a:latin typeface="+mn-lt"/>
                          <a:ea typeface="+mn-ea"/>
                          <a:cs typeface="+mn-cs"/>
                        </a:rPr>
                        <a:t>자체 물류 창고를 통한 빠른 배송</a:t>
                      </a:r>
                      <a:endParaRPr lang="en-US" altLang="ko-KR" sz="1400" b="0" i="0" kern="1200" dirty="0">
                        <a:solidFill>
                          <a:schemeClr val="dk1"/>
                        </a:solidFill>
                        <a:effectLst/>
                        <a:latin typeface="+mn-lt"/>
                        <a:ea typeface="+mn-ea"/>
                        <a:cs typeface="+mn-cs"/>
                      </a:endParaRPr>
                    </a:p>
                    <a:p>
                      <a:pPr marL="285750" marR="0" lvl="0" indent="-285750" algn="l" defTabSz="914400" rtl="0" eaLnBrk="1" fontAlgn="auto" latinLnBrk="1" hangingPunct="1">
                        <a:lnSpc>
                          <a:spcPct val="150000"/>
                        </a:lnSpc>
                        <a:spcBef>
                          <a:spcPts val="600"/>
                        </a:spcBef>
                        <a:spcAft>
                          <a:spcPts val="0"/>
                        </a:spcAft>
                        <a:buClrTx/>
                        <a:buSzTx/>
                        <a:buFont typeface="Arial" panose="020B0604020202020204" pitchFamily="34" charset="0"/>
                        <a:buChar char="•"/>
                        <a:tabLst/>
                        <a:defRPr/>
                      </a:pPr>
                      <a:endParaRPr lang="en-US" altLang="ko-KR" sz="1400" b="0" i="0" kern="1200" dirty="0">
                        <a:solidFill>
                          <a:schemeClr val="dk1"/>
                        </a:solidFill>
                        <a:effectLst/>
                        <a:latin typeface="+mn-lt"/>
                        <a:ea typeface="+mn-ea"/>
                        <a:cs typeface="+mn-cs"/>
                      </a:endParaRPr>
                    </a:p>
                    <a:p>
                      <a:pPr marL="285750" marR="0" lvl="0" indent="-285750" algn="l" defTabSz="914400" rtl="0" eaLnBrk="1" fontAlgn="auto" latinLnBrk="1" hangingPunct="1">
                        <a:lnSpc>
                          <a:spcPct val="100000"/>
                        </a:lnSpc>
                        <a:spcBef>
                          <a:spcPts val="600"/>
                        </a:spcBef>
                        <a:spcAft>
                          <a:spcPts val="0"/>
                        </a:spcAft>
                        <a:buClrTx/>
                        <a:buSzTx/>
                        <a:buFont typeface="Arial" panose="020B0604020202020204" pitchFamily="34" charset="0"/>
                        <a:buChar char="•"/>
                        <a:tabLst/>
                        <a:defRPr/>
                      </a:pPr>
                      <a:endParaRPr lang="en-US" altLang="ko-KR" sz="1400" b="0" i="0" kern="1200" dirty="0">
                        <a:solidFill>
                          <a:schemeClr val="dk1"/>
                        </a:solidFill>
                        <a:effectLst/>
                        <a:latin typeface="+mn-lt"/>
                        <a:ea typeface="+mn-ea"/>
                        <a:cs typeface="+mn-cs"/>
                      </a:endParaRPr>
                    </a:p>
                    <a:p>
                      <a:pPr marL="285750" marR="0" lvl="0" indent="-285750" algn="l" defTabSz="914400" rtl="0" eaLnBrk="1" fontAlgn="auto" latinLnBrk="1" hangingPunct="1">
                        <a:lnSpc>
                          <a:spcPct val="100000"/>
                        </a:lnSpc>
                        <a:spcBef>
                          <a:spcPts val="600"/>
                        </a:spcBef>
                        <a:spcAft>
                          <a:spcPts val="0"/>
                        </a:spcAft>
                        <a:buClrTx/>
                        <a:buSzTx/>
                        <a:buFont typeface="Arial" panose="020B0604020202020204" pitchFamily="34" charset="0"/>
                        <a:buChar char="•"/>
                        <a:tabLst/>
                        <a:defRPr/>
                      </a:pPr>
                      <a:endParaRPr lang="en-US" altLang="ko-KR" sz="1400" b="0" i="0" kern="1200" dirty="0">
                        <a:solidFill>
                          <a:schemeClr val="dk1"/>
                        </a:solidFill>
                        <a:effectLst/>
                        <a:latin typeface="+mn-lt"/>
                        <a:ea typeface="+mn-ea"/>
                        <a:cs typeface="+mn-cs"/>
                      </a:endParaRPr>
                    </a:p>
                    <a:p>
                      <a:pPr marL="0" marR="0" lvl="0" indent="0" algn="l" defTabSz="914400" rtl="0" eaLnBrk="1" fontAlgn="auto" latinLnBrk="1" hangingPunct="1">
                        <a:lnSpc>
                          <a:spcPct val="100000"/>
                        </a:lnSpc>
                        <a:spcBef>
                          <a:spcPts val="600"/>
                        </a:spcBef>
                        <a:spcAft>
                          <a:spcPts val="0"/>
                        </a:spcAft>
                        <a:buClrTx/>
                        <a:buSzTx/>
                        <a:buFont typeface="Arial" panose="020B0604020202020204" pitchFamily="34" charset="0"/>
                        <a:buNone/>
                        <a:tabLst/>
                        <a:defRPr/>
                      </a:pPr>
                      <a:endParaRPr lang="en-US" altLang="ko-KR" sz="1400" b="0" i="0" kern="1200" dirty="0">
                        <a:solidFill>
                          <a:schemeClr val="dk1"/>
                        </a:solidFill>
                        <a:effectLst/>
                        <a:latin typeface="+mn-lt"/>
                        <a:ea typeface="+mn-ea"/>
                        <a:cs typeface="+mn-cs"/>
                      </a:endParaRPr>
                    </a:p>
                  </a:txBody>
                  <a:tcPr marL="137160" marR="137160" marT="137160" marB="137160" anchor="ctr">
                    <a:solidFill>
                      <a:schemeClr val="bg1">
                        <a:lumMod val="95000"/>
                      </a:schemeClr>
                    </a:solidFill>
                  </a:tcPr>
                </a:tc>
                <a:extLst>
                  <a:ext uri="{0D108BD9-81ED-4DB2-BD59-A6C34878D82A}">
                    <a16:rowId xmlns:a16="http://schemas.microsoft.com/office/drawing/2014/main" val="2737116763"/>
                  </a:ext>
                </a:extLst>
              </a:tr>
            </a:tbl>
          </a:graphicData>
        </a:graphic>
      </p:graphicFrame>
      <p:pic>
        <p:nvPicPr>
          <p:cNvPr id="3" name="그림 2"/>
          <p:cNvPicPr>
            <a:picLocks noChangeAspect="1"/>
          </p:cNvPicPr>
          <p:nvPr/>
        </p:nvPicPr>
        <p:blipFill>
          <a:blip r:embed="rId3"/>
          <a:stretch>
            <a:fillRect/>
          </a:stretch>
        </p:blipFill>
        <p:spPr>
          <a:xfrm>
            <a:off x="2277066" y="1114681"/>
            <a:ext cx="1730468" cy="581610"/>
          </a:xfrm>
          <a:prstGeom prst="rect">
            <a:avLst/>
          </a:prstGeom>
        </p:spPr>
      </p:pic>
      <p:pic>
        <p:nvPicPr>
          <p:cNvPr id="4" name="그림 3"/>
          <p:cNvPicPr>
            <a:picLocks noChangeAspect="1"/>
          </p:cNvPicPr>
          <p:nvPr/>
        </p:nvPicPr>
        <p:blipFill>
          <a:blip r:embed="rId4"/>
          <a:stretch>
            <a:fillRect/>
          </a:stretch>
        </p:blipFill>
        <p:spPr>
          <a:xfrm>
            <a:off x="7650256" y="1128239"/>
            <a:ext cx="1897156" cy="568052"/>
          </a:xfrm>
          <a:prstGeom prst="rect">
            <a:avLst/>
          </a:prstGeom>
        </p:spPr>
      </p:pic>
    </p:spTree>
    <p:extLst>
      <p:ext uri="{BB962C8B-B14F-4D97-AF65-F5344CB8AC3E}">
        <p14:creationId xmlns:p14="http://schemas.microsoft.com/office/powerpoint/2010/main" val="1797729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경쟁사 </a:t>
            </a:r>
            <a:r>
              <a:rPr lang="en-US" altLang="ko-KR"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(Competitor) </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소개 </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경쟁환경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(Competitive Environment) </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graphicFrame>
        <p:nvGraphicFramePr>
          <p:cNvPr id="26" name="내용 개체 틀 5">
            <a:extLst>
              <a:ext uri="{FF2B5EF4-FFF2-40B4-BE49-F238E27FC236}">
                <a16:creationId xmlns:a16="http://schemas.microsoft.com/office/drawing/2014/main" id="{0B17A437-E958-43C1-BA0F-759CF6A391A2}"/>
              </a:ext>
            </a:extLst>
          </p:cNvPr>
          <p:cNvGraphicFramePr>
            <a:graphicFrameLocks noGrp="1"/>
          </p:cNvGraphicFramePr>
          <p:nvPr>
            <p:ph idx="1"/>
            <p:extLst/>
          </p:nvPr>
        </p:nvGraphicFramePr>
        <p:xfrm>
          <a:off x="623384" y="1686282"/>
          <a:ext cx="11192098" cy="4543879"/>
        </p:xfrm>
        <a:graphic>
          <a:graphicData uri="http://schemas.openxmlformats.org/drawingml/2006/table">
            <a:tbl>
              <a:tblPr firstRow="1" bandRow="1">
                <a:tableStyleId>{5C22544A-7EE6-4342-B048-85BDC9FD1C3A}</a:tableStyleId>
              </a:tblPr>
              <a:tblGrid>
                <a:gridCol w="5596049">
                  <a:extLst>
                    <a:ext uri="{9D8B030D-6E8A-4147-A177-3AD203B41FA5}">
                      <a16:colId xmlns:a16="http://schemas.microsoft.com/office/drawing/2014/main" val="3968232912"/>
                    </a:ext>
                  </a:extLst>
                </a:gridCol>
                <a:gridCol w="5596049">
                  <a:extLst>
                    <a:ext uri="{9D8B030D-6E8A-4147-A177-3AD203B41FA5}">
                      <a16:colId xmlns:a16="http://schemas.microsoft.com/office/drawing/2014/main" val="2030454974"/>
                    </a:ext>
                  </a:extLst>
                </a:gridCol>
              </a:tblGrid>
              <a:tr h="587304">
                <a:tc>
                  <a:txBody>
                    <a:bodyPr/>
                    <a:lstStyle/>
                    <a:p>
                      <a:pPr algn="ctr" latinLnBrk="1"/>
                      <a:r>
                        <a:rPr lang="ko-KR" altLang="en-US" sz="2000" b="1" dirty="0" err="1">
                          <a:solidFill>
                            <a:schemeClr val="bg1"/>
                          </a:solidFill>
                          <a:latin typeface="나눔스퀘어" panose="020B0600000101010101" pitchFamily="50" charset="-127"/>
                          <a:ea typeface="나눔스퀘어" panose="020B0600000101010101" pitchFamily="50" charset="-127"/>
                        </a:rPr>
                        <a:t>쑤닝</a:t>
                      </a:r>
                      <a:endParaRPr lang="ko-KR" altLang="en-US" sz="1400" b="1" dirty="0">
                        <a:solidFill>
                          <a:schemeClr val="bg1"/>
                        </a:solidFill>
                        <a:latin typeface="나눔스퀘어" panose="020B0600000101010101" pitchFamily="50" charset="-127"/>
                        <a:ea typeface="나눔스퀘어" panose="020B0600000101010101" pitchFamily="50" charset="-127"/>
                      </a:endParaRPr>
                    </a:p>
                  </a:txBody>
                  <a:tcPr marL="137160" marR="137160" marT="137160" marB="137160" anchor="ctr">
                    <a:solidFill>
                      <a:schemeClr val="bg1">
                        <a:lumMod val="75000"/>
                      </a:schemeClr>
                    </a:solidFill>
                  </a:tcPr>
                </a:tc>
                <a:tc>
                  <a:txBody>
                    <a:bodyPr/>
                    <a:lstStyle/>
                    <a:p>
                      <a:pPr algn="ctr" latinLnBrk="1"/>
                      <a:r>
                        <a:rPr lang="ko-KR" altLang="en-US" sz="2000" b="1" dirty="0">
                          <a:solidFill>
                            <a:schemeClr val="bg1"/>
                          </a:solidFill>
                          <a:latin typeface="나눔스퀘어" panose="020B0600000101010101" pitchFamily="50" charset="-127"/>
                          <a:ea typeface="나눔스퀘어" panose="020B0600000101010101" pitchFamily="50" charset="-127"/>
                        </a:rPr>
                        <a:t>아마존 차이나</a:t>
                      </a:r>
                      <a:endParaRPr lang="ko-KR" altLang="en-US" sz="1400" b="1" dirty="0">
                        <a:solidFill>
                          <a:schemeClr val="bg1"/>
                        </a:solidFill>
                        <a:latin typeface="나눔스퀘어" panose="020B0600000101010101" pitchFamily="50" charset="-127"/>
                        <a:ea typeface="나눔스퀘어" panose="020B0600000101010101" pitchFamily="50" charset="-127"/>
                      </a:endParaRPr>
                    </a:p>
                  </a:txBody>
                  <a:tcPr marL="137160" marR="137160" marT="137160" marB="137160" anchor="ctr">
                    <a:solidFill>
                      <a:schemeClr val="bg1">
                        <a:lumMod val="75000"/>
                      </a:schemeClr>
                    </a:solidFill>
                  </a:tcPr>
                </a:tc>
                <a:extLst>
                  <a:ext uri="{0D108BD9-81ED-4DB2-BD59-A6C34878D82A}">
                    <a16:rowId xmlns:a16="http://schemas.microsoft.com/office/drawing/2014/main" val="2298897771"/>
                  </a:ext>
                </a:extLst>
              </a:tr>
              <a:tr h="3956575">
                <a:tc>
                  <a:txBody>
                    <a:bodyPr/>
                    <a:lstStyle/>
                    <a:p>
                      <a:pPr marL="285750" indent="-285750" algn="l">
                        <a:lnSpc>
                          <a:spcPct val="200000"/>
                        </a:lnSpc>
                        <a:buFont typeface="Arial" panose="020B0604020202020204" pitchFamily="34" charset="0"/>
                        <a:buChar char="•"/>
                      </a:pPr>
                      <a:r>
                        <a:rPr lang="en-US" altLang="ko-KR" sz="1400" dirty="0">
                          <a:solidFill>
                            <a:schemeClr val="tx1"/>
                          </a:solidFill>
                          <a:latin typeface="나눔스퀘어" panose="020B0600000101010101" pitchFamily="50" charset="-127"/>
                          <a:ea typeface="나눔스퀘어" panose="020B0600000101010101" pitchFamily="50" charset="-127"/>
                        </a:rPr>
                        <a:t>1990</a:t>
                      </a:r>
                      <a:r>
                        <a:rPr lang="ko-KR" altLang="en-US" sz="1400" dirty="0">
                          <a:solidFill>
                            <a:schemeClr val="tx1"/>
                          </a:solidFill>
                          <a:latin typeface="나눔스퀘어" panose="020B0600000101010101" pitchFamily="50" charset="-127"/>
                          <a:ea typeface="나눔스퀘어" panose="020B0600000101010101" pitchFamily="50" charset="-127"/>
                        </a:rPr>
                        <a:t>년 설립 </a:t>
                      </a:r>
                      <a:r>
                        <a:rPr lang="en-US" altLang="ko-KR" sz="1400" dirty="0">
                          <a:solidFill>
                            <a:schemeClr val="tx1"/>
                          </a:solidFill>
                          <a:latin typeface="나눔스퀘어" panose="020B0600000101010101" pitchFamily="50" charset="-127"/>
                          <a:ea typeface="나눔스퀘어" panose="020B0600000101010101" pitchFamily="50" charset="-127"/>
                        </a:rPr>
                        <a:t>, </a:t>
                      </a:r>
                      <a:r>
                        <a:rPr lang="ko-KR" altLang="en-US" sz="1400" dirty="0">
                          <a:solidFill>
                            <a:schemeClr val="tx1"/>
                          </a:solidFill>
                          <a:latin typeface="나눔스퀘어" panose="020B0600000101010101" pitchFamily="50" charset="-127"/>
                          <a:ea typeface="나눔스퀘어" panose="020B0600000101010101" pitchFamily="50" charset="-127"/>
                        </a:rPr>
                        <a:t>시가총액 약 </a:t>
                      </a:r>
                      <a:r>
                        <a:rPr lang="en-US" altLang="ko-KR" sz="1400" dirty="0">
                          <a:solidFill>
                            <a:schemeClr val="tx1"/>
                          </a:solidFill>
                          <a:latin typeface="나눔스퀘어" panose="020B0600000101010101" pitchFamily="50" charset="-127"/>
                          <a:ea typeface="나눔스퀘어" panose="020B0600000101010101" pitchFamily="50" charset="-127"/>
                        </a:rPr>
                        <a:t>20</a:t>
                      </a:r>
                      <a:r>
                        <a:rPr lang="ko-KR" altLang="en-US" sz="1400" dirty="0">
                          <a:solidFill>
                            <a:schemeClr val="tx1"/>
                          </a:solidFill>
                          <a:latin typeface="나눔스퀘어" panose="020B0600000101010101" pitchFamily="50" charset="-127"/>
                          <a:ea typeface="나눔스퀘어" panose="020B0600000101010101" pitchFamily="50" charset="-127"/>
                        </a:rPr>
                        <a:t>조</a:t>
                      </a:r>
                      <a:endParaRPr lang="en-US" altLang="ko-KR" sz="1400" dirty="0">
                        <a:solidFill>
                          <a:schemeClr val="tx1"/>
                        </a:solidFill>
                        <a:latin typeface="나눔스퀘어" panose="020B0600000101010101" pitchFamily="50" charset="-127"/>
                        <a:ea typeface="나눔스퀘어" panose="020B0600000101010101" pitchFamily="50" charset="-127"/>
                      </a:endParaRPr>
                    </a:p>
                    <a:p>
                      <a:pPr marL="285750" indent="-285750" algn="l">
                        <a:lnSpc>
                          <a:spcPct val="200000"/>
                        </a:lnSpc>
                        <a:buFont typeface="Arial" panose="020B0604020202020204" pitchFamily="34" charset="0"/>
                        <a:buChar char="•"/>
                      </a:pPr>
                      <a:r>
                        <a:rPr lang="ko-KR" altLang="en-US" sz="1400" dirty="0">
                          <a:solidFill>
                            <a:schemeClr val="tx1"/>
                          </a:solidFill>
                          <a:latin typeface="나눔스퀘어" panose="020B0600000101010101" pitchFamily="50" charset="-127"/>
                          <a:ea typeface="나눔스퀘어" panose="020B0600000101010101" pitchFamily="50" charset="-127"/>
                        </a:rPr>
                        <a:t>무인 자동화 상점 개점</a:t>
                      </a:r>
                      <a:endParaRPr lang="en-US" altLang="ko-KR" sz="1400" dirty="0">
                        <a:solidFill>
                          <a:schemeClr val="tx1"/>
                        </a:solidFill>
                        <a:latin typeface="나눔스퀘어" panose="020B0600000101010101" pitchFamily="50" charset="-127"/>
                        <a:ea typeface="나눔스퀘어" panose="020B0600000101010101" pitchFamily="50" charset="-127"/>
                      </a:endParaRPr>
                    </a:p>
                    <a:p>
                      <a:pPr marL="285750" indent="-285750" algn="l">
                        <a:lnSpc>
                          <a:spcPct val="200000"/>
                        </a:lnSpc>
                        <a:buFont typeface="Arial" panose="020B0604020202020204" pitchFamily="34" charset="0"/>
                        <a:buChar char="•"/>
                      </a:pPr>
                      <a:r>
                        <a:rPr lang="ko-KR" altLang="en-US" sz="1400" b="0" i="0" kern="1200" dirty="0">
                          <a:solidFill>
                            <a:schemeClr val="dk1"/>
                          </a:solidFill>
                          <a:effectLst/>
                          <a:latin typeface="+mn-lt"/>
                          <a:ea typeface="+mn-ea"/>
                          <a:cs typeface="+mn-cs"/>
                        </a:rPr>
                        <a:t>식품</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음료</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식용유</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부식</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생선</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과일</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미용</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위생용품</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가정용품</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유아용품 등도 ‘당일 배송 원칙’</a:t>
                      </a:r>
                      <a:endParaRPr lang="en-US" altLang="ko-KR" sz="1400" b="0" i="0" kern="1200" dirty="0">
                        <a:solidFill>
                          <a:schemeClr val="dk1"/>
                        </a:solidFill>
                        <a:effectLst/>
                        <a:latin typeface="+mn-lt"/>
                        <a:ea typeface="+mn-ea"/>
                        <a:cs typeface="+mn-cs"/>
                      </a:endParaRPr>
                    </a:p>
                    <a:p>
                      <a:pPr marL="285750" indent="-285750" algn="l">
                        <a:lnSpc>
                          <a:spcPct val="200000"/>
                        </a:lnSpc>
                        <a:buFont typeface="Arial" panose="020B0604020202020204" pitchFamily="34" charset="0"/>
                        <a:buChar char="•"/>
                      </a:pPr>
                      <a:r>
                        <a:rPr lang="ko-KR" altLang="en-US" sz="1400" b="0" i="0" kern="1200" dirty="0">
                          <a:solidFill>
                            <a:schemeClr val="dk1"/>
                          </a:solidFill>
                          <a:effectLst/>
                          <a:latin typeface="+mn-lt"/>
                          <a:ea typeface="+mn-ea"/>
                          <a:cs typeface="+mn-cs"/>
                        </a:rPr>
                        <a:t>자율주행 트럭</a:t>
                      </a:r>
                      <a:r>
                        <a:rPr lang="en-US" altLang="ko-KR" sz="1400" b="0" i="0" kern="1200" dirty="0">
                          <a:solidFill>
                            <a:schemeClr val="dk1"/>
                          </a:solidFill>
                          <a:effectLst/>
                          <a:latin typeface="+mn-lt"/>
                          <a:ea typeface="+mn-ea"/>
                          <a:cs typeface="+mn-cs"/>
                        </a:rPr>
                        <a:t>, </a:t>
                      </a:r>
                      <a:r>
                        <a:rPr lang="ko-KR" altLang="en-US" sz="1400" b="0" i="0" kern="1200" dirty="0">
                          <a:solidFill>
                            <a:schemeClr val="dk1"/>
                          </a:solidFill>
                          <a:effectLst/>
                          <a:latin typeface="+mn-lt"/>
                          <a:ea typeface="+mn-ea"/>
                          <a:cs typeface="+mn-cs"/>
                        </a:rPr>
                        <a:t>자율 차량 및 </a:t>
                      </a:r>
                      <a:r>
                        <a:rPr lang="en-US" altLang="ko-KR" sz="1400" b="0" i="0" kern="1200" dirty="0">
                          <a:solidFill>
                            <a:schemeClr val="dk1"/>
                          </a:solidFill>
                          <a:effectLst/>
                          <a:latin typeface="+mn-lt"/>
                          <a:ea typeface="+mn-ea"/>
                          <a:cs typeface="+mn-cs"/>
                        </a:rPr>
                        <a:t>AGV </a:t>
                      </a:r>
                      <a:r>
                        <a:rPr lang="ko-KR" altLang="en-US" sz="1400" b="0" i="0" kern="1200" dirty="0">
                          <a:solidFill>
                            <a:schemeClr val="dk1"/>
                          </a:solidFill>
                          <a:effectLst/>
                          <a:latin typeface="+mn-lt"/>
                          <a:ea typeface="+mn-ea"/>
                          <a:cs typeface="+mn-cs"/>
                        </a:rPr>
                        <a:t>물류창고를 통해 스마트 물류체계를 구축하고 영업 효율성을 지속해서 증가시킴</a:t>
                      </a:r>
                      <a:endParaRPr lang="ko-KR" altLang="en-US" sz="1400" dirty="0">
                        <a:solidFill>
                          <a:schemeClr val="tx1"/>
                        </a:solidFill>
                        <a:latin typeface="나눔스퀘어" panose="020B0600000101010101" pitchFamily="50" charset="-127"/>
                        <a:ea typeface="나눔스퀘어" panose="020B0600000101010101" pitchFamily="50" charset="-127"/>
                      </a:endParaRPr>
                    </a:p>
                  </a:txBody>
                  <a:tcPr marL="137160" marR="137160" marT="137160" marB="137160" anchor="ctr">
                    <a:solidFill>
                      <a:schemeClr val="bg1">
                        <a:lumMod val="95000"/>
                      </a:schemeClr>
                    </a:solidFill>
                  </a:tcPr>
                </a:tc>
                <a:tc>
                  <a:txBody>
                    <a:bodyPr/>
                    <a:lstStyle/>
                    <a:p>
                      <a:pPr marL="285750" marR="0" indent="-285750" algn="l" defTabSz="914400" rtl="0" eaLnBrk="1" fontAlgn="auto" latinLnBrk="1" hangingPunct="1">
                        <a:lnSpc>
                          <a:spcPct val="200000"/>
                        </a:lnSpc>
                        <a:spcBef>
                          <a:spcPts val="0"/>
                        </a:spcBef>
                        <a:spcAft>
                          <a:spcPts val="0"/>
                        </a:spcAft>
                        <a:buClrTx/>
                        <a:buSzTx/>
                        <a:buFont typeface="Arial" panose="020B0604020202020204" pitchFamily="34" charset="0"/>
                        <a:buChar char="•"/>
                        <a:tabLst/>
                        <a:defRPr/>
                      </a:pPr>
                      <a:r>
                        <a:rPr lang="en-US" altLang="ko-KR" sz="1400" b="0" i="0" kern="1200" dirty="0">
                          <a:solidFill>
                            <a:schemeClr val="dk1"/>
                          </a:solidFill>
                          <a:effectLst/>
                          <a:latin typeface="+mn-lt"/>
                          <a:ea typeface="+mn-ea"/>
                          <a:cs typeface="+mn-cs"/>
                        </a:rPr>
                        <a:t>1994</a:t>
                      </a:r>
                      <a:r>
                        <a:rPr lang="ko-KR" altLang="en-US" sz="1400" b="0" i="0" kern="1200" dirty="0">
                          <a:solidFill>
                            <a:schemeClr val="dk1"/>
                          </a:solidFill>
                          <a:effectLst/>
                          <a:latin typeface="+mn-lt"/>
                          <a:ea typeface="+mn-ea"/>
                          <a:cs typeface="+mn-cs"/>
                        </a:rPr>
                        <a:t>년 설립</a:t>
                      </a:r>
                      <a:r>
                        <a:rPr lang="en-US" altLang="ko-KR" sz="1400" b="0" i="0" kern="1200" baseline="0" dirty="0">
                          <a:solidFill>
                            <a:schemeClr val="dk1"/>
                          </a:solidFill>
                          <a:effectLst/>
                          <a:latin typeface="+mn-lt"/>
                          <a:ea typeface="+mn-ea"/>
                          <a:cs typeface="+mn-cs"/>
                        </a:rPr>
                        <a:t>, </a:t>
                      </a:r>
                      <a:r>
                        <a:rPr lang="ko-KR" altLang="en-US" sz="1400" b="0" i="0" kern="1200" baseline="0" dirty="0">
                          <a:solidFill>
                            <a:schemeClr val="dk1"/>
                          </a:solidFill>
                          <a:effectLst/>
                          <a:latin typeface="+mn-lt"/>
                          <a:ea typeface="+mn-ea"/>
                          <a:cs typeface="+mn-cs"/>
                        </a:rPr>
                        <a:t>시가총액 약</a:t>
                      </a:r>
                      <a:r>
                        <a:rPr lang="en-US" altLang="ko-KR" sz="1400" b="0" i="0" kern="1200" baseline="0" dirty="0">
                          <a:solidFill>
                            <a:schemeClr val="dk1"/>
                          </a:solidFill>
                          <a:effectLst/>
                          <a:latin typeface="+mn-lt"/>
                          <a:ea typeface="+mn-ea"/>
                          <a:cs typeface="+mn-cs"/>
                        </a:rPr>
                        <a:t>596</a:t>
                      </a:r>
                      <a:r>
                        <a:rPr lang="ko-KR" altLang="en-US" sz="1400" b="0" i="0" kern="1200" baseline="0" dirty="0">
                          <a:solidFill>
                            <a:schemeClr val="dk1"/>
                          </a:solidFill>
                          <a:effectLst/>
                          <a:latin typeface="+mn-lt"/>
                          <a:ea typeface="+mn-ea"/>
                          <a:cs typeface="+mn-cs"/>
                        </a:rPr>
                        <a:t>조</a:t>
                      </a:r>
                      <a:endParaRPr lang="en-US" altLang="ko-KR" sz="1400" b="0" i="0" kern="1200" dirty="0">
                        <a:solidFill>
                          <a:schemeClr val="dk1"/>
                        </a:solidFill>
                        <a:effectLst/>
                        <a:latin typeface="+mn-lt"/>
                        <a:ea typeface="+mn-ea"/>
                        <a:cs typeface="+mn-cs"/>
                      </a:endParaRPr>
                    </a:p>
                    <a:p>
                      <a:pPr marL="285750" marR="0" indent="-285750" algn="l" defTabSz="914400" rtl="0" eaLnBrk="1" fontAlgn="auto" latinLnBrk="1" hangingPunct="1">
                        <a:lnSpc>
                          <a:spcPct val="200000"/>
                        </a:lnSpc>
                        <a:spcBef>
                          <a:spcPts val="0"/>
                        </a:spcBef>
                        <a:spcAft>
                          <a:spcPts val="0"/>
                        </a:spcAft>
                        <a:buClrTx/>
                        <a:buSzTx/>
                        <a:buFont typeface="Arial" panose="020B0604020202020204" pitchFamily="34" charset="0"/>
                        <a:buChar char="•"/>
                        <a:tabLst/>
                        <a:defRPr/>
                      </a:pPr>
                      <a:r>
                        <a:rPr lang="ko-KR" altLang="en-US" sz="1400" b="0" i="0" kern="1200" dirty="0">
                          <a:solidFill>
                            <a:schemeClr val="dk1"/>
                          </a:solidFill>
                          <a:effectLst/>
                          <a:latin typeface="+mn-lt"/>
                          <a:ea typeface="+mn-ea"/>
                          <a:cs typeface="+mn-cs"/>
                        </a:rPr>
                        <a:t>아웃사이드 인 전략 </a:t>
                      </a:r>
                      <a:r>
                        <a:rPr lang="en-US" altLang="ko-KR" sz="1400" b="0" i="0" kern="1200" dirty="0">
                          <a:solidFill>
                            <a:schemeClr val="dk1"/>
                          </a:solidFill>
                          <a:effectLst/>
                          <a:latin typeface="+mn-lt"/>
                          <a:ea typeface="+mn-ea"/>
                          <a:cs typeface="+mn-cs"/>
                        </a:rPr>
                        <a:t>(</a:t>
                      </a:r>
                      <a:r>
                        <a:rPr lang="ko-KR" altLang="en-US" sz="1400" b="0" i="0" kern="1200" dirty="0">
                          <a:solidFill>
                            <a:schemeClr val="dk1"/>
                          </a:solidFill>
                          <a:effectLst/>
                          <a:latin typeface="+mn-lt"/>
                          <a:ea typeface="+mn-ea"/>
                          <a:cs typeface="+mn-cs"/>
                        </a:rPr>
                        <a:t>고객의 눈으로 기업활동 점검하고 계획을 세움</a:t>
                      </a:r>
                      <a:r>
                        <a:rPr lang="en-US" altLang="ko-KR" sz="1400" b="0" i="0" kern="1200" dirty="0">
                          <a:solidFill>
                            <a:schemeClr val="dk1"/>
                          </a:solidFill>
                          <a:effectLst/>
                          <a:latin typeface="+mn-lt"/>
                          <a:ea typeface="+mn-ea"/>
                          <a:cs typeface="+mn-cs"/>
                        </a:rPr>
                        <a:t>)</a:t>
                      </a:r>
                      <a:r>
                        <a:rPr lang="ko-KR" altLang="en-US" sz="1400" b="0" i="0" kern="1200" dirty="0">
                          <a:solidFill>
                            <a:schemeClr val="dk1"/>
                          </a:solidFill>
                          <a:effectLst/>
                          <a:latin typeface="+mn-lt"/>
                          <a:ea typeface="+mn-ea"/>
                          <a:cs typeface="+mn-cs"/>
                        </a:rPr>
                        <a:t> </a:t>
                      </a:r>
                      <a:endParaRPr lang="en-US" altLang="ko-KR" sz="1400" b="0" i="0" kern="1200" dirty="0">
                        <a:solidFill>
                          <a:schemeClr val="dk1"/>
                        </a:solidFill>
                        <a:effectLst/>
                        <a:latin typeface="+mn-lt"/>
                        <a:ea typeface="+mn-ea"/>
                        <a:cs typeface="+mn-cs"/>
                      </a:endParaRPr>
                    </a:p>
                    <a:p>
                      <a:pPr marL="285750" marR="0" indent="-285750" algn="l" defTabSz="914400" rtl="0" eaLnBrk="1" fontAlgn="auto" latinLnBrk="1" hangingPunct="1">
                        <a:lnSpc>
                          <a:spcPct val="200000"/>
                        </a:lnSpc>
                        <a:spcBef>
                          <a:spcPts val="0"/>
                        </a:spcBef>
                        <a:spcAft>
                          <a:spcPts val="0"/>
                        </a:spcAft>
                        <a:buClrTx/>
                        <a:buSzTx/>
                        <a:buFont typeface="Arial" panose="020B0604020202020204" pitchFamily="34" charset="0"/>
                        <a:buChar char="•"/>
                        <a:tabLst/>
                        <a:defRPr/>
                      </a:pPr>
                      <a:r>
                        <a:rPr lang="ko-KR" altLang="en-US" sz="1400" b="0" i="0" kern="1200" dirty="0">
                          <a:solidFill>
                            <a:schemeClr val="dk1"/>
                          </a:solidFill>
                          <a:effectLst/>
                          <a:latin typeface="+mn-lt"/>
                          <a:ea typeface="+mn-ea"/>
                          <a:cs typeface="+mn-cs"/>
                        </a:rPr>
                        <a:t>재고관리부터 물류관리까지</a:t>
                      </a:r>
                      <a:r>
                        <a:rPr lang="ko-KR" altLang="en-US" sz="1400" b="0" i="0" kern="1200" baseline="0" dirty="0">
                          <a:solidFill>
                            <a:schemeClr val="dk1"/>
                          </a:solidFill>
                          <a:effectLst/>
                          <a:latin typeface="+mn-lt"/>
                          <a:ea typeface="+mn-ea"/>
                          <a:cs typeface="+mn-cs"/>
                        </a:rPr>
                        <a:t> 모든 것을 직접 통제</a:t>
                      </a:r>
                      <a:endParaRPr lang="en-US" altLang="ko-KR" sz="1400" b="0" i="0" kern="1200" dirty="0">
                        <a:solidFill>
                          <a:schemeClr val="dk1"/>
                        </a:solidFill>
                        <a:effectLst/>
                        <a:latin typeface="+mn-lt"/>
                        <a:ea typeface="+mn-ea"/>
                        <a:cs typeface="+mn-cs"/>
                      </a:endParaRPr>
                    </a:p>
                    <a:p>
                      <a:pPr marL="285750" indent="-285750" algn="l">
                        <a:lnSpc>
                          <a:spcPct val="200000"/>
                        </a:lnSpc>
                        <a:buFont typeface="Arial" panose="020B0604020202020204" pitchFamily="34" charset="0"/>
                        <a:buChar char="•"/>
                      </a:pPr>
                      <a:r>
                        <a:rPr lang="ko-KR" altLang="en-US" sz="1400" dirty="0">
                          <a:solidFill>
                            <a:schemeClr val="tx1"/>
                          </a:solidFill>
                          <a:latin typeface="나눔스퀘어" panose="020B0600000101010101" pitchFamily="50" charset="-127"/>
                          <a:ea typeface="나눔스퀘어" panose="020B0600000101010101" pitchFamily="50" charset="-127"/>
                        </a:rPr>
                        <a:t>최저가에 팔아 고객을 우선확보</a:t>
                      </a:r>
                      <a:r>
                        <a:rPr lang="ko-KR" altLang="en-US" sz="1400" baseline="0" dirty="0">
                          <a:solidFill>
                            <a:schemeClr val="tx1"/>
                          </a:solidFill>
                          <a:latin typeface="나눔스퀘어" panose="020B0600000101010101" pitchFamily="50" charset="-127"/>
                          <a:ea typeface="나눔스퀘어" panose="020B0600000101010101" pitchFamily="50" charset="-127"/>
                        </a:rPr>
                        <a:t>하고 경쟁사가 뒤쳐지면 시장 장악</a:t>
                      </a:r>
                      <a:endParaRPr lang="en-US" altLang="ko-KR" sz="1400" baseline="0" dirty="0">
                        <a:solidFill>
                          <a:schemeClr val="tx1"/>
                        </a:solidFill>
                        <a:latin typeface="나눔스퀘어" panose="020B0600000101010101" pitchFamily="50" charset="-127"/>
                        <a:ea typeface="나눔스퀘어" panose="020B0600000101010101" pitchFamily="50" charset="-127"/>
                      </a:endParaRPr>
                    </a:p>
                    <a:p>
                      <a:pPr marL="285750" indent="-285750" algn="l">
                        <a:lnSpc>
                          <a:spcPct val="200000"/>
                        </a:lnSpc>
                        <a:buFont typeface="Arial" panose="020B0604020202020204" pitchFamily="34" charset="0"/>
                        <a:buChar char="•"/>
                      </a:pPr>
                      <a:r>
                        <a:rPr lang="ko-KR" altLang="en-US" sz="1400" baseline="0" dirty="0">
                          <a:solidFill>
                            <a:schemeClr val="tx1"/>
                          </a:solidFill>
                          <a:latin typeface="나눔스퀘어" panose="020B0600000101010101" pitchFamily="50" charset="-127"/>
                          <a:ea typeface="나눔스퀘어" panose="020B0600000101010101" pitchFamily="50" charset="-127"/>
                        </a:rPr>
                        <a:t>회원제 프로그램 실시</a:t>
                      </a:r>
                      <a:endParaRPr lang="en-US" altLang="ko-KR" sz="1400" baseline="0" dirty="0">
                        <a:solidFill>
                          <a:schemeClr val="tx1"/>
                        </a:solidFill>
                        <a:latin typeface="나눔스퀘어" panose="020B0600000101010101" pitchFamily="50" charset="-127"/>
                        <a:ea typeface="나눔스퀘어" panose="020B0600000101010101" pitchFamily="50" charset="-127"/>
                      </a:endParaRPr>
                    </a:p>
                    <a:p>
                      <a:pPr marL="285750" indent="-285750" algn="l">
                        <a:lnSpc>
                          <a:spcPct val="200000"/>
                        </a:lnSpc>
                        <a:buFont typeface="Arial" panose="020B0604020202020204" pitchFamily="34" charset="0"/>
                        <a:buChar char="•"/>
                      </a:pPr>
                      <a:endParaRPr lang="en-US" altLang="ko-KR" sz="1400" baseline="0" dirty="0">
                        <a:solidFill>
                          <a:schemeClr val="tx1"/>
                        </a:solidFill>
                        <a:latin typeface="나눔스퀘어" panose="020B0600000101010101" pitchFamily="50" charset="-127"/>
                        <a:ea typeface="나눔스퀘어" panose="020B0600000101010101" pitchFamily="50" charset="-127"/>
                      </a:endParaRPr>
                    </a:p>
                    <a:p>
                      <a:pPr marL="285750" indent="-285750" algn="l">
                        <a:buFont typeface="Arial" panose="020B0604020202020204" pitchFamily="34" charset="0"/>
                        <a:buChar char="•"/>
                      </a:pPr>
                      <a:endParaRPr lang="ko-KR" altLang="en-US" sz="1400" dirty="0">
                        <a:solidFill>
                          <a:schemeClr val="tx1"/>
                        </a:solidFill>
                        <a:latin typeface="나눔스퀘어" panose="020B0600000101010101" pitchFamily="50" charset="-127"/>
                        <a:ea typeface="나눔스퀘어" panose="020B0600000101010101" pitchFamily="50" charset="-127"/>
                      </a:endParaRPr>
                    </a:p>
                  </a:txBody>
                  <a:tcPr marL="137160" marR="137160" marT="137160" marB="137160" anchor="ctr">
                    <a:solidFill>
                      <a:schemeClr val="bg1">
                        <a:lumMod val="95000"/>
                      </a:schemeClr>
                    </a:solidFill>
                  </a:tcPr>
                </a:tc>
                <a:extLst>
                  <a:ext uri="{0D108BD9-81ED-4DB2-BD59-A6C34878D82A}">
                    <a16:rowId xmlns:a16="http://schemas.microsoft.com/office/drawing/2014/main" val="2737116763"/>
                  </a:ext>
                </a:extLst>
              </a:tr>
            </a:tbl>
          </a:graphicData>
        </a:graphic>
      </p:graphicFrame>
      <p:pic>
        <p:nvPicPr>
          <p:cNvPr id="9" name="그림 8"/>
          <p:cNvPicPr>
            <a:picLocks noChangeAspect="1"/>
          </p:cNvPicPr>
          <p:nvPr/>
        </p:nvPicPr>
        <p:blipFill>
          <a:blip r:embed="rId3"/>
          <a:stretch>
            <a:fillRect/>
          </a:stretch>
        </p:blipFill>
        <p:spPr>
          <a:xfrm>
            <a:off x="2022902" y="1118230"/>
            <a:ext cx="2238795" cy="568052"/>
          </a:xfrm>
          <a:prstGeom prst="rect">
            <a:avLst/>
          </a:prstGeom>
        </p:spPr>
      </p:pic>
      <p:pic>
        <p:nvPicPr>
          <p:cNvPr id="10" name="그림 9"/>
          <p:cNvPicPr>
            <a:picLocks noChangeAspect="1"/>
          </p:cNvPicPr>
          <p:nvPr/>
        </p:nvPicPr>
        <p:blipFill>
          <a:blip r:embed="rId4"/>
          <a:stretch>
            <a:fillRect/>
          </a:stretch>
        </p:blipFill>
        <p:spPr>
          <a:xfrm>
            <a:off x="7884180" y="1111562"/>
            <a:ext cx="2057680" cy="574720"/>
          </a:xfrm>
          <a:prstGeom prst="rect">
            <a:avLst/>
          </a:prstGeom>
        </p:spPr>
      </p:pic>
    </p:spTree>
    <p:extLst>
      <p:ext uri="{BB962C8B-B14F-4D97-AF65-F5344CB8AC3E}">
        <p14:creationId xmlns:p14="http://schemas.microsoft.com/office/powerpoint/2010/main" val="2880744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경쟁우위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(Competitive Advantage) </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
        <p:nvSpPr>
          <p:cNvPr id="11" name="TextBox 10">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pic>
        <p:nvPicPr>
          <p:cNvPr id="3" name="그림 2"/>
          <p:cNvPicPr>
            <a:picLocks noChangeAspect="1"/>
          </p:cNvPicPr>
          <p:nvPr/>
        </p:nvPicPr>
        <p:blipFill>
          <a:blip r:embed="rId3"/>
          <a:stretch>
            <a:fillRect/>
          </a:stretch>
        </p:blipFill>
        <p:spPr>
          <a:xfrm>
            <a:off x="441501" y="1190968"/>
            <a:ext cx="4973928" cy="4665733"/>
          </a:xfrm>
          <a:prstGeom prst="rect">
            <a:avLst/>
          </a:prstGeom>
        </p:spPr>
      </p:pic>
      <p:sp>
        <p:nvSpPr>
          <p:cNvPr id="13" name="직사각형 12">
            <a:extLst>
              <a:ext uri="{FF2B5EF4-FFF2-40B4-BE49-F238E27FC236}">
                <a16:creationId xmlns:a16="http://schemas.microsoft.com/office/drawing/2014/main" id="{70DC8004-409F-4A15-BED7-89B134D6D1FC}"/>
              </a:ext>
            </a:extLst>
          </p:cNvPr>
          <p:cNvSpPr/>
          <p:nvPr/>
        </p:nvSpPr>
        <p:spPr>
          <a:xfrm rot="2699999">
            <a:off x="5537505" y="123953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rgbClr val="595959"/>
              </a:solidFill>
              <a:latin typeface="나눔스퀘어" panose="020B0600000101010101" pitchFamily="50" charset="-127"/>
              <a:ea typeface="나눔스퀘어" panose="020B0600000101010101" pitchFamily="50" charset="-127"/>
            </a:endParaRPr>
          </a:p>
        </p:txBody>
      </p:sp>
      <p:sp>
        <p:nvSpPr>
          <p:cNvPr id="14" name="TextBox 13">
            <a:extLst>
              <a:ext uri="{FF2B5EF4-FFF2-40B4-BE49-F238E27FC236}">
                <a16:creationId xmlns:a16="http://schemas.microsoft.com/office/drawing/2014/main" id="{6131069B-2D1E-4991-A7FD-0792570AFCB7}"/>
              </a:ext>
            </a:extLst>
          </p:cNvPr>
          <p:cNvSpPr txBox="1"/>
          <p:nvPr/>
        </p:nvSpPr>
        <p:spPr>
          <a:xfrm>
            <a:off x="5821878" y="1120629"/>
            <a:ext cx="2582758" cy="400110"/>
          </a:xfrm>
          <a:prstGeom prst="rect">
            <a:avLst/>
          </a:prstGeom>
          <a:noFill/>
        </p:spPr>
        <p:txBody>
          <a:bodyPr wrap="none" rtlCol="0">
            <a:spAutoFit/>
          </a:bodyPr>
          <a:lstStyle/>
          <a:p>
            <a:r>
              <a:rPr lang="ko-KR" altLang="en-US" sz="2000" b="1" dirty="0" err="1">
                <a:solidFill>
                  <a:srgbClr val="595959"/>
                </a:solidFill>
                <a:latin typeface="나눔스퀘어" panose="020B0600000101010101" pitchFamily="50" charset="-127"/>
                <a:ea typeface="나눔스퀘어" panose="020B0600000101010101" pitchFamily="50" charset="-127"/>
              </a:rPr>
              <a:t>알리바바의</a:t>
            </a:r>
            <a:r>
              <a:rPr lang="ko-KR" altLang="en-US" sz="2000" b="1" dirty="0">
                <a:solidFill>
                  <a:srgbClr val="595959"/>
                </a:solidFill>
                <a:latin typeface="나눔스퀘어" panose="020B0600000101010101" pitchFamily="50" charset="-127"/>
                <a:ea typeface="나눔스퀘어" panose="020B0600000101010101" pitchFamily="50" charset="-127"/>
              </a:rPr>
              <a:t> 경쟁우위</a:t>
            </a:r>
            <a:endParaRPr lang="en-US" altLang="ko-KR" sz="2000" b="1" dirty="0">
              <a:solidFill>
                <a:srgbClr val="595959"/>
              </a:solidFill>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402DBEA-75F3-448F-97EC-0D43E483D24F}"/>
              </a:ext>
            </a:extLst>
          </p:cNvPr>
          <p:cNvSpPr txBox="1"/>
          <p:nvPr/>
        </p:nvSpPr>
        <p:spPr>
          <a:xfrm>
            <a:off x="5522764" y="2013767"/>
            <a:ext cx="7128917" cy="3539430"/>
          </a:xfrm>
          <a:prstGeom prst="rect">
            <a:avLst/>
          </a:prstGeom>
          <a:noFill/>
        </p:spPr>
        <p:txBody>
          <a:bodyPr wrap="square" rtlCol="0">
            <a:spAutoFit/>
          </a:bodyPr>
          <a:lstStyle/>
          <a:p>
            <a:r>
              <a:rPr lang="en-US" altLang="ko-KR" sz="1600" dirty="0">
                <a:solidFill>
                  <a:srgbClr val="595959"/>
                </a:solidFill>
                <a:latin typeface="나눔스퀘어" panose="020B0600000101010101" pitchFamily="50" charset="-127"/>
                <a:ea typeface="나눔스퀘어" panose="020B0600000101010101" pitchFamily="50" charset="-127"/>
              </a:rPr>
              <a:t>1.</a:t>
            </a:r>
            <a:r>
              <a:rPr lang="ko-KR" altLang="en-US" sz="1600" dirty="0">
                <a:solidFill>
                  <a:srgbClr val="595959"/>
                </a:solidFill>
                <a:latin typeface="나눔스퀘어" panose="020B0600000101010101" pitchFamily="50" charset="-127"/>
                <a:ea typeface="나눔스퀘어" panose="020B0600000101010101" pitchFamily="50" charset="-127"/>
              </a:rPr>
              <a:t> 다른 기업에 비해서 인지도가 상당히 높음</a:t>
            </a:r>
            <a:endParaRPr lang="en-US" altLang="ko-KR" sz="1600" dirty="0">
              <a:solidFill>
                <a:srgbClr val="595959"/>
              </a:solidFill>
              <a:latin typeface="나눔스퀘어" panose="020B0600000101010101" pitchFamily="50" charset="-127"/>
              <a:ea typeface="나눔스퀘어" panose="020B0600000101010101" pitchFamily="50" charset="-127"/>
            </a:endParaRPr>
          </a:p>
          <a:p>
            <a:endParaRPr lang="en-US" altLang="ko-KR" sz="1600" dirty="0">
              <a:solidFill>
                <a:srgbClr val="595959"/>
              </a:solidFill>
              <a:latin typeface="나눔스퀘어" panose="020B0600000101010101" pitchFamily="50" charset="-127"/>
              <a:ea typeface="나눔스퀘어" panose="020B0600000101010101" pitchFamily="50" charset="-127"/>
            </a:endParaRPr>
          </a:p>
          <a:p>
            <a:pPr>
              <a:lnSpc>
                <a:spcPct val="150000"/>
              </a:lnSpc>
            </a:pPr>
            <a:r>
              <a:rPr lang="en-US" altLang="ko-KR" sz="1600" dirty="0">
                <a:solidFill>
                  <a:srgbClr val="595959"/>
                </a:solidFill>
                <a:latin typeface="나눔스퀘어" panose="020B0600000101010101" pitchFamily="50" charset="-127"/>
                <a:ea typeface="나눔스퀘어" panose="020B0600000101010101" pitchFamily="50" charset="-127"/>
              </a:rPr>
              <a:t>2. </a:t>
            </a:r>
            <a:r>
              <a:rPr lang="ko-KR" altLang="en-US" sz="1600" dirty="0" err="1">
                <a:latin typeface="나눔스퀴어"/>
                <a:ea typeface="나눔스퀘어" panose="020B0600000101010101"/>
              </a:rPr>
              <a:t>알리바바를</a:t>
            </a:r>
            <a:r>
              <a:rPr lang="ko-KR" altLang="en-US" sz="1600" dirty="0">
                <a:latin typeface="나눔스퀴어"/>
                <a:ea typeface="나눔스퀘어" panose="020B0600000101010101"/>
              </a:rPr>
              <a:t> 등에 업고 있기 때문에 플랫폼을 운영하는 순 비용이 낮음</a:t>
            </a:r>
            <a:endParaRPr lang="en-US" altLang="ko-KR" sz="1600" dirty="0">
              <a:latin typeface="나눔스퀴어"/>
              <a:ea typeface="나눔스퀘어" panose="020B0600000101010101"/>
            </a:endParaRPr>
          </a:p>
          <a:p>
            <a:pPr algn="just">
              <a:lnSpc>
                <a:spcPct val="150000"/>
              </a:lnSpc>
            </a:pPr>
            <a:r>
              <a:rPr lang="en-US" altLang="ko-KR" sz="1600" dirty="0">
                <a:latin typeface="나눔스퀴어"/>
                <a:ea typeface="나눔스퀘어" panose="020B0600000101010101"/>
              </a:rPr>
              <a:t>    </a:t>
            </a:r>
            <a:r>
              <a:rPr lang="ko-KR" altLang="en-US" sz="1600" dirty="0">
                <a:latin typeface="나눔스퀴어"/>
                <a:ea typeface="나눔스퀘어" panose="020B0600000101010101"/>
              </a:rPr>
              <a:t>알리바바에서 자체적으로 제공하는 기술서비스들이 많아서 외주를 주는    </a:t>
            </a:r>
            <a:endParaRPr lang="en-US" altLang="ko-KR" sz="1600" dirty="0">
              <a:latin typeface="나눔스퀴어"/>
              <a:ea typeface="나눔스퀘어" panose="020B0600000101010101"/>
            </a:endParaRPr>
          </a:p>
          <a:p>
            <a:pPr algn="just">
              <a:lnSpc>
                <a:spcPct val="150000"/>
              </a:lnSpc>
            </a:pPr>
            <a:r>
              <a:rPr lang="en-US" altLang="ko-KR" sz="1600" dirty="0">
                <a:solidFill>
                  <a:srgbClr val="595959"/>
                </a:solidFill>
                <a:latin typeface="나눔스퀴어"/>
                <a:ea typeface="나눔스퀘어" panose="020B0600000101010101"/>
              </a:rPr>
              <a:t>    </a:t>
            </a:r>
            <a:r>
              <a:rPr lang="ko-KR" altLang="en-US" sz="1600" dirty="0">
                <a:solidFill>
                  <a:srgbClr val="595959"/>
                </a:solidFill>
                <a:latin typeface="나눔스퀴어"/>
                <a:ea typeface="나눔스퀘어" panose="020B0600000101010101"/>
              </a:rPr>
              <a:t>비용보다 자체 소화 비용이 낮음</a:t>
            </a:r>
            <a:r>
              <a:rPr lang="en-US" altLang="ko-KR" sz="1600" dirty="0">
                <a:solidFill>
                  <a:srgbClr val="595959"/>
                </a:solidFill>
                <a:latin typeface="나눔스퀴어"/>
                <a:ea typeface="나눔스퀘어" panose="020B0600000101010101"/>
              </a:rPr>
              <a:t>.</a:t>
            </a:r>
          </a:p>
          <a:p>
            <a:pPr algn="just">
              <a:lnSpc>
                <a:spcPct val="150000"/>
              </a:lnSpc>
            </a:pPr>
            <a:endParaRPr lang="en-US" altLang="ko-KR" sz="1600" dirty="0">
              <a:solidFill>
                <a:srgbClr val="595959"/>
              </a:solidFill>
              <a:latin typeface="나눔스퀴어"/>
              <a:ea typeface="나눔스퀘어" panose="020B0600000101010101"/>
            </a:endParaRPr>
          </a:p>
          <a:p>
            <a:pPr algn="just">
              <a:lnSpc>
                <a:spcPct val="150000"/>
              </a:lnSpc>
            </a:pPr>
            <a:r>
              <a:rPr lang="en-US" altLang="ko-KR" sz="1600" dirty="0">
                <a:solidFill>
                  <a:srgbClr val="595959"/>
                </a:solidFill>
                <a:latin typeface="나눔스퀴어"/>
                <a:ea typeface="나눔스퀘어" panose="020B0600000101010101"/>
              </a:rPr>
              <a:t>3. </a:t>
            </a:r>
            <a:r>
              <a:rPr lang="ko-KR" altLang="en-US" sz="1600" dirty="0">
                <a:solidFill>
                  <a:srgbClr val="595959"/>
                </a:solidFill>
                <a:latin typeface="나눔스퀴어"/>
                <a:ea typeface="나눔스퀘어" panose="020B0600000101010101"/>
              </a:rPr>
              <a:t>규모가 크며 상품 종류가 많음</a:t>
            </a:r>
            <a:endParaRPr lang="en-US" altLang="ko-KR" sz="1600" dirty="0">
              <a:solidFill>
                <a:srgbClr val="595959"/>
              </a:solidFill>
              <a:latin typeface="나눔스퀴어"/>
              <a:ea typeface="나눔스퀘어" panose="020B0600000101010101"/>
            </a:endParaRPr>
          </a:p>
          <a:p>
            <a:pPr algn="just">
              <a:lnSpc>
                <a:spcPct val="150000"/>
              </a:lnSpc>
            </a:pPr>
            <a:endParaRPr lang="en-US" altLang="ko-KR" sz="1600" dirty="0">
              <a:solidFill>
                <a:srgbClr val="595959"/>
              </a:solidFill>
              <a:latin typeface="나눔스퀴어"/>
              <a:ea typeface="나눔스퀘어" panose="020B0600000101010101"/>
            </a:endParaRPr>
          </a:p>
          <a:p>
            <a:pPr algn="just">
              <a:lnSpc>
                <a:spcPct val="150000"/>
              </a:lnSpc>
            </a:pPr>
            <a:r>
              <a:rPr lang="en-US" altLang="ko-KR" sz="1600" dirty="0">
                <a:solidFill>
                  <a:srgbClr val="595959"/>
                </a:solidFill>
                <a:latin typeface="나눔스퀴어"/>
                <a:ea typeface="나눔스퀘어" panose="020B0600000101010101"/>
              </a:rPr>
              <a:t>4. </a:t>
            </a:r>
            <a:r>
              <a:rPr lang="ko-KR" altLang="en-US" sz="1600" dirty="0">
                <a:solidFill>
                  <a:srgbClr val="595959"/>
                </a:solidFill>
                <a:latin typeface="나눔스퀴어"/>
                <a:ea typeface="나눔스퀘어" panose="020B0600000101010101"/>
              </a:rPr>
              <a:t>판매 수수료를 폐지해 많은 </a:t>
            </a:r>
            <a:r>
              <a:rPr lang="ko-KR" altLang="en-US" sz="1600" dirty="0" err="1">
                <a:solidFill>
                  <a:srgbClr val="595959"/>
                </a:solidFill>
                <a:latin typeface="나눔스퀴어"/>
                <a:ea typeface="나눔스퀘어" panose="020B0600000101010101"/>
              </a:rPr>
              <a:t>판매자를</a:t>
            </a:r>
            <a:r>
              <a:rPr lang="ko-KR" altLang="en-US" sz="1600" dirty="0">
                <a:solidFill>
                  <a:srgbClr val="595959"/>
                </a:solidFill>
                <a:latin typeface="나눔스퀴어"/>
                <a:ea typeface="나눔스퀘어" panose="020B0600000101010101"/>
              </a:rPr>
              <a:t> 유치함</a:t>
            </a:r>
            <a:endParaRPr lang="en-US" altLang="ko-KR" sz="1600" dirty="0">
              <a:solidFill>
                <a:srgbClr val="595959"/>
              </a:solidFill>
              <a:latin typeface="나눔스퀴어"/>
              <a:ea typeface="나눔스퀘어" panose="020B0600000101010101"/>
            </a:endParaRPr>
          </a:p>
          <a:p>
            <a:pPr algn="just">
              <a:lnSpc>
                <a:spcPct val="150000"/>
              </a:lnSpc>
            </a:pPr>
            <a:endParaRPr lang="en-US" altLang="ko-KR" sz="1600" dirty="0">
              <a:solidFill>
                <a:srgbClr val="595959"/>
              </a:solidFill>
              <a:latin typeface="나눔스퀴어"/>
              <a:ea typeface="나눔스퀘어" panose="020B0600000101010101"/>
            </a:endParaRPr>
          </a:p>
        </p:txBody>
      </p:sp>
    </p:spTree>
    <p:extLst>
      <p:ext uri="{BB962C8B-B14F-4D97-AF65-F5344CB8AC3E}">
        <p14:creationId xmlns:p14="http://schemas.microsoft.com/office/powerpoint/2010/main" val="3987854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09" y="782953"/>
            <a:ext cx="5007155"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인적자원관리</a:t>
            </a:r>
            <a:r>
              <a:rPr lang="en-US" altLang="ko-KR"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(HRM)</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측면에서의 </a:t>
            </a:r>
            <a:r>
              <a:rPr lang="ko-KR" altLang="en-US" sz="1600" spc="-100" dirty="0" err="1">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알리바바의</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성공 요인</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7" y="405022"/>
            <a:ext cx="5976187"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조직 개발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(Organizational developments) </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graphicFrame>
        <p:nvGraphicFramePr>
          <p:cNvPr id="2" name="표 1">
            <a:extLst>
              <a:ext uri="{FF2B5EF4-FFF2-40B4-BE49-F238E27FC236}">
                <a16:creationId xmlns:a16="http://schemas.microsoft.com/office/drawing/2014/main" id="{7E01B262-BB42-4E6B-9001-A9FB6CFDD636}"/>
              </a:ext>
            </a:extLst>
          </p:cNvPr>
          <p:cNvGraphicFramePr>
            <a:graphicFrameLocks noGrp="1"/>
          </p:cNvGraphicFramePr>
          <p:nvPr>
            <p:extLst>
              <p:ext uri="{D42A27DB-BD31-4B8C-83A1-F6EECF244321}">
                <p14:modId xmlns:p14="http://schemas.microsoft.com/office/powerpoint/2010/main" val="177930851"/>
              </p:ext>
            </p:extLst>
          </p:nvPr>
        </p:nvGraphicFramePr>
        <p:xfrm>
          <a:off x="550908" y="1764862"/>
          <a:ext cx="5346310" cy="3723521"/>
        </p:xfrm>
        <a:graphic>
          <a:graphicData uri="http://schemas.openxmlformats.org/drawingml/2006/table">
            <a:tbl>
              <a:tblPr firstRow="1" bandRow="1">
                <a:tableStyleId>{5C22544A-7EE6-4342-B048-85BDC9FD1C3A}</a:tableStyleId>
              </a:tblPr>
              <a:tblGrid>
                <a:gridCol w="919522">
                  <a:extLst>
                    <a:ext uri="{9D8B030D-6E8A-4147-A177-3AD203B41FA5}">
                      <a16:colId xmlns:a16="http://schemas.microsoft.com/office/drawing/2014/main" val="1100770341"/>
                    </a:ext>
                  </a:extLst>
                </a:gridCol>
                <a:gridCol w="4426788">
                  <a:extLst>
                    <a:ext uri="{9D8B030D-6E8A-4147-A177-3AD203B41FA5}">
                      <a16:colId xmlns:a16="http://schemas.microsoft.com/office/drawing/2014/main" val="2864352505"/>
                    </a:ext>
                  </a:extLst>
                </a:gridCol>
              </a:tblGrid>
              <a:tr h="607494">
                <a:tc>
                  <a:txBody>
                    <a:bodyPr/>
                    <a:lstStyle/>
                    <a:p>
                      <a:pPr algn="ctr" latinLnBrk="1"/>
                      <a:r>
                        <a:rPr lang="ko-KR" altLang="en-US" sz="1400" dirty="0"/>
                        <a:t>구분</a:t>
                      </a:r>
                    </a:p>
                  </a:txBody>
                  <a:tcPr/>
                </a:tc>
                <a:tc>
                  <a:txBody>
                    <a:bodyPr/>
                    <a:lstStyle/>
                    <a:p>
                      <a:pPr algn="ctr" latinLnBrk="1"/>
                      <a:r>
                        <a:rPr lang="ko-KR" altLang="en-US" sz="1400" dirty="0"/>
                        <a:t>주요 내용</a:t>
                      </a:r>
                    </a:p>
                  </a:txBody>
                  <a:tcPr/>
                </a:tc>
                <a:extLst>
                  <a:ext uri="{0D108BD9-81ED-4DB2-BD59-A6C34878D82A}">
                    <a16:rowId xmlns:a16="http://schemas.microsoft.com/office/drawing/2014/main" val="2409057348"/>
                  </a:ext>
                </a:extLst>
              </a:tr>
              <a:tr h="1584088">
                <a:tc>
                  <a:txBody>
                    <a:bodyPr/>
                    <a:lstStyle/>
                    <a:p>
                      <a:pPr algn="ctr" latinLnBrk="1"/>
                      <a:endParaRPr lang="en-US" altLang="ko-KR" sz="1400" b="0" i="0" u="none" strike="noStrike" kern="1200" dirty="0">
                        <a:solidFill>
                          <a:schemeClr val="dk1"/>
                        </a:solidFill>
                        <a:effectLst/>
                        <a:latin typeface="+mn-lt"/>
                        <a:ea typeface="+mn-ea"/>
                        <a:cs typeface="+mn-cs"/>
                      </a:endParaRPr>
                    </a:p>
                    <a:p>
                      <a:pPr algn="ctr" latinLnBrk="1"/>
                      <a:r>
                        <a:rPr lang="ko-KR" altLang="en-US" sz="1400" b="0" i="0" u="none" strike="noStrike" kern="1200" dirty="0">
                          <a:solidFill>
                            <a:schemeClr val="dk1"/>
                          </a:solidFill>
                          <a:effectLst/>
                          <a:latin typeface="+mn-lt"/>
                          <a:ea typeface="+mn-ea"/>
                          <a:cs typeface="+mn-cs"/>
                        </a:rPr>
                        <a:t>경영방침</a:t>
                      </a:r>
                      <a:endParaRPr lang="ko-KR" altLang="en-US" sz="1400" dirty="0"/>
                    </a:p>
                  </a:txBody>
                  <a:tcPr/>
                </a:tc>
                <a:tc>
                  <a:txBody>
                    <a:bodyPr/>
                    <a:lstStyle/>
                    <a:p>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사명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하늘 아래 어려운 사업을 없게 한다</a:t>
                      </a:r>
                      <a:r>
                        <a:rPr lang="en-US" altLang="ko-KR" sz="1400" b="0" i="0" u="none" strike="noStrike" kern="1200" dirty="0">
                          <a:solidFill>
                            <a:schemeClr val="dk1"/>
                          </a:solidFill>
                          <a:effectLst/>
                          <a:latin typeface="+mn-lt"/>
                          <a:ea typeface="+mn-ea"/>
                          <a:cs typeface="+mn-cs"/>
                        </a:rPr>
                        <a:t>.</a:t>
                      </a:r>
                      <a:endParaRPr lang="ko-KR" altLang="en-US" sz="1400" b="0" i="0" u="none" strike="noStrike" kern="1200" dirty="0">
                        <a:solidFill>
                          <a:schemeClr val="dk1"/>
                        </a:solidFill>
                        <a:effectLst/>
                        <a:latin typeface="+mn-lt"/>
                        <a:ea typeface="+mn-ea"/>
                        <a:cs typeface="+mn-cs"/>
                      </a:endParaRPr>
                    </a:p>
                    <a:p>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목적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직원들이 즐겁게 일하고</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고객이 만족스런 서비스를 누리며</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사회가 우리의 존재 가치를 인정하게 한다</a:t>
                      </a:r>
                      <a:r>
                        <a:rPr lang="en-US" altLang="ko-KR" sz="1400" b="0" i="0" u="none" strike="noStrike" kern="1200" dirty="0">
                          <a:solidFill>
                            <a:schemeClr val="dk1"/>
                          </a:solidFill>
                          <a:effectLst/>
                          <a:latin typeface="+mn-lt"/>
                          <a:ea typeface="+mn-ea"/>
                          <a:cs typeface="+mn-cs"/>
                        </a:rPr>
                        <a:t>.</a:t>
                      </a:r>
                      <a:endParaRPr lang="ko-KR" altLang="en-US" sz="1400" b="0" i="0" u="none" strike="noStrike" kern="1200" dirty="0">
                        <a:solidFill>
                          <a:schemeClr val="dk1"/>
                        </a:solidFill>
                        <a:effectLst/>
                        <a:latin typeface="+mn-lt"/>
                        <a:ea typeface="+mn-ea"/>
                        <a:cs typeface="+mn-cs"/>
                      </a:endParaRPr>
                    </a:p>
                    <a:p>
                      <a:r>
                        <a:rPr lang="en-US" altLang="ko-KR" sz="1400" b="0" i="0" u="none" strike="noStrike" kern="1200" dirty="0">
                          <a:solidFill>
                            <a:schemeClr val="dk1"/>
                          </a:solidFill>
                          <a:effectLst/>
                          <a:latin typeface="+mn-lt"/>
                          <a:ea typeface="+mn-ea"/>
                          <a:cs typeface="+mn-cs"/>
                        </a:rPr>
                        <a:t>-  9</a:t>
                      </a:r>
                      <a:r>
                        <a:rPr lang="ko-KR" altLang="en-US" sz="1400" b="0" i="0" u="none" strike="noStrike" kern="1200" dirty="0">
                          <a:solidFill>
                            <a:schemeClr val="dk1"/>
                          </a:solidFill>
                          <a:effectLst/>
                          <a:latin typeface="+mn-lt"/>
                          <a:ea typeface="+mn-ea"/>
                          <a:cs typeface="+mn-cs"/>
                        </a:rPr>
                        <a:t>가지 덕목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협동 정신</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서로의 장점 배우기</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품질</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단순</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열정</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개방</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혁신</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집중</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서비스와 존중</a:t>
                      </a:r>
                    </a:p>
                  </a:txBody>
                  <a:tcPr/>
                </a:tc>
                <a:extLst>
                  <a:ext uri="{0D108BD9-81ED-4DB2-BD59-A6C34878D82A}">
                    <a16:rowId xmlns:a16="http://schemas.microsoft.com/office/drawing/2014/main" val="3997938840"/>
                  </a:ext>
                </a:extLst>
              </a:tr>
              <a:tr h="1531939">
                <a:tc>
                  <a:txBody>
                    <a:bodyPr/>
                    <a:lstStyle/>
                    <a:p>
                      <a:pPr algn="ctr" latinLnBrk="1"/>
                      <a:endParaRPr lang="en-US" altLang="ko-KR" sz="1400" dirty="0"/>
                    </a:p>
                    <a:p>
                      <a:pPr algn="ctr" latinLnBrk="1"/>
                      <a:r>
                        <a:rPr lang="en-US" altLang="ko-KR" sz="1400" dirty="0"/>
                        <a:t>HR </a:t>
                      </a:r>
                      <a:r>
                        <a:rPr lang="ko-KR" altLang="en-US" sz="1400" dirty="0"/>
                        <a:t>원칙</a:t>
                      </a:r>
                    </a:p>
                  </a:txBody>
                  <a:tcPr/>
                </a:tc>
                <a:tc>
                  <a:txBody>
                    <a:bodyPr/>
                    <a:lstStyle/>
                    <a:p>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룰이 아닌 문화에 의한 관리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가치관 중시</a:t>
                      </a:r>
                    </a:p>
                    <a:p>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기업의 역할 </a:t>
                      </a:r>
                      <a:r>
                        <a:rPr lang="en-US" altLang="ko-KR" sz="1400" b="0" i="0" u="none" strike="noStrike" kern="1200" dirty="0">
                          <a:solidFill>
                            <a:schemeClr val="dk1"/>
                          </a:solidFill>
                          <a:effectLst/>
                          <a:latin typeface="+mn-lt"/>
                          <a:ea typeface="+mn-ea"/>
                          <a:cs typeface="+mn-cs"/>
                        </a:rPr>
                        <a:t>: ① </a:t>
                      </a:r>
                      <a:r>
                        <a:rPr lang="ko-KR" altLang="en-US" sz="1400" b="0" i="0" u="none" strike="noStrike" kern="1200" dirty="0">
                          <a:solidFill>
                            <a:schemeClr val="dk1"/>
                          </a:solidFill>
                          <a:effectLst/>
                          <a:latin typeface="+mn-lt"/>
                          <a:ea typeface="+mn-ea"/>
                          <a:cs typeface="+mn-cs"/>
                        </a:rPr>
                        <a:t>고객의 이익   ② 직원의 이익   ③ 주주의 이익</a:t>
                      </a:r>
                    </a:p>
                  </a:txBody>
                  <a:tcPr/>
                </a:tc>
                <a:extLst>
                  <a:ext uri="{0D108BD9-81ED-4DB2-BD59-A6C34878D82A}">
                    <a16:rowId xmlns:a16="http://schemas.microsoft.com/office/drawing/2014/main" val="1664477052"/>
                  </a:ext>
                </a:extLst>
              </a:tr>
            </a:tbl>
          </a:graphicData>
        </a:graphic>
      </p:graphicFrame>
      <p:pic>
        <p:nvPicPr>
          <p:cNvPr id="9" name="내용 개체 틀 10">
            <a:extLst>
              <a:ext uri="{FF2B5EF4-FFF2-40B4-BE49-F238E27FC236}">
                <a16:creationId xmlns:a16="http://schemas.microsoft.com/office/drawing/2014/main" id="{AD30AE9B-B81D-4B8B-85D5-ABB2976D41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191" y="1087018"/>
            <a:ext cx="5795727" cy="4677678"/>
          </a:xfrm>
        </p:spPr>
      </p:pic>
    </p:spTree>
    <p:extLst>
      <p:ext uri="{BB962C8B-B14F-4D97-AF65-F5344CB8AC3E}">
        <p14:creationId xmlns:p14="http://schemas.microsoft.com/office/powerpoint/2010/main" val="4244774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09" y="782953"/>
            <a:ext cx="5007155"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인적자원관리</a:t>
            </a:r>
            <a:r>
              <a:rPr lang="en-US" altLang="ko-KR"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(HRM)</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측면에서의 </a:t>
            </a:r>
            <a:r>
              <a:rPr lang="ko-KR" altLang="en-US" sz="1600" spc="-100" dirty="0" err="1">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알리바바의</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성공 요인</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7" y="405022"/>
            <a:ext cx="5976187"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조직 개발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(Organizational developments) </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graphicFrame>
        <p:nvGraphicFramePr>
          <p:cNvPr id="3" name="표 2">
            <a:extLst>
              <a:ext uri="{FF2B5EF4-FFF2-40B4-BE49-F238E27FC236}">
                <a16:creationId xmlns:a16="http://schemas.microsoft.com/office/drawing/2014/main" id="{473B88BF-CE6D-45FB-9FAA-4422AD171803}"/>
              </a:ext>
            </a:extLst>
          </p:cNvPr>
          <p:cNvGraphicFramePr>
            <a:graphicFrameLocks noGrp="1"/>
          </p:cNvGraphicFramePr>
          <p:nvPr>
            <p:extLst/>
          </p:nvPr>
        </p:nvGraphicFramePr>
        <p:xfrm>
          <a:off x="550907" y="1172562"/>
          <a:ext cx="11111001" cy="1889760"/>
        </p:xfrm>
        <a:graphic>
          <a:graphicData uri="http://schemas.openxmlformats.org/drawingml/2006/table">
            <a:tbl>
              <a:tblPr firstRow="1" bandRow="1">
                <a:tableStyleId>{5C22544A-7EE6-4342-B048-85BDC9FD1C3A}</a:tableStyleId>
              </a:tblPr>
              <a:tblGrid>
                <a:gridCol w="1911002">
                  <a:extLst>
                    <a:ext uri="{9D8B030D-6E8A-4147-A177-3AD203B41FA5}">
                      <a16:colId xmlns:a16="http://schemas.microsoft.com/office/drawing/2014/main" val="3381658664"/>
                    </a:ext>
                  </a:extLst>
                </a:gridCol>
                <a:gridCol w="9199999">
                  <a:extLst>
                    <a:ext uri="{9D8B030D-6E8A-4147-A177-3AD203B41FA5}">
                      <a16:colId xmlns:a16="http://schemas.microsoft.com/office/drawing/2014/main" val="1122087493"/>
                    </a:ext>
                  </a:extLst>
                </a:gridCol>
              </a:tblGrid>
              <a:tr h="0">
                <a:tc>
                  <a:txBody>
                    <a:bodyPr/>
                    <a:lstStyle/>
                    <a:p>
                      <a:pPr algn="ctr" latinLnBrk="1"/>
                      <a:r>
                        <a:rPr lang="ko-KR" altLang="en-US" sz="1400" dirty="0"/>
                        <a:t>구분</a:t>
                      </a:r>
                    </a:p>
                  </a:txBody>
                  <a:tcPr/>
                </a:tc>
                <a:tc>
                  <a:txBody>
                    <a:bodyPr/>
                    <a:lstStyle/>
                    <a:p>
                      <a:pPr algn="ctr" latinLnBrk="1"/>
                      <a:r>
                        <a:rPr lang="ko-KR" altLang="en-US" sz="1400" dirty="0"/>
                        <a:t>주요 내용</a:t>
                      </a:r>
                    </a:p>
                  </a:txBody>
                  <a:tcPr/>
                </a:tc>
                <a:extLst>
                  <a:ext uri="{0D108BD9-81ED-4DB2-BD59-A6C34878D82A}">
                    <a16:rowId xmlns:a16="http://schemas.microsoft.com/office/drawing/2014/main" val="599602371"/>
                  </a:ext>
                </a:extLst>
              </a:tr>
              <a:tr h="428471">
                <a:tc>
                  <a:txBody>
                    <a:bodyPr/>
                    <a:lstStyle/>
                    <a:p>
                      <a:pPr algn="ctr" latinLnBrk="1"/>
                      <a:endParaRPr lang="en-US" altLang="ko-KR" sz="1400" dirty="0"/>
                    </a:p>
                    <a:p>
                      <a:pPr algn="ctr" latinLnBrk="1"/>
                      <a:endParaRPr lang="en-US" altLang="ko-KR" sz="1400" dirty="0"/>
                    </a:p>
                    <a:p>
                      <a:pPr algn="ctr" latinLnBrk="1"/>
                      <a:endParaRPr lang="en-US" altLang="ko-KR" sz="1400" dirty="0"/>
                    </a:p>
                    <a:p>
                      <a:pPr algn="ctr" latinLnBrk="1"/>
                      <a:r>
                        <a:rPr lang="ko-KR" altLang="en-US" sz="1400" dirty="0"/>
                        <a:t>조직 구조</a:t>
                      </a:r>
                    </a:p>
                  </a:txBody>
                  <a:tcPr/>
                </a:tc>
                <a:tc>
                  <a:txBody>
                    <a:bodyPr/>
                    <a:lstStyle/>
                    <a:p>
                      <a:r>
                        <a:rPr lang="en-US" altLang="ko-KR" sz="1400" dirty="0"/>
                        <a:t>- </a:t>
                      </a:r>
                      <a:r>
                        <a:rPr lang="ko-KR" altLang="en-US" sz="1400" b="0" i="0" u="none" strike="noStrike" kern="1200" dirty="0">
                          <a:solidFill>
                            <a:schemeClr val="dk1"/>
                          </a:solidFill>
                          <a:effectLst/>
                          <a:latin typeface="+mn-lt"/>
                          <a:ea typeface="+mn-ea"/>
                          <a:cs typeface="+mn-cs"/>
                        </a:rPr>
                        <a:t>기업집단 </a:t>
                      </a:r>
                      <a:r>
                        <a:rPr lang="en-US" altLang="ko-KR" sz="1400" b="0" i="0" u="none" strike="noStrike" kern="1200" dirty="0">
                          <a:solidFill>
                            <a:schemeClr val="dk1"/>
                          </a:solidFill>
                          <a:effectLst/>
                          <a:latin typeface="+mn-lt"/>
                          <a:ea typeface="+mn-ea"/>
                          <a:cs typeface="+mn-cs"/>
                        </a:rPr>
                        <a:t>(conglomerate) </a:t>
                      </a:r>
                      <a:r>
                        <a:rPr lang="ko-KR" altLang="en-US" sz="1400" b="0" i="0" u="none" strike="noStrike" kern="1200" dirty="0">
                          <a:solidFill>
                            <a:schemeClr val="dk1"/>
                          </a:solidFill>
                          <a:effectLst/>
                          <a:latin typeface="+mn-lt"/>
                          <a:ea typeface="+mn-ea"/>
                          <a:cs typeface="+mn-cs"/>
                        </a:rPr>
                        <a:t>형태의 대기업 구조</a:t>
                      </a:r>
                    </a:p>
                    <a:p>
                      <a:r>
                        <a:rPr lang="ko-KR" altLang="en-US" sz="1400" b="0" i="0" u="none" strike="noStrike" kern="1200" dirty="0">
                          <a:solidFill>
                            <a:schemeClr val="dk1"/>
                          </a:solidFill>
                          <a:effectLst/>
                          <a:latin typeface="+mn-lt"/>
                          <a:ea typeface="+mn-ea"/>
                          <a:cs typeface="+mn-cs"/>
                        </a:rPr>
                        <a:t>     ● 자회사의 독립과 경쟁 유도</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전략수립 및 의사결정 권한 가짐</a:t>
                      </a:r>
                    </a:p>
                    <a:p>
                      <a:r>
                        <a:rPr lang="ko-KR" altLang="en-US" sz="1400" b="0" i="0" u="none" strike="noStrike" kern="1200" dirty="0">
                          <a:solidFill>
                            <a:schemeClr val="dk1"/>
                          </a:solidFill>
                          <a:effectLst/>
                          <a:latin typeface="+mn-lt"/>
                          <a:ea typeface="+mn-ea"/>
                          <a:cs typeface="+mn-cs"/>
                        </a:rPr>
                        <a:t>     ● 그룹센터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기업 집단 내 </a:t>
                      </a:r>
                      <a:r>
                        <a:rPr lang="en-US" altLang="ko-KR" sz="1400" b="0" i="0" u="none" strike="noStrike" kern="1200" dirty="0">
                          <a:solidFill>
                            <a:schemeClr val="dk1"/>
                          </a:solidFill>
                          <a:effectLst/>
                          <a:latin typeface="+mn-lt"/>
                          <a:ea typeface="+mn-ea"/>
                          <a:cs typeface="+mn-cs"/>
                        </a:rPr>
                        <a:t>120</a:t>
                      </a:r>
                      <a:r>
                        <a:rPr lang="ko-KR" altLang="en-US" sz="1400" b="0" i="0" u="none" strike="noStrike" kern="1200" dirty="0">
                          <a:solidFill>
                            <a:schemeClr val="dk1"/>
                          </a:solidFill>
                          <a:effectLst/>
                          <a:latin typeface="+mn-lt"/>
                          <a:ea typeface="+mn-ea"/>
                          <a:cs typeface="+mn-cs"/>
                        </a:rPr>
                        <a:t>명의 임원으로 구성</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장기전략 및 핵심가치</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상호 협력 </a:t>
                      </a:r>
                    </a:p>
                    <a:p>
                      <a:r>
                        <a:rPr lang="ko-KR" altLang="en-US" sz="1400" b="0" i="0" u="none" strike="noStrike" kern="1200" dirty="0">
                          <a:solidFill>
                            <a:schemeClr val="dk1"/>
                          </a:solidFill>
                          <a:effectLst/>
                          <a:latin typeface="+mn-lt"/>
                          <a:ea typeface="+mn-ea"/>
                          <a:cs typeface="+mn-cs"/>
                        </a:rPr>
                        <a:t>                          방향 설정</a:t>
                      </a:r>
                    </a:p>
                    <a:p>
                      <a:r>
                        <a:rPr lang="ko-KR" altLang="en-US" sz="1400" b="0" i="0" u="none" strike="noStrike" kern="1200" dirty="0">
                          <a:solidFill>
                            <a:schemeClr val="dk1"/>
                          </a:solidFill>
                          <a:effectLst/>
                          <a:latin typeface="+mn-lt"/>
                          <a:ea typeface="+mn-ea"/>
                          <a:cs typeface="+mn-cs"/>
                        </a:rPr>
                        <a:t>     ● </a:t>
                      </a:r>
                      <a:r>
                        <a:rPr lang="en-US" altLang="ko-KR" sz="1400" b="0" i="0" u="none" strike="noStrike" kern="1200" dirty="0">
                          <a:solidFill>
                            <a:schemeClr val="dk1"/>
                          </a:solidFill>
                          <a:effectLst/>
                          <a:latin typeface="+mn-lt"/>
                          <a:ea typeface="+mn-ea"/>
                          <a:cs typeface="+mn-cs"/>
                        </a:rPr>
                        <a:t>25</a:t>
                      </a:r>
                      <a:r>
                        <a:rPr lang="ko-KR" altLang="en-US" sz="1400" b="0" i="0" u="none" strike="noStrike" kern="1200" dirty="0">
                          <a:solidFill>
                            <a:schemeClr val="dk1"/>
                          </a:solidFill>
                          <a:effectLst/>
                          <a:latin typeface="+mn-lt"/>
                          <a:ea typeface="+mn-ea"/>
                          <a:cs typeface="+mn-cs"/>
                        </a:rPr>
                        <a:t>개 사업부 운영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제품 중심에서 사용자</a:t>
                      </a:r>
                      <a:r>
                        <a:rPr lang="en-US" altLang="ko-KR" sz="1400" b="0" i="0" u="none" strike="noStrike" kern="1200" dirty="0">
                          <a:solidFill>
                            <a:schemeClr val="dk1"/>
                          </a:solidFill>
                          <a:effectLst/>
                          <a:latin typeface="+mn-lt"/>
                          <a:ea typeface="+mn-ea"/>
                          <a:cs typeface="+mn-cs"/>
                        </a:rPr>
                        <a:t>/</a:t>
                      </a:r>
                      <a:r>
                        <a:rPr lang="ko-KR" altLang="en-US" sz="1400" b="0" i="0" u="none" strike="noStrike" kern="1200" dirty="0">
                          <a:solidFill>
                            <a:schemeClr val="dk1"/>
                          </a:solidFill>
                          <a:effectLst/>
                          <a:latin typeface="+mn-lt"/>
                          <a:ea typeface="+mn-ea"/>
                          <a:cs typeface="+mn-cs"/>
                        </a:rPr>
                        <a:t>서비스 중심으로 전환</a:t>
                      </a:r>
                    </a:p>
                    <a:p>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캠퍼스 문화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관리자</a:t>
                      </a:r>
                      <a:r>
                        <a:rPr lang="en-US" altLang="ko-KR" sz="1400" b="0" i="0" u="none" strike="noStrike" kern="1200" dirty="0">
                          <a:solidFill>
                            <a:schemeClr val="dk1"/>
                          </a:solidFill>
                          <a:effectLst/>
                          <a:latin typeface="+mn-lt"/>
                          <a:ea typeface="+mn-ea"/>
                          <a:cs typeface="+mn-cs"/>
                        </a:rPr>
                        <a:t>-</a:t>
                      </a:r>
                      <a:r>
                        <a:rPr lang="ko-KR" altLang="en-US" sz="1400" b="0" i="0" u="none" strike="noStrike" kern="1200" dirty="0">
                          <a:solidFill>
                            <a:schemeClr val="dk1"/>
                          </a:solidFill>
                          <a:effectLst/>
                          <a:latin typeface="+mn-lt"/>
                          <a:ea typeface="+mn-ea"/>
                          <a:cs typeface="+mn-cs"/>
                        </a:rPr>
                        <a:t>직원</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관계보다 스승과 제자</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학우와 같은 관계</a:t>
                      </a:r>
                    </a:p>
                    <a:p>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인사부서 역할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기업문화와 가치관 관리</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직원 </a:t>
                      </a:r>
                      <a:r>
                        <a:rPr lang="en-US" altLang="ko-KR" sz="1400" b="0" i="0" u="none" strike="noStrike" kern="1200" dirty="0">
                          <a:solidFill>
                            <a:schemeClr val="dk1"/>
                          </a:solidFill>
                          <a:effectLst/>
                          <a:latin typeface="+mn-lt"/>
                          <a:ea typeface="+mn-ea"/>
                          <a:cs typeface="+mn-cs"/>
                        </a:rPr>
                        <a:t>50</a:t>
                      </a:r>
                      <a:r>
                        <a:rPr lang="ko-KR" altLang="en-US" sz="1400" b="0" i="0" u="none" strike="noStrike" kern="1200" dirty="0">
                          <a:solidFill>
                            <a:schemeClr val="dk1"/>
                          </a:solidFill>
                          <a:effectLst/>
                          <a:latin typeface="+mn-lt"/>
                          <a:ea typeface="+mn-ea"/>
                          <a:cs typeface="+mn-cs"/>
                        </a:rPr>
                        <a:t>명당 </a:t>
                      </a:r>
                      <a:r>
                        <a:rPr lang="en-US" altLang="ko-KR" sz="1400" b="0" i="0" u="none" strike="noStrike" kern="1200" dirty="0">
                          <a:solidFill>
                            <a:schemeClr val="dk1"/>
                          </a:solidFill>
                          <a:effectLst/>
                          <a:latin typeface="+mn-lt"/>
                          <a:ea typeface="+mn-ea"/>
                          <a:cs typeface="+mn-cs"/>
                        </a:rPr>
                        <a:t>1</a:t>
                      </a:r>
                      <a:r>
                        <a:rPr lang="ko-KR" altLang="en-US" sz="1400" b="0" i="0" u="none" strike="noStrike" kern="1200" dirty="0">
                          <a:solidFill>
                            <a:schemeClr val="dk1"/>
                          </a:solidFill>
                          <a:effectLst/>
                          <a:latin typeface="+mn-lt"/>
                          <a:ea typeface="+mn-ea"/>
                          <a:cs typeface="+mn-cs"/>
                        </a:rPr>
                        <a:t>명이 직원들 사이에서 근무</a:t>
                      </a:r>
                    </a:p>
                  </a:txBody>
                  <a:tcPr/>
                </a:tc>
                <a:extLst>
                  <a:ext uri="{0D108BD9-81ED-4DB2-BD59-A6C34878D82A}">
                    <a16:rowId xmlns:a16="http://schemas.microsoft.com/office/drawing/2014/main" val="616325078"/>
                  </a:ext>
                </a:extLst>
              </a:tr>
            </a:tbl>
          </a:graphicData>
        </a:graphic>
      </p:graphicFrame>
      <p:pic>
        <p:nvPicPr>
          <p:cNvPr id="12" name="그림 11">
            <a:extLst>
              <a:ext uri="{FF2B5EF4-FFF2-40B4-BE49-F238E27FC236}">
                <a16:creationId xmlns:a16="http://schemas.microsoft.com/office/drawing/2014/main" id="{4597933F-58A9-4E92-9EB1-C5036CEE6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404" y="3365379"/>
            <a:ext cx="7077906" cy="2604880"/>
          </a:xfrm>
          <a:prstGeom prst="rect">
            <a:avLst/>
          </a:prstGeom>
        </p:spPr>
      </p:pic>
    </p:spTree>
    <p:extLst>
      <p:ext uri="{BB962C8B-B14F-4D97-AF65-F5344CB8AC3E}">
        <p14:creationId xmlns:p14="http://schemas.microsoft.com/office/powerpoint/2010/main" val="62014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09" y="782953"/>
            <a:ext cx="5007155"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인적자원관리</a:t>
            </a:r>
            <a:r>
              <a:rPr lang="en-US" altLang="ko-KR"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(HRM)</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측면에서의 </a:t>
            </a:r>
            <a:r>
              <a:rPr lang="ko-KR" altLang="en-US" sz="1600" spc="-100" dirty="0" err="1">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알리바바의</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성공 요인</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7" y="405022"/>
            <a:ext cx="5976187"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조직 개발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(Organizational developments) </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pic>
        <p:nvPicPr>
          <p:cNvPr id="4" name="그림 3">
            <a:extLst>
              <a:ext uri="{FF2B5EF4-FFF2-40B4-BE49-F238E27FC236}">
                <a16:creationId xmlns:a16="http://schemas.microsoft.com/office/drawing/2014/main" id="{AA997C88-0E5C-4198-93C7-37EACD182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4394" y="1222216"/>
            <a:ext cx="4032159" cy="3826862"/>
          </a:xfrm>
          <a:prstGeom prst="rect">
            <a:avLst/>
          </a:prstGeom>
        </p:spPr>
      </p:pic>
      <p:graphicFrame>
        <p:nvGraphicFramePr>
          <p:cNvPr id="13" name="표 12">
            <a:extLst>
              <a:ext uri="{FF2B5EF4-FFF2-40B4-BE49-F238E27FC236}">
                <a16:creationId xmlns:a16="http://schemas.microsoft.com/office/drawing/2014/main" id="{39F74A54-9820-4805-893D-20A66D488E10}"/>
              </a:ext>
            </a:extLst>
          </p:cNvPr>
          <p:cNvGraphicFramePr>
            <a:graphicFrameLocks noGrp="1"/>
          </p:cNvGraphicFramePr>
          <p:nvPr>
            <p:extLst>
              <p:ext uri="{D42A27DB-BD31-4B8C-83A1-F6EECF244321}">
                <p14:modId xmlns:p14="http://schemas.microsoft.com/office/powerpoint/2010/main" val="3302168801"/>
              </p:ext>
            </p:extLst>
          </p:nvPr>
        </p:nvGraphicFramePr>
        <p:xfrm>
          <a:off x="550907" y="1341076"/>
          <a:ext cx="5743875" cy="4423211"/>
        </p:xfrm>
        <a:graphic>
          <a:graphicData uri="http://schemas.openxmlformats.org/drawingml/2006/table">
            <a:tbl>
              <a:tblPr firstRow="1" bandRow="1">
                <a:tableStyleId>{5C22544A-7EE6-4342-B048-85BDC9FD1C3A}</a:tableStyleId>
              </a:tblPr>
              <a:tblGrid>
                <a:gridCol w="987900">
                  <a:extLst>
                    <a:ext uri="{9D8B030D-6E8A-4147-A177-3AD203B41FA5}">
                      <a16:colId xmlns:a16="http://schemas.microsoft.com/office/drawing/2014/main" val="1100770341"/>
                    </a:ext>
                  </a:extLst>
                </a:gridCol>
                <a:gridCol w="4755975">
                  <a:extLst>
                    <a:ext uri="{9D8B030D-6E8A-4147-A177-3AD203B41FA5}">
                      <a16:colId xmlns:a16="http://schemas.microsoft.com/office/drawing/2014/main" val="2864352505"/>
                    </a:ext>
                  </a:extLst>
                </a:gridCol>
              </a:tblGrid>
              <a:tr h="352325">
                <a:tc>
                  <a:txBody>
                    <a:bodyPr/>
                    <a:lstStyle/>
                    <a:p>
                      <a:pPr algn="ctr" latinLnBrk="1"/>
                      <a:r>
                        <a:rPr lang="ko-KR" altLang="en-US" sz="1400" dirty="0"/>
                        <a:t>구분</a:t>
                      </a:r>
                    </a:p>
                  </a:txBody>
                  <a:tcPr/>
                </a:tc>
                <a:tc>
                  <a:txBody>
                    <a:bodyPr/>
                    <a:lstStyle/>
                    <a:p>
                      <a:pPr algn="ctr" latinLnBrk="1"/>
                      <a:r>
                        <a:rPr lang="ko-KR" altLang="en-US" sz="1400" dirty="0"/>
                        <a:t>주요 내용</a:t>
                      </a:r>
                    </a:p>
                  </a:txBody>
                  <a:tcPr/>
                </a:tc>
                <a:extLst>
                  <a:ext uri="{0D108BD9-81ED-4DB2-BD59-A6C34878D82A}">
                    <a16:rowId xmlns:a16="http://schemas.microsoft.com/office/drawing/2014/main" val="2409057348"/>
                  </a:ext>
                </a:extLst>
              </a:tr>
              <a:tr h="1685889">
                <a:tc>
                  <a:txBody>
                    <a:bodyPr/>
                    <a:lstStyle/>
                    <a:p>
                      <a:pPr algn="ctr" latinLnBrk="1"/>
                      <a:endParaRPr lang="en-US" altLang="ko-KR" sz="1400" dirty="0"/>
                    </a:p>
                    <a:p>
                      <a:pPr algn="ctr" latinLnBrk="1"/>
                      <a:r>
                        <a:rPr lang="ko-KR" altLang="en-US" sz="1400" dirty="0"/>
                        <a:t>인사제도</a:t>
                      </a:r>
                    </a:p>
                  </a:txBody>
                  <a:tcPr/>
                </a:tc>
                <a:tc>
                  <a:txBody>
                    <a:bodyPr/>
                    <a:lstStyle/>
                    <a:p>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채용과 육성의 모든 단계에서 가치관에 역점을 둠</a:t>
                      </a:r>
                    </a:p>
                    <a:p>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인재육성을 위해 교육 강조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err="1">
                          <a:solidFill>
                            <a:schemeClr val="dk1"/>
                          </a:solidFill>
                          <a:effectLst/>
                          <a:latin typeface="+mn-lt"/>
                          <a:ea typeface="+mn-ea"/>
                          <a:cs typeface="+mn-cs"/>
                        </a:rPr>
                        <a:t>알리학원</a:t>
                      </a:r>
                      <a:r>
                        <a:rPr lang="ko-KR" altLang="en-US" sz="1400" b="0" i="0" u="none" strike="noStrike" kern="1200" dirty="0">
                          <a:solidFill>
                            <a:schemeClr val="dk1"/>
                          </a:solidFill>
                          <a:effectLst/>
                          <a:latin typeface="+mn-lt"/>
                          <a:ea typeface="+mn-ea"/>
                          <a:cs typeface="+mn-cs"/>
                        </a:rPr>
                        <a:t> 설립 직원 가치 향상</a:t>
                      </a:r>
                    </a:p>
                  </a:txBody>
                  <a:tcPr/>
                </a:tc>
                <a:extLst>
                  <a:ext uri="{0D108BD9-81ED-4DB2-BD59-A6C34878D82A}">
                    <a16:rowId xmlns:a16="http://schemas.microsoft.com/office/drawing/2014/main" val="1861423346"/>
                  </a:ext>
                </a:extLst>
              </a:tr>
              <a:tr h="2384997">
                <a:tc>
                  <a:txBody>
                    <a:bodyPr/>
                    <a:lstStyle/>
                    <a:p>
                      <a:pPr algn="ctr" latinLnBrk="1"/>
                      <a:endParaRPr lang="en-US" altLang="ko-KR" sz="1400" dirty="0"/>
                    </a:p>
                    <a:p>
                      <a:pPr algn="ctr" latinLnBrk="1"/>
                      <a:r>
                        <a:rPr lang="ko-KR" altLang="en-US" sz="1400" dirty="0"/>
                        <a:t>성과관리</a:t>
                      </a:r>
                    </a:p>
                  </a:txBody>
                  <a:tcPr/>
                </a:tc>
                <a:tc>
                  <a:txBody>
                    <a:bodyPr/>
                    <a:lstStyle/>
                    <a:p>
                      <a:pPr marL="0" indent="0" latinLnBrk="1">
                        <a:buFontTx/>
                        <a:buNone/>
                      </a:pP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성과평가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실적평가 </a:t>
                      </a:r>
                      <a:r>
                        <a:rPr lang="en-US" altLang="ko-KR" sz="1400" b="0" i="0" u="none" strike="noStrike" kern="1200" dirty="0">
                          <a:solidFill>
                            <a:schemeClr val="dk1"/>
                          </a:solidFill>
                          <a:effectLst/>
                          <a:latin typeface="+mn-lt"/>
                          <a:ea typeface="+mn-ea"/>
                          <a:cs typeface="+mn-cs"/>
                        </a:rPr>
                        <a:t>50%, </a:t>
                      </a:r>
                      <a:r>
                        <a:rPr lang="ko-KR" altLang="en-US" sz="1400" b="0" i="0" u="none" strike="noStrike" kern="1200" dirty="0">
                          <a:solidFill>
                            <a:schemeClr val="dk1"/>
                          </a:solidFill>
                          <a:effectLst/>
                          <a:latin typeface="+mn-lt"/>
                          <a:ea typeface="+mn-ea"/>
                          <a:cs typeface="+mn-cs"/>
                        </a:rPr>
                        <a:t>가치관 평가 </a:t>
                      </a:r>
                      <a:r>
                        <a:rPr lang="en-US" altLang="ko-KR" sz="1400" b="0" i="0" u="none" strike="noStrike" kern="1200" dirty="0">
                          <a:solidFill>
                            <a:schemeClr val="dk1"/>
                          </a:solidFill>
                          <a:effectLst/>
                          <a:latin typeface="+mn-lt"/>
                          <a:ea typeface="+mn-ea"/>
                          <a:cs typeface="+mn-cs"/>
                        </a:rPr>
                        <a:t>50%</a:t>
                      </a:r>
                    </a:p>
                    <a:p>
                      <a:pPr marL="0" indent="0">
                        <a:buFontTx/>
                        <a:buNone/>
                      </a:pP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인재유형별 관리 </a:t>
                      </a:r>
                      <a:r>
                        <a:rPr lang="en-US" altLang="ko-KR" sz="1400" b="0" i="0" u="none" strike="noStrike" kern="1200" dirty="0">
                          <a:solidFill>
                            <a:schemeClr val="dk1"/>
                          </a:solidFill>
                          <a:effectLst/>
                          <a:latin typeface="+mn-lt"/>
                          <a:ea typeface="+mn-ea"/>
                          <a:cs typeface="+mn-cs"/>
                        </a:rPr>
                        <a:t>:</a:t>
                      </a:r>
                    </a:p>
                    <a:p>
                      <a:pPr marL="0" indent="0">
                        <a:buFontTx/>
                        <a:buNone/>
                      </a:pPr>
                      <a:r>
                        <a:rPr lang="en-US" altLang="ko-KR" sz="1400" b="0" i="0" u="none" strike="noStrike" kern="1200" dirty="0">
                          <a:solidFill>
                            <a:schemeClr val="dk1"/>
                          </a:solidFill>
                          <a:effectLst/>
                          <a:latin typeface="+mn-lt"/>
                          <a:ea typeface="+mn-ea"/>
                          <a:cs typeface="+mn-cs"/>
                        </a:rPr>
                        <a:t>   ① </a:t>
                      </a:r>
                      <a:r>
                        <a:rPr lang="ko-KR" altLang="en-US" sz="1400" b="0" i="0" u="none" strike="noStrike" kern="1200" dirty="0">
                          <a:solidFill>
                            <a:schemeClr val="dk1"/>
                          </a:solidFill>
                          <a:effectLst/>
                          <a:latin typeface="+mn-lt"/>
                          <a:ea typeface="+mn-ea"/>
                          <a:cs typeface="+mn-cs"/>
                        </a:rPr>
                        <a:t>사냥개형 인재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권한부여</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폭넓은 업무기회 제공</a:t>
                      </a:r>
                      <a:endParaRPr lang="en-US" altLang="ko-KR" sz="1400" b="0" i="0" u="none" strike="noStrike" kern="1200" dirty="0">
                        <a:solidFill>
                          <a:schemeClr val="dk1"/>
                        </a:solidFill>
                        <a:effectLst/>
                        <a:latin typeface="+mn-lt"/>
                        <a:ea typeface="+mn-ea"/>
                        <a:cs typeface="+mn-cs"/>
                      </a:endParaRPr>
                    </a:p>
                    <a:p>
                      <a:pPr marL="0" indent="0">
                        <a:buFontTx/>
                        <a:buNone/>
                      </a:pPr>
                      <a:r>
                        <a:rPr lang="ko-KR" altLang="en-US" sz="1400" b="0" i="0" u="none" strike="noStrike" kern="1200" dirty="0">
                          <a:solidFill>
                            <a:schemeClr val="dk1"/>
                          </a:solidFill>
                          <a:effectLst/>
                          <a:latin typeface="+mn-lt"/>
                          <a:ea typeface="+mn-ea"/>
                          <a:cs typeface="+mn-cs"/>
                        </a:rPr>
                        <a:t>   ② 들개형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제한적 활용</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자연스럽게 도태되도록 유도</a:t>
                      </a:r>
                    </a:p>
                    <a:p>
                      <a:r>
                        <a:rPr lang="ko-KR" altLang="en-US" sz="1400" b="0" i="0" u="none" strike="noStrike" kern="1200" dirty="0">
                          <a:solidFill>
                            <a:schemeClr val="dk1"/>
                          </a:solidFill>
                          <a:effectLst/>
                          <a:latin typeface="+mn-lt"/>
                          <a:ea typeface="+mn-ea"/>
                          <a:cs typeface="+mn-cs"/>
                        </a:rPr>
                        <a:t>   ③ 토끼형 </a:t>
                      </a:r>
                      <a:r>
                        <a:rPr lang="en-US" altLang="ko-KR" sz="1400" b="0" i="0" u="none" strike="noStrike" kern="1200" dirty="0">
                          <a:solidFill>
                            <a:schemeClr val="dk1"/>
                          </a:solidFill>
                          <a:effectLst/>
                          <a:latin typeface="+mn-lt"/>
                          <a:ea typeface="+mn-ea"/>
                          <a:cs typeface="+mn-cs"/>
                        </a:rPr>
                        <a:t>: </a:t>
                      </a:r>
                      <a:r>
                        <a:rPr lang="ko-KR" altLang="en-US" sz="1400" b="0" i="0" u="none" strike="noStrike" kern="1200" dirty="0">
                          <a:solidFill>
                            <a:schemeClr val="dk1"/>
                          </a:solidFill>
                          <a:effectLst/>
                          <a:latin typeface="+mn-lt"/>
                          <a:ea typeface="+mn-ea"/>
                          <a:cs typeface="+mn-cs"/>
                        </a:rPr>
                        <a:t>목표 및 구체적인 방향 제시</a:t>
                      </a:r>
                    </a:p>
                  </a:txBody>
                  <a:tcPr/>
                </a:tc>
                <a:extLst>
                  <a:ext uri="{0D108BD9-81ED-4DB2-BD59-A6C34878D82A}">
                    <a16:rowId xmlns:a16="http://schemas.microsoft.com/office/drawing/2014/main" val="173139232"/>
                  </a:ext>
                </a:extLst>
              </a:tr>
            </a:tbl>
          </a:graphicData>
        </a:graphic>
      </p:graphicFrame>
      <p:pic>
        <p:nvPicPr>
          <p:cNvPr id="14" name="그림 13">
            <a:extLst>
              <a:ext uri="{FF2B5EF4-FFF2-40B4-BE49-F238E27FC236}">
                <a16:creationId xmlns:a16="http://schemas.microsoft.com/office/drawing/2014/main" id="{AD6E7694-A933-4157-9BFE-27D85FC11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9838" y="716355"/>
            <a:ext cx="5440401" cy="5425289"/>
          </a:xfrm>
          <a:prstGeom prst="rect">
            <a:avLst/>
          </a:prstGeom>
        </p:spPr>
      </p:pic>
    </p:spTree>
    <p:extLst>
      <p:ext uri="{BB962C8B-B14F-4D97-AF65-F5344CB8AC3E}">
        <p14:creationId xmlns:p14="http://schemas.microsoft.com/office/powerpoint/2010/main" val="3904044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err="1">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알리바바의</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창업자</a:t>
            </a:r>
            <a:r>
              <a:rPr lang="en-US" altLang="ko-KR"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a:t>
            </a:r>
            <a:r>
              <a:rPr lang="ko-KR" altLang="en-US" sz="1600" spc="-100" dirty="0" err="1">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마윈</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경영 팀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(Management Team) </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
        <p:nvSpPr>
          <p:cNvPr id="3" name="TextBox 2">
            <a:extLst>
              <a:ext uri="{FF2B5EF4-FFF2-40B4-BE49-F238E27FC236}">
                <a16:creationId xmlns:a16="http://schemas.microsoft.com/office/drawing/2014/main" id="{3744DC33-ADB8-43AF-A980-8982B0A1F9C2}"/>
              </a:ext>
            </a:extLst>
          </p:cNvPr>
          <p:cNvSpPr txBox="1"/>
          <p:nvPr/>
        </p:nvSpPr>
        <p:spPr>
          <a:xfrm>
            <a:off x="5246703" y="2194338"/>
            <a:ext cx="6161103" cy="1200329"/>
          </a:xfrm>
          <a:prstGeom prst="rect">
            <a:avLst/>
          </a:prstGeom>
          <a:noFill/>
        </p:spPr>
        <p:txBody>
          <a:bodyPr wrap="square" rtlCol="0">
            <a:spAutoFit/>
          </a:bodyPr>
          <a:lstStyle/>
          <a:p>
            <a:r>
              <a:rPr lang="ko-KR" altLang="en-US" dirty="0"/>
              <a:t>“나는 최고의 인재를 찾아내서 그들을 훈련시키고 키우는 것을 좋아한다</a:t>
            </a:r>
            <a:r>
              <a:rPr lang="en-US" altLang="ko-KR" dirty="0"/>
              <a:t>. </a:t>
            </a:r>
            <a:r>
              <a:rPr lang="ko-KR" altLang="en-US" dirty="0"/>
              <a:t>나는 예전에 선생이었고</a:t>
            </a:r>
            <a:r>
              <a:rPr lang="en-US" altLang="ko-KR" dirty="0"/>
              <a:t>, (</a:t>
            </a:r>
            <a:r>
              <a:rPr lang="ko-KR" altLang="en-US" dirty="0" err="1"/>
              <a:t>알리바바를</a:t>
            </a:r>
            <a:r>
              <a:rPr lang="ko-KR" altLang="en-US" dirty="0"/>
              <a:t> 이끌고 있는</a:t>
            </a:r>
            <a:r>
              <a:rPr lang="en-US" altLang="ko-KR" dirty="0"/>
              <a:t>) </a:t>
            </a:r>
            <a:r>
              <a:rPr lang="ko-KR" altLang="en-US" dirty="0"/>
              <a:t>지금도 선생이다</a:t>
            </a:r>
            <a:r>
              <a:rPr lang="en-US" altLang="ko-KR" dirty="0"/>
              <a:t>. </a:t>
            </a:r>
            <a:r>
              <a:rPr lang="ko-KR" altLang="en-US" dirty="0"/>
              <a:t>그들</a:t>
            </a:r>
            <a:r>
              <a:rPr lang="en-US" altLang="ko-KR" dirty="0"/>
              <a:t>(</a:t>
            </a:r>
            <a:r>
              <a:rPr lang="ko-KR" altLang="en-US" dirty="0"/>
              <a:t>직원</a:t>
            </a:r>
            <a:r>
              <a:rPr lang="en-US" altLang="ko-KR" dirty="0"/>
              <a:t>)</a:t>
            </a:r>
            <a:r>
              <a:rPr lang="ko-KR" altLang="en-US" dirty="0"/>
              <a:t>을 나보다 훨씬 훌륭하게 만들고 있다</a:t>
            </a:r>
            <a:r>
              <a:rPr lang="en-US" altLang="ko-KR" dirty="0"/>
              <a:t>.”</a:t>
            </a:r>
            <a:endParaRPr lang="ko-KR" altLang="en-US" dirty="0"/>
          </a:p>
        </p:txBody>
      </p:sp>
      <p:pic>
        <p:nvPicPr>
          <p:cNvPr id="9" name="그림 8" descr="사람, 하늘, 남자, 쥐고있는이(가) 표시된 사진&#10;&#10;매우 높은 신뢰도로 생성된 설명">
            <a:extLst>
              <a:ext uri="{FF2B5EF4-FFF2-40B4-BE49-F238E27FC236}">
                <a16:creationId xmlns:a16="http://schemas.microsoft.com/office/drawing/2014/main" id="{AABD519C-57C4-4B13-95B2-6FCEC0908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94" y="1917843"/>
            <a:ext cx="4014344" cy="2935489"/>
          </a:xfrm>
          <a:prstGeom prst="rect">
            <a:avLst/>
          </a:prstGeom>
        </p:spPr>
      </p:pic>
      <p:sp>
        <p:nvSpPr>
          <p:cNvPr id="10" name="TextBox 9">
            <a:extLst>
              <a:ext uri="{FF2B5EF4-FFF2-40B4-BE49-F238E27FC236}">
                <a16:creationId xmlns:a16="http://schemas.microsoft.com/office/drawing/2014/main" id="{B849DA93-A186-429E-BB81-5E50A7E20D0C}"/>
              </a:ext>
            </a:extLst>
          </p:cNvPr>
          <p:cNvSpPr txBox="1"/>
          <p:nvPr/>
        </p:nvSpPr>
        <p:spPr>
          <a:xfrm>
            <a:off x="5246703" y="3595648"/>
            <a:ext cx="1979629" cy="369332"/>
          </a:xfrm>
          <a:prstGeom prst="rect">
            <a:avLst/>
          </a:prstGeom>
          <a:noFill/>
        </p:spPr>
        <p:txBody>
          <a:bodyPr wrap="square" rtlCol="0">
            <a:spAutoFit/>
          </a:bodyPr>
          <a:lstStyle/>
          <a:p>
            <a:r>
              <a:rPr lang="ko-KR" altLang="en-US" dirty="0" err="1"/>
              <a:t>친정부</a:t>
            </a:r>
            <a:r>
              <a:rPr lang="ko-KR" altLang="en-US" dirty="0"/>
              <a:t> 성향</a:t>
            </a:r>
          </a:p>
        </p:txBody>
      </p:sp>
    </p:spTree>
    <p:extLst>
      <p:ext uri="{BB962C8B-B14F-4D97-AF65-F5344CB8AC3E}">
        <p14:creationId xmlns:p14="http://schemas.microsoft.com/office/powerpoint/2010/main" val="378651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공급자 및 구매자</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2,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비즈니스모델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가치제안</a:t>
            </a:r>
          </a:p>
        </p:txBody>
      </p:sp>
      <p:sp>
        <p:nvSpPr>
          <p:cNvPr id="9" name="직사각형 8">
            <a:extLst>
              <a:ext uri="{FF2B5EF4-FFF2-40B4-BE49-F238E27FC236}">
                <a16:creationId xmlns:a16="http://schemas.microsoft.com/office/drawing/2014/main" id="{FF4D46BC-001B-45F8-A811-0B65F5C36DBB}"/>
              </a:ext>
            </a:extLst>
          </p:cNvPr>
          <p:cNvSpPr/>
          <p:nvPr/>
        </p:nvSpPr>
        <p:spPr>
          <a:xfrm>
            <a:off x="339024" y="1437838"/>
            <a:ext cx="7138621" cy="1200329"/>
          </a:xfrm>
          <a:prstGeom prst="rect">
            <a:avLst/>
          </a:prstGeom>
        </p:spPr>
        <p:txBody>
          <a:bodyPr wrap="none">
            <a:spAutoFit/>
          </a:bodyPr>
          <a:lstStyle/>
          <a:p>
            <a:pPr marL="342900" indent="-342900">
              <a:buAutoNum type="arabicPeriod"/>
            </a:pPr>
            <a:r>
              <a:rPr lang="ko-KR" altLang="en-US" dirty="0"/>
              <a:t>편리함</a:t>
            </a:r>
            <a:r>
              <a:rPr lang="en-US" altLang="ko-KR" dirty="0"/>
              <a:t>, </a:t>
            </a:r>
            <a:r>
              <a:rPr lang="ko-KR" altLang="en-US" dirty="0"/>
              <a:t>접근성</a:t>
            </a:r>
            <a:r>
              <a:rPr lang="en-US" altLang="ko-KR" dirty="0"/>
              <a:t>, </a:t>
            </a:r>
            <a:r>
              <a:rPr lang="ko-KR" altLang="en-US" dirty="0"/>
              <a:t>공유성</a:t>
            </a:r>
            <a:r>
              <a:rPr lang="en-US" altLang="ko-KR" dirty="0"/>
              <a:t>(Convenience/Accessibility/Connectivity )</a:t>
            </a:r>
          </a:p>
          <a:p>
            <a:pPr marL="342900" indent="-342900">
              <a:buAutoNum type="arabicPeriod"/>
            </a:pPr>
            <a:r>
              <a:rPr lang="ko-KR" altLang="ko-KR" dirty="0"/>
              <a:t>비용 절감 </a:t>
            </a:r>
            <a:r>
              <a:rPr lang="en-US" altLang="ko-KR" dirty="0"/>
              <a:t>(cost</a:t>
            </a:r>
            <a:r>
              <a:rPr lang="ko-KR" altLang="en-US" dirty="0"/>
              <a:t> </a:t>
            </a:r>
            <a:r>
              <a:rPr lang="en-US" altLang="ko-KR" dirty="0"/>
              <a:t>reduction)</a:t>
            </a:r>
          </a:p>
          <a:p>
            <a:pPr marL="342900" indent="-342900">
              <a:buAutoNum type="arabicPeriod"/>
            </a:pPr>
            <a:r>
              <a:rPr lang="ko-KR" altLang="en-US" dirty="0"/>
              <a:t>정보의</a:t>
            </a:r>
            <a:r>
              <a:rPr lang="en-US" altLang="ko-KR" dirty="0"/>
              <a:t> </a:t>
            </a:r>
            <a:r>
              <a:rPr lang="ko-KR" altLang="en-US" dirty="0"/>
              <a:t>양 </a:t>
            </a:r>
            <a:r>
              <a:rPr lang="en-US" altLang="ko-KR" dirty="0"/>
              <a:t>(information</a:t>
            </a:r>
            <a:r>
              <a:rPr lang="ko-KR" altLang="en-US" dirty="0"/>
              <a:t> </a:t>
            </a:r>
            <a:r>
              <a:rPr lang="en-US" altLang="ko-KR" dirty="0"/>
              <a:t>density and choice)</a:t>
            </a:r>
          </a:p>
          <a:p>
            <a:pPr marL="342900" indent="-342900">
              <a:buAutoNum type="arabicPeriod"/>
            </a:pPr>
            <a:r>
              <a:rPr lang="ko-KR" altLang="en-US" dirty="0"/>
              <a:t>신뢰성 </a:t>
            </a:r>
            <a:r>
              <a:rPr lang="en-US" altLang="ko-KR" dirty="0"/>
              <a:t>(reliability)</a:t>
            </a:r>
          </a:p>
        </p:txBody>
      </p:sp>
    </p:spTree>
    <p:extLst>
      <p:ext uri="{BB962C8B-B14F-4D97-AF65-F5344CB8AC3E}">
        <p14:creationId xmlns:p14="http://schemas.microsoft.com/office/powerpoint/2010/main" val="2249130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err="1">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알리바바의</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현 경영진</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경영 팀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(Management Team) </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pic>
        <p:nvPicPr>
          <p:cNvPr id="2" name="그림 1">
            <a:extLst>
              <a:ext uri="{FF2B5EF4-FFF2-40B4-BE49-F238E27FC236}">
                <a16:creationId xmlns:a16="http://schemas.microsoft.com/office/drawing/2014/main" id="{1DBE345F-4AB3-4522-BED1-A4F5E08F4163}"/>
              </a:ext>
            </a:extLst>
          </p:cNvPr>
          <p:cNvPicPr>
            <a:picLocks noChangeAspect="1"/>
          </p:cNvPicPr>
          <p:nvPr/>
        </p:nvPicPr>
        <p:blipFill>
          <a:blip r:embed="rId3"/>
          <a:stretch>
            <a:fillRect/>
          </a:stretch>
        </p:blipFill>
        <p:spPr>
          <a:xfrm>
            <a:off x="776287" y="1357312"/>
            <a:ext cx="10639425" cy="4143375"/>
          </a:xfrm>
          <a:prstGeom prst="rect">
            <a:avLst/>
          </a:prstGeom>
        </p:spPr>
      </p:pic>
    </p:spTree>
    <p:extLst>
      <p:ext uri="{BB962C8B-B14F-4D97-AF65-F5344CB8AC3E}">
        <p14:creationId xmlns:p14="http://schemas.microsoft.com/office/powerpoint/2010/main" val="3136573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err="1">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알리바바의</a:t>
            </a:r>
            <a:r>
              <a:rPr lang="ko-KR" altLang="en-US" sz="1600" spc="-100" dirty="0">
                <a:ln>
                  <a:solidFill>
                    <a:schemeClr val="tx1">
                      <a:lumMod val="50000"/>
                      <a:lumOff val="50000"/>
                      <a:alpha val="0"/>
                    </a:schemeClr>
                  </a:solidFill>
                </a:ln>
                <a:solidFill>
                  <a:schemeClr val="bg1">
                    <a:lumMod val="65000"/>
                  </a:schemeClr>
                </a:solidFill>
                <a:latin typeface="Helvetica" panose="020B0604020202030204" pitchFamily="34" charset="0"/>
                <a:ea typeface="삼성고딕체" panose="020B0609000101010101" pitchFamily="49" charset="-127"/>
              </a:rPr>
              <a:t> 경영 정책</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경영 팀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(Management Team) </a:t>
            </a:r>
            <a:endPar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endParaRPr>
          </a:p>
        </p:txBody>
      </p:sp>
      <p:sp>
        <p:nvSpPr>
          <p:cNvPr id="3" name="TextBox 2">
            <a:extLst>
              <a:ext uri="{FF2B5EF4-FFF2-40B4-BE49-F238E27FC236}">
                <a16:creationId xmlns:a16="http://schemas.microsoft.com/office/drawing/2014/main" id="{8D35F3EB-A522-452C-87E0-C690059D34D4}"/>
              </a:ext>
            </a:extLst>
          </p:cNvPr>
          <p:cNvSpPr txBox="1"/>
          <p:nvPr/>
        </p:nvSpPr>
        <p:spPr>
          <a:xfrm>
            <a:off x="623388" y="1673012"/>
            <a:ext cx="4393722" cy="369332"/>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비전 리더십</a:t>
            </a:r>
          </a:p>
        </p:txBody>
      </p:sp>
      <p:sp>
        <p:nvSpPr>
          <p:cNvPr id="4" name="TextBox 3">
            <a:extLst>
              <a:ext uri="{FF2B5EF4-FFF2-40B4-BE49-F238E27FC236}">
                <a16:creationId xmlns:a16="http://schemas.microsoft.com/office/drawing/2014/main" id="{FF8ED142-E436-44CE-96AA-BF1912C57DDD}"/>
              </a:ext>
            </a:extLst>
          </p:cNvPr>
          <p:cNvSpPr txBox="1"/>
          <p:nvPr/>
        </p:nvSpPr>
        <p:spPr>
          <a:xfrm>
            <a:off x="1319753" y="2835965"/>
            <a:ext cx="5905100" cy="369332"/>
          </a:xfrm>
          <a:prstGeom prst="rect">
            <a:avLst/>
          </a:prstGeom>
          <a:noFill/>
        </p:spPr>
        <p:txBody>
          <a:bodyPr wrap="square" rtlCol="0">
            <a:spAutoFit/>
          </a:bodyPr>
          <a:lstStyle/>
          <a:p>
            <a:pPr marL="285750" indent="-285750">
              <a:buFont typeface="Arial" panose="020B0604020202020204" pitchFamily="34" charset="0"/>
              <a:buChar char="•"/>
            </a:pPr>
            <a:endParaRPr lang="ko-KR" altLang="en-US" dirty="0"/>
          </a:p>
        </p:txBody>
      </p:sp>
      <p:sp>
        <p:nvSpPr>
          <p:cNvPr id="9" name="TextBox 8">
            <a:extLst>
              <a:ext uri="{FF2B5EF4-FFF2-40B4-BE49-F238E27FC236}">
                <a16:creationId xmlns:a16="http://schemas.microsoft.com/office/drawing/2014/main" id="{159C37CA-8567-4B55-B774-2D6ED87640AB}"/>
              </a:ext>
            </a:extLst>
          </p:cNvPr>
          <p:cNvSpPr txBox="1"/>
          <p:nvPr/>
        </p:nvSpPr>
        <p:spPr>
          <a:xfrm>
            <a:off x="623388" y="2466633"/>
            <a:ext cx="8261314" cy="369332"/>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투자도 가려 받기</a:t>
            </a:r>
          </a:p>
        </p:txBody>
      </p:sp>
      <p:sp>
        <p:nvSpPr>
          <p:cNvPr id="11" name="TextBox 10">
            <a:extLst>
              <a:ext uri="{FF2B5EF4-FFF2-40B4-BE49-F238E27FC236}">
                <a16:creationId xmlns:a16="http://schemas.microsoft.com/office/drawing/2014/main" id="{364A2FF3-BF1F-4D09-8067-91EFEA6C50DD}"/>
              </a:ext>
            </a:extLst>
          </p:cNvPr>
          <p:cNvSpPr txBox="1"/>
          <p:nvPr/>
        </p:nvSpPr>
        <p:spPr>
          <a:xfrm>
            <a:off x="623387" y="3246783"/>
            <a:ext cx="5870177" cy="369332"/>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젊은 임원진</a:t>
            </a:r>
            <a:endParaRPr lang="en-US" altLang="ko-KR" dirty="0"/>
          </a:p>
        </p:txBody>
      </p:sp>
      <p:sp>
        <p:nvSpPr>
          <p:cNvPr id="13" name="TextBox 12">
            <a:extLst>
              <a:ext uri="{FF2B5EF4-FFF2-40B4-BE49-F238E27FC236}">
                <a16:creationId xmlns:a16="http://schemas.microsoft.com/office/drawing/2014/main" id="{8E6751BE-0EDC-492E-B320-396154A88BBB}"/>
              </a:ext>
            </a:extLst>
          </p:cNvPr>
          <p:cNvSpPr txBox="1"/>
          <p:nvPr/>
        </p:nvSpPr>
        <p:spPr>
          <a:xfrm>
            <a:off x="623387" y="4026933"/>
            <a:ext cx="5870177" cy="369332"/>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직원 간 </a:t>
            </a:r>
            <a:r>
              <a:rPr lang="ko-KR" altLang="en-US" dirty="0" err="1"/>
              <a:t>단톡방</a:t>
            </a:r>
            <a:r>
              <a:rPr lang="ko-KR" altLang="en-US" dirty="0"/>
              <a:t> 운영 </a:t>
            </a:r>
            <a:r>
              <a:rPr lang="en-US" altLang="ko-KR" dirty="0"/>
              <a:t>– </a:t>
            </a:r>
            <a:r>
              <a:rPr lang="ko-KR" altLang="en-US" dirty="0"/>
              <a:t>사장과 회장까지 참여</a:t>
            </a:r>
            <a:endParaRPr lang="en-US" altLang="ko-KR" dirty="0"/>
          </a:p>
        </p:txBody>
      </p:sp>
      <p:sp>
        <p:nvSpPr>
          <p:cNvPr id="14" name="TextBox 13">
            <a:extLst>
              <a:ext uri="{FF2B5EF4-FFF2-40B4-BE49-F238E27FC236}">
                <a16:creationId xmlns:a16="http://schemas.microsoft.com/office/drawing/2014/main" id="{93BBA77B-244F-43D1-B743-8B3A276BCC82}"/>
              </a:ext>
            </a:extLst>
          </p:cNvPr>
          <p:cNvSpPr txBox="1"/>
          <p:nvPr/>
        </p:nvSpPr>
        <p:spPr>
          <a:xfrm>
            <a:off x="623387" y="4780792"/>
            <a:ext cx="5870177" cy="369332"/>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양성 평등 채용</a:t>
            </a:r>
            <a:endParaRPr lang="en-US" altLang="ko-KR" dirty="0"/>
          </a:p>
        </p:txBody>
      </p:sp>
    </p:spTree>
    <p:extLst>
      <p:ext uri="{BB962C8B-B14F-4D97-AF65-F5344CB8AC3E}">
        <p14:creationId xmlns:p14="http://schemas.microsoft.com/office/powerpoint/2010/main" val="283720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09" y="849677"/>
            <a:ext cx="8099889"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편리함</a:t>
            </a:r>
            <a:r>
              <a:rPr lang="en-US" altLang="ko-KR"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접근성</a:t>
            </a:r>
            <a:r>
              <a:rPr lang="en-US" altLang="ko-KR"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a:t>
            </a: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공유성</a:t>
            </a:r>
            <a:r>
              <a:rPr lang="en-US" altLang="ko-KR"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(Convenience/Accessibility/Connectivity) </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2,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비즈니스모델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가치제안</a:t>
            </a:r>
          </a:p>
        </p:txBody>
      </p:sp>
      <p:sp>
        <p:nvSpPr>
          <p:cNvPr id="2" name="직사각형 1">
            <a:extLst>
              <a:ext uri="{FF2B5EF4-FFF2-40B4-BE49-F238E27FC236}">
                <a16:creationId xmlns:a16="http://schemas.microsoft.com/office/drawing/2014/main" id="{C2F3F8BB-4FE1-4EF9-925A-93F2C5788369}"/>
              </a:ext>
            </a:extLst>
          </p:cNvPr>
          <p:cNvSpPr/>
          <p:nvPr/>
        </p:nvSpPr>
        <p:spPr>
          <a:xfrm>
            <a:off x="7018683" y="4005176"/>
            <a:ext cx="4906617" cy="1815882"/>
          </a:xfrm>
          <a:prstGeom prst="rect">
            <a:avLst/>
          </a:prstGeom>
        </p:spPr>
        <p:txBody>
          <a:bodyPr wrap="square">
            <a:spAutoFit/>
          </a:bodyPr>
          <a:lstStyle/>
          <a:p>
            <a:endParaRPr lang="en-US" altLang="ko-KR" sz="1600" dirty="0"/>
          </a:p>
          <a:p>
            <a:r>
              <a:rPr lang="ko-KR" altLang="en-US" sz="1600" dirty="0"/>
              <a:t>판매자  </a:t>
            </a:r>
            <a:endParaRPr lang="en-US" altLang="ko-KR" sz="1600" dirty="0"/>
          </a:p>
          <a:p>
            <a:pPr marL="800100" lvl="1" indent="-342900">
              <a:buAutoNum type="arabicPeriod"/>
            </a:pPr>
            <a:r>
              <a:rPr lang="ko-KR" altLang="en-US" sz="1600" dirty="0"/>
              <a:t>비즈니스 분야의 광범위한 커뮤니티에 제품 및 서비스를 판매</a:t>
            </a:r>
            <a:r>
              <a:rPr lang="en-US" altLang="ko-KR" sz="1600" dirty="0"/>
              <a:t> </a:t>
            </a:r>
          </a:p>
          <a:p>
            <a:pPr marL="800100" lvl="1" indent="-342900">
              <a:buAutoNum type="arabicPeriod"/>
            </a:pPr>
            <a:r>
              <a:rPr lang="ko-KR" altLang="en-US" sz="1600" dirty="0"/>
              <a:t>외국 비즈니스 구매자와 거래하기 어려운 중국의 중소 중소기업을 대상으로 </a:t>
            </a:r>
            <a:r>
              <a:rPr lang="en-US" altLang="ko-KR" sz="1600" dirty="0"/>
              <a:t>B2B </a:t>
            </a:r>
            <a:r>
              <a:rPr lang="ko-KR" altLang="en-US" sz="1600" dirty="0"/>
              <a:t>플랫폼과의 글로벌 연결성을 제공</a:t>
            </a:r>
          </a:p>
        </p:txBody>
      </p:sp>
      <p:pic>
        <p:nvPicPr>
          <p:cNvPr id="10" name="Picture 2" descr="ìë¦¬ë°ë° ë¹ì¦ëì¤ëª¨ë¸ì ëí ì´ë¯¸ì§ ê²ìê²°ê³¼">
            <a:extLst>
              <a:ext uri="{FF2B5EF4-FFF2-40B4-BE49-F238E27FC236}">
                <a16:creationId xmlns:a16="http://schemas.microsoft.com/office/drawing/2014/main" id="{B6FC3ED8-A86F-43BA-9345-3BD83E9F088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8490" y="2167409"/>
            <a:ext cx="6660650" cy="3516662"/>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A0E95913-AE02-4D43-8F0A-02FB76F1912F}"/>
              </a:ext>
            </a:extLst>
          </p:cNvPr>
          <p:cNvSpPr/>
          <p:nvPr/>
        </p:nvSpPr>
        <p:spPr>
          <a:xfrm>
            <a:off x="1835051" y="1321437"/>
            <a:ext cx="9010649" cy="646331"/>
          </a:xfrm>
          <a:prstGeom prst="rect">
            <a:avLst/>
          </a:prstGeom>
        </p:spPr>
        <p:txBody>
          <a:bodyPr wrap="square">
            <a:spAutoFit/>
          </a:bodyPr>
          <a:lstStyle/>
          <a:p>
            <a:r>
              <a:rPr lang="ko-KR" altLang="en-US" dirty="0"/>
              <a:t>구매자와 판매자 모두 </a:t>
            </a:r>
            <a:endParaRPr lang="en-US" altLang="ko-KR" dirty="0"/>
          </a:p>
          <a:p>
            <a:pPr algn="ctr"/>
            <a:r>
              <a:rPr lang="ko-KR" altLang="en-US" dirty="0"/>
              <a:t>전자 상거래 시장에서 쉽고 국제적으로 서로 발견하고 연결하고 거래 할 수 있도록</a:t>
            </a:r>
            <a:endParaRPr lang="en-US" altLang="ko-KR" dirty="0"/>
          </a:p>
        </p:txBody>
      </p:sp>
      <p:sp>
        <p:nvSpPr>
          <p:cNvPr id="4" name="직사각형 3">
            <a:extLst>
              <a:ext uri="{FF2B5EF4-FFF2-40B4-BE49-F238E27FC236}">
                <a16:creationId xmlns:a16="http://schemas.microsoft.com/office/drawing/2014/main" id="{6A95A36C-3F8A-4E67-9BC8-6B93E64F88D6}"/>
              </a:ext>
            </a:extLst>
          </p:cNvPr>
          <p:cNvSpPr/>
          <p:nvPr/>
        </p:nvSpPr>
        <p:spPr>
          <a:xfrm>
            <a:off x="7018683" y="2230217"/>
            <a:ext cx="6096000" cy="1569660"/>
          </a:xfrm>
          <a:prstGeom prst="rect">
            <a:avLst/>
          </a:prstGeom>
        </p:spPr>
        <p:txBody>
          <a:bodyPr>
            <a:spAutoFit/>
          </a:bodyPr>
          <a:lstStyle/>
          <a:p>
            <a:r>
              <a:rPr lang="ko-KR" altLang="en-US" sz="1600" dirty="0"/>
              <a:t>구매자 </a:t>
            </a:r>
            <a:r>
              <a:rPr lang="en-US" altLang="ko-KR" sz="1600" dirty="0"/>
              <a:t> </a:t>
            </a:r>
          </a:p>
          <a:p>
            <a:pPr marL="800100" lvl="1" indent="-342900">
              <a:buAutoNum type="arabicPeriod"/>
            </a:pPr>
            <a:r>
              <a:rPr lang="ko-KR" altLang="en-US" sz="1600" dirty="0"/>
              <a:t>소매 시장 </a:t>
            </a:r>
            <a:r>
              <a:rPr lang="en-US" altLang="ko-KR" sz="1600" dirty="0"/>
              <a:t>(Taobao / </a:t>
            </a:r>
            <a:r>
              <a:rPr lang="en-US" altLang="ko-KR" sz="1600" dirty="0" err="1"/>
              <a:t>Tmall</a:t>
            </a:r>
            <a:r>
              <a:rPr lang="en-US" altLang="ko-KR" sz="1600" dirty="0"/>
              <a:t>)</a:t>
            </a:r>
            <a:r>
              <a:rPr lang="ko-KR" altLang="en-US" sz="1600" dirty="0"/>
              <a:t>에 액세스하여 </a:t>
            </a:r>
            <a:r>
              <a:rPr lang="en-US" altLang="ko-KR" sz="1600" dirty="0"/>
              <a:t/>
            </a:r>
            <a:br>
              <a:rPr lang="en-US" altLang="ko-KR" sz="1600" dirty="0"/>
            </a:br>
            <a:r>
              <a:rPr lang="ko-KR" altLang="en-US" sz="1600" dirty="0"/>
              <a:t>언제 어디서나 쇼핑 할 </a:t>
            </a:r>
            <a:r>
              <a:rPr lang="ko-KR" altLang="en-US" sz="1600" dirty="0" err="1"/>
              <a:t>수있는</a:t>
            </a:r>
            <a:r>
              <a:rPr lang="ko-KR" altLang="en-US" sz="1600" dirty="0"/>
              <a:t> 고객</a:t>
            </a:r>
            <a:endParaRPr lang="en-US" altLang="ko-KR" sz="1600" dirty="0"/>
          </a:p>
          <a:p>
            <a:pPr marL="800100" lvl="1" indent="-342900">
              <a:buAutoNum type="arabicPeriod"/>
            </a:pPr>
            <a:r>
              <a:rPr lang="ko-KR" altLang="en-US" sz="1600" dirty="0"/>
              <a:t>도매 시장 </a:t>
            </a:r>
            <a:r>
              <a:rPr lang="en-US" altLang="ko-KR" sz="1600" dirty="0"/>
              <a:t>(</a:t>
            </a:r>
            <a:r>
              <a:rPr lang="en-US" altLang="ko-KR" sz="1600" dirty="0" err="1"/>
              <a:t>alibaba</a:t>
            </a:r>
            <a:r>
              <a:rPr lang="en-US" altLang="ko-KR" sz="1600" dirty="0"/>
              <a:t>)</a:t>
            </a:r>
            <a:r>
              <a:rPr lang="ko-KR" altLang="en-US" sz="1600" dirty="0"/>
              <a:t>을 ​​사용하여 </a:t>
            </a:r>
            <a:r>
              <a:rPr lang="en-US" altLang="ko-KR" sz="1600" dirty="0"/>
              <a:t/>
            </a:r>
            <a:br>
              <a:rPr lang="en-US" altLang="ko-KR" sz="1600" dirty="0"/>
            </a:br>
            <a:r>
              <a:rPr lang="ko-KR" altLang="en-US" sz="1600" dirty="0"/>
              <a:t>자신의 비즈니스 또는 재판매 용으로 </a:t>
            </a:r>
            <a:r>
              <a:rPr lang="en-US" altLang="ko-KR" sz="1600" dirty="0"/>
              <a:t/>
            </a:r>
            <a:br>
              <a:rPr lang="en-US" altLang="ko-KR" sz="1600" dirty="0"/>
            </a:br>
            <a:r>
              <a:rPr lang="ko-KR" altLang="en-US" sz="1600" dirty="0"/>
              <a:t>제품을 공급하는 비즈니스 구매자</a:t>
            </a:r>
            <a:endParaRPr lang="en-US" altLang="ko-KR" sz="1600" dirty="0"/>
          </a:p>
        </p:txBody>
      </p:sp>
      <p:sp>
        <p:nvSpPr>
          <p:cNvPr id="22" name="직사각형 21">
            <a:extLst>
              <a:ext uri="{FF2B5EF4-FFF2-40B4-BE49-F238E27FC236}">
                <a16:creationId xmlns:a16="http://schemas.microsoft.com/office/drawing/2014/main" id="{6C9FC0CD-CC1A-45DB-9275-D88E9A533C34}"/>
              </a:ext>
            </a:extLst>
          </p:cNvPr>
          <p:cNvSpPr/>
          <p:nvPr/>
        </p:nvSpPr>
        <p:spPr>
          <a:xfrm rot="2699999">
            <a:off x="6628594" y="227616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rgbClr val="595959"/>
              </a:solidFill>
              <a:latin typeface="나눔스퀘어" panose="020B0600000101010101" pitchFamily="50" charset="-127"/>
              <a:ea typeface="나눔스퀘어" panose="020B0600000101010101" pitchFamily="50" charset="-127"/>
            </a:endParaRPr>
          </a:p>
        </p:txBody>
      </p:sp>
      <p:sp>
        <p:nvSpPr>
          <p:cNvPr id="23" name="직사각형 22">
            <a:extLst>
              <a:ext uri="{FF2B5EF4-FFF2-40B4-BE49-F238E27FC236}">
                <a16:creationId xmlns:a16="http://schemas.microsoft.com/office/drawing/2014/main" id="{56FE71E6-011D-4F10-9497-D05B3EC592A3}"/>
              </a:ext>
            </a:extLst>
          </p:cNvPr>
          <p:cNvSpPr/>
          <p:nvPr/>
        </p:nvSpPr>
        <p:spPr>
          <a:xfrm rot="2699999">
            <a:off x="6704794" y="431451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rgbClr val="595959"/>
              </a:solidFill>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241485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비용 절감</a:t>
            </a:r>
            <a:r>
              <a:rPr lang="en-US" altLang="ko-KR"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 </a:t>
            </a: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정보 제공</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2,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비즈니스모델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가치제안</a:t>
            </a:r>
          </a:p>
        </p:txBody>
      </p:sp>
      <p:sp>
        <p:nvSpPr>
          <p:cNvPr id="2" name="직사각형 1">
            <a:extLst>
              <a:ext uri="{FF2B5EF4-FFF2-40B4-BE49-F238E27FC236}">
                <a16:creationId xmlns:a16="http://schemas.microsoft.com/office/drawing/2014/main" id="{0AA412AA-9A08-4ABF-858F-3B81A81248D4}"/>
              </a:ext>
            </a:extLst>
          </p:cNvPr>
          <p:cNvSpPr/>
          <p:nvPr/>
        </p:nvSpPr>
        <p:spPr>
          <a:xfrm>
            <a:off x="948094" y="1697107"/>
            <a:ext cx="11133824" cy="1200329"/>
          </a:xfrm>
          <a:prstGeom prst="rect">
            <a:avLst/>
          </a:prstGeom>
        </p:spPr>
        <p:txBody>
          <a:bodyPr wrap="square">
            <a:spAutoFit/>
          </a:bodyPr>
          <a:lstStyle/>
          <a:p>
            <a:r>
              <a:rPr lang="ko-KR" altLang="ko-KR" dirty="0"/>
              <a:t>비용 절감</a:t>
            </a:r>
            <a:endParaRPr lang="en-US" altLang="ko-KR" dirty="0"/>
          </a:p>
          <a:p>
            <a:pPr marL="285750" indent="-285750">
              <a:buFont typeface="Arial" panose="020B0604020202020204" pitchFamily="34" charset="0"/>
              <a:buChar char="•"/>
            </a:pPr>
            <a:r>
              <a:rPr lang="ko-KR" altLang="ko-KR" dirty="0"/>
              <a:t>판매자와 회사는 </a:t>
            </a:r>
            <a:r>
              <a:rPr lang="ko-KR" altLang="ko-KR" dirty="0" err="1"/>
              <a:t>Alibaba의</a:t>
            </a:r>
            <a:r>
              <a:rPr lang="ko-KR" altLang="ko-KR" dirty="0"/>
              <a:t> 전자 상거래 플랫폼에 온라인 스토어를 쉽게 설치</a:t>
            </a:r>
            <a:r>
              <a:rPr lang="en-US" altLang="ko-KR" dirty="0"/>
              <a:t> </a:t>
            </a:r>
            <a:r>
              <a:rPr lang="ko-KR" altLang="en-US" dirty="0"/>
              <a:t>가능</a:t>
            </a:r>
            <a:r>
              <a:rPr lang="ko-KR" altLang="ko-KR" dirty="0"/>
              <a:t> </a:t>
            </a:r>
            <a:endParaRPr lang="en-US" altLang="ko-KR" dirty="0"/>
          </a:p>
          <a:p>
            <a:pPr marL="285750" indent="-285750">
              <a:buFont typeface="Arial" panose="020B0604020202020204" pitchFamily="34" charset="0"/>
              <a:buChar char="•"/>
            </a:pPr>
            <a:r>
              <a:rPr lang="ko-KR" altLang="ko-KR" dirty="0"/>
              <a:t>지속적으로 증가하는 대규모 소비자 그룹에 대한 존재감 창출</a:t>
            </a:r>
            <a:endParaRPr lang="en-US" altLang="ko-KR" dirty="0"/>
          </a:p>
          <a:p>
            <a:pPr marL="285750" indent="-285750">
              <a:buFont typeface="Arial" panose="020B0604020202020204" pitchFamily="34" charset="0"/>
              <a:buChar char="•"/>
            </a:pPr>
            <a:r>
              <a:rPr lang="ko-KR" altLang="ko-KR" dirty="0"/>
              <a:t>또한 실제 매장보다 설치 비용이 저렴하고 제품 / 고객을 검색하는 데 드는 비용과 시간을 절약</a:t>
            </a:r>
            <a:endParaRPr lang="en-US" altLang="ko-KR" dirty="0"/>
          </a:p>
        </p:txBody>
      </p:sp>
    </p:spTree>
    <p:extLst>
      <p:ext uri="{BB962C8B-B14F-4D97-AF65-F5344CB8AC3E}">
        <p14:creationId xmlns:p14="http://schemas.microsoft.com/office/powerpoint/2010/main" val="17563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정보 제공 및 선택</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2,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비즈니스모델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가치제안</a:t>
            </a:r>
          </a:p>
        </p:txBody>
      </p:sp>
      <p:sp>
        <p:nvSpPr>
          <p:cNvPr id="2" name="직사각형 1">
            <a:extLst>
              <a:ext uri="{FF2B5EF4-FFF2-40B4-BE49-F238E27FC236}">
                <a16:creationId xmlns:a16="http://schemas.microsoft.com/office/drawing/2014/main" id="{0AA412AA-9A08-4ABF-858F-3B81A81248D4}"/>
              </a:ext>
            </a:extLst>
          </p:cNvPr>
          <p:cNvSpPr/>
          <p:nvPr/>
        </p:nvSpPr>
        <p:spPr>
          <a:xfrm>
            <a:off x="6390547" y="1563840"/>
            <a:ext cx="6134100" cy="3693319"/>
          </a:xfrm>
          <a:prstGeom prst="rect">
            <a:avLst/>
          </a:prstGeom>
        </p:spPr>
        <p:txBody>
          <a:bodyPr wrap="square">
            <a:spAutoFit/>
          </a:bodyPr>
          <a:lstStyle/>
          <a:p>
            <a:endParaRPr lang="en-US" altLang="ko-KR" dirty="0"/>
          </a:p>
          <a:p>
            <a:r>
              <a:rPr lang="ko-KR" altLang="ko-KR" dirty="0"/>
              <a:t>정보 </a:t>
            </a:r>
            <a:r>
              <a:rPr lang="ko-KR" altLang="en-US" dirty="0"/>
              <a:t>제공 및</a:t>
            </a:r>
            <a:r>
              <a:rPr lang="ko-KR" altLang="ko-KR" dirty="0"/>
              <a:t> 선택</a:t>
            </a:r>
            <a:endParaRPr lang="en-US" altLang="ko-KR" dirty="0"/>
          </a:p>
          <a:p>
            <a:endParaRPr lang="en-US" altLang="ko-KR" dirty="0"/>
          </a:p>
          <a:p>
            <a:pPr marL="285750" indent="-285750">
              <a:buFont typeface="Arial" panose="020B0604020202020204" pitchFamily="34" charset="0"/>
              <a:buChar char="•"/>
            </a:pPr>
            <a:r>
              <a:rPr lang="ko-KR" altLang="ko-KR" dirty="0"/>
              <a:t>판매자 및 회사에 대한 R.A.T </a:t>
            </a:r>
            <a:r>
              <a:rPr lang="en-US" altLang="ko-KR" dirty="0"/>
              <a:t/>
            </a:r>
            <a:br>
              <a:rPr lang="en-US" altLang="ko-KR" dirty="0"/>
            </a:br>
            <a:r>
              <a:rPr lang="ko-KR" altLang="ko-KR" dirty="0"/>
              <a:t>(</a:t>
            </a:r>
            <a:r>
              <a:rPr lang="en-US" altLang="ko-KR" dirty="0"/>
              <a:t>Reliable, accurate and timely/</a:t>
            </a:r>
            <a:br>
              <a:rPr lang="en-US" altLang="ko-KR" dirty="0"/>
            </a:br>
            <a:r>
              <a:rPr lang="en-US" altLang="ko-KR" dirty="0"/>
              <a:t> </a:t>
            </a:r>
            <a:r>
              <a:rPr lang="ko-KR" altLang="ko-KR" dirty="0"/>
              <a:t>신뢰할 수 있고 정확하며</a:t>
            </a:r>
            <a:r>
              <a:rPr lang="en-US" altLang="ko-KR" dirty="0"/>
              <a:t> </a:t>
            </a:r>
            <a:r>
              <a:rPr lang="ko-KR" altLang="ko-KR" dirty="0"/>
              <a:t>시기 적절한) 정보의 </a:t>
            </a:r>
            <a:r>
              <a:rPr lang="en-US" altLang="ko-KR" dirty="0"/>
              <a:t/>
            </a:r>
            <a:br>
              <a:rPr lang="en-US" altLang="ko-KR" dirty="0"/>
            </a:br>
            <a:r>
              <a:rPr lang="ko-KR" altLang="ko-KR" dirty="0"/>
              <a:t>대규모 데이터베이스 시장에서 즉시 사용</a:t>
            </a:r>
            <a:r>
              <a:rPr lang="en-US" altLang="ko-KR" dirty="0"/>
              <a:t> </a:t>
            </a:r>
            <a:r>
              <a:rPr lang="ko-KR" altLang="en-US" dirty="0"/>
              <a:t>가능</a:t>
            </a: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ko-KR" altLang="ko-KR" dirty="0"/>
              <a:t>많은 양의 판매자가</a:t>
            </a:r>
            <a:r>
              <a:rPr lang="en-US" altLang="ko-KR" dirty="0"/>
              <a:t> </a:t>
            </a:r>
            <a:r>
              <a:rPr lang="ko-KR" altLang="ko-KR" dirty="0"/>
              <a:t>있어 </a:t>
            </a:r>
            <a:r>
              <a:rPr lang="en-US" altLang="ko-KR" dirty="0"/>
              <a:t/>
            </a:r>
            <a:br>
              <a:rPr lang="en-US" altLang="ko-KR" dirty="0"/>
            </a:br>
            <a:r>
              <a:rPr lang="ko-KR" altLang="ko-KR" dirty="0"/>
              <a:t>구매자가 가장 경쟁력</a:t>
            </a:r>
            <a:r>
              <a:rPr lang="en-US" altLang="ko-KR" dirty="0"/>
              <a:t> </a:t>
            </a:r>
            <a:r>
              <a:rPr lang="ko-KR" altLang="ko-KR" dirty="0"/>
              <a:t>있는 가격과 제품을 선택</a:t>
            </a:r>
            <a:r>
              <a:rPr lang="en-US" altLang="ko-KR" dirty="0"/>
              <a:t> </a:t>
            </a:r>
            <a:r>
              <a:rPr lang="ko-KR" altLang="en-US" dirty="0"/>
              <a:t>가능</a:t>
            </a: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ko-KR" altLang="ko-KR" dirty="0"/>
              <a:t>소비자에게</a:t>
            </a:r>
            <a:r>
              <a:rPr lang="en-US" altLang="ko-KR" dirty="0"/>
              <a:t> </a:t>
            </a:r>
            <a:r>
              <a:rPr lang="ko-KR" altLang="ko-KR" dirty="0"/>
              <a:t>보다 광범위한 제품을 제공</a:t>
            </a:r>
            <a:r>
              <a:rPr lang="en-US" altLang="ko-KR" dirty="0"/>
              <a:t/>
            </a:r>
            <a:br>
              <a:rPr lang="en-US" altLang="ko-KR" dirty="0"/>
            </a:br>
            <a:r>
              <a:rPr lang="en-US" altLang="ko-KR" dirty="0">
                <a:sym typeface="Wingdings" panose="05000000000000000000" pitchFamily="2" charset="2"/>
              </a:rPr>
              <a:t> </a:t>
            </a:r>
            <a:r>
              <a:rPr lang="ko-KR" altLang="ko-KR" dirty="0"/>
              <a:t>긴 꼬리 경제</a:t>
            </a:r>
            <a:r>
              <a:rPr lang="en-US" altLang="ko-KR" dirty="0"/>
              <a:t>(longtail economy)</a:t>
            </a:r>
            <a:r>
              <a:rPr lang="ko-KR" altLang="en-US" dirty="0"/>
              <a:t> </a:t>
            </a:r>
            <a:endParaRPr lang="en-US" altLang="ko-KR" dirty="0"/>
          </a:p>
        </p:txBody>
      </p:sp>
      <p:pic>
        <p:nvPicPr>
          <p:cNvPr id="8194" name="Picture 2" descr="long tail economy electronic commerceì ëí ì´ë¯¸ì§ ê²ìê²°ê³¼">
            <a:extLst>
              <a:ext uri="{FF2B5EF4-FFF2-40B4-BE49-F238E27FC236}">
                <a16:creationId xmlns:a16="http://schemas.microsoft.com/office/drawing/2014/main" id="{A4275A4F-7807-42A3-8F70-9DE33819FB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95" y="1582020"/>
            <a:ext cx="5661210" cy="3447179"/>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a:extLst>
              <a:ext uri="{FF2B5EF4-FFF2-40B4-BE49-F238E27FC236}">
                <a16:creationId xmlns:a16="http://schemas.microsoft.com/office/drawing/2014/main" id="{5EDD3532-05A3-42AB-ABE5-4908A570FFF1}"/>
              </a:ext>
            </a:extLst>
          </p:cNvPr>
          <p:cNvSpPr/>
          <p:nvPr/>
        </p:nvSpPr>
        <p:spPr>
          <a:xfrm rot="2699999">
            <a:off x="6133294" y="195231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rgbClr val="595959"/>
              </a:solidFill>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381744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신뢰성 </a:t>
            </a:r>
            <a:r>
              <a:rPr lang="en-US" altLang="ko-KR"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a:t>
            </a:r>
            <a:r>
              <a:rPr lang="en-US" altLang="ko-KR" sz="1600" spc="-100" dirty="0" err="1">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Reliablity</a:t>
            </a:r>
            <a:r>
              <a:rPr lang="en-US" altLang="ko-KR"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a:t>
            </a:r>
            <a:endPar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endParaRP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2,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비즈니스모델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가치제안</a:t>
            </a:r>
          </a:p>
        </p:txBody>
      </p:sp>
      <p:sp>
        <p:nvSpPr>
          <p:cNvPr id="2" name="직사각형 1">
            <a:extLst>
              <a:ext uri="{FF2B5EF4-FFF2-40B4-BE49-F238E27FC236}">
                <a16:creationId xmlns:a16="http://schemas.microsoft.com/office/drawing/2014/main" id="{C6189AC8-08A4-4EA0-9789-AF401D7CA07C}"/>
              </a:ext>
            </a:extLst>
          </p:cNvPr>
          <p:cNvSpPr/>
          <p:nvPr/>
        </p:nvSpPr>
        <p:spPr>
          <a:xfrm>
            <a:off x="6081554" y="1723452"/>
            <a:ext cx="6096000" cy="3693319"/>
          </a:xfrm>
          <a:prstGeom prst="rect">
            <a:avLst/>
          </a:prstGeom>
        </p:spPr>
        <p:txBody>
          <a:bodyPr>
            <a:spAutoFit/>
          </a:bodyPr>
          <a:lstStyle/>
          <a:p>
            <a:r>
              <a:rPr lang="ko-KR" altLang="ko-KR" dirty="0" err="1"/>
              <a:t>Alipay</a:t>
            </a:r>
            <a:r>
              <a:rPr lang="ko-KR" altLang="en-US" dirty="0" err="1"/>
              <a:t>란</a:t>
            </a:r>
            <a:r>
              <a:rPr lang="en-US" altLang="ko-KR" dirty="0"/>
              <a:t>?</a:t>
            </a:r>
          </a:p>
          <a:p>
            <a:endParaRPr lang="en-US" altLang="ko-KR" dirty="0"/>
          </a:p>
          <a:p>
            <a:endParaRPr lang="en-US" altLang="ko-KR" dirty="0"/>
          </a:p>
          <a:p>
            <a:r>
              <a:rPr lang="ko-KR" altLang="ko-KR" dirty="0"/>
              <a:t>판매자와 구매자가 온라인 및 휴대 전화로 지불하고 결제 </a:t>
            </a:r>
            <a:endParaRPr lang="en-US" altLang="ko-KR" dirty="0"/>
          </a:p>
          <a:p>
            <a:r>
              <a:rPr lang="en-US" altLang="ko-KR" dirty="0">
                <a:sym typeface="Wingdings" panose="05000000000000000000" pitchFamily="2" charset="2"/>
              </a:rPr>
              <a:t> </a:t>
            </a:r>
            <a:r>
              <a:rPr lang="ko-KR" altLang="ko-KR" dirty="0" err="1"/>
              <a:t>Alibaba</a:t>
            </a:r>
            <a:r>
              <a:rPr lang="ko-KR" altLang="ko-KR" dirty="0"/>
              <a:t> Group의 생태계의 중요한 부분</a:t>
            </a:r>
            <a:endParaRPr lang="en-US" altLang="ko-KR" dirty="0"/>
          </a:p>
          <a:p>
            <a:endParaRPr lang="en-US" altLang="ko-KR" dirty="0"/>
          </a:p>
          <a:p>
            <a:pPr marL="285750" indent="-285750">
              <a:buFont typeface="Arial" panose="020B0604020202020204" pitchFamily="34" charset="0"/>
              <a:buChar char="•"/>
            </a:pPr>
            <a:r>
              <a:rPr lang="ko-KR" altLang="ko-KR" dirty="0"/>
              <a:t>거래 수수료가</a:t>
            </a:r>
            <a:r>
              <a:rPr lang="en-US" altLang="ko-KR" dirty="0"/>
              <a:t> </a:t>
            </a:r>
            <a:r>
              <a:rPr lang="ko-KR" altLang="ko-KR" dirty="0"/>
              <a:t>없는 온라인 지불 서비스 제공</a:t>
            </a:r>
            <a:endParaRPr lang="en-US" altLang="ko-KR" dirty="0"/>
          </a:p>
          <a:p>
            <a:endParaRPr lang="en-US" altLang="ko-KR" dirty="0"/>
          </a:p>
          <a:p>
            <a:pPr marL="285750" indent="-285750">
              <a:buFont typeface="Arial" panose="020B0604020202020204" pitchFamily="34" charset="0"/>
              <a:buChar char="•"/>
            </a:pPr>
            <a:r>
              <a:rPr lang="ko-KR" altLang="ko-KR" dirty="0" err="1"/>
              <a:t>Alibaba의</a:t>
            </a:r>
            <a:r>
              <a:rPr lang="ko-KR" altLang="ko-KR" dirty="0"/>
              <a:t> 다양한 시장 (</a:t>
            </a:r>
            <a:r>
              <a:rPr lang="ko-KR" altLang="ko-KR" dirty="0" err="1"/>
              <a:t>Taobao</a:t>
            </a:r>
            <a:r>
              <a:rPr lang="ko-KR" altLang="ko-KR" dirty="0"/>
              <a:t>, </a:t>
            </a:r>
            <a:r>
              <a:rPr lang="ko-KR" altLang="ko-KR" dirty="0" err="1"/>
              <a:t>Tmall</a:t>
            </a:r>
            <a:r>
              <a:rPr lang="ko-KR" altLang="ko-KR" dirty="0"/>
              <a:t>) 및 중국의 다른 제 3 자 거래에 대</a:t>
            </a:r>
            <a:r>
              <a:rPr lang="ko-KR" altLang="en-US" dirty="0"/>
              <a:t>해</a:t>
            </a:r>
            <a:r>
              <a:rPr lang="ko-KR" altLang="ko-KR" dirty="0"/>
              <a:t> 서비스를 제공</a:t>
            </a:r>
            <a:endParaRPr lang="en-US" altLang="ko-KR" dirty="0"/>
          </a:p>
          <a:p>
            <a:endParaRPr lang="en-US" altLang="ko-KR" dirty="0"/>
          </a:p>
          <a:p>
            <a:pPr marL="285750" indent="-285750">
              <a:buFont typeface="Arial" panose="020B0604020202020204" pitchFamily="34" charset="0"/>
              <a:buChar char="•"/>
            </a:pPr>
            <a:r>
              <a:rPr lang="ko-KR" altLang="ko-KR" dirty="0"/>
              <a:t>구매자는 판매자에게 돈을 지불하기 전에 구매 한 상품에 만족하는지 여부를 확인</a:t>
            </a:r>
            <a:r>
              <a:rPr lang="en-US" altLang="ko-KR" dirty="0"/>
              <a:t> </a:t>
            </a:r>
            <a:r>
              <a:rPr lang="ko-KR" altLang="en-US" dirty="0"/>
              <a:t>가능</a:t>
            </a:r>
            <a:endParaRPr lang="en-US" altLang="ko-KR" dirty="0"/>
          </a:p>
        </p:txBody>
      </p:sp>
      <p:pic>
        <p:nvPicPr>
          <p:cNvPr id="9218" name="Picture 2" descr="alipayì ëí ì´ë¯¸ì§ ê²ìê²°ê³¼">
            <a:extLst>
              <a:ext uri="{FF2B5EF4-FFF2-40B4-BE49-F238E27FC236}">
                <a16:creationId xmlns:a16="http://schemas.microsoft.com/office/drawing/2014/main" id="{D0F27C1D-BB83-40BF-A031-BFD40E091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10" y="1097357"/>
            <a:ext cx="4327990" cy="280868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lipayì ëí ì´ë¯¸ì§ ê²ìê²°ê³¼">
            <a:extLst>
              <a:ext uri="{FF2B5EF4-FFF2-40B4-BE49-F238E27FC236}">
                <a16:creationId xmlns:a16="http://schemas.microsoft.com/office/drawing/2014/main" id="{63BE0323-1741-4447-9292-21EC902A7C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698" y="3429000"/>
            <a:ext cx="5037824" cy="1973147"/>
          </a:xfrm>
          <a:prstGeom prst="rect">
            <a:avLst/>
          </a:prstGeom>
          <a:noFill/>
          <a:extLst>
            <a:ext uri="{909E8E84-426E-40DD-AFC4-6F175D3DCCD1}">
              <a14:hiddenFill xmlns:a14="http://schemas.microsoft.com/office/drawing/2010/main">
                <a:solidFill>
                  <a:srgbClr val="FFFFFF"/>
                </a:solidFill>
              </a14:hiddenFill>
            </a:ext>
          </a:extLst>
        </p:spPr>
      </p:pic>
      <p:sp>
        <p:nvSpPr>
          <p:cNvPr id="11" name="직사각형 10">
            <a:extLst>
              <a:ext uri="{FF2B5EF4-FFF2-40B4-BE49-F238E27FC236}">
                <a16:creationId xmlns:a16="http://schemas.microsoft.com/office/drawing/2014/main" id="{F366EE65-4BC4-4FFF-84BB-213BC112FE84}"/>
              </a:ext>
            </a:extLst>
          </p:cNvPr>
          <p:cNvSpPr/>
          <p:nvPr/>
        </p:nvSpPr>
        <p:spPr>
          <a:xfrm rot="2699999">
            <a:off x="5866594" y="1799914"/>
            <a:ext cx="162297" cy="16229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rgbClr val="595959"/>
              </a:solidFill>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1104126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공급자 및 구매자</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2,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비즈니스모델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가치제안</a:t>
            </a:r>
          </a:p>
        </p:txBody>
      </p:sp>
      <p:sp>
        <p:nvSpPr>
          <p:cNvPr id="9" name="직사각형 8">
            <a:extLst>
              <a:ext uri="{FF2B5EF4-FFF2-40B4-BE49-F238E27FC236}">
                <a16:creationId xmlns:a16="http://schemas.microsoft.com/office/drawing/2014/main" id="{FF4D46BC-001B-45F8-A811-0B65F5C36DBB}"/>
              </a:ext>
            </a:extLst>
          </p:cNvPr>
          <p:cNvSpPr/>
          <p:nvPr/>
        </p:nvSpPr>
        <p:spPr>
          <a:xfrm>
            <a:off x="339024" y="1437838"/>
            <a:ext cx="7138621" cy="1477328"/>
          </a:xfrm>
          <a:prstGeom prst="rect">
            <a:avLst/>
          </a:prstGeom>
        </p:spPr>
        <p:txBody>
          <a:bodyPr wrap="none">
            <a:spAutoFit/>
          </a:bodyPr>
          <a:lstStyle/>
          <a:p>
            <a:pPr marL="342900" indent="-342900">
              <a:buAutoNum type="arabicPeriod"/>
            </a:pPr>
            <a:r>
              <a:rPr lang="ko-KR" altLang="en-US" dirty="0"/>
              <a:t>편리함</a:t>
            </a:r>
            <a:r>
              <a:rPr lang="en-US" altLang="ko-KR" dirty="0"/>
              <a:t>, </a:t>
            </a:r>
            <a:r>
              <a:rPr lang="ko-KR" altLang="en-US" dirty="0"/>
              <a:t>접근성</a:t>
            </a:r>
            <a:r>
              <a:rPr lang="en-US" altLang="ko-KR" dirty="0"/>
              <a:t>, </a:t>
            </a:r>
            <a:r>
              <a:rPr lang="ko-KR" altLang="en-US" dirty="0"/>
              <a:t>공유성</a:t>
            </a:r>
            <a:r>
              <a:rPr lang="en-US" altLang="ko-KR" dirty="0"/>
              <a:t>(Convenience/Accessibility/Connectivity )</a:t>
            </a:r>
          </a:p>
          <a:p>
            <a:pPr marL="342900" indent="-342900">
              <a:buAutoNum type="arabicPeriod"/>
            </a:pPr>
            <a:r>
              <a:rPr lang="ko-KR" altLang="ko-KR" dirty="0"/>
              <a:t>비용 절감 </a:t>
            </a:r>
            <a:r>
              <a:rPr lang="en-US" altLang="ko-KR" dirty="0"/>
              <a:t>(cost</a:t>
            </a:r>
            <a:r>
              <a:rPr lang="ko-KR" altLang="en-US" dirty="0"/>
              <a:t> </a:t>
            </a:r>
            <a:r>
              <a:rPr lang="en-US" altLang="ko-KR" dirty="0"/>
              <a:t>reduction)</a:t>
            </a:r>
          </a:p>
          <a:p>
            <a:pPr marL="342900" indent="-342900">
              <a:buAutoNum type="arabicPeriod"/>
            </a:pPr>
            <a:r>
              <a:rPr lang="ko-KR" altLang="en-US" dirty="0"/>
              <a:t>정보의</a:t>
            </a:r>
            <a:r>
              <a:rPr lang="en-US" altLang="ko-KR" dirty="0"/>
              <a:t> </a:t>
            </a:r>
            <a:r>
              <a:rPr lang="ko-KR" altLang="en-US" dirty="0"/>
              <a:t>양 </a:t>
            </a:r>
            <a:r>
              <a:rPr lang="en-US" altLang="ko-KR" dirty="0"/>
              <a:t>(information</a:t>
            </a:r>
            <a:r>
              <a:rPr lang="ko-KR" altLang="en-US" dirty="0"/>
              <a:t> </a:t>
            </a:r>
            <a:r>
              <a:rPr lang="en-US" altLang="ko-KR" dirty="0"/>
              <a:t>density and choice)</a:t>
            </a:r>
          </a:p>
          <a:p>
            <a:pPr marL="342900" indent="-342900">
              <a:buAutoNum type="arabicPeriod"/>
            </a:pPr>
            <a:r>
              <a:rPr lang="ko-KR" altLang="en-US" dirty="0"/>
              <a:t>신뢰성 </a:t>
            </a:r>
            <a:r>
              <a:rPr lang="en-US" altLang="ko-KR" dirty="0"/>
              <a:t>(reliability)</a:t>
            </a:r>
          </a:p>
          <a:p>
            <a:pPr marL="342900" indent="-342900">
              <a:buAutoNum type="arabicPeriod"/>
            </a:pPr>
            <a:r>
              <a:rPr lang="ko-KR" altLang="en-US" dirty="0"/>
              <a:t>커뮤니티 </a:t>
            </a:r>
            <a:r>
              <a:rPr lang="en-US" altLang="ko-KR" dirty="0"/>
              <a:t>(community)</a:t>
            </a:r>
          </a:p>
        </p:txBody>
      </p:sp>
    </p:spTree>
    <p:extLst>
      <p:ext uri="{BB962C8B-B14F-4D97-AF65-F5344CB8AC3E}">
        <p14:creationId xmlns:p14="http://schemas.microsoft.com/office/powerpoint/2010/main" val="12635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DEB12F-AEA5-4753-AA19-6A73BAB25C37}"/>
              </a:ext>
            </a:extLst>
          </p:cNvPr>
          <p:cNvSpPr txBox="1"/>
          <p:nvPr/>
        </p:nvSpPr>
        <p:spPr>
          <a:xfrm>
            <a:off x="625010" y="837367"/>
            <a:ext cx="4327990" cy="196977"/>
          </a:xfrm>
          <a:prstGeom prst="rect">
            <a:avLst/>
          </a:prstGeom>
          <a:noFill/>
          <a:ln>
            <a:solidFill>
              <a:schemeClr val="tx1">
                <a:lumMod val="50000"/>
                <a:lumOff val="50000"/>
                <a:alpha val="0"/>
              </a:schemeClr>
            </a:solidFill>
          </a:ln>
        </p:spPr>
        <p:txBody>
          <a:bodyPr wrap="square" tIns="0" bIns="0" rtlCol="0" anchor="ctr">
            <a:spAutoFit/>
          </a:bodyPr>
          <a:lstStyle/>
          <a:p>
            <a:pPr>
              <a:lnSpc>
                <a:spcPct val="80000"/>
              </a:lnSpc>
            </a:pPr>
            <a:r>
              <a:rPr lang="ko-KR" altLang="en-US" sz="1600" spc="-100" dirty="0">
                <a:ln>
                  <a:solidFill>
                    <a:schemeClr val="tx1">
                      <a:lumMod val="50000"/>
                      <a:lumOff val="50000"/>
                      <a:alpha val="0"/>
                    </a:schemeClr>
                  </a:solidFill>
                </a:ln>
                <a:solidFill>
                  <a:schemeClr val="bg1">
                    <a:lumMod val="65000"/>
                  </a:schemeClr>
                </a:solidFill>
                <a:latin typeface="삼성고딕체" panose="020B0609000101010101" pitchFamily="49" charset="-127"/>
                <a:ea typeface="삼성고딕체" panose="020B0609000101010101" pitchFamily="49" charset="-127"/>
              </a:rPr>
              <a:t>공급자 및 구매자</a:t>
            </a:r>
          </a:p>
        </p:txBody>
      </p:sp>
      <p:cxnSp>
        <p:nvCxnSpPr>
          <p:cNvPr id="6" name="직선 연결선 5">
            <a:extLst>
              <a:ext uri="{FF2B5EF4-FFF2-40B4-BE49-F238E27FC236}">
                <a16:creationId xmlns:a16="http://schemas.microsoft.com/office/drawing/2014/main" id="{93E531F1-5308-4081-A6AA-67F3A9BC75F9}"/>
              </a:ext>
            </a:extLst>
          </p:cNvPr>
          <p:cNvCxnSpPr/>
          <p:nvPr/>
        </p:nvCxnSpPr>
        <p:spPr>
          <a:xfrm>
            <a:off x="550907" y="449710"/>
            <a:ext cx="0" cy="57429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자유형 12">
            <a:extLst>
              <a:ext uri="{FF2B5EF4-FFF2-40B4-BE49-F238E27FC236}">
                <a16:creationId xmlns:a16="http://schemas.microsoft.com/office/drawing/2014/main" id="{E2767633-9FE7-475D-A068-C03D0D4F6EAA}"/>
              </a:ext>
            </a:extLst>
          </p:cNvPr>
          <p:cNvSpPr/>
          <p:nvPr/>
        </p:nvSpPr>
        <p:spPr>
          <a:xfrm flipV="1">
            <a:off x="0" y="6273316"/>
            <a:ext cx="12192000" cy="584684"/>
          </a:xfrm>
          <a:custGeom>
            <a:avLst/>
            <a:gdLst>
              <a:gd name="connsiteX0" fmla="*/ 0 w 12192000"/>
              <a:gd name="connsiteY0" fmla="*/ 584684 h 584684"/>
              <a:gd name="connsiteX1" fmla="*/ 423122 w 12192000"/>
              <a:gd name="connsiteY1" fmla="*/ 584684 h 584684"/>
              <a:gd name="connsiteX2" fmla="*/ 729157 w 12192000"/>
              <a:gd name="connsiteY2" fmla="*/ 296652 h 584684"/>
              <a:gd name="connsiteX3" fmla="*/ 1035192 w 12192000"/>
              <a:gd name="connsiteY3" fmla="*/ 584684 h 584684"/>
              <a:gd name="connsiteX4" fmla="*/ 12192000 w 12192000"/>
              <a:gd name="connsiteY4" fmla="*/ 584684 h 584684"/>
              <a:gd name="connsiteX5" fmla="*/ 12192000 w 12192000"/>
              <a:gd name="connsiteY5" fmla="*/ 0 h 584684"/>
              <a:gd name="connsiteX6" fmla="*/ 0 w 12192000"/>
              <a:gd name="connsiteY6" fmla="*/ 0 h 58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4684">
                <a:moveTo>
                  <a:pt x="0" y="584684"/>
                </a:moveTo>
                <a:lnTo>
                  <a:pt x="423122" y="584684"/>
                </a:lnTo>
                <a:lnTo>
                  <a:pt x="729157" y="296652"/>
                </a:lnTo>
                <a:lnTo>
                  <a:pt x="1035192" y="584684"/>
                </a:lnTo>
                <a:lnTo>
                  <a:pt x="12192000" y="584684"/>
                </a:lnTo>
                <a:lnTo>
                  <a:pt x="12192000" y="0"/>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ndParaRPr>
          </a:p>
        </p:txBody>
      </p:sp>
      <p:sp>
        <p:nvSpPr>
          <p:cNvPr id="8" name="TextBox 7">
            <a:extLst>
              <a:ext uri="{FF2B5EF4-FFF2-40B4-BE49-F238E27FC236}">
                <a16:creationId xmlns:a16="http://schemas.microsoft.com/office/drawing/2014/main" id="{4D08930A-B91C-41B4-9D72-D06883A21E06}"/>
              </a:ext>
            </a:extLst>
          </p:cNvPr>
          <p:cNvSpPr txBox="1"/>
          <p:nvPr/>
        </p:nvSpPr>
        <p:spPr>
          <a:xfrm>
            <a:off x="9647583" y="6390114"/>
            <a:ext cx="2434335" cy="424732"/>
          </a:xfrm>
          <a:prstGeom prst="rect">
            <a:avLst/>
          </a:prstGeom>
          <a:noFill/>
          <a:ln>
            <a:noFill/>
          </a:ln>
        </p:spPr>
        <p:txBody>
          <a:bodyPr wrap="square" rtlCol="0">
            <a:spAutoFit/>
          </a:bodyPr>
          <a:lstStyle/>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서울대학교 빅데이터 </a:t>
            </a:r>
            <a:r>
              <a:rPr lang="ko-KR" altLang="en-US" sz="1200" spc="-100" dirty="0" err="1">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애널리틱스</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endParaRPr lang="en-US" altLang="ko-KR" sz="3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a:p>
            <a:pPr algn="r">
              <a:lnSpc>
                <a:spcPct val="80000"/>
              </a:lnSpc>
            </a:pPr>
            <a:r>
              <a:rPr lang="ko-KR" altLang="en-US"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rPr>
              <a:t>디지털 경제와 경영전략</a:t>
            </a:r>
            <a:endParaRPr lang="en-US" altLang="ko-KR" sz="1200" spc="-100" dirty="0">
              <a:ln>
                <a:solidFill>
                  <a:schemeClr val="tx1">
                    <a:lumMod val="50000"/>
                    <a:lumOff val="50000"/>
                    <a:alpha val="0"/>
                  </a:schemeClr>
                </a:solidFill>
              </a:ln>
              <a:solidFill>
                <a:schemeClr val="bg1"/>
              </a:solidFill>
              <a:latin typeface="삼성고딕체" panose="020B0609000101010101" pitchFamily="49" charset="-127"/>
              <a:ea typeface="삼성고딕체" panose="020B0609000101010101" pitchFamily="49" charset="-127"/>
              <a:cs typeface="Arial" panose="020B0604020202020204" pitchFamily="34" charset="0"/>
            </a:endParaRPr>
          </a:p>
        </p:txBody>
      </p:sp>
      <p:sp>
        <p:nvSpPr>
          <p:cNvPr id="21" name="TextBox 20">
            <a:extLst>
              <a:ext uri="{FF2B5EF4-FFF2-40B4-BE49-F238E27FC236}">
                <a16:creationId xmlns:a16="http://schemas.microsoft.com/office/drawing/2014/main" id="{52F76C25-B3C8-4C67-81D9-388AB6AD85D2}"/>
              </a:ext>
            </a:extLst>
          </p:cNvPr>
          <p:cNvSpPr txBox="1"/>
          <p:nvPr/>
        </p:nvSpPr>
        <p:spPr>
          <a:xfrm>
            <a:off x="623388" y="405022"/>
            <a:ext cx="5037824" cy="369332"/>
          </a:xfrm>
          <a:prstGeom prst="rect">
            <a:avLst/>
          </a:prstGeom>
          <a:noFill/>
          <a:ln>
            <a:solidFill>
              <a:schemeClr val="tx1">
                <a:lumMod val="50000"/>
                <a:lumOff val="50000"/>
                <a:alpha val="0"/>
              </a:schemeClr>
            </a:solidFill>
          </a:ln>
        </p:spPr>
        <p:txBody>
          <a:bodyPr wrap="square" tIns="0" bIns="0" rtlCol="0" anchor="ctr">
            <a:spAutoFit/>
          </a:bodyPr>
          <a:lstStyle/>
          <a:p>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주제</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2,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비즈니스모델 </a:t>
            </a:r>
            <a:r>
              <a:rPr lang="en-US" altLang="ko-KR"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 </a:t>
            </a:r>
            <a:r>
              <a:rPr lang="ko-KR" altLang="en-US" sz="2400" spc="-100" dirty="0">
                <a:ln>
                  <a:solidFill>
                    <a:schemeClr val="tx1">
                      <a:lumMod val="50000"/>
                      <a:lumOff val="50000"/>
                      <a:alpha val="0"/>
                    </a:schemeClr>
                  </a:solidFill>
                </a:ln>
                <a:solidFill>
                  <a:schemeClr val="tx1">
                    <a:lumMod val="65000"/>
                    <a:lumOff val="35000"/>
                  </a:schemeClr>
                </a:solidFill>
                <a:latin typeface="Helvetica" panose="020B0604020202030204" pitchFamily="34" charset="0"/>
                <a:ea typeface="삼성고딕체" panose="020B0609000101010101" pitchFamily="49" charset="-127"/>
              </a:rPr>
              <a:t>가치제안</a:t>
            </a:r>
          </a:p>
        </p:txBody>
      </p:sp>
      <p:sp>
        <p:nvSpPr>
          <p:cNvPr id="10" name="직사각형 9">
            <a:extLst>
              <a:ext uri="{FF2B5EF4-FFF2-40B4-BE49-F238E27FC236}">
                <a16:creationId xmlns:a16="http://schemas.microsoft.com/office/drawing/2014/main" id="{0385E002-4A01-46D9-95E7-21428108D881}"/>
              </a:ext>
            </a:extLst>
          </p:cNvPr>
          <p:cNvSpPr/>
          <p:nvPr/>
        </p:nvSpPr>
        <p:spPr>
          <a:xfrm>
            <a:off x="5985918" y="1386503"/>
            <a:ext cx="6096000" cy="4524315"/>
          </a:xfrm>
          <a:prstGeom prst="rect">
            <a:avLst/>
          </a:prstGeom>
        </p:spPr>
        <p:txBody>
          <a:bodyPr>
            <a:spAutoFit/>
          </a:bodyPr>
          <a:lstStyle/>
          <a:p>
            <a:pPr marL="285750" indent="-285750">
              <a:buFont typeface="Arial" panose="020B0604020202020204" pitchFamily="34" charset="0"/>
              <a:buChar char="•"/>
            </a:pPr>
            <a:endParaRPr lang="ko-KR" altLang="en-US"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r>
              <a:rPr lang="ko-KR" altLang="en-US" sz="1600" dirty="0">
                <a:latin typeface="나눔고딕" panose="020D0604000000000000" pitchFamily="50" charset="-127"/>
                <a:ea typeface="나눔고딕" panose="020D0604000000000000" pitchFamily="50" charset="-127"/>
              </a:rPr>
              <a:t>기업이 시장 방식을 변화시킬 수 있도록 지원</a:t>
            </a:r>
          </a:p>
          <a:p>
            <a:pPr marL="285750" indent="-285750">
              <a:buFont typeface="Arial" panose="020B0604020202020204" pitchFamily="34" charset="0"/>
              <a:buChar char="•"/>
            </a:pPr>
            <a:endParaRPr lang="ko-KR" altLang="en-US"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r>
              <a:rPr lang="ko-KR" altLang="en-US" sz="1600" dirty="0">
                <a:latin typeface="나눔고딕" panose="020D0604000000000000" pitchFamily="50" charset="-127"/>
                <a:ea typeface="나눔고딕" panose="020D0604000000000000" pitchFamily="50" charset="-127"/>
              </a:rPr>
              <a:t>개방적이고 협업적인 전자 상거래 생태계</a:t>
            </a:r>
          </a:p>
          <a:p>
            <a:pPr marL="285750" indent="-285750">
              <a:buFont typeface="Arial" panose="020B0604020202020204" pitchFamily="34" charset="0"/>
              <a:buChar char="•"/>
            </a:pPr>
            <a:endParaRPr lang="ko-KR" altLang="en-US"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r>
              <a:rPr lang="ko-KR" altLang="en-US" sz="1600" dirty="0">
                <a:latin typeface="나눔고딕" panose="020D0604000000000000" pitchFamily="50" charset="-127"/>
                <a:ea typeface="나눔고딕" panose="020D0604000000000000" pitchFamily="50" charset="-127"/>
              </a:rPr>
              <a:t>제품의 범위</a:t>
            </a:r>
          </a:p>
          <a:p>
            <a:pPr marL="285750" indent="-285750">
              <a:buFont typeface="Arial" panose="020B0604020202020204" pitchFamily="34" charset="0"/>
              <a:buChar char="•"/>
            </a:pPr>
            <a:endParaRPr lang="ko-KR" altLang="en-US"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r>
              <a:rPr lang="ko-KR" altLang="en-US" sz="1600" dirty="0">
                <a:latin typeface="나눔고딕" panose="020D0604000000000000" pitchFamily="50" charset="-127"/>
                <a:ea typeface="나눔고딕" panose="020D0604000000000000" pitchFamily="50" charset="-127"/>
              </a:rPr>
              <a:t>실시간 거래 협상</a:t>
            </a:r>
            <a:endParaRPr lang="en-US" altLang="ko-KR"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endParaRPr lang="en-US" altLang="ko-KR"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r>
              <a:rPr lang="ko-KR" altLang="en-US" sz="1600" dirty="0">
                <a:latin typeface="나눔고딕" panose="020D0604000000000000" pitchFamily="50" charset="-127"/>
                <a:ea typeface="나눔고딕" panose="020D0604000000000000" pitchFamily="50" charset="-127"/>
              </a:rPr>
              <a:t>전자 지불 서비스 </a:t>
            </a:r>
            <a:r>
              <a:rPr lang="en-US" altLang="ko-KR" sz="1600" dirty="0">
                <a:latin typeface="나눔고딕" panose="020D0604000000000000" pitchFamily="50" charset="-127"/>
                <a:ea typeface="나눔고딕" panose="020D0604000000000000" pitchFamily="50" charset="-127"/>
              </a:rPr>
              <a:t>(</a:t>
            </a:r>
            <a:r>
              <a:rPr lang="ko-KR" altLang="en-US" sz="1600" dirty="0">
                <a:latin typeface="나눔고딕" panose="020D0604000000000000" pitchFamily="50" charset="-127"/>
                <a:ea typeface="나눔고딕" panose="020D0604000000000000" pitchFamily="50" charset="-127"/>
              </a:rPr>
              <a:t>자회사</a:t>
            </a:r>
            <a:r>
              <a:rPr lang="en-US" altLang="ko-KR" sz="1600" dirty="0">
                <a:latin typeface="나눔고딕" panose="020D0604000000000000" pitchFamily="50" charset="-127"/>
                <a:ea typeface="나눔고딕" panose="020D0604000000000000" pitchFamily="50" charset="-127"/>
              </a:rPr>
              <a:t>: Alipay)</a:t>
            </a:r>
            <a:endParaRPr lang="ko-KR" altLang="en-US"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endParaRPr lang="ko-KR" altLang="en-US"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r>
              <a:rPr lang="ko-KR" altLang="en-US" sz="1600" dirty="0">
                <a:latin typeface="나눔고딕" panose="020D0604000000000000" pitchFamily="50" charset="-127"/>
                <a:ea typeface="나눔고딕" panose="020D0604000000000000" pitchFamily="50" charset="-127"/>
              </a:rPr>
              <a:t>쇼핑 검색 엔진 및 데이터 중심 클라우드 컴퓨팅 서비스</a:t>
            </a:r>
          </a:p>
          <a:p>
            <a:pPr marL="285750" indent="-285750">
              <a:buFont typeface="Arial" panose="020B0604020202020204" pitchFamily="34" charset="0"/>
              <a:buChar char="•"/>
            </a:pPr>
            <a:endParaRPr lang="ko-KR" altLang="en-US"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r>
              <a:rPr lang="ko-KR" altLang="en-US" sz="1600" dirty="0">
                <a:latin typeface="나눔고딕" panose="020D0604000000000000" pitchFamily="50" charset="-127"/>
                <a:ea typeface="나눔고딕" panose="020D0604000000000000" pitchFamily="50" charset="-127"/>
              </a:rPr>
              <a:t>마케팅 기술 플랫폼 제공 </a:t>
            </a:r>
            <a:r>
              <a:rPr lang="en-US" altLang="ko-KR" sz="1600" dirty="0">
                <a:latin typeface="나눔고딕" panose="020D0604000000000000" pitchFamily="50" charset="-127"/>
                <a:ea typeface="나눔고딕" panose="020D0604000000000000" pitchFamily="50" charset="-127"/>
              </a:rPr>
              <a:t>(</a:t>
            </a:r>
            <a:r>
              <a:rPr lang="ko-KR" altLang="en-US" sz="1600" dirty="0">
                <a:latin typeface="나눔고딕" panose="020D0604000000000000" pitchFamily="50" charset="-127"/>
                <a:ea typeface="나눔고딕" panose="020D0604000000000000" pitchFamily="50" charset="-127"/>
              </a:rPr>
              <a:t>자회사 </a:t>
            </a:r>
            <a:r>
              <a:rPr lang="en-US" altLang="ko-KR" sz="1600" dirty="0">
                <a:latin typeface="나눔고딕" panose="020D0604000000000000" pitchFamily="50" charset="-127"/>
                <a:ea typeface="나눔고딕" panose="020D0604000000000000" pitchFamily="50" charset="-127"/>
              </a:rPr>
              <a:t>: </a:t>
            </a:r>
            <a:r>
              <a:rPr lang="en-US" altLang="ko-KR" sz="1600" dirty="0" err="1">
                <a:latin typeface="나눔고딕" panose="020D0604000000000000" pitchFamily="50" charset="-127"/>
                <a:ea typeface="나눔고딕" panose="020D0604000000000000" pitchFamily="50" charset="-127"/>
              </a:rPr>
              <a:t>alimama</a:t>
            </a:r>
            <a:r>
              <a:rPr lang="en-US" altLang="ko-KR" sz="1600" dirty="0">
                <a:latin typeface="나눔고딕" panose="020D0604000000000000" pitchFamily="50" charset="-127"/>
                <a:ea typeface="나눔고딕" panose="020D0604000000000000" pitchFamily="50" charset="-127"/>
              </a:rPr>
              <a:t>)</a:t>
            </a:r>
          </a:p>
          <a:p>
            <a:pPr marL="285750" indent="-285750">
              <a:buFont typeface="Arial" panose="020B0604020202020204" pitchFamily="34" charset="0"/>
              <a:buChar char="•"/>
            </a:pPr>
            <a:endParaRPr lang="en-US" altLang="ko-KR"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r>
              <a:rPr lang="ko-KR" altLang="en-US" sz="1600" dirty="0">
                <a:latin typeface="나눔고딕" panose="020D0604000000000000" pitchFamily="50" charset="-127"/>
                <a:ea typeface="나눔고딕" panose="020D0604000000000000" pitchFamily="50" charset="-127"/>
              </a:rPr>
              <a:t>클라우드 컴퓨팅 플랫폼 서비스</a:t>
            </a:r>
          </a:p>
          <a:p>
            <a:pPr marL="285750" indent="-285750">
              <a:buFont typeface="Arial" panose="020B0604020202020204" pitchFamily="34" charset="0"/>
              <a:buChar char="•"/>
            </a:pPr>
            <a:endParaRPr lang="ko-KR" altLang="en-US" sz="1600" dirty="0">
              <a:latin typeface="나눔고딕" panose="020D0604000000000000" pitchFamily="50" charset="-127"/>
              <a:ea typeface="나눔고딕" panose="020D0604000000000000" pitchFamily="50" charset="-127"/>
            </a:endParaRPr>
          </a:p>
          <a:p>
            <a:pPr marL="285750" indent="-285750">
              <a:buFont typeface="Arial" panose="020B0604020202020204" pitchFamily="34" charset="0"/>
              <a:buChar char="•"/>
            </a:pPr>
            <a:r>
              <a:rPr lang="ko-KR" altLang="en-US" sz="1600" dirty="0">
                <a:latin typeface="나눔고딕" panose="020D0604000000000000" pitchFamily="50" charset="-127"/>
                <a:ea typeface="나눔고딕" panose="020D0604000000000000" pitchFamily="50" charset="-127"/>
              </a:rPr>
              <a:t>디지털 미디어 및 엔터테인먼트 서비스</a:t>
            </a:r>
          </a:p>
        </p:txBody>
      </p:sp>
    </p:spTree>
    <p:extLst>
      <p:ext uri="{BB962C8B-B14F-4D97-AF65-F5344CB8AC3E}">
        <p14:creationId xmlns:p14="http://schemas.microsoft.com/office/powerpoint/2010/main" val="263988280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4452</Words>
  <Application>Microsoft Office PowerPoint</Application>
  <PresentationFormat>와이드스크린</PresentationFormat>
  <Paragraphs>684</Paragraphs>
  <Slides>31</Slides>
  <Notes>31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31</vt:i4>
      </vt:variant>
    </vt:vector>
  </HeadingPairs>
  <TitlesOfParts>
    <vt:vector size="40" baseType="lpstr">
      <vt:lpstr>나눔고딕</vt:lpstr>
      <vt:lpstr>나눔스퀘어</vt:lpstr>
      <vt:lpstr>나눔스퀴어</vt:lpstr>
      <vt:lpstr>삼성고딕체</vt:lpstr>
      <vt:lpstr>Arial</vt:lpstr>
      <vt:lpstr>Helvetica</vt:lpstr>
      <vt:lpstr>Wingdings</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renz</dc:creator>
  <cp:lastModifiedBy>renz</cp:lastModifiedBy>
  <cp:revision>54</cp:revision>
  <dcterms:created xsi:type="dcterms:W3CDTF">2018-10-14T03:57:43Z</dcterms:created>
  <dcterms:modified xsi:type="dcterms:W3CDTF">2018-10-19T07:01:55Z</dcterms:modified>
</cp:coreProperties>
</file>