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C142-62C7-409E-9339-66FC54B43C30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506A-CE11-4DFB-A2C2-84E95E4BB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52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C142-62C7-409E-9339-66FC54B43C30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506A-CE11-4DFB-A2C2-84E95E4BB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13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C142-62C7-409E-9339-66FC54B43C30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506A-CE11-4DFB-A2C2-84E95E4BB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5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C142-62C7-409E-9339-66FC54B43C30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506A-CE11-4DFB-A2C2-84E95E4BB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77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C142-62C7-409E-9339-66FC54B43C30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506A-CE11-4DFB-A2C2-84E95E4BB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83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C142-62C7-409E-9339-66FC54B43C30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506A-CE11-4DFB-A2C2-84E95E4BB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68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C142-62C7-409E-9339-66FC54B43C30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506A-CE11-4DFB-A2C2-84E95E4BB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3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C142-62C7-409E-9339-66FC54B43C30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506A-CE11-4DFB-A2C2-84E95E4BB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8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C142-62C7-409E-9339-66FC54B43C30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506A-CE11-4DFB-A2C2-84E95E4BB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69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C142-62C7-409E-9339-66FC54B43C30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506A-CE11-4DFB-A2C2-84E95E4BB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75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C142-62C7-409E-9339-66FC54B43C30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506A-CE11-4DFB-A2C2-84E95E4BB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46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9C142-62C7-409E-9339-66FC54B43C30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1506A-CE11-4DFB-A2C2-84E95E4BB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8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6510" y="3075057"/>
            <a:ext cx="3398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고객관계관리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751782" y="5195454"/>
            <a:ext cx="4211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CRM </a:t>
            </a:r>
            <a:r>
              <a:rPr lang="ko-KR" altLang="ko-KR" dirty="0"/>
              <a:t>관련 선진기업 사례를 </a:t>
            </a:r>
            <a:r>
              <a:rPr lang="ko-KR" altLang="ko-KR" dirty="0" smtClean="0"/>
              <a:t>개</a:t>
            </a:r>
            <a:r>
              <a:rPr lang="ko-KR" altLang="en-US" dirty="0" smtClean="0"/>
              <a:t>발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이현호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0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48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51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05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144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971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188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134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795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58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15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1091" y="1117600"/>
            <a:ext cx="60590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기업소개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기업성장과정과 </a:t>
            </a:r>
            <a:r>
              <a:rPr lang="ko-KR" altLang="en-US" dirty="0" err="1" smtClean="0"/>
              <a:t>경쟁사현황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CRM</a:t>
            </a:r>
          </a:p>
          <a:p>
            <a:endParaRPr lang="en-US" altLang="ko-KR" dirty="0"/>
          </a:p>
          <a:p>
            <a:r>
              <a:rPr lang="en-US" altLang="ko-KR" dirty="0" smtClean="0"/>
              <a:t>4.</a:t>
            </a:r>
          </a:p>
          <a:p>
            <a:endParaRPr lang="en-US" altLang="ko-KR" dirty="0"/>
          </a:p>
          <a:p>
            <a:r>
              <a:rPr lang="en-US" altLang="ko-KR" dirty="0" smtClean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2972639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140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92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920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012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382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755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924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52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238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20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0545" y="1181888"/>
            <a:ext cx="1100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[CRM </a:t>
            </a:r>
            <a:r>
              <a:rPr lang="ko-KR" altLang="en-US" b="1" dirty="0"/>
              <a:t>기업 선정</a:t>
            </a:r>
            <a:r>
              <a:rPr lang="en-US" altLang="ko-KR" b="1" dirty="0"/>
              <a:t>] </a:t>
            </a:r>
            <a:r>
              <a:rPr lang="ko-KR" altLang="en-US" b="1" dirty="0" err="1"/>
              <a:t>매스티지브랜드</a:t>
            </a:r>
            <a:r>
              <a:rPr lang="en-US" altLang="ko-KR" b="1" dirty="0"/>
              <a:t>(Williams Sonoma Home, Crate &amp; Barrel, The Conran Shop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82618" y="2854038"/>
            <a:ext cx="8478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Williams Sonoma Home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Crate &amp; Barrel,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The Conran Shop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93454" y="5634184"/>
            <a:ext cx="8478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매스티지</a:t>
            </a:r>
            <a:r>
              <a:rPr lang="ko-KR" altLang="en-US" dirty="0"/>
              <a:t> 주방용품 브랜드</a:t>
            </a:r>
          </a:p>
          <a:p>
            <a:r>
              <a:rPr lang="ko-KR" altLang="en-US" dirty="0"/>
              <a:t>포지셔닝을 위한 디자인 전략 연구</a:t>
            </a:r>
          </a:p>
        </p:txBody>
      </p:sp>
    </p:spTree>
    <p:extLst>
      <p:ext uri="{BB962C8B-B14F-4D97-AF65-F5344CB8AC3E}">
        <p14:creationId xmlns:p14="http://schemas.microsoft.com/office/powerpoint/2010/main" val="51528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267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523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50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000" y="2447720"/>
            <a:ext cx="112776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hangingPunct="0">
              <a:spcAft>
                <a:spcPts val="600"/>
              </a:spcAft>
              <a:buFont typeface="Wingdings" panose="05000000000000000000" pitchFamily="2" charset="2"/>
              <a:buChar char=""/>
            </a:pPr>
            <a:r>
              <a:rPr lang="ko-KR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해당 기업 현황</a:t>
            </a:r>
            <a:r>
              <a:rPr lang="en-US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: </a:t>
            </a:r>
            <a:r>
              <a:rPr lang="ko-KR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매출액</a:t>
            </a:r>
            <a:r>
              <a:rPr lang="en-US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, </a:t>
            </a:r>
            <a:r>
              <a:rPr lang="ko-KR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이익률</a:t>
            </a:r>
            <a:r>
              <a:rPr lang="en-US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, </a:t>
            </a:r>
            <a:r>
              <a:rPr lang="ko-KR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성장 과정</a:t>
            </a:r>
            <a:r>
              <a:rPr lang="en-US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, </a:t>
            </a:r>
            <a:r>
              <a:rPr lang="ko-KR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경쟁사 현황 등 산업 분석 등</a:t>
            </a:r>
            <a:endParaRPr lang="ko-KR" altLang="ko-KR" sz="1400" kern="100" dirty="0" smtClean="0">
              <a:effectLst/>
              <a:latin typeface="Times New Roman" panose="02020603050405020304" pitchFamily="18" charset="0"/>
              <a:ea typeface="바탕체" panose="02030609000101010101" pitchFamily="17" charset="-127"/>
            </a:endParaRPr>
          </a:p>
          <a:p>
            <a:pPr marL="342900" lvl="0" indent="-342900" hangingPunct="0">
              <a:spcAft>
                <a:spcPts val="600"/>
              </a:spcAft>
              <a:buFont typeface="Wingdings" panose="05000000000000000000" pitchFamily="2" charset="2"/>
              <a:buChar char=""/>
            </a:pPr>
            <a:r>
              <a:rPr lang="en-US" altLang="ko-KR" kern="100" dirty="0">
                <a:latin typeface="Nanum Myeongjo"/>
                <a:ea typeface="바탕체" panose="02030609000101010101" pitchFamily="17" charset="-127"/>
                <a:cs typeface="Arial" panose="020B0604020202020204" pitchFamily="34" charset="0"/>
              </a:rPr>
              <a:t>CRM </a:t>
            </a:r>
            <a:r>
              <a:rPr lang="ko-KR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관련 내용</a:t>
            </a:r>
            <a:r>
              <a:rPr lang="en-US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: </a:t>
            </a:r>
            <a:r>
              <a:rPr lang="ko-KR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고객 데이터 축적 방법</a:t>
            </a:r>
            <a:r>
              <a:rPr lang="en-US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, </a:t>
            </a:r>
            <a:r>
              <a:rPr lang="ko-KR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데이터 분석 도구</a:t>
            </a:r>
            <a:r>
              <a:rPr lang="en-US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, </a:t>
            </a:r>
            <a:r>
              <a:rPr lang="ko-KR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분석된 결과물의 활용 영역</a:t>
            </a:r>
            <a:r>
              <a:rPr lang="en-US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(</a:t>
            </a:r>
            <a:r>
              <a:rPr lang="ko-KR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예</a:t>
            </a:r>
            <a:r>
              <a:rPr lang="en-US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: </a:t>
            </a:r>
            <a:r>
              <a:rPr lang="ko-KR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이탈고객관리</a:t>
            </a:r>
            <a:r>
              <a:rPr lang="en-US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, </a:t>
            </a:r>
            <a:r>
              <a:rPr lang="ko-KR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차별화된 신제품 개발 등</a:t>
            </a:r>
            <a:r>
              <a:rPr lang="en-US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)</a:t>
            </a:r>
            <a:endParaRPr lang="ko-KR" altLang="ko-KR" sz="1400" kern="100" dirty="0" smtClean="0">
              <a:effectLst/>
              <a:latin typeface="Times New Roman" panose="02020603050405020304" pitchFamily="18" charset="0"/>
              <a:ea typeface="바탕체" panose="02030609000101010101" pitchFamily="17" charset="-127"/>
            </a:endParaRPr>
          </a:p>
          <a:p>
            <a:pPr marL="342900" lvl="0" indent="-342900" hangingPunct="0">
              <a:spcAft>
                <a:spcPts val="600"/>
              </a:spcAft>
              <a:buFont typeface="Wingdings" panose="05000000000000000000" pitchFamily="2" charset="2"/>
              <a:buChar char=""/>
            </a:pPr>
            <a:r>
              <a:rPr lang="ko-KR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미래 발전 방향</a:t>
            </a:r>
            <a:endParaRPr lang="ko-KR" altLang="ko-KR" sz="1400" kern="100" dirty="0" smtClean="0">
              <a:effectLst/>
              <a:latin typeface="Times New Roman" panose="02020603050405020304" pitchFamily="18" charset="0"/>
              <a:ea typeface="바탕체" panose="02030609000101010101" pitchFamily="17" charset="-127"/>
            </a:endParaRPr>
          </a:p>
          <a:p>
            <a:pPr marL="342900" lvl="0" indent="-342900" hangingPunct="0">
              <a:spcAft>
                <a:spcPts val="600"/>
              </a:spcAft>
              <a:buFont typeface="Wingdings" panose="05000000000000000000" pitchFamily="2" charset="2"/>
              <a:buChar char=""/>
            </a:pPr>
            <a:r>
              <a:rPr lang="ko-KR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국내 기업들이 배워야 할 점</a:t>
            </a:r>
            <a:endParaRPr lang="ko-KR" altLang="ko-KR" sz="1400" kern="100" dirty="0" smtClean="0">
              <a:effectLst/>
              <a:latin typeface="Times New Roman" panose="02020603050405020304" pitchFamily="18" charset="0"/>
              <a:ea typeface="바탕체" panose="02030609000101010101" pitchFamily="17" charset="-127"/>
            </a:endParaRPr>
          </a:p>
          <a:p>
            <a:pPr hangingPunct="0">
              <a:spcAft>
                <a:spcPts val="600"/>
              </a:spcAft>
            </a:pPr>
            <a:r>
              <a:rPr lang="ko-KR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기타 유의해야 할 사항</a:t>
            </a:r>
            <a:endParaRPr lang="ko-KR" altLang="ko-KR" sz="1400" kern="100" dirty="0" smtClean="0">
              <a:effectLst/>
              <a:latin typeface="Times New Roman" panose="02020603050405020304" pitchFamily="18" charset="0"/>
              <a:ea typeface="바탕체" panose="02030609000101010101" pitchFamily="17" charset="-127"/>
            </a:endParaRPr>
          </a:p>
          <a:p>
            <a:pPr marL="342900" lvl="0" indent="-342900" hangingPunct="0">
              <a:spcAft>
                <a:spcPts val="600"/>
              </a:spcAft>
              <a:buFont typeface="Wingdings" panose="05000000000000000000" pitchFamily="2" charset="2"/>
              <a:buChar char=""/>
              <a:tabLst>
                <a:tab pos="-914400" algn="l"/>
              </a:tabLst>
            </a:pPr>
            <a:r>
              <a:rPr lang="ko-KR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사례는 가능한 구체적으로</a:t>
            </a:r>
            <a:r>
              <a:rPr lang="en-US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 (</a:t>
            </a:r>
            <a:r>
              <a:rPr lang="ko-KR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하지만 어렵지 않게</a:t>
            </a:r>
            <a:r>
              <a:rPr lang="en-US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) </a:t>
            </a:r>
            <a:r>
              <a:rPr lang="ko-KR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작성할 것</a:t>
            </a:r>
            <a:endParaRPr lang="ko-KR" altLang="ko-KR" sz="1400" kern="100" dirty="0" smtClean="0">
              <a:effectLst/>
              <a:latin typeface="Times New Roman" panose="02020603050405020304" pitchFamily="18" charset="0"/>
              <a:ea typeface="바탕체" panose="02030609000101010101" pitchFamily="17" charset="-127"/>
            </a:endParaRPr>
          </a:p>
          <a:p>
            <a:pPr marL="342900" lvl="0" indent="-342900" hangingPunct="0">
              <a:spcAft>
                <a:spcPts val="600"/>
              </a:spcAft>
              <a:buFont typeface="Wingdings" panose="05000000000000000000" pitchFamily="2" charset="2"/>
              <a:buChar char=""/>
              <a:tabLst>
                <a:tab pos="-914400" algn="l"/>
              </a:tabLst>
            </a:pPr>
            <a:r>
              <a:rPr lang="ko-KR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참고한 사이트</a:t>
            </a:r>
            <a:r>
              <a:rPr lang="en-US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, </a:t>
            </a:r>
            <a:r>
              <a:rPr lang="ko-KR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문헌을 꼭 명시할 것</a:t>
            </a:r>
            <a:endParaRPr lang="ko-KR" altLang="ko-KR" sz="1400" kern="100" dirty="0" smtClean="0">
              <a:effectLst/>
              <a:latin typeface="Times New Roman" panose="02020603050405020304" pitchFamily="18" charset="0"/>
              <a:ea typeface="바탕체" panose="02030609000101010101" pitchFamily="17" charset="-127"/>
            </a:endParaRPr>
          </a:p>
          <a:p>
            <a:pPr marL="342900" lvl="0" indent="-342900" hangingPunct="0">
              <a:spcAft>
                <a:spcPts val="600"/>
              </a:spcAft>
              <a:buFont typeface="Wingdings" panose="05000000000000000000" pitchFamily="2" charset="2"/>
              <a:buChar char=""/>
              <a:tabLst>
                <a:tab pos="-914400" algn="l"/>
              </a:tabLst>
            </a:pPr>
            <a:r>
              <a:rPr lang="ko-KR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수강생이 개발한 사례의 독자는 국내 기업에서 </a:t>
            </a:r>
            <a:r>
              <a:rPr lang="en-US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CRM </a:t>
            </a:r>
            <a:r>
              <a:rPr lang="ko-KR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관련된 업무를 수행하는 기업인일 것으로 예상</a:t>
            </a:r>
            <a:r>
              <a:rPr lang="en-US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. </a:t>
            </a:r>
            <a:r>
              <a:rPr lang="ko-KR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우수한 사례는 향후 </a:t>
            </a:r>
            <a:r>
              <a:rPr lang="en-US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CRM </a:t>
            </a:r>
            <a:r>
              <a:rPr lang="ko-KR" altLang="ko-KR" kern="100" dirty="0">
                <a:latin typeface="Times New Roman" panose="02020603050405020304" pitchFamily="18" charset="0"/>
                <a:ea typeface="Nanum Myeongjo"/>
                <a:cs typeface="Arial" panose="020B0604020202020204" pitchFamily="34" charset="0"/>
              </a:rPr>
              <a:t>전문 컨텐츠 블로그에 올릴 계획을 갖고 있음</a:t>
            </a:r>
            <a:endParaRPr lang="ko-KR" altLang="ko-KR" sz="1400" kern="100" dirty="0" smtClean="0">
              <a:effectLst/>
              <a:latin typeface="Times New Roman" panose="02020603050405020304" pitchFamily="18" charset="0"/>
              <a:ea typeface="바탕체" panose="02030609000101010101" pitchFamily="17" charset="-127"/>
            </a:endParaRPr>
          </a:p>
          <a:p>
            <a:r>
              <a:rPr lang="en-US" altLang="ko-KR" kern="100" dirty="0">
                <a:latin typeface="Nanum Myeongjo"/>
                <a:ea typeface="바탕체" panose="02030609000101010101" pitchFamily="17" charset="-127"/>
                <a:cs typeface="Arial" panose="020B0604020202020204" pitchFamily="34" charset="0"/>
              </a:rPr>
              <a:t> </a:t>
            </a:r>
            <a:endParaRPr lang="ko-KR" altLang="ko-KR" sz="1400" kern="100" dirty="0">
              <a:effectLst/>
              <a:latin typeface="Times New Roman" panose="02020603050405020304" pitchFamily="18" charset="0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88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94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52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10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5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90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150</Words>
  <Application>Microsoft Office PowerPoint</Application>
  <PresentationFormat>와이드스크린</PresentationFormat>
  <Paragraphs>27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Nanum Myeongjo</vt:lpstr>
      <vt:lpstr>맑은 고딕</vt:lpstr>
      <vt:lpstr>바탕체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renz</dc:creator>
  <cp:lastModifiedBy>renz</cp:lastModifiedBy>
  <cp:revision>5</cp:revision>
  <dcterms:created xsi:type="dcterms:W3CDTF">2018-08-28T01:29:59Z</dcterms:created>
  <dcterms:modified xsi:type="dcterms:W3CDTF">2018-08-28T06:10:20Z</dcterms:modified>
</cp:coreProperties>
</file>