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72" r:id="rId15"/>
    <p:sldId id="269" r:id="rId16"/>
    <p:sldId id="273" r:id="rId1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86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97B1D-F0E4-48ED-BD01-492158B6FFC0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BE375-7818-4367-9440-C8564EF91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68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7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7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69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306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22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26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3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005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060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77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249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78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4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07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7010400"/>
            <a:chOff x="0" y="0"/>
            <a:chExt cx="12192000" cy="7010400"/>
          </a:xfrm>
        </p:grpSpPr>
        <p:pic>
          <p:nvPicPr>
            <p:cNvPr id="1026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  <a14:imgEffect>
                        <a14:sharpenSoften amoun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500" y="2057400"/>
            <a:ext cx="373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25" dirty="0">
                <a:solidFill>
                  <a:schemeClr val="bg1"/>
                </a:solidFill>
              </a:rPr>
              <a:t>찾아가는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spc="-225" dirty="0">
                <a:solidFill>
                  <a:schemeClr val="bg1"/>
                </a:solidFill>
              </a:rPr>
              <a:t>텃밭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0" y="4267200"/>
            <a:ext cx="7422261" cy="1898597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73350" algn="r">
              <a:lnSpc>
                <a:spcPct val="124700"/>
              </a:lnSpc>
              <a:spcBef>
                <a:spcPts val="105"/>
              </a:spcBef>
            </a:pPr>
            <a:r>
              <a:rPr sz="2400" b="1"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혁신경영</a:t>
            </a:r>
            <a:r>
              <a:rPr sz="2400" b="1"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6조 </a:t>
            </a:r>
            <a:r>
              <a:rPr sz="2400" b="1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endParaRPr lang="en-US" sz="2400" b="1" spc="-2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12700" marR="5080" indent="2673350" algn="r">
              <a:lnSpc>
                <a:spcPct val="124700"/>
              </a:lnSpc>
              <a:spcBef>
                <a:spcPts val="105"/>
              </a:spcBef>
            </a:pPr>
            <a:r>
              <a:rPr sz="2400" b="1" spc="-45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플랫폼</a:t>
            </a:r>
            <a:r>
              <a:rPr sz="2400" b="1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: 유고은,</a:t>
            </a:r>
            <a:r>
              <a:rPr sz="2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정지윤,</a:t>
            </a:r>
            <a:r>
              <a:rPr sz="2400" b="1" spc="-1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7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차유경</a:t>
            </a:r>
            <a:r>
              <a:rPr sz="2400" b="1"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endParaRPr lang="en-US" sz="2400" b="1" spc="-25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12700" marR="5080" indent="2673350" algn="r">
              <a:lnSpc>
                <a:spcPct val="124700"/>
              </a:lnSpc>
              <a:spcBef>
                <a:spcPts val="105"/>
              </a:spcBef>
            </a:pPr>
            <a:r>
              <a:rPr sz="2400" b="1" spc="-55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애널리틱스</a:t>
            </a:r>
            <a:r>
              <a:rPr sz="2400" b="1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: </a:t>
            </a:r>
            <a:r>
              <a:rPr sz="2400" b="1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강병욱,</a:t>
            </a:r>
            <a:r>
              <a:rPr sz="2400" b="1" spc="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빈경진,</a:t>
            </a:r>
            <a:r>
              <a:rPr sz="2400" b="1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8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이현호</a:t>
            </a:r>
            <a:r>
              <a:rPr sz="2400" b="1"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endParaRPr lang="en-US" sz="2400" b="1" spc="-3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12700" marR="5080" indent="2673350" algn="r">
              <a:lnSpc>
                <a:spcPct val="124700"/>
              </a:lnSpc>
              <a:spcBef>
                <a:spcPts val="105"/>
              </a:spcBef>
            </a:pPr>
            <a:r>
              <a:rPr sz="2400" b="1" spc="5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AI</a:t>
            </a:r>
            <a:r>
              <a:rPr sz="2400" b="1" spc="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: </a:t>
            </a:r>
            <a:r>
              <a:rPr sz="2400" b="1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손진영, 이로운,</a:t>
            </a:r>
            <a:r>
              <a:rPr sz="2400" b="1" spc="-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b="1"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이윤재</a:t>
            </a:r>
            <a:endParaRPr sz="2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9" name="직사각형 8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4473" y="655623"/>
            <a:ext cx="66757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</a:t>
            </a:r>
            <a:r>
              <a:rPr sz="36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sz="36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기업:</a:t>
            </a:r>
            <a:r>
              <a:rPr sz="3600" spc="2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자율주행차</a:t>
            </a:r>
            <a:endParaRPr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2427" y="4110354"/>
            <a:ext cx="9777730" cy="218200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99285" marR="5080" indent="-1764030">
              <a:lnSpc>
                <a:spcPts val="3460"/>
              </a:lnSpc>
              <a:spcBef>
                <a:spcPts val="535"/>
              </a:spcBef>
            </a:pPr>
            <a:r>
              <a:rPr sz="2400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‘인간의 </a:t>
            </a:r>
            <a:r>
              <a:rPr sz="2400" spc="-1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능동적·물리적 </a:t>
            </a:r>
            <a:r>
              <a:rPr sz="2400"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감독 없이도 자동차를 운행할 수 있는  </a:t>
            </a:r>
            <a:r>
              <a:rPr sz="2400" spc="-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기술(자율주행기술)’이 </a:t>
            </a:r>
            <a:r>
              <a:rPr sz="2400"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장착된</a:t>
            </a:r>
            <a:r>
              <a:rPr sz="2400"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spc="-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자동차</a:t>
            </a:r>
            <a:endParaRPr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Char char="-"/>
              <a:tabLst>
                <a:tab pos="241300" algn="l"/>
              </a:tabLst>
            </a:pP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운전자 개입수준에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따라 </a:t>
            </a:r>
            <a:r>
              <a:rPr spc="-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6단계의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기술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수준으로</a:t>
            </a:r>
            <a:r>
              <a:rPr spc="31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구분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-"/>
              <a:tabLst>
                <a:tab pos="241300" algn="l"/>
              </a:tabLst>
            </a:pP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현재는 </a:t>
            </a:r>
            <a:r>
              <a:rPr spc="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2~3단계에</a:t>
            </a:r>
            <a:r>
              <a:rPr spc="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해당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Char char="-"/>
              <a:tabLst>
                <a:tab pos="241300" algn="l"/>
              </a:tabLst>
            </a:pP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Tesla, </a:t>
            </a:r>
            <a:r>
              <a:rPr spc="-6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Google,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Uber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등 </a:t>
            </a:r>
            <a:r>
              <a:rPr spc="-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해당 기술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개발에 박차를 가하고</a:t>
            </a:r>
            <a:r>
              <a:rPr spc="-2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있음</a:t>
            </a:r>
            <a:endParaRPr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9404" y="1773935"/>
            <a:ext cx="3816096" cy="2145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15455" y="1776983"/>
            <a:ext cx="3816096" cy="2142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object 3"/>
          <p:cNvSpPr txBox="1">
            <a:spLocks/>
          </p:cNvSpPr>
          <p:nvPr/>
        </p:nvSpPr>
        <p:spPr>
          <a:xfrm>
            <a:off x="1219200" y="655623"/>
            <a:ext cx="6675755" cy="5259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 model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내용 개체 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14" y="1898097"/>
            <a:ext cx="4333486" cy="15635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399" y="3788229"/>
            <a:ext cx="9231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Profit 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margin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농작물 생산성 증가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안전하고 동일 품질의 채소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야채 생산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유통구조 개선을 통한 정확하고 효율적인 상품 배송 등으로 증대되는 수익 창출 기대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Core Competence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복합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환경제어와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생육환경 모니터링을 겸비한 최적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생육모델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농업을 통한 기계화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자동화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지능형 관리 시스템의 구축으로 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농식품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생산성 및 품질 향상 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유통의 지능화</a:t>
            </a:r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저렴하고 신속한 배송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고객의 데이터 기반 맞춤형 서비스  </a:t>
            </a:r>
            <a:endParaRPr lang="en-US" altLang="ko-KR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object 3"/>
          <p:cNvSpPr txBox="1">
            <a:spLocks/>
          </p:cNvSpPr>
          <p:nvPr/>
        </p:nvSpPr>
        <p:spPr>
          <a:xfrm>
            <a:off x="1219200" y="655623"/>
            <a:ext cx="667575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STP </a:t>
            </a:r>
            <a:r>
              <a:rPr lang="ko-KR" altLang="en-US" sz="4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ko-KR" altLang="en-US" sz="4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4189" y="2349987"/>
            <a:ext cx="8603623" cy="3496183"/>
            <a:chOff x="216849" y="2349987"/>
            <a:chExt cx="8603623" cy="3496183"/>
          </a:xfrm>
        </p:grpSpPr>
        <p:sp>
          <p:nvSpPr>
            <p:cNvPr id="8" name="TextBox 7"/>
            <p:cNvSpPr txBox="1"/>
            <p:nvPr/>
          </p:nvSpPr>
          <p:spPr>
            <a:xfrm>
              <a:off x="216849" y="3756394"/>
              <a:ext cx="309634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인구가 많고 유휴공간이 많은 도시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유휴공간 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개발제한 구역</a:t>
              </a:r>
              <a:endParaRPr lang="en-US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인구가 많은 지역 </a:t>
              </a:r>
              <a:r>
                <a:rPr lang="en-US" altLang="ko-KR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수도권 및 광역시</a:t>
              </a:r>
              <a:endParaRPr lang="en-US" altLang="ko-KR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26904" y="3756394"/>
              <a:ext cx="259228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Travel cost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높은 소비자</a:t>
              </a:r>
              <a:endParaRPr lang="en-US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식자재의 접근하기 어려운 경우</a:t>
              </a:r>
              <a:endParaRPr lang="en-US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늦은 퇴근 등 시간이 없어 바쁜 경우</a:t>
              </a:r>
              <a:endParaRPr lang="en-US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75764" y="3784067"/>
              <a:ext cx="259228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자율주행을 통한 </a:t>
              </a:r>
              <a:endPara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8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찾아가는 텃밭</a:t>
              </a:r>
              <a:endParaRPr lang="en-US" altLang="ko-KR" sz="28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자율 주행을 통해 원하는 모든 시간대</a:t>
              </a:r>
              <a:r>
                <a:rPr lang="en-US" altLang="ko-KR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최소한의 </a:t>
              </a:r>
              <a:r>
                <a:rPr lang="en-US" altLang="ko-KR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cost</a:t>
              </a:r>
              <a:r>
                <a:rPr lang="ko-KR" altLang="en-US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신선한 채소를 제공하는 찾아가는 텃밭</a:t>
              </a:r>
              <a:r>
                <a:rPr lang="en-US" altLang="ko-KR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en-US" altLang="ko-KR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347864" y="3068960"/>
              <a:ext cx="0" cy="22322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868144" y="3068960"/>
              <a:ext cx="0" cy="22322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3229352" y="2354978"/>
              <a:ext cx="264414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Target</a:t>
              </a:r>
              <a:endPara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567368" y="2349987"/>
              <a:ext cx="258674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Segmentation</a:t>
              </a:r>
              <a:endPara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5873492" y="2360148"/>
              <a:ext cx="29469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altLang="ko-KR" sz="32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Positioning</a:t>
              </a:r>
              <a:endParaRPr lang="ko-KR" altLang="en-US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44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object 3"/>
          <p:cNvSpPr txBox="1">
            <a:spLocks/>
          </p:cNvSpPr>
          <p:nvPr/>
        </p:nvSpPr>
        <p:spPr>
          <a:xfrm>
            <a:off x="1219200" y="655623"/>
            <a:ext cx="6675755" cy="5259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SWOT </a:t>
            </a:r>
            <a:r>
              <a:rPr lang="ko-KR" altLang="en-US" sz="36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endParaRPr lang="ko-KR" altLang="en-US"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81200" y="1600200"/>
            <a:ext cx="8229600" cy="5100831"/>
            <a:chOff x="442898" y="1600200"/>
            <a:chExt cx="8229600" cy="5100831"/>
          </a:xfrm>
        </p:grpSpPr>
        <p:graphicFrame>
          <p:nvGraphicFramePr>
            <p:cNvPr id="8" name="내용 개체 틀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9485714"/>
                </p:ext>
              </p:extLst>
            </p:nvPr>
          </p:nvGraphicFramePr>
          <p:xfrm>
            <a:off x="442898" y="1600200"/>
            <a:ext cx="8229600" cy="368618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74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4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4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228729"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Strength</a:t>
                        </a:r>
                      </a:p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(S)</a:t>
                        </a:r>
                        <a:endParaRPr lang="ko-KR" altLang="en-US" sz="2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Weakness</a:t>
                        </a:r>
                      </a:p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(W)</a:t>
                        </a:r>
                        <a:endParaRPr lang="ko-KR" altLang="en-US" sz="2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22872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Opportunity</a:t>
                        </a:r>
                      </a:p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(O)</a:t>
                        </a:r>
                        <a:endParaRPr lang="ko-KR" altLang="en-US" sz="2400" dirty="0">
                          <a:solidFill>
                            <a:schemeClr val="bg1"/>
                          </a:solidFill>
                        </a:endParaRP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latinLnBrk="1"/>
                        <a:r>
                          <a:rPr lang="en-US" altLang="ko-KR" dirty="0" smtClean="0">
                            <a:solidFill>
                              <a:schemeClr val="bg1"/>
                            </a:solidFill>
                          </a:rPr>
                          <a:t>- 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기술 발전과 수요 증가로 인한 시장 활성</a:t>
                        </a:r>
                        <a:endParaRPr lang="en-US" altLang="ko-KR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latinLnBrk="1"/>
                        <a:endParaRPr lang="en-US" altLang="ko-KR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latinLnBrk="1"/>
                        <a:r>
                          <a:rPr lang="en-US" altLang="ko-KR" dirty="0" smtClean="0">
                            <a:solidFill>
                              <a:schemeClr val="bg1"/>
                            </a:solidFill>
                          </a:rPr>
                          <a:t>- 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선두 주자로 경쟁우위</a:t>
                        </a:r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latinLnBrk="1"/>
                        <a:r>
                          <a:rPr lang="en-US" altLang="ko-KR" dirty="0" smtClean="0">
                            <a:solidFill>
                              <a:schemeClr val="bg1"/>
                            </a:solidFill>
                          </a:rPr>
                          <a:t>- 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기술의</a:t>
                        </a:r>
                        <a:r>
                          <a:rPr lang="en-US" altLang="ko-KR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발전과 </a:t>
                        </a:r>
                        <a:r>
                          <a:rPr lang="ko-KR" altLang="en-US" dirty="0" err="1" smtClean="0">
                            <a:solidFill>
                              <a:schemeClr val="bg1"/>
                            </a:solidFill>
                          </a:rPr>
                          <a:t>블루오션의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 시장에서 빠른 </a:t>
                        </a:r>
                        <a:r>
                          <a:rPr lang="ko-KR" altLang="en-US" dirty="0" err="1" smtClean="0">
                            <a:solidFill>
                              <a:schemeClr val="bg1"/>
                            </a:solidFill>
                          </a:rPr>
                          <a:t>기간내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 투자 회수</a:t>
                        </a:r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228729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Threat</a:t>
                        </a:r>
                      </a:p>
                      <a:p>
                        <a:pPr algn="ctr" latinLnBrk="1"/>
                        <a:r>
                          <a:rPr lang="en-US" altLang="ko-KR" sz="2400" dirty="0" smtClean="0">
                            <a:solidFill>
                              <a:schemeClr val="bg1"/>
                            </a:solidFill>
                          </a:rPr>
                          <a:t>(T)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l" latinLnBrk="1">
                          <a:buFontTx/>
                          <a:buChar char="-"/>
                        </a:pPr>
                        <a:endParaRPr lang="en-US" altLang="ko-KR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l" latinLnBrk="1">
                          <a:buFontTx/>
                          <a:buChar char="-"/>
                        </a:pP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 경쟁 우위로 시장 확보 및 유지</a:t>
                        </a:r>
                        <a:endParaRPr lang="en-US" altLang="ko-KR" dirty="0" smtClean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latinLnBrk="1"/>
                        <a:r>
                          <a:rPr lang="en-US" altLang="ko-KR" dirty="0" smtClean="0">
                            <a:solidFill>
                              <a:schemeClr val="bg1"/>
                            </a:solidFill>
                          </a:rPr>
                          <a:t>- </a:t>
                        </a:r>
                        <a:r>
                          <a:rPr lang="ko-KR" altLang="en-US" dirty="0" smtClean="0">
                            <a:solidFill>
                              <a:schemeClr val="bg1"/>
                            </a:solidFill>
                          </a:rPr>
                          <a:t>기술 상용화와 투자의 어려움을 극복하면 빠른 시장확보와 투자비용 회수 기대</a:t>
                        </a:r>
                        <a:endParaRPr lang="ko-KR" altLang="en-US" dirty="0">
                          <a:solidFill>
                            <a:schemeClr val="bg1"/>
                          </a:solidFill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700046" y="5500702"/>
              <a:ext cx="77153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Strength -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트렌드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 증가</a:t>
              </a:r>
              <a:endPara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Weakness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투자 비용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무인 자동차 구입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Opportunity -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기술의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발전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시장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X,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기후 악화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인건비 상승</a:t>
              </a:r>
              <a:endPara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Threat –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새로운 경쟁자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</a:t>
              </a:r>
              <a:r>
                <a:rPr lang="en-US" altLang="ko-KR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상용화 및 적용의 어려움</a:t>
              </a:r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IPA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23" y="1280070"/>
            <a:ext cx="7021554" cy="52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제목 3">
            <a:extLst>
              <a:ext uri="{FF2B5EF4-FFF2-40B4-BE49-F238E27FC236}">
                <a16:creationId xmlns:a16="http://schemas.microsoft.com/office/drawing/2014/main" id="{5968F9FF-2029-48CC-8FC1-52C44E6FFA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Canvas</a:t>
            </a:r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8AB6B86E-10FB-4D9D-B3B5-804170F9F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834148"/>
              </p:ext>
            </p:extLst>
          </p:nvPr>
        </p:nvGraphicFramePr>
        <p:xfrm>
          <a:off x="838200" y="1825625"/>
          <a:ext cx="10515600" cy="445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182377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93867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446851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14949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35015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57101238"/>
                    </a:ext>
                  </a:extLst>
                </a:gridCol>
              </a:tblGrid>
              <a:tr h="1782812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PARTNERS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도시농업 관련 기업 및 농업종사자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자율주행 관련 기술 개발 기업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식품 저장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냉장기술 개발 기업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ACTIVITIES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자율주행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무인배송시스템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주문플랫폼 관리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유지보수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구축 마케팅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VALUE PROPOSITIONS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서비스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장보는 비용 최소화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원하는 시간대에 신선한 채소 신속하게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안전하게 배송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확장 서비스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주문 데이터에 기반한 식습관 개선 서비스 제공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 RELATIONSHIPS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저렴하고 신속하게 장볼 수 있도록 도와주는 심부름꾼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구매 데이터 기반 구매 알람 설정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맞춤형 채소 추천 등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CUSTOMER SEGMENTS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평일에는 집에 늦게 퇴근하고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주말에는 장보기보단 쉬고 싶은 직장인 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맞벌이 부부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신선한 채소를 챙겨 먹기 어려운 자취생 등 개인 고객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6550"/>
                  </a:ext>
                </a:extLst>
              </a:tr>
              <a:tr h="150259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KEY RESOURCES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스타트업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펀딩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중소기업진흥원 투자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차산업혁명 산업 관련 정부 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CHANNELS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앱과 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47676"/>
                  </a:ext>
                </a:extLst>
              </a:tr>
              <a:tr h="115200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COST STRUCTURE</a:t>
                      </a:r>
                    </a:p>
                    <a:p>
                      <a:pPr latinLnBrk="1"/>
                      <a:endParaRPr lang="en-US" altLang="ko-KR" sz="1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차량운행비용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웹 및 앱 개발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 비용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마케팅비용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채소 공급처 발굴 및 관리 비용</a:t>
                      </a: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유지보수 비용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REVENUE STREAMS</a:t>
                      </a:r>
                    </a:p>
                    <a:p>
                      <a:pPr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도시농업종사자와 소비자를 연계하는 수수료</a:t>
                      </a:r>
                      <a:endParaRPr lang="en-US" altLang="ko-KR" sz="14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차량 배너 광고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15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08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4" name="직사각형 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80767" y="2967335"/>
            <a:ext cx="38304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you.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200"/>
            <a:ext cx="12192000" cy="7010400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Picture 2" descr="ëìëì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7646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7010400"/>
          </a:xfrm>
          <a:prstGeom prst="rect">
            <a:avLst/>
          </a:prstGeom>
          <a:solidFill>
            <a:schemeClr val="bg1">
              <a:lumMod val="85000"/>
              <a:alpha val="54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2600" y="3962400"/>
            <a:ext cx="7987285" cy="243759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0805" marR="2376805">
              <a:lnSpc>
                <a:spcPct val="119900"/>
              </a:lnSpc>
              <a:spcBef>
                <a:spcPts val="5"/>
              </a:spcBef>
            </a:pPr>
            <a:r>
              <a:rPr sz="4400" spc="-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Ⅰ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.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배경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및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필요성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endParaRPr lang="en-US" sz="4400" spc="-3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90805" marR="2376805">
              <a:lnSpc>
                <a:spcPct val="119900"/>
              </a:lnSpc>
              <a:spcBef>
                <a:spcPts val="5"/>
              </a:spcBef>
            </a:pPr>
            <a:r>
              <a:rPr sz="4400" spc="-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Ⅱ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.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아이디어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설명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 </a:t>
            </a:r>
            <a:endParaRPr lang="en-US" sz="4400" spc="-3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90805" marR="2376805">
              <a:lnSpc>
                <a:spcPct val="119900"/>
              </a:lnSpc>
              <a:spcBef>
                <a:spcPts val="5"/>
              </a:spcBef>
            </a:pPr>
            <a:r>
              <a:rPr sz="4400" spc="-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Ⅲ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.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관련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기술</a:t>
            </a:r>
            <a:r>
              <a:rPr sz="4400" spc="-3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및 </a:t>
            </a:r>
            <a:r>
              <a:rPr sz="4400" spc="-3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기업</a:t>
            </a:r>
            <a:endParaRPr sz="4400" spc="-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362200" y="698494"/>
            <a:ext cx="4876800" cy="690574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25400" algn="r">
              <a:lnSpc>
                <a:spcPct val="100000"/>
              </a:lnSpc>
              <a:spcBef>
                <a:spcPts val="105"/>
              </a:spcBef>
            </a:pPr>
            <a:r>
              <a:rPr spc="-305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</a:t>
            </a:r>
            <a:r>
              <a:rPr spc="-395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spc="-3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spc="2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</a:t>
            </a:r>
            <a:endParaRPr spc="2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7" name="직사각형 16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8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90800" y="591057"/>
            <a:ext cx="8534401" cy="696595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44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sz="44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sz="4400" spc="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44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endParaRPr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131" y="4833313"/>
            <a:ext cx="4907153" cy="1224915"/>
          </a:xfrm>
          <a:prstGeom prst="rect">
            <a:avLst/>
          </a:prstGeom>
          <a:noFill/>
        </p:spPr>
        <p:txBody>
          <a:bodyPr vert="horz" wrap="square" lIns="0" tIns="83185" rIns="0" bIns="0" rtlCol="0">
            <a:spAutoFit/>
          </a:bodyPr>
          <a:lstStyle/>
          <a:p>
            <a:pPr marL="682625" marR="675005" algn="ctr">
              <a:lnSpc>
                <a:spcPct val="80000"/>
              </a:lnSpc>
              <a:spcBef>
                <a:spcPts val="655"/>
              </a:spcBef>
            </a:pPr>
            <a:r>
              <a:rPr sz="2300" spc="-6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인구의 지속적인 증가 및  급격한</a:t>
            </a:r>
            <a:r>
              <a:rPr sz="2300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300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도시화</a:t>
            </a:r>
            <a:endParaRPr sz="2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algn="ctr">
              <a:lnSpc>
                <a:spcPts val="1930"/>
              </a:lnSpc>
              <a:spcBef>
                <a:spcPts val="605"/>
              </a:spcBef>
            </a:pPr>
            <a:r>
              <a:rPr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Wingdings"/>
              </a:rPr>
              <a:t></a:t>
            </a:r>
            <a:r>
              <a:rPr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대규모 먹거리를 도시에 빠르고</a:t>
            </a:r>
            <a:r>
              <a:rPr sz="1800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안정적으로</a:t>
            </a:r>
            <a:endParaRPr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algn="ctr">
              <a:lnSpc>
                <a:spcPts val="1930"/>
              </a:lnSpc>
            </a:pPr>
            <a:r>
              <a:rPr sz="1800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수급해야 할 필요성</a:t>
            </a:r>
            <a:r>
              <a:rPr sz="1800" spc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1800" spc="-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증가</a:t>
            </a:r>
            <a:endParaRPr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0676" y="1962911"/>
            <a:ext cx="2439924" cy="2737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7183" y="2346960"/>
            <a:ext cx="1552955" cy="1748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77300" y="2394204"/>
            <a:ext cx="1758696" cy="1780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4423" y="3293364"/>
            <a:ext cx="1059179" cy="10561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65464" y="3284220"/>
            <a:ext cx="422148" cy="4069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2090" y="4908242"/>
            <a:ext cx="4104386" cy="1075055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625"/>
              </a:lnSpc>
              <a:spcBef>
                <a:spcPts val="105"/>
              </a:spcBef>
            </a:pPr>
            <a:r>
              <a:rPr sz="2300" spc="-3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폭우, 가뭄,</a:t>
            </a:r>
            <a:r>
              <a:rPr sz="2300" spc="-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300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지구온난화</a:t>
            </a:r>
            <a:endParaRPr sz="2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algn="ctr">
              <a:lnSpc>
                <a:spcPts val="2625"/>
              </a:lnSpc>
            </a:pPr>
            <a:r>
              <a:rPr sz="2300" spc="-6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등의</a:t>
            </a:r>
            <a:r>
              <a:rPr sz="2300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300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기후변화</a:t>
            </a:r>
            <a:endParaRPr sz="23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1270" algn="ctr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Wingdings"/>
              </a:rPr>
              <a:t></a:t>
            </a:r>
            <a:r>
              <a:rPr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먹거리 수급 안정성</a:t>
            </a:r>
            <a:r>
              <a:rPr sz="1800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18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저해</a:t>
            </a:r>
            <a:endParaRPr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1" name="직사각형 10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495800" y="591057"/>
            <a:ext cx="9777983" cy="6965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44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</a:t>
            </a:r>
            <a:r>
              <a:rPr sz="44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r>
              <a:rPr sz="4400" spc="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44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  <a:endParaRPr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5751"/>
            <a:ext cx="6777228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282951"/>
            <a:ext cx="6374892" cy="1146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4928615"/>
            <a:ext cx="6630924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4575047"/>
            <a:ext cx="6630924" cy="306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98307" y="2033016"/>
            <a:ext cx="3776472" cy="28361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28285" y="3518611"/>
            <a:ext cx="6426208" cy="14174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7" name="직사각형 16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8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5984" y="1866899"/>
            <a:ext cx="2253995" cy="3567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981200" y="635584"/>
            <a:ext cx="7572627" cy="6972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  <a:tabLst>
                <a:tab pos="2444750" algn="l"/>
              </a:tabLst>
            </a:pPr>
            <a:r>
              <a:rPr sz="4400" spc="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</a:t>
            </a:r>
            <a:r>
              <a:rPr sz="4400" spc="3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</a:t>
            </a:r>
            <a:r>
              <a:rPr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sz="4400" spc="3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99092" y="2357627"/>
            <a:ext cx="1143000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7557" y="3016250"/>
            <a:ext cx="1986000" cy="198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64152" y="1702307"/>
            <a:ext cx="3663696" cy="3663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911" y="2627376"/>
            <a:ext cx="1389888" cy="1592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5667" y="3040379"/>
            <a:ext cx="739139" cy="7513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0242" y="3620134"/>
            <a:ext cx="727710" cy="727710"/>
          </a:xfrm>
          <a:custGeom>
            <a:avLst/>
            <a:gdLst/>
            <a:ahLst/>
            <a:cxnLst/>
            <a:rect l="l" t="t" r="r" b="b"/>
            <a:pathLst>
              <a:path w="727710" h="727710">
                <a:moveTo>
                  <a:pt x="90424" y="0"/>
                </a:moveTo>
                <a:lnTo>
                  <a:pt x="0" y="90423"/>
                </a:lnTo>
                <a:lnTo>
                  <a:pt x="273176" y="363600"/>
                </a:lnTo>
                <a:lnTo>
                  <a:pt x="0" y="636777"/>
                </a:lnTo>
                <a:lnTo>
                  <a:pt x="90424" y="727201"/>
                </a:lnTo>
                <a:lnTo>
                  <a:pt x="363601" y="454025"/>
                </a:lnTo>
                <a:lnTo>
                  <a:pt x="544448" y="454025"/>
                </a:lnTo>
                <a:lnTo>
                  <a:pt x="454024" y="363600"/>
                </a:lnTo>
                <a:lnTo>
                  <a:pt x="544448" y="273176"/>
                </a:lnTo>
                <a:lnTo>
                  <a:pt x="363601" y="273176"/>
                </a:lnTo>
                <a:lnTo>
                  <a:pt x="90424" y="0"/>
                </a:lnTo>
                <a:close/>
              </a:path>
              <a:path w="727710" h="727710">
                <a:moveTo>
                  <a:pt x="544448" y="454025"/>
                </a:moveTo>
                <a:lnTo>
                  <a:pt x="363601" y="454025"/>
                </a:lnTo>
                <a:lnTo>
                  <a:pt x="636778" y="727201"/>
                </a:lnTo>
                <a:lnTo>
                  <a:pt x="727202" y="636777"/>
                </a:lnTo>
                <a:lnTo>
                  <a:pt x="544448" y="454025"/>
                </a:lnTo>
                <a:close/>
              </a:path>
              <a:path w="727710" h="727710">
                <a:moveTo>
                  <a:pt x="636778" y="0"/>
                </a:moveTo>
                <a:lnTo>
                  <a:pt x="363601" y="273176"/>
                </a:lnTo>
                <a:lnTo>
                  <a:pt x="544448" y="273176"/>
                </a:lnTo>
                <a:lnTo>
                  <a:pt x="727202" y="90423"/>
                </a:lnTo>
                <a:lnTo>
                  <a:pt x="6367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8797" y="5758688"/>
            <a:ext cx="2411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필요한 식재료가</a:t>
            </a:r>
            <a:r>
              <a:rPr sz="2000" spc="-1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떨어짐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9786" y="5758688"/>
            <a:ext cx="2694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필요한 식재료 아이콘</a:t>
            </a:r>
            <a:r>
              <a:rPr sz="2000" spc="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선택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77376" y="5604764"/>
            <a:ext cx="21837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신선한 식재료를 심은  텃밭이</a:t>
            </a:r>
            <a:r>
              <a:rPr sz="2000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찾아옴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21040" y="3180588"/>
            <a:ext cx="3067811" cy="19751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4" name="직사각형 13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2727" y="2226564"/>
            <a:ext cx="2648712" cy="2648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2438400" y="591057"/>
            <a:ext cx="9410953" cy="69659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44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</a:t>
            </a:r>
            <a:r>
              <a:rPr sz="4400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Business</a:t>
            </a:r>
            <a:r>
              <a:rPr sz="4400" spc="6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4400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Value</a:t>
            </a:r>
            <a:endParaRPr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608" y="4815662"/>
            <a:ext cx="2979165" cy="941069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소비자들의 </a:t>
            </a:r>
            <a:r>
              <a:rPr sz="2000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travel  </a:t>
            </a:r>
            <a:r>
              <a:rPr sz="2000"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cost를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줄여 제품 구매  에 대한 효용</a:t>
            </a:r>
            <a:r>
              <a:rPr sz="2000" spc="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증대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59679" y="2378964"/>
            <a:ext cx="2007107" cy="2010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5748" y="4999101"/>
            <a:ext cx="2079810" cy="635635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 algn="ctr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더 신선한 </a:t>
            </a:r>
            <a:r>
              <a:rPr sz="2000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채소, 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더 빠르게</a:t>
            </a:r>
            <a:r>
              <a:rPr sz="2000" spc="-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배달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7506" y="5017770"/>
            <a:ext cx="2278922" cy="320601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636905" marR="5080" indent="-624840" algn="ctr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도시 내 유휴공간  활용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25026" y="2921508"/>
            <a:ext cx="2161031" cy="1437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0279" y="2182367"/>
            <a:ext cx="614171" cy="697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1" name="직사각형 10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33" y="1620088"/>
            <a:ext cx="10281920" cy="78803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적은 </a:t>
            </a:r>
            <a:r>
              <a:rPr sz="2000" spc="-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비용으로,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빠르게 도시에 </a:t>
            </a:r>
            <a:r>
              <a:rPr sz="2000"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농산물을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공급할 </a:t>
            </a:r>
            <a:r>
              <a:rPr sz="2000"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있는 새롭고 경제적인  식량 재배</a:t>
            </a:r>
            <a:r>
              <a:rPr sz="2000" spc="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방법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신선한 식품 </a:t>
            </a:r>
            <a:r>
              <a:rPr sz="2000" spc="-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공급,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먹거리 안전성 확보</a:t>
            </a:r>
            <a:r>
              <a:rPr sz="2000" spc="4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등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3" y="5240832"/>
            <a:ext cx="60661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-</a:t>
            </a:r>
            <a:r>
              <a:rPr sz="2000" spc="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미국의 </a:t>
            </a:r>
            <a:r>
              <a:rPr sz="2000" spc="-1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어반 </a:t>
            </a:r>
            <a:r>
              <a:rPr sz="20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프로듀스 </a:t>
            </a:r>
            <a:r>
              <a:rPr sz="2000" spc="-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(Urban </a:t>
            </a:r>
            <a:r>
              <a:rPr sz="2000"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Produce):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33" y="5474291"/>
            <a:ext cx="29908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200" spc="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-	</a:t>
            </a:r>
            <a:r>
              <a:rPr sz="4000" spc="-4079" baseline="-39548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고</a:t>
            </a:r>
            <a:r>
              <a:rPr sz="200" spc="-1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ㅇ</a:t>
            </a:r>
            <a:endParaRPr sz="2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526" y="5739467"/>
            <a:ext cx="9217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밀도</a:t>
            </a:r>
            <a:r>
              <a:rPr sz="2400" spc="-1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spc="-2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수직</a:t>
            </a:r>
            <a:r>
              <a:rPr sz="2400" spc="-1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spc="-2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성장</a:t>
            </a:r>
            <a:r>
              <a:rPr sz="2400" spc="-1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spc="-20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시스템</a:t>
            </a:r>
            <a:r>
              <a:rPr sz="2000" spc="-20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으로</a:t>
            </a:r>
            <a:r>
              <a:rPr sz="2000" spc="-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작물을</a:t>
            </a:r>
            <a:r>
              <a:rPr sz="2000" spc="-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기존</a:t>
            </a:r>
            <a:r>
              <a:rPr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토지의</a:t>
            </a:r>
            <a:r>
              <a:rPr sz="2000" spc="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절반</a:t>
            </a:r>
            <a:r>
              <a:rPr sz="2000" spc="-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면적에서</a:t>
            </a:r>
            <a:r>
              <a:rPr sz="2000" spc="1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생산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4473" y="655623"/>
            <a:ext cx="61772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</a:t>
            </a:r>
            <a:r>
              <a:rPr sz="36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sz="36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기업:</a:t>
            </a:r>
            <a:r>
              <a:rPr sz="3600" spc="2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도시농업</a:t>
            </a:r>
            <a:endParaRPr sz="3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6344" y="3429000"/>
            <a:ext cx="3639311" cy="1577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0" name="직사각형 9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1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4473" y="655623"/>
            <a:ext cx="61772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</a:t>
            </a:r>
            <a:r>
              <a:rPr sz="36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sz="36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기업:</a:t>
            </a:r>
            <a:r>
              <a:rPr sz="3600" spc="2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도시농업</a:t>
            </a:r>
            <a:endParaRPr sz="3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87398"/>
            <a:ext cx="594741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- </a:t>
            </a:r>
            <a:r>
              <a:rPr sz="20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쿠바의 오가노포니코</a:t>
            </a:r>
            <a:r>
              <a:rPr sz="2000" spc="-3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000"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(Organoponico)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5010200"/>
            <a:ext cx="8204200" cy="91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07500"/>
              </a:lnSpc>
              <a:spcBef>
                <a:spcPts val="100"/>
              </a:spcBef>
            </a:pP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콘크리트 </a:t>
            </a:r>
            <a:r>
              <a:rPr spc="-3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벽돌,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컨테이너 합판으로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만든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양육판에서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채소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경작  사탕수수 </a:t>
            </a:r>
            <a:r>
              <a:rPr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부산물,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가축 퇴비 등의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유기물질로 집약적 유기농법</a:t>
            </a:r>
            <a:r>
              <a:rPr spc="-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실행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Wingdings"/>
              </a:rPr>
              <a:t></a:t>
            </a:r>
            <a:r>
              <a:rPr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/>
              </a:rPr>
              <a:t>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폐기물 재활용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및 </a:t>
            </a:r>
            <a:r>
              <a:rPr spc="-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공한지, 유휴지,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도로외곽 어디에서든 </a:t>
            </a:r>
            <a:r>
              <a:rPr spc="-7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경작</a:t>
            </a:r>
            <a:r>
              <a:rPr spc="36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가능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8148" y="2583179"/>
            <a:ext cx="2988564" cy="1880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1947" y="2583179"/>
            <a:ext cx="3639311" cy="1940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0"/>
            <a:ext cx="12192000" cy="7086600"/>
            <a:chOff x="0" y="0"/>
            <a:chExt cx="12192000" cy="7086600"/>
          </a:xfrm>
        </p:grpSpPr>
        <p:sp>
          <p:nvSpPr>
            <p:cNvPr id="11" name="직사각형 10"/>
            <p:cNvSpPr/>
            <p:nvPr/>
          </p:nvSpPr>
          <p:spPr>
            <a:xfrm>
              <a:off x="0" y="7620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2" name="Picture 2" descr="ëìëì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utout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7646"/>
            </a:xfrm>
            <a:prstGeom prst="rect">
              <a:avLst/>
            </a:prstGeom>
            <a:noFill/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12192000" cy="7010400"/>
            </a:xfrm>
            <a:prstGeom prst="rect">
              <a:avLst/>
            </a:prstGeom>
            <a:solidFill>
              <a:schemeClr val="bg1">
                <a:lumMod val="85000"/>
                <a:alpha val="54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object 2"/>
          <p:cNvSpPr/>
          <p:nvPr/>
        </p:nvSpPr>
        <p:spPr>
          <a:xfrm>
            <a:off x="673608" y="790955"/>
            <a:ext cx="1261872" cy="63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4473" y="655623"/>
            <a:ext cx="61772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</a:t>
            </a:r>
            <a:r>
              <a:rPr sz="3600" spc="-1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sz="36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기업:</a:t>
            </a:r>
            <a:r>
              <a:rPr sz="3600" spc="2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sz="36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스마트팜</a:t>
            </a:r>
            <a:endParaRPr sz="3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87398"/>
            <a:ext cx="849566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IoT, </a:t>
            </a:r>
            <a:r>
              <a:rPr sz="2400" spc="-4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나노, </a:t>
            </a:r>
            <a:r>
              <a:rPr sz="2400"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빅데이터, </a:t>
            </a:r>
            <a:r>
              <a:rPr sz="2400" spc="-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클라우드, </a:t>
            </a:r>
            <a:r>
              <a:rPr sz="24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로봇 기술 등을 농업에</a:t>
            </a:r>
            <a:r>
              <a:rPr sz="2400" spc="-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z="2400" spc="-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접목</a:t>
            </a:r>
            <a:endParaRPr sz="24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3758" y="2757434"/>
            <a:ext cx="3602736" cy="2548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11077" y="2939597"/>
            <a:ext cx="3887724" cy="1943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420" y="4920796"/>
            <a:ext cx="4605020" cy="1417696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222500">
              <a:lnSpc>
                <a:spcPct val="100000"/>
              </a:lnSpc>
              <a:spcBef>
                <a:spcPts val="875"/>
              </a:spcBef>
            </a:pPr>
            <a:r>
              <a:rPr sz="20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미국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-"/>
              <a:tabLst>
                <a:tab pos="354965" algn="l"/>
                <a:tab pos="355600" algn="l"/>
              </a:tabLst>
            </a:pPr>
            <a:r>
              <a:rPr spc="-7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IoT </a:t>
            </a:r>
            <a:r>
              <a:rPr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외 </a:t>
            </a: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나노 로봇 기술 등을 </a:t>
            </a:r>
            <a:r>
              <a:rPr spc="-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본격적으로</a:t>
            </a:r>
            <a:r>
              <a:rPr spc="-3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접목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355600" marR="134620" indent="-342900">
              <a:lnSpc>
                <a:spcPct val="100000"/>
              </a:lnSpc>
              <a:spcBef>
                <a:spcPts val="600"/>
              </a:spcBef>
              <a:buChar char="-"/>
              <a:tabLst>
                <a:tab pos="354965" algn="l"/>
                <a:tab pos="355600" algn="l"/>
              </a:tabLst>
            </a:pPr>
            <a:r>
              <a:rPr spc="-3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구글(Google) </a:t>
            </a:r>
            <a:r>
              <a:rPr spc="3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:</a:t>
            </a:r>
            <a:r>
              <a:rPr spc="-3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토양, 수분, </a:t>
            </a:r>
            <a:r>
              <a:rPr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작물건강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관련  </a:t>
            </a:r>
            <a:r>
              <a:rPr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빅데이터 </a:t>
            </a: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수집 </a:t>
            </a:r>
            <a:r>
              <a:rPr spc="-5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및 </a:t>
            </a: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농업 활용 기술</a:t>
            </a:r>
            <a:r>
              <a:rPr spc="-24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개발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4920796"/>
            <a:ext cx="4598035" cy="1140697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065020">
              <a:lnSpc>
                <a:spcPct val="100000"/>
              </a:lnSpc>
              <a:spcBef>
                <a:spcPts val="875"/>
              </a:spcBef>
            </a:pPr>
            <a:r>
              <a:rPr sz="2000" spc="-12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네덜란드</a:t>
            </a:r>
            <a:endParaRPr sz="20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-"/>
              <a:tabLst>
                <a:tab pos="354965" algn="l"/>
                <a:tab pos="355600" algn="l"/>
              </a:tabLst>
            </a:pP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복합 </a:t>
            </a:r>
            <a:r>
              <a:rPr spc="-9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환경제어가 </a:t>
            </a:r>
            <a:r>
              <a:rPr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가능한 시스템</a:t>
            </a:r>
            <a:r>
              <a:rPr spc="-16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구축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-"/>
              <a:tabLst>
                <a:tab pos="354965" algn="l"/>
                <a:tab pos="355600" algn="l"/>
              </a:tabLst>
            </a:pPr>
            <a:r>
              <a:rPr spc="-3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프리바(Priva) </a:t>
            </a:r>
            <a:r>
              <a:rPr spc="3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:</a:t>
            </a:r>
            <a:r>
              <a:rPr spc="-32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 </a:t>
            </a:r>
            <a:r>
              <a:rPr spc="-8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온실 환경 제어 </a:t>
            </a:r>
            <a:r>
              <a:rPr spc="-9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시스템 </a:t>
            </a:r>
            <a:r>
              <a:rPr spc="-10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JP Regular"/>
              </a:rPr>
              <a:t>수출</a:t>
            </a:r>
            <a:endParaRPr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JP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694</Words>
  <Application>Microsoft Office PowerPoint</Application>
  <PresentationFormat>와이드스크린</PresentationFormat>
  <Paragraphs>135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CJK JP Regular</vt:lpstr>
      <vt:lpstr>나눔바른고딕</vt:lpstr>
      <vt:lpstr>맑은 고딕</vt:lpstr>
      <vt:lpstr>Arial</vt:lpstr>
      <vt:lpstr>Times New Roman</vt:lpstr>
      <vt:lpstr>Wingdings</vt:lpstr>
      <vt:lpstr>Office 테마</vt:lpstr>
      <vt:lpstr>찾아가는 텃밭</vt:lpstr>
      <vt:lpstr>MENU</vt:lpstr>
      <vt:lpstr>배경 및 필요성</vt:lpstr>
      <vt:lpstr>배경 및 필요성</vt:lpstr>
      <vt:lpstr>아이디어 설명</vt:lpstr>
      <vt:lpstr>기대 Business Value</vt:lpstr>
      <vt:lpstr>관련 기술 및 기업: 도시농업</vt:lpstr>
      <vt:lpstr>관련 기술 및 기업: 도시농업</vt:lpstr>
      <vt:lpstr>관련 기술 및 기업: 스마트팜</vt:lpstr>
      <vt:lpstr>관련 기술 및 기업: 자율주행차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찾아가는 텃밭</dc:title>
  <dc:creator>GoEun Yu</dc:creator>
  <cp:lastModifiedBy>renz</cp:lastModifiedBy>
  <cp:revision>20</cp:revision>
  <dcterms:created xsi:type="dcterms:W3CDTF">2018-09-06T05:09:59Z</dcterms:created>
  <dcterms:modified xsi:type="dcterms:W3CDTF">2018-09-06T05:41:55Z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2018-09-06T00:00:00Z</vt:filetime>
  </property>
</Properties>
</file>