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27" r:id="rId2"/>
    <p:sldId id="328" r:id="rId3"/>
    <p:sldId id="329" r:id="rId4"/>
    <p:sldId id="330" r:id="rId5"/>
    <p:sldId id="331" r:id="rId6"/>
    <p:sldId id="332" r:id="rId7"/>
    <p:sldId id="333" r:id="rId8"/>
    <p:sldId id="413" r:id="rId9"/>
    <p:sldId id="414" r:id="rId10"/>
    <p:sldId id="420" r:id="rId11"/>
    <p:sldId id="42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818"/>
    <a:srgbClr val="FD97B5"/>
    <a:srgbClr val="FF8100"/>
    <a:srgbClr val="EB6F57"/>
    <a:srgbClr val="DB9192"/>
    <a:srgbClr val="007BCF"/>
    <a:srgbClr val="DD7A8F"/>
    <a:srgbClr val="FFB421"/>
    <a:srgbClr val="00DEAF"/>
    <a:srgbClr val="EBD9A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69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54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4D738-1E8D-4800-9552-07D3493A7615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92448-55E9-4F02-B777-FF4E00D64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370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78BA6-514E-4CE9-BE3C-F0DEBE4EA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22496B-A040-44CB-ACDB-E157F4B88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137B9-DCE1-461C-BA6E-B474B7B1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8541-4153-48B5-A5DC-6BD691CB76D9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9F8DC-9622-4941-B40D-8703A080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BA68B-EF93-43CD-A0C7-03D80D62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9609-65E6-4C15-B839-585EDB2FC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01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8A8B8-0D79-46F0-AAB4-8B1804121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144552-EEC9-46BE-BC98-8BB23CDA9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81DE79-036D-451A-B7EC-56E0CE5C0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AE7BAD-D59D-442B-962A-B6D862B4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8541-4153-48B5-A5DC-6BD691CB76D9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1DFAD2-CE9D-4711-A9CA-F3E18DCE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91B2C4-8600-459A-9A20-CFCF419D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9609-65E6-4C15-B839-585EDB2FC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2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B9353-640E-48AD-8C38-59961CC1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510410-06CD-49EE-91B0-043FA05DE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8C597-2F70-4E6E-8C29-3285056E0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8541-4153-48B5-A5DC-6BD691CB76D9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EB3F1-FD72-4B99-8847-6296370C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BE5838-DBC0-4E51-9384-C1E7A863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9609-65E6-4C15-B839-585EDB2FC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859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6B753E-52E8-4847-8422-CE2317644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46BFF6-E5DB-4AB6-A42C-7F797FBEE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B8DE51-94B3-4BB0-882E-2B7598DF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8541-4153-48B5-A5DC-6BD691CB76D9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C8A66-ADD9-415F-B2AC-F949324B2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3F591-F027-448D-811A-492FECF9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9609-65E6-4C15-B839-585EDB2FC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09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A3167-29A2-4908-A306-55371EE7D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5A99BE-68E6-4139-80D8-EAACF6675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BF13B3-277B-49F5-9ED0-5437F8528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8541-4153-48B5-A5DC-6BD691CB76D9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217C4-4DC4-4DDF-8E38-5E77B913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5C1D22-D6DF-4100-921B-D72D4EB5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9609-65E6-4C15-B839-585EDB2FC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58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1998F-2DC0-43CE-ADA8-5696427B9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17751D-60D2-4203-B16B-1948BF042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CCEC58-AFF5-411D-90EC-5569A8D5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8541-4153-48B5-A5DC-6BD691CB76D9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125BF6-478A-4802-A13B-5F9397CE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FF5781-1340-46BB-AFE2-9CCE2B0C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9609-65E6-4C15-B839-585EDB2FC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16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77335-F02F-4C09-8CED-414D3F7E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3ABD5F-E66D-4D1C-B685-FD51FF026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1FECCF-6A43-4FCE-A953-6854F3016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36709F-91F6-464D-84C3-B79AD7652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8541-4153-48B5-A5DC-6BD691CB76D9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F518CE-4E38-48C3-8E24-8F74B8BD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0B44B7-F2DE-4459-B70E-F45FAEB5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9609-65E6-4C15-B839-585EDB2FC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66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6A3DA-CFA6-430B-BE5D-4A1BB7C74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80781F-2597-43F0-87F6-50EF3F6F9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3CC8DE-3BCE-465B-ACA7-9BF733A4E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576605-F9D9-4FB5-81C2-ACA148B9C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621C03-F455-472B-A086-FBD114949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3AB645-1EEC-4F6F-8782-671A8A5E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8541-4153-48B5-A5DC-6BD691CB76D9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D7FA57-B248-4154-9447-CAACE384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567219-0F15-4AD9-B616-D84859B8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9609-65E6-4C15-B839-585EDB2FC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48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262C0-2EFC-45C8-B34B-23FC8B059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B402D0-EE35-484D-87D2-26BEC3D7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8541-4153-48B5-A5DC-6BD691CB76D9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38078C-59AC-4B66-96BB-32E0AA030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C08E5C-BCB4-4949-832A-36E11F15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9609-65E6-4C15-B839-585EDB2FC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33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62896E-2724-49DE-8CAC-6A6E256F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8541-4153-48B5-A5DC-6BD691CB76D9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138256-AE58-4E35-8925-914B948D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434589-6BAC-4B24-B12E-48581B5B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9609-65E6-4C15-B839-585EDB2FC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72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68318F-0A44-4335-8342-378E596F84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E5D221B-0F9C-4479-8332-7BE8467009AF}"/>
              </a:ext>
            </a:extLst>
          </p:cNvPr>
          <p:cNvSpPr/>
          <p:nvPr userDrawn="1"/>
        </p:nvSpPr>
        <p:spPr>
          <a:xfrm>
            <a:off x="292100" y="279400"/>
            <a:ext cx="11607800" cy="631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62896E-2724-49DE-8CAC-6A6E256F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8541-4153-48B5-A5DC-6BD691CB76D9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138256-AE58-4E35-8925-914B948D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434589-6BAC-4B24-B12E-48581B5B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9609-65E6-4C15-B839-585EDB2FC8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104C5-0CFA-40F5-AA47-6519CBF61F65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3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7A359-B7E7-4DB0-9CDA-ED425FC81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5CEFB-E540-4DC7-9E67-C709D3DAD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57DCFE-1C9C-4DC2-B28C-4EE787CC5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23C567-39AE-4D31-A83D-8CF5FAA2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8541-4153-48B5-A5DC-6BD691CB76D9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D3A6E5-3D7E-43D7-B0FF-78BB3F330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58F0DA-787A-4A51-BCA2-0285ADB3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9609-65E6-4C15-B839-585EDB2FC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64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E95890-EBFC-4894-9765-CE40A2CEE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9E5A3A-C5FB-4300-B695-626F9167A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9ED59E-40FD-443F-8BCF-49BF9A182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88541-4153-48B5-A5DC-6BD691CB76D9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EC17D-5FAB-4AE0-902F-912E6340F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D854D8-331C-4624-8C9A-8EF3DD748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09609-65E6-4C15-B839-585EDB2FC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9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34FDB3DE-902F-4EB9-BDAA-BBE685052B22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88D8A7C-A648-4B9E-9B5D-0F9512CF21FE}"/>
              </a:ext>
            </a:extLst>
          </p:cNvPr>
          <p:cNvCxnSpPr/>
          <p:nvPr/>
        </p:nvCxnSpPr>
        <p:spPr>
          <a:xfrm>
            <a:off x="304800" y="6604000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23000DD-5CF7-4E25-BE35-9992ABB2A7D2}"/>
              </a:ext>
            </a:extLst>
          </p:cNvPr>
          <p:cNvSpPr txBox="1"/>
          <p:nvPr/>
        </p:nvSpPr>
        <p:spPr>
          <a:xfrm>
            <a:off x="808528" y="84632"/>
            <a:ext cx="25492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 </a:t>
            </a:r>
            <a:r>
              <a:rPr lang="ko-KR" altLang="en-US" sz="3000" spc="-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기본문법</a:t>
            </a:r>
            <a:endParaRPr lang="ko-KR" altLang="en-US" sz="30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2D6F15E-8B09-433C-BEA2-81C5D4FA9BD7}"/>
              </a:ext>
            </a:extLst>
          </p:cNvPr>
          <p:cNvCxnSpPr/>
          <p:nvPr/>
        </p:nvCxnSpPr>
        <p:spPr>
          <a:xfrm>
            <a:off x="304800" y="977899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75" y="1486384"/>
            <a:ext cx="8677275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64270" y="4711485"/>
            <a:ext cx="507569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Index.html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문서라고도 부릅니다</a:t>
            </a:r>
            <a:endParaRPr lang="en-US" altLang="ko-KR" dirty="0" smtClean="0"/>
          </a:p>
          <a:p>
            <a:r>
              <a:rPr lang="en-US" altLang="ko-KR" dirty="0" smtClean="0"/>
              <a:t>main.css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문서</a:t>
            </a:r>
            <a:r>
              <a:rPr lang="en-US" altLang="ko-KR" dirty="0" smtClean="0"/>
              <a:t>, main.js</a:t>
            </a:r>
            <a:r>
              <a:rPr lang="ko-KR" altLang="en-US" dirty="0" smtClean="0"/>
              <a:t>파일을 </a:t>
            </a:r>
            <a:r>
              <a:rPr lang="en-US" altLang="ko-KR" dirty="0" err="1" smtClean="0"/>
              <a:t>javaScript</a:t>
            </a:r>
            <a:r>
              <a:rPr lang="ko-KR" altLang="en-US" dirty="0" smtClean="0"/>
              <a:t>문서라고도 부릅니다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사각형 설명선 2"/>
          <p:cNvSpPr/>
          <p:nvPr/>
        </p:nvSpPr>
        <p:spPr>
          <a:xfrm>
            <a:off x="6114080" y="3975315"/>
            <a:ext cx="1619573" cy="480448"/>
          </a:xfrm>
          <a:prstGeom prst="wedgeRectCallout">
            <a:avLst>
              <a:gd name="adj1" fmla="val 46831"/>
              <a:gd name="adj2" fmla="val -943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브라우저에</a:t>
            </a:r>
            <a:r>
              <a:rPr lang="ko-KR" altLang="en-US"/>
              <a:t>게</a:t>
            </a:r>
          </a:p>
        </p:txBody>
      </p:sp>
    </p:spTree>
    <p:extLst>
      <p:ext uri="{BB962C8B-B14F-4D97-AF65-F5344CB8AC3E}">
        <p14:creationId xmlns:p14="http://schemas.microsoft.com/office/powerpoint/2010/main" val="14460293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34FDB3DE-902F-4EB9-BDAA-BBE685052B22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88D8A7C-A648-4B9E-9B5D-0F9512CF21FE}"/>
              </a:ext>
            </a:extLst>
          </p:cNvPr>
          <p:cNvCxnSpPr/>
          <p:nvPr/>
        </p:nvCxnSpPr>
        <p:spPr>
          <a:xfrm>
            <a:off x="304800" y="6604000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23000DD-5CF7-4E25-BE35-9992ABB2A7D2}"/>
              </a:ext>
            </a:extLst>
          </p:cNvPr>
          <p:cNvSpPr txBox="1"/>
          <p:nvPr/>
        </p:nvSpPr>
        <p:spPr>
          <a:xfrm>
            <a:off x="808528" y="84632"/>
            <a:ext cx="28777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2D6F15E-8B09-433C-BEA2-81C5D4FA9BD7}"/>
              </a:ext>
            </a:extLst>
          </p:cNvPr>
          <p:cNvCxnSpPr/>
          <p:nvPr/>
        </p:nvCxnSpPr>
        <p:spPr>
          <a:xfrm>
            <a:off x="304800" y="977899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4800" y="1223768"/>
            <a:ext cx="14818480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&lt;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meta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property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="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og:type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"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content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="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website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" /&gt;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24292F"/>
              </a:solidFill>
              <a:effectLst/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&lt;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meta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property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="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og:site_name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"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content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="Starbucks" /&gt;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24292F"/>
              </a:solidFill>
              <a:effectLst/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 &lt;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meta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property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="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og:title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"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content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="Starbucks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Coffee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Korea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" /&gt;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24292F"/>
              </a:solidFill>
              <a:effectLst/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&lt;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meta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property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="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og:description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"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content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="스타벅스는 세계에서 가장 큰 다국적 커피 전문점으로, 64개국에서 총 23,187개의 매점을 운영하고 있습니다." /&gt;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24292F"/>
              </a:solidFill>
              <a:effectLst/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&lt;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meta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property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="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og:image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"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content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="./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images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/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starbucks_seo.jpg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" /&gt;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24292F"/>
              </a:solidFill>
              <a:effectLst/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 &lt;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meta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property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="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og:url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"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content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="https://starbucks.co.kr" /&gt;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3777550"/>
            <a:ext cx="6976922" cy="23848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309" y="3187413"/>
            <a:ext cx="102851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 smtClean="0"/>
              <a:t>og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open graph</a:t>
            </a:r>
            <a:r>
              <a:rPr lang="ko-KR" altLang="en-US" dirty="0" smtClean="0"/>
              <a:t>의 약어를 의미 </a:t>
            </a:r>
            <a:r>
              <a:rPr lang="en-US" altLang="ko-KR" dirty="0" smtClean="0"/>
              <a:t>, property</a:t>
            </a:r>
            <a:r>
              <a:rPr lang="ko-KR" altLang="en-US" dirty="0" smtClean="0"/>
              <a:t>는 오픈그래프의 </a:t>
            </a:r>
            <a:r>
              <a:rPr lang="ko-KR" altLang="en-US" dirty="0" err="1" smtClean="0"/>
              <a:t>속성를</a:t>
            </a:r>
            <a:r>
              <a:rPr lang="ko-KR" altLang="en-US" dirty="0" smtClean="0"/>
              <a:t> 이용해서 더 많은 정보를 </a:t>
            </a:r>
            <a:r>
              <a:rPr lang="ko-KR" altLang="en-US" dirty="0" err="1" smtClean="0"/>
              <a:t>입력할수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60396" y="4969969"/>
            <a:ext cx="7151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페이지의 설명은 간단하게 하되 </a:t>
            </a:r>
            <a:r>
              <a:rPr lang="ko-KR" altLang="en-US" dirty="0" err="1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너무길면</a:t>
            </a:r>
            <a:r>
              <a:rPr lang="ko-KR" altLang="en-US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악성페이지로 인식하는 경우도 있음</a:t>
            </a:r>
            <a:r>
              <a:rPr lang="en-US" altLang="ko-KR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2" y="-523936"/>
            <a:ext cx="24897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#24ch10</a:t>
            </a:r>
            <a:r>
              <a:rPr lang="ko-KR" altLang="en-US" dirty="0" smtClean="0">
                <a:solidFill>
                  <a:srgbClr val="FF0000"/>
                </a:solidFill>
              </a:rPr>
              <a:t>스타벅스예제</a:t>
            </a:r>
            <a:r>
              <a:rPr lang="en-US" altLang="ko-KR" dirty="0" smtClean="0">
                <a:solidFill>
                  <a:srgbClr val="FF0000"/>
                </a:solidFill>
              </a:rPr>
              <a:t>-1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3871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34FDB3DE-902F-4EB9-BDAA-BBE685052B22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88D8A7C-A648-4B9E-9B5D-0F9512CF21FE}"/>
              </a:ext>
            </a:extLst>
          </p:cNvPr>
          <p:cNvCxnSpPr/>
          <p:nvPr/>
        </p:nvCxnSpPr>
        <p:spPr>
          <a:xfrm>
            <a:off x="304800" y="6604000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23000DD-5CF7-4E25-BE35-9992ABB2A7D2}"/>
              </a:ext>
            </a:extLst>
          </p:cNvPr>
          <p:cNvSpPr txBox="1"/>
          <p:nvPr/>
        </p:nvSpPr>
        <p:spPr>
          <a:xfrm>
            <a:off x="808528" y="84632"/>
            <a:ext cx="28777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2D6F15E-8B09-433C-BEA2-81C5D4FA9BD7}"/>
              </a:ext>
            </a:extLst>
          </p:cNvPr>
          <p:cNvCxnSpPr/>
          <p:nvPr/>
        </p:nvCxnSpPr>
        <p:spPr>
          <a:xfrm>
            <a:off x="304800" y="977899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 설명선 5"/>
          <p:cNvSpPr/>
          <p:nvPr/>
        </p:nvSpPr>
        <p:spPr>
          <a:xfrm>
            <a:off x="6498103" y="6195291"/>
            <a:ext cx="5140036" cy="817418"/>
          </a:xfrm>
          <a:prstGeom prst="wedgeRectCallout">
            <a:avLst>
              <a:gd name="adj1" fmla="val -65038"/>
              <a:gd name="adj2" fmla="val 3199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2402" y="-523936"/>
            <a:ext cx="24897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#24ch10</a:t>
            </a:r>
            <a:r>
              <a:rPr lang="ko-KR" altLang="en-US" dirty="0" smtClean="0">
                <a:solidFill>
                  <a:srgbClr val="FF0000"/>
                </a:solidFill>
              </a:rPr>
              <a:t>스타벅스예제</a:t>
            </a:r>
            <a:r>
              <a:rPr lang="en-US" altLang="ko-KR" dirty="0" smtClean="0">
                <a:solidFill>
                  <a:srgbClr val="FF0000"/>
                </a:solidFill>
              </a:rPr>
              <a:t>-1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99" y="1157381"/>
            <a:ext cx="5428374" cy="2136166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08528" y="3280528"/>
            <a:ext cx="13157769" cy="10208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&lt;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link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rel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="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preconnect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"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href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="https://fonts.gstatic.com" /&gt;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24292F"/>
              </a:solidFill>
              <a:effectLst/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&lt;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link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href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="https://fonts.googleapis.com/css2?family=Nanum+Gothic:wght@400;700&amp;display=swap"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rel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="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stylesheet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" /&gt;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rgbClr val="24292F"/>
              </a:solidFill>
              <a:effectLst/>
              <a:ea typeface="-apple-system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61" y="4488017"/>
            <a:ext cx="10917278" cy="196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198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34FDB3DE-902F-4EB9-BDAA-BBE685052B22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88D8A7C-A648-4B9E-9B5D-0F9512CF21FE}"/>
              </a:ext>
            </a:extLst>
          </p:cNvPr>
          <p:cNvCxnSpPr/>
          <p:nvPr/>
        </p:nvCxnSpPr>
        <p:spPr>
          <a:xfrm>
            <a:off x="304800" y="6604000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2D6F15E-8B09-433C-BEA2-81C5D4FA9BD7}"/>
              </a:ext>
            </a:extLst>
          </p:cNvPr>
          <p:cNvCxnSpPr/>
          <p:nvPr/>
        </p:nvCxnSpPr>
        <p:spPr>
          <a:xfrm>
            <a:off x="304800" y="977899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67" y="1461845"/>
            <a:ext cx="8153400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3000DD-5CF7-4E25-BE35-9992ABB2A7D2}"/>
              </a:ext>
            </a:extLst>
          </p:cNvPr>
          <p:cNvSpPr txBox="1"/>
          <p:nvPr/>
        </p:nvSpPr>
        <p:spPr>
          <a:xfrm>
            <a:off x="808528" y="84632"/>
            <a:ext cx="25492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 </a:t>
            </a:r>
            <a:r>
              <a:rPr lang="ko-KR" altLang="en-US" sz="3000" spc="-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기본문법</a:t>
            </a:r>
            <a:endParaRPr lang="ko-KR" altLang="en-US" sz="30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0293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34FDB3DE-902F-4EB9-BDAA-BBE685052B22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88D8A7C-A648-4B9E-9B5D-0F9512CF21FE}"/>
              </a:ext>
            </a:extLst>
          </p:cNvPr>
          <p:cNvCxnSpPr/>
          <p:nvPr/>
        </p:nvCxnSpPr>
        <p:spPr>
          <a:xfrm>
            <a:off x="304800" y="6604000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2D6F15E-8B09-433C-BEA2-81C5D4FA9BD7}"/>
              </a:ext>
            </a:extLst>
          </p:cNvPr>
          <p:cNvCxnSpPr/>
          <p:nvPr/>
        </p:nvCxnSpPr>
        <p:spPr>
          <a:xfrm>
            <a:off x="304800" y="977899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936" y="1214840"/>
            <a:ext cx="5400030" cy="26451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3000DD-5CF7-4E25-BE35-9992ABB2A7D2}"/>
              </a:ext>
            </a:extLst>
          </p:cNvPr>
          <p:cNvSpPr txBox="1"/>
          <p:nvPr/>
        </p:nvSpPr>
        <p:spPr>
          <a:xfrm>
            <a:off x="808528" y="84632"/>
            <a:ext cx="25492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 </a:t>
            </a:r>
            <a:r>
              <a:rPr lang="ko-KR" altLang="en-US" sz="3000" spc="-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기본문법</a:t>
            </a:r>
            <a:endParaRPr lang="ko-KR" altLang="en-US" sz="30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060" y="3974208"/>
            <a:ext cx="5403906" cy="25617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설명선 1 1"/>
          <p:cNvSpPr/>
          <p:nvPr/>
        </p:nvSpPr>
        <p:spPr>
          <a:xfrm>
            <a:off x="8299343" y="1790054"/>
            <a:ext cx="2774196" cy="937648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XHTML</a:t>
            </a:r>
            <a:endParaRPr lang="ko-KR" altLang="en-US" dirty="0"/>
          </a:p>
        </p:txBody>
      </p:sp>
      <p:sp>
        <p:nvSpPr>
          <p:cNvPr id="10" name="설명선 1 9"/>
          <p:cNvSpPr/>
          <p:nvPr/>
        </p:nvSpPr>
        <p:spPr>
          <a:xfrm>
            <a:off x="8451743" y="3896164"/>
            <a:ext cx="2774196" cy="937648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HTML4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0293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34FDB3DE-902F-4EB9-BDAA-BBE685052B22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88D8A7C-A648-4B9E-9B5D-0F9512CF21FE}"/>
              </a:ext>
            </a:extLst>
          </p:cNvPr>
          <p:cNvCxnSpPr/>
          <p:nvPr/>
        </p:nvCxnSpPr>
        <p:spPr>
          <a:xfrm>
            <a:off x="304800" y="6604000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2D6F15E-8B09-433C-BEA2-81C5D4FA9BD7}"/>
              </a:ext>
            </a:extLst>
          </p:cNvPr>
          <p:cNvCxnSpPr/>
          <p:nvPr/>
        </p:nvCxnSpPr>
        <p:spPr>
          <a:xfrm>
            <a:off x="304800" y="977899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23000DD-5CF7-4E25-BE35-9992ABB2A7D2}"/>
              </a:ext>
            </a:extLst>
          </p:cNvPr>
          <p:cNvSpPr txBox="1"/>
          <p:nvPr/>
        </p:nvSpPr>
        <p:spPr>
          <a:xfrm>
            <a:off x="808528" y="84632"/>
            <a:ext cx="25492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 </a:t>
            </a:r>
            <a:r>
              <a:rPr lang="ko-KR" altLang="en-US" sz="3000" spc="-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기본문법</a:t>
            </a:r>
            <a:endParaRPr lang="ko-KR" altLang="en-US" sz="30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38" y="1729756"/>
            <a:ext cx="887730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68302" y="3165528"/>
            <a:ext cx="5984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시작테그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&lt;html&gt;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에서 부터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끝나는 </a:t>
            </a:r>
            <a:r>
              <a:rPr lang="ko-KR" altLang="en-US" sz="1600" dirty="0" err="1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테그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&lt;/html&gt;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까지 작성하여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브라우저에게 제공하겠다는 의미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60293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34FDB3DE-902F-4EB9-BDAA-BBE685052B22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88D8A7C-A648-4B9E-9B5D-0F9512CF21FE}"/>
              </a:ext>
            </a:extLst>
          </p:cNvPr>
          <p:cNvCxnSpPr/>
          <p:nvPr/>
        </p:nvCxnSpPr>
        <p:spPr>
          <a:xfrm>
            <a:off x="304800" y="6604000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2D6F15E-8B09-433C-BEA2-81C5D4FA9BD7}"/>
              </a:ext>
            </a:extLst>
          </p:cNvPr>
          <p:cNvCxnSpPr/>
          <p:nvPr/>
        </p:nvCxnSpPr>
        <p:spPr>
          <a:xfrm>
            <a:off x="304800" y="977899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23000DD-5CF7-4E25-BE35-9992ABB2A7D2}"/>
              </a:ext>
            </a:extLst>
          </p:cNvPr>
          <p:cNvSpPr txBox="1"/>
          <p:nvPr/>
        </p:nvSpPr>
        <p:spPr>
          <a:xfrm>
            <a:off x="808528" y="84632"/>
            <a:ext cx="25492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 </a:t>
            </a:r>
            <a:r>
              <a:rPr lang="ko-KR" altLang="en-US" sz="3000" spc="-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기본문법</a:t>
            </a:r>
            <a:endParaRPr lang="ko-KR" altLang="en-US" sz="30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415" y="1762125"/>
            <a:ext cx="827722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9749" y="3944319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눈에 보이지 </a:t>
            </a:r>
            <a:r>
              <a:rPr lang="ko-KR" altLang="en-US" dirty="0" err="1" smtClean="0"/>
              <a:t>않는정보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0293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34FDB3DE-902F-4EB9-BDAA-BBE685052B22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88D8A7C-A648-4B9E-9B5D-0F9512CF21FE}"/>
              </a:ext>
            </a:extLst>
          </p:cNvPr>
          <p:cNvCxnSpPr/>
          <p:nvPr/>
        </p:nvCxnSpPr>
        <p:spPr>
          <a:xfrm>
            <a:off x="304800" y="6604000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23000DD-5CF7-4E25-BE35-9992ABB2A7D2}"/>
              </a:ext>
            </a:extLst>
          </p:cNvPr>
          <p:cNvSpPr txBox="1"/>
          <p:nvPr/>
        </p:nvSpPr>
        <p:spPr>
          <a:xfrm>
            <a:off x="808528" y="84632"/>
            <a:ext cx="28777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2D6F15E-8B09-433C-BEA2-81C5D4FA9BD7}"/>
              </a:ext>
            </a:extLst>
          </p:cNvPr>
          <p:cNvCxnSpPr/>
          <p:nvPr/>
        </p:nvCxnSpPr>
        <p:spPr>
          <a:xfrm>
            <a:off x="304800" y="977899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438" y="1500188"/>
            <a:ext cx="824865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59458" y="4030873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눈에 보여지는 것들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42116" y="4533210"/>
            <a:ext cx="598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웹브라우저에서는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body</a:t>
            </a:r>
            <a:r>
              <a:rPr lang="ko-KR" altLang="en-US" dirty="0" smtClean="0"/>
              <a:t>의 해석하는 방식이 다르다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0293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34FDB3DE-902F-4EB9-BDAA-BBE685052B22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88D8A7C-A648-4B9E-9B5D-0F9512CF21FE}"/>
              </a:ext>
            </a:extLst>
          </p:cNvPr>
          <p:cNvCxnSpPr/>
          <p:nvPr/>
        </p:nvCxnSpPr>
        <p:spPr>
          <a:xfrm>
            <a:off x="304800" y="6604000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23000DD-5CF7-4E25-BE35-9992ABB2A7D2}"/>
              </a:ext>
            </a:extLst>
          </p:cNvPr>
          <p:cNvSpPr txBox="1"/>
          <p:nvPr/>
        </p:nvSpPr>
        <p:spPr>
          <a:xfrm>
            <a:off x="808528" y="84632"/>
            <a:ext cx="28777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2D6F15E-8B09-433C-BEA2-81C5D4FA9BD7}"/>
              </a:ext>
            </a:extLst>
          </p:cNvPr>
          <p:cNvCxnSpPr/>
          <p:nvPr/>
        </p:nvCxnSpPr>
        <p:spPr>
          <a:xfrm>
            <a:off x="304800" y="977899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45" y="1233406"/>
            <a:ext cx="98679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15919" y="971652"/>
            <a:ext cx="5374872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국제적으로 전세계 언어를 모두 표시할 수 있는 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표준코드를 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만들기로 했다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바로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유니코드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(Unicode)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다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유니코드를 통해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코드표가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정의되었다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남은 것은 그 ‘코드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'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가 컴퓨터에 어떻게 저장되어야 하는 것이다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다른 말로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인코딩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(encoding)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이라고 하는데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컴퓨터가 이해할 수 있는 형태로 바꿔주는 것이다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60293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34FDB3DE-902F-4EB9-BDAA-BBE685052B22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88D8A7C-A648-4B9E-9B5D-0F9512CF21FE}"/>
              </a:ext>
            </a:extLst>
          </p:cNvPr>
          <p:cNvCxnSpPr/>
          <p:nvPr/>
        </p:nvCxnSpPr>
        <p:spPr>
          <a:xfrm>
            <a:off x="304800" y="6604000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23000DD-5CF7-4E25-BE35-9992ABB2A7D2}"/>
              </a:ext>
            </a:extLst>
          </p:cNvPr>
          <p:cNvSpPr txBox="1"/>
          <p:nvPr/>
        </p:nvSpPr>
        <p:spPr>
          <a:xfrm>
            <a:off x="808528" y="84632"/>
            <a:ext cx="28777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2D6F15E-8B09-433C-BEA2-81C5D4FA9BD7}"/>
              </a:ext>
            </a:extLst>
          </p:cNvPr>
          <p:cNvCxnSpPr/>
          <p:nvPr/>
        </p:nvCxnSpPr>
        <p:spPr>
          <a:xfrm>
            <a:off x="304800" y="977899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28" y="1210838"/>
            <a:ext cx="14770373" cy="44816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2402" y="-523936"/>
            <a:ext cx="24897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#24ch10</a:t>
            </a:r>
            <a:r>
              <a:rPr lang="ko-KR" altLang="en-US" dirty="0" smtClean="0">
                <a:solidFill>
                  <a:srgbClr val="FF0000"/>
                </a:solidFill>
              </a:rPr>
              <a:t>스타벅스예제</a:t>
            </a:r>
            <a:r>
              <a:rPr lang="en-US" altLang="ko-KR" dirty="0" smtClean="0">
                <a:solidFill>
                  <a:srgbClr val="FF0000"/>
                </a:solidFill>
              </a:rPr>
              <a:t>-1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7921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34FDB3DE-902F-4EB9-BDAA-BBE685052B22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88D8A7C-A648-4B9E-9B5D-0F9512CF21FE}"/>
              </a:ext>
            </a:extLst>
          </p:cNvPr>
          <p:cNvCxnSpPr/>
          <p:nvPr/>
        </p:nvCxnSpPr>
        <p:spPr>
          <a:xfrm>
            <a:off x="304800" y="6604000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23000DD-5CF7-4E25-BE35-9992ABB2A7D2}"/>
              </a:ext>
            </a:extLst>
          </p:cNvPr>
          <p:cNvSpPr txBox="1"/>
          <p:nvPr/>
        </p:nvSpPr>
        <p:spPr>
          <a:xfrm>
            <a:off x="808528" y="84632"/>
            <a:ext cx="28777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2D6F15E-8B09-433C-BEA2-81C5D4FA9BD7}"/>
              </a:ext>
            </a:extLst>
          </p:cNvPr>
          <p:cNvCxnSpPr/>
          <p:nvPr/>
        </p:nvCxnSpPr>
        <p:spPr>
          <a:xfrm>
            <a:off x="304800" y="977899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39" y="1317168"/>
            <a:ext cx="11916555" cy="49475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2" y="-523936"/>
            <a:ext cx="24897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#24ch10</a:t>
            </a:r>
            <a:r>
              <a:rPr lang="ko-KR" altLang="en-US" dirty="0" smtClean="0">
                <a:solidFill>
                  <a:srgbClr val="FF0000"/>
                </a:solidFill>
              </a:rPr>
              <a:t>스타벅스예제</a:t>
            </a:r>
            <a:r>
              <a:rPr lang="en-US" altLang="ko-KR" dirty="0" smtClean="0">
                <a:solidFill>
                  <a:srgbClr val="FF0000"/>
                </a:solidFill>
              </a:rPr>
              <a:t>-1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2628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0823">
      <a:dk1>
        <a:sysClr val="windowText" lastClr="000000"/>
      </a:dk1>
      <a:lt1>
        <a:sysClr val="window" lastClr="FFFFFF"/>
      </a:lt1>
      <a:dk2>
        <a:srgbClr val="8496B0"/>
      </a:dk2>
      <a:lt2>
        <a:srgbClr val="E7E6E6"/>
      </a:lt2>
      <a:accent1>
        <a:srgbClr val="007BCF"/>
      </a:accent1>
      <a:accent2>
        <a:srgbClr val="FFB421"/>
      </a:accent2>
      <a:accent3>
        <a:srgbClr val="FF8426"/>
      </a:accent3>
      <a:accent4>
        <a:srgbClr val="00DEAF"/>
      </a:accent4>
      <a:accent5>
        <a:srgbClr val="EBD9AE"/>
      </a:accent5>
      <a:accent6>
        <a:srgbClr val="DD7A8F"/>
      </a:accent6>
      <a:hlink>
        <a:srgbClr val="3F3F3F"/>
      </a:hlink>
      <a:folHlink>
        <a:srgbClr val="3F3F3F"/>
      </a:folHlink>
    </a:clrScheme>
    <a:fontScheme name="Times New Roman">
      <a:majorFont>
        <a:latin typeface="Times New Roman"/>
        <a:ea typeface="나눔명조 ExtraBold"/>
        <a:cs typeface=""/>
      </a:majorFont>
      <a:minorFont>
        <a:latin typeface="Times New Roman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4162</TotalTime>
  <Words>258</Words>
  <Application>Microsoft Office PowerPoint</Application>
  <PresentationFormat>와이드스크린</PresentationFormat>
  <Paragraphs>37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12롯데마트드림Light</vt:lpstr>
      <vt:lpstr>-apple-system</vt:lpstr>
      <vt:lpstr>Arial Unicode MS</vt:lpstr>
      <vt:lpstr>HY견고딕</vt:lpstr>
      <vt:lpstr>ui-monospace</vt:lpstr>
      <vt:lpstr>나눔명조</vt:lpstr>
      <vt:lpstr>나눔명조 ExtraBold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302-00</cp:lastModifiedBy>
  <cp:revision>150</cp:revision>
  <dcterms:created xsi:type="dcterms:W3CDTF">2020-08-23T01:34:22Z</dcterms:created>
  <dcterms:modified xsi:type="dcterms:W3CDTF">2023-02-09T03:38:08Z</dcterms:modified>
</cp:coreProperties>
</file>