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6" r:id="rId6"/>
    <p:sldId id="265" r:id="rId7"/>
    <p:sldId id="263" r:id="rId8"/>
    <p:sldId id="267" r:id="rId9"/>
    <p:sldId id="268" r:id="rId10"/>
    <p:sldId id="261" r:id="rId11"/>
    <p:sldId id="272" r:id="rId12"/>
    <p:sldId id="271" r:id="rId13"/>
    <p:sldId id="270" r:id="rId14"/>
    <p:sldId id="269" r:id="rId15"/>
    <p:sldId id="273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2"/>
    <p:restoredTop sz="70000"/>
  </p:normalViewPr>
  <p:slideViewPr>
    <p:cSldViewPr snapToGrid="0" snapToObjects="1">
      <p:cViewPr varScale="1">
        <p:scale>
          <a:sx n="84" d="100"/>
          <a:sy n="84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03C85-A045-2349-A0C0-762EC96F14F5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3023-6945-5B42-A886-5D6A0D6250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13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85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전체적인 네트워크 구조를 그려보았는데요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들어왔을 때 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resolution representation</a:t>
            </a:r>
            <a:r>
              <a:rPr kumimoji="1"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유지하면서 </a:t>
            </a: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resolution representation</a:t>
            </a:r>
            <a:r>
              <a:rPr kumimoji="1"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얻는 방식인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HRNet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이후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multi-branch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통해서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kumimoji="1"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keypoint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offset-map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내보내고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동시에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Heatmap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내보내는 네트워크 구조를 가지고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110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논문에서 </a:t>
            </a:r>
            <a:r>
              <a:rPr kumimoji="1" lang="en-US" altLang="ko-Kore-KR" dirty="0"/>
              <a:t>Coco, crowd pose data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set</a:t>
            </a:r>
            <a:r>
              <a:rPr kumimoji="1" lang="ko-KR" altLang="en-US" dirty="0"/>
              <a:t> 을 사용해서 </a:t>
            </a:r>
            <a:r>
              <a:rPr kumimoji="1" lang="en-US" altLang="ko-KR" dirty="0"/>
              <a:t>test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 보았는데요</a:t>
            </a:r>
            <a:r>
              <a:rPr kumimoji="1"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61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같은</a:t>
            </a:r>
            <a:r>
              <a:rPr kumimoji="1" lang="en-US" altLang="ko-KR" dirty="0"/>
              <a:t> input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갖는 </a:t>
            </a:r>
            <a:r>
              <a:rPr kumimoji="1" lang="en-US" altLang="ko-KR" dirty="0" err="1"/>
              <a:t>HrHRNet</a:t>
            </a:r>
            <a:r>
              <a:rPr kumimoji="1" lang="ko-KR" altLang="en-US" dirty="0"/>
              <a:t>와 비교를 하였을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single-scale,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multi-scale</a:t>
            </a:r>
            <a:r>
              <a:rPr kumimoji="1" lang="ko-KR" altLang="en-US" dirty="0"/>
              <a:t> 모두 더 높은 성능을 나타내는 모습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50, 75 : IOU </a:t>
            </a:r>
            <a:r>
              <a:rPr kumimoji="1" lang="ko-KR" altLang="en-US" dirty="0"/>
              <a:t>기준 </a:t>
            </a:r>
            <a:r>
              <a:rPr kumimoji="1" lang="en-US" altLang="ko-KR" dirty="0"/>
              <a:t>(0.5,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0,75)</a:t>
            </a:r>
          </a:p>
          <a:p>
            <a:r>
              <a:rPr kumimoji="1" lang="en-US" altLang="ko-KR" dirty="0"/>
              <a:t>M, L : object</a:t>
            </a:r>
            <a:r>
              <a:rPr kumimoji="1" lang="ko-KR" altLang="en-US" dirty="0"/>
              <a:t> 크기에 따라 </a:t>
            </a:r>
            <a:r>
              <a:rPr kumimoji="1" lang="en-US" altLang="ko-KR" dirty="0"/>
              <a:t>(medium,</a:t>
            </a:r>
            <a:r>
              <a:rPr kumimoji="1" lang="ko-KR" altLang="en-US" dirty="0"/>
              <a:t> </a:t>
            </a:r>
            <a:r>
              <a:rPr kumimoji="1" lang="en-US" altLang="ko-KR" dirty="0"/>
              <a:t>large)</a:t>
            </a:r>
            <a:r>
              <a:rPr kumimoji="1" lang="ko-KR" altLang="en-US" dirty="0"/>
              <a:t> 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17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같은</a:t>
            </a:r>
            <a:r>
              <a:rPr kumimoji="1" lang="en-US" altLang="ko-KR" dirty="0"/>
              <a:t> input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갖는 </a:t>
            </a:r>
            <a:r>
              <a:rPr kumimoji="1" lang="en-US" altLang="ko-KR" dirty="0" err="1"/>
              <a:t>HrHRNet</a:t>
            </a:r>
            <a:r>
              <a:rPr kumimoji="1" lang="ko-KR" altLang="en-US" dirty="0"/>
              <a:t>와 비교를 하였을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single-scale,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multi-scale</a:t>
            </a:r>
            <a:r>
              <a:rPr kumimoji="1" lang="ko-KR" altLang="en-US" dirty="0"/>
              <a:t> 모두 더 높은 성능을 나타내는 모습</a:t>
            </a:r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77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training </a:t>
            </a:r>
            <a:r>
              <a:rPr kumimoji="1" lang="ko-KR" altLang="en-US" dirty="0"/>
              <a:t>코드 통해서 </a:t>
            </a:r>
            <a:r>
              <a:rPr kumimoji="1" lang="en-US" altLang="ko-KR" dirty="0"/>
              <a:t>COCO dataset</a:t>
            </a:r>
            <a:r>
              <a:rPr kumimoji="1" lang="ko-KR" altLang="en-US" dirty="0"/>
              <a:t>에 대해서 학습시키는 중 </a:t>
            </a:r>
            <a:r>
              <a:rPr kumimoji="1" lang="en-US" altLang="ko-Kore-KR" dirty="0"/>
              <a:t>(ep</a:t>
            </a:r>
            <a:r>
              <a:rPr kumimoji="1" lang="en-US" altLang="ko-KR" dirty="0"/>
              <a:t>och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140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별개로 </a:t>
            </a:r>
            <a:r>
              <a:rPr kumimoji="1" lang="en-US" altLang="ko-KR" dirty="0" err="1"/>
              <a:t>infrerence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demo</a:t>
            </a:r>
            <a:r>
              <a:rPr kumimoji="1" lang="ko-KR" altLang="en-US" dirty="0"/>
              <a:t> 돌려보자고 해서 할 예정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054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0012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99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왼쪽은 </a:t>
            </a:r>
            <a:r>
              <a:rPr kumimoji="1" lang="en-US" altLang="ko-KR" dirty="0" err="1"/>
              <a:t>CenterNet</a:t>
            </a:r>
            <a:r>
              <a:rPr kumimoji="1" lang="ko-KR" altLang="en-US" dirty="0"/>
              <a:t>을 통해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regression</a:t>
            </a:r>
            <a:r>
              <a:rPr kumimoji="1" lang="ko-KR" altLang="en-US" dirty="0"/>
              <a:t>을 한 모습인데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회귀된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의 위치가 정확하지 않은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오른쪽 그림이 이 논문에서 제시한 </a:t>
            </a:r>
            <a:r>
              <a:rPr kumimoji="1" lang="en-US" altLang="ko-KR" dirty="0" err="1"/>
              <a:t>Disentengled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Regression </a:t>
            </a:r>
            <a:r>
              <a:rPr kumimoji="1" lang="ko-KR" altLang="en-US" dirty="0"/>
              <a:t>방식을 사용한 모습입니다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multi-branch</a:t>
            </a:r>
            <a:r>
              <a:rPr kumimoji="1" lang="ko-KR" altLang="en-US" dirty="0"/>
              <a:t> 구조와 </a:t>
            </a:r>
            <a:r>
              <a:rPr kumimoji="1" lang="en-US" altLang="ko-KR" dirty="0" err="1"/>
              <a:t>adaptvie</a:t>
            </a:r>
            <a:r>
              <a:rPr kumimoji="1" lang="en-US" altLang="ko-KR" dirty="0"/>
              <a:t> convolutions </a:t>
            </a:r>
            <a:r>
              <a:rPr kumimoji="1" lang="ko-KR" altLang="en-US" dirty="0"/>
              <a:t>라는 두가지 방법을 통해 각 </a:t>
            </a:r>
            <a:r>
              <a:rPr kumimoji="1" lang="en-US" altLang="ko-KR" dirty="0"/>
              <a:t>representation</a:t>
            </a:r>
            <a:r>
              <a:rPr kumimoji="1" lang="ko-KR" altLang="en-US" dirty="0"/>
              <a:t>이 하나의 키포인트 영역에 초점을 맞추고 이러한 </a:t>
            </a:r>
            <a:r>
              <a:rPr kumimoji="1" lang="en-US" altLang="ko-KR" dirty="0"/>
              <a:t>representation</a:t>
            </a:r>
            <a:r>
              <a:rPr kumimoji="1" lang="ko-KR" altLang="en-US" dirty="0" err="1"/>
              <a:t>으로부터</a:t>
            </a:r>
            <a:r>
              <a:rPr kumimoji="1" lang="ko-KR" altLang="en-US" dirty="0"/>
              <a:t> 해당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 의 위치 예측이 정확하게 이루도록 하는 것이 이 논문의 주요 컨셉인 것 같습니다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이 두가지 방법에 대해서 좀 더 자세히 말씀드리도록 하겠습니다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lang="en" altLang="ko-Kore-KR" dirty="0"/>
              <a:t>DEKR → adaptive convolution</a:t>
            </a:r>
            <a:r>
              <a:rPr lang="ko-KR" altLang="en-US" dirty="0"/>
              <a:t>을 통해서 </a:t>
            </a:r>
            <a:r>
              <a:rPr lang="en" altLang="ko-Kore-KR" dirty="0"/>
              <a:t>back ground error </a:t>
            </a:r>
            <a:r>
              <a:rPr lang="ko-KR" altLang="en-US" dirty="0" err="1"/>
              <a:t>를</a:t>
            </a:r>
            <a:r>
              <a:rPr lang="ko-KR" altLang="en-US" dirty="0"/>
              <a:t> 줄이고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" altLang="ko-Kore-KR" dirty="0" err="1"/>
              <a:t>keypoint</a:t>
            </a:r>
            <a:r>
              <a:rPr lang="ko-KR" altLang="en-US" dirty="0"/>
              <a:t>에 집중되어 모일 수 있도록 하는 것이다</a:t>
            </a:r>
            <a:r>
              <a:rPr lang="en-US" altLang="ko-KR" dirty="0"/>
              <a:t>.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415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Multi-branch </a:t>
            </a:r>
            <a:r>
              <a:rPr kumimoji="1" lang="ko-Kore-KR" altLang="en-US" dirty="0"/>
              <a:t>구조에</a:t>
            </a:r>
            <a:r>
              <a:rPr kumimoji="1" lang="ko-KR" altLang="en-US" dirty="0"/>
              <a:t> 대해서 좀 더 자세하게 설명을 드리자면</a:t>
            </a:r>
            <a:r>
              <a:rPr kumimoji="1" lang="en-US" altLang="ko-KR" dirty="0"/>
              <a:t>,</a:t>
            </a:r>
          </a:p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별로 해당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에 대한 전문가</a:t>
            </a:r>
            <a:r>
              <a:rPr kumimoji="1" lang="en-US" altLang="ko-KR" dirty="0"/>
              <a:t>(expert)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만드는 </a:t>
            </a:r>
            <a:r>
              <a:rPr kumimoji="1" lang="ko-KR" altLang="en-US" dirty="0" err="1"/>
              <a:t>학습과정이라고도</a:t>
            </a:r>
            <a:r>
              <a:rPr kumimoji="1" lang="ko-KR" altLang="en-US" dirty="0"/>
              <a:t> 할 수 있을 것 같습니다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오른쪽</a:t>
            </a:r>
            <a:r>
              <a:rPr kumimoji="1" lang="ko-KR" altLang="en-US" dirty="0"/>
              <a:t> 위의 식을 보면 </a:t>
            </a:r>
            <a:r>
              <a:rPr kumimoji="1" lang="en-US" altLang="ko-KR" dirty="0"/>
              <a:t>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backbone(</a:t>
            </a:r>
            <a:r>
              <a:rPr kumimoji="1" lang="en-US" altLang="ko-KR" dirty="0" err="1"/>
              <a:t>HRNet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계산된 특징</a:t>
            </a:r>
            <a:r>
              <a:rPr kumimoji="1" lang="en-US" altLang="ko-KR" dirty="0"/>
              <a:t>(feature map)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F()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offset maps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예측하는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position regression head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그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의 구조를 나타낸 것이 왼쪽의 그림입니다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Offset regressor</a:t>
            </a:r>
            <a:r>
              <a:rPr kumimoji="1" lang="ko-KR" altLang="en-US" dirty="0"/>
              <a:t>는 단일 분기로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분기가 </a:t>
            </a:r>
            <a:r>
              <a:rPr kumimoji="1" lang="en-US" altLang="ko-KR" dirty="0"/>
              <a:t>adaptive convolutions</a:t>
            </a:r>
            <a:r>
              <a:rPr kumimoji="1" lang="ko-KR" altLang="en-US" dirty="0"/>
              <a:t>을 수행한 다음 해당 키포인트에 대한 </a:t>
            </a:r>
            <a:r>
              <a:rPr kumimoji="1" lang="en-US" altLang="ko-KR" dirty="0"/>
              <a:t>offset map</a:t>
            </a:r>
            <a:r>
              <a:rPr kumimoji="1" lang="ko-KR" altLang="en-US" dirty="0"/>
              <a:t>을 추정합니다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그래서 각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별로 구조는 동일하며 매개변수를 각각 독립적으로 학습하는 구조를 갖고 있습니다</a:t>
            </a:r>
            <a:r>
              <a:rPr kumimoji="1" lang="en-US" altLang="ko-KR" dirty="0"/>
              <a:t>.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69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그림</a:t>
            </a:r>
            <a:r>
              <a:rPr kumimoji="1" lang="en-US" altLang="ko-KR" dirty="0"/>
              <a:t> (a)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single-branch</a:t>
            </a:r>
            <a:r>
              <a:rPr kumimoji="1" lang="ko-KR" altLang="en-US" dirty="0"/>
              <a:t>의 경우인데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ore-KR" altLang="en-US" dirty="0"/>
              <a:t>픽셀이 활성화가 되어 있는 것을 볼 수 있고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그림 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b)~(e)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multi-branch </a:t>
            </a:r>
            <a:r>
              <a:rPr kumimoji="1" lang="ko-KR" altLang="en-US" dirty="0"/>
              <a:t>구조를 통해 각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에 </a:t>
            </a:r>
            <a:r>
              <a:rPr kumimoji="1" lang="ko-Kore-KR" altLang="en-US" dirty="0"/>
              <a:t>대해서 활성화 되어있는 것을 볼 수 있습니다</a:t>
            </a:r>
            <a:r>
              <a:rPr kumimoji="1" lang="en-US" altLang="ko-Kore-KR" dirty="0"/>
              <a:t>.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아래 표를 보시면 </a:t>
            </a:r>
            <a:r>
              <a:rPr kumimoji="1" lang="en-US" altLang="ko-Kore-KR" dirty="0"/>
              <a:t>SR(separate regression</a:t>
            </a:r>
            <a:r>
              <a:rPr kumimoji="1" lang="en-US" altLang="ko-KR" dirty="0"/>
              <a:t>), </a:t>
            </a:r>
            <a:r>
              <a:rPr kumimoji="1" lang="ko-KR" altLang="en-US" dirty="0"/>
              <a:t>분리된 회귀 즉 </a:t>
            </a:r>
            <a:r>
              <a:rPr kumimoji="1" lang="en-US" altLang="ko-KR" dirty="0"/>
              <a:t>multi-branch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regression loss</a:t>
            </a:r>
            <a:r>
              <a:rPr kumimoji="1" lang="ko-KR" altLang="en-US" dirty="0"/>
              <a:t>가 더 낮고 </a:t>
            </a:r>
            <a:r>
              <a:rPr kumimoji="1" lang="en-US" altLang="ko-KR" dirty="0"/>
              <a:t>AP(Average Precision)</a:t>
            </a:r>
            <a:r>
              <a:rPr kumimoji="1" lang="ko-KR" altLang="en-US" dirty="0"/>
              <a:t>평균 정확도 가 더 높은 것을 확인할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411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일반적인 </a:t>
            </a:r>
            <a:r>
              <a:rPr kumimoji="1" lang="en-US" altLang="ko-Kore-KR" dirty="0"/>
              <a:t>convolution </a:t>
            </a:r>
            <a:r>
              <a:rPr kumimoji="1" lang="ko-Kore-KR" altLang="en-US" dirty="0"/>
              <a:t>같은 경우에는 </a:t>
            </a:r>
            <a:r>
              <a:rPr kumimoji="1" lang="en-US" altLang="ko-Kore-KR" dirty="0"/>
              <a:t>center pixel</a:t>
            </a:r>
            <a:r>
              <a:rPr kumimoji="1" lang="ko-Kore-KR" altLang="en-US" dirty="0"/>
              <a:t> 근처의 픽셀만 볼 수 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일반 </a:t>
            </a:r>
            <a:r>
              <a:rPr kumimoji="1" lang="en-US" altLang="ko-Kore-KR" dirty="0"/>
              <a:t>convolution </a:t>
            </a:r>
            <a:r>
              <a:rPr kumimoji="1" lang="ko-Kore-KR" altLang="en-US" dirty="0"/>
              <a:t>시퀀스를 통해서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ayer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통과하면 </a:t>
            </a:r>
            <a:r>
              <a:rPr kumimoji="1" lang="en-US" altLang="ko-KR" dirty="0"/>
              <a:t>center pixel</a:t>
            </a:r>
            <a:r>
              <a:rPr kumimoji="1" lang="ko-KR" altLang="en-US" dirty="0"/>
              <a:t>에서 멀리 떨어진 픽셀에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가 위치할 때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픽셀에 초점을 맞추지 못하고 </a:t>
            </a:r>
            <a:r>
              <a:rPr kumimoji="1" lang="ko-Kore-KR" altLang="en-US" dirty="0"/>
              <a:t>활성화 되지 않을 수 도 있다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그림으로 </a:t>
            </a:r>
            <a:r>
              <a:rPr kumimoji="1" lang="ko-KR" altLang="en-US" dirty="0" err="1"/>
              <a:t>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번째에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가 위치하고 있다고 생각하면 한번 밖에 계산이 되지 못하여</a:t>
            </a:r>
            <a:r>
              <a:rPr kumimoji="1" lang="en-US" altLang="ko-KR" dirty="0"/>
              <a:t>,,</a:t>
            </a:r>
            <a:r>
              <a:rPr kumimoji="1" lang="ko-KR" altLang="en-US" dirty="0"/>
              <a:t> 정보가 많이 손실되고 </a:t>
            </a:r>
            <a:r>
              <a:rPr kumimoji="1" lang="ko-KR" altLang="en-US" dirty="0" err="1"/>
              <a:t>이로인해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정확하게 </a:t>
            </a:r>
            <a:r>
              <a:rPr kumimoji="1" lang="en-US" altLang="ko-KR" dirty="0"/>
              <a:t>regression </a:t>
            </a:r>
            <a:r>
              <a:rPr kumimoji="1" lang="ko-KR" altLang="en-US" dirty="0"/>
              <a:t>하는 것이 어렵게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Keypoint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영역에 초점을 맞추는 </a:t>
            </a:r>
            <a:r>
              <a:rPr kumimoji="1" lang="en-US" altLang="ko-KR" dirty="0"/>
              <a:t>representation</a:t>
            </a:r>
            <a:r>
              <a:rPr kumimoji="1" lang="ko-KR" altLang="en-US" dirty="0"/>
              <a:t>을 학습하기 위해 </a:t>
            </a:r>
            <a:r>
              <a:rPr kumimoji="1" lang="en-US" altLang="ko-KR" dirty="0"/>
              <a:t>adaptive convolution</a:t>
            </a:r>
            <a:r>
              <a:rPr kumimoji="1" lang="ko-KR" altLang="en-US" dirty="0"/>
              <a:t> 방법을 채택</a:t>
            </a:r>
            <a:r>
              <a:rPr kumimoji="1" lang="en-US" altLang="ko-KR" dirty="0"/>
              <a:t>, </a:t>
            </a:r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39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Adaptive co</a:t>
            </a:r>
            <a:r>
              <a:rPr kumimoji="1" lang="en-US" altLang="ko-KR" dirty="0"/>
              <a:t>n</a:t>
            </a:r>
            <a:r>
              <a:rPr kumimoji="1" lang="en-US" altLang="ko-Kore-KR" dirty="0"/>
              <a:t>volution </a:t>
            </a:r>
            <a:r>
              <a:rPr kumimoji="1" lang="ko-Kore-KR" altLang="en-US" dirty="0"/>
              <a:t>과정을 </a:t>
            </a:r>
            <a:r>
              <a:rPr kumimoji="1" lang="en-US" altLang="ko-KR" dirty="0"/>
              <a:t>y</a:t>
            </a:r>
            <a:r>
              <a:rPr kumimoji="1" lang="ko-KR" altLang="en-US" dirty="0"/>
              <a:t>라는 함수로 표현하였는데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q : center position </a:t>
            </a:r>
            <a:r>
              <a:rPr kumimoji="1" lang="ko-Kore-KR" altLang="en-US" dirty="0"/>
              <a:t>값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q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(</a:t>
            </a:r>
            <a:r>
              <a:rPr kumimoji="1" lang="en-US" altLang="ko-Kore-KR" dirty="0" err="1"/>
              <a:t>g_si^q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라는 어떠한 과정을 거쳐져서 </a:t>
            </a:r>
            <a:r>
              <a:rPr kumimoji="1" lang="ko-Kore-KR" altLang="en-US" dirty="0"/>
              <a:t>컨벌루션이</a:t>
            </a:r>
            <a:r>
              <a:rPr kumimoji="1" lang="ko-KR" altLang="en-US" dirty="0"/>
              <a:t> 진행됩니다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g_si^q</a:t>
            </a:r>
            <a:r>
              <a:rPr kumimoji="1" lang="en-US" altLang="ko-Kore-KR" dirty="0"/>
              <a:t> -&gt;  A : transformation matrix(2X2), </a:t>
            </a:r>
            <a:r>
              <a:rPr kumimoji="1" lang="en-US" altLang="ko-Kore-KR" dirty="0" err="1"/>
              <a:t>G_t</a:t>
            </a:r>
            <a:r>
              <a:rPr kumimoji="1" lang="en-US" altLang="ko-Kore-KR" dirty="0"/>
              <a:t>(2X9), t : translation vector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learnable</a:t>
            </a:r>
            <a:r>
              <a:rPr kumimoji="1" lang="ko-KR" altLang="en-US" dirty="0"/>
              <a:t>한 파라미터로써 업데이트 되면서 </a:t>
            </a:r>
            <a:endParaRPr kumimoji="1" lang="en-US" altLang="ko-KR" dirty="0"/>
          </a:p>
          <a:p>
            <a:r>
              <a:rPr kumimoji="1" lang="ko-KR" altLang="en-US" dirty="0"/>
              <a:t>그림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이러한 형태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있음직한</a:t>
            </a:r>
            <a:r>
              <a:rPr kumimoji="1" lang="ko-KR" altLang="en-US" dirty="0"/>
              <a:t> 곳을 활성화 할 수 있도록 하여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에 대한 정보의 소실을 줄이고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에 초점을 맞춰서 올바른 </a:t>
            </a:r>
            <a:r>
              <a:rPr kumimoji="1" lang="en-US" altLang="ko-KR" dirty="0"/>
              <a:t>regression</a:t>
            </a:r>
            <a:r>
              <a:rPr kumimoji="1" lang="ko-KR" altLang="en-US" dirty="0"/>
              <a:t>을 할 수 있도록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135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Adaptive convolution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multi-branch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각각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 </a:t>
            </a:r>
            <a:r>
              <a:rPr kumimoji="1" lang="ko-KR" altLang="en-US" dirty="0" err="1"/>
              <a:t>둘다</a:t>
            </a:r>
            <a:r>
              <a:rPr kumimoji="1" lang="ko-KR" altLang="en-US" dirty="0"/>
              <a:t> 적용하였을 때의 실험 결과인데요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모두 적용하였을 때 더 좋은 결과를 나타내는 것을 확인할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AA(Adaptive Activation(</a:t>
            </a:r>
            <a:r>
              <a:rPr kumimoji="1" lang="en-US" altLang="ko-Kore-KR" dirty="0" err="1"/>
              <a:t>Addaptive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Covolution</a:t>
            </a:r>
            <a:r>
              <a:rPr kumimoji="1" lang="en-US" altLang="ko-Kore-KR" dirty="0"/>
              <a:t>))</a:t>
            </a:r>
          </a:p>
          <a:p>
            <a:r>
              <a:rPr kumimoji="1" lang="en-US" altLang="ko-Kore-KR" dirty="0"/>
              <a:t>SR(Separate Regression)</a:t>
            </a:r>
          </a:p>
          <a:p>
            <a:r>
              <a:rPr kumimoji="1" lang="en-US" altLang="ko-Kore-KR" dirty="0"/>
              <a:t>AP(Average Precision)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pose localization error </a:t>
            </a:r>
            <a:r>
              <a:rPr kumimoji="1" lang="en-US" altLang="ko-KR" dirty="0"/>
              <a:t>&gt;</a:t>
            </a:r>
            <a:endParaRPr kumimoji="1" lang="en-US" altLang="ko-Kore-KR" dirty="0"/>
          </a:p>
          <a:p>
            <a:r>
              <a:rPr kumimoji="1" lang="en-US" altLang="ko-KR" dirty="0"/>
              <a:t>Jitter :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에서 작은 변위</a:t>
            </a:r>
            <a:r>
              <a:rPr kumimoji="1" lang="en-US" altLang="ko-KR" dirty="0"/>
              <a:t>(small displacement)</a:t>
            </a:r>
            <a:r>
              <a:rPr kumimoji="1" lang="ko-KR" altLang="en-US" dirty="0"/>
              <a:t>가 있는 경우</a:t>
            </a:r>
            <a:endParaRPr kumimoji="1" lang="en-US" altLang="ko-KR" dirty="0"/>
          </a:p>
          <a:p>
            <a:r>
              <a:rPr kumimoji="1" lang="en-US" altLang="ko-KR" dirty="0"/>
              <a:t>Miss : </a:t>
            </a:r>
            <a:r>
              <a:rPr kumimoji="1" lang="ko-KR" altLang="en-US" dirty="0"/>
              <a:t>검출된 키포인트가 적절한 신체 부분에 있지 않은 경우</a:t>
            </a:r>
            <a:r>
              <a:rPr kumimoji="1" lang="en-US" altLang="ko-KR" dirty="0"/>
              <a:t>	</a:t>
            </a:r>
          </a:p>
          <a:p>
            <a:r>
              <a:rPr kumimoji="1" lang="en-US" altLang="ko-KR" dirty="0"/>
              <a:t>Inversion : </a:t>
            </a:r>
            <a:r>
              <a:rPr kumimoji="1" lang="ko-KR" altLang="en-US" dirty="0"/>
              <a:t>동일한 사람 안의 신체에서 혼동이 일어난 경우</a:t>
            </a:r>
            <a:r>
              <a:rPr kumimoji="1" lang="en-US" altLang="ko-KR" dirty="0"/>
              <a:t>(</a:t>
            </a:r>
            <a:r>
              <a:rPr kumimoji="1" lang="ko-KR" altLang="en-US" dirty="0"/>
              <a:t>왼쪽 오른쪽 팔꿈치</a:t>
            </a:r>
            <a:r>
              <a:rPr kumimoji="1" lang="en-US" altLang="ko-KR" dirty="0"/>
              <a:t>?)</a:t>
            </a:r>
          </a:p>
          <a:p>
            <a:r>
              <a:rPr kumimoji="1" lang="en-US" altLang="ko-KR" dirty="0"/>
              <a:t>Swap : </a:t>
            </a:r>
            <a:r>
              <a:rPr kumimoji="1" lang="ko-KR" altLang="en-US" dirty="0"/>
              <a:t>다른 </a:t>
            </a:r>
            <a:r>
              <a:rPr kumimoji="1" lang="ko-KR" altLang="en-US" dirty="0" err="1"/>
              <a:t>사람간의</a:t>
            </a:r>
            <a:r>
              <a:rPr kumimoji="1" lang="ko-KR" altLang="en-US" dirty="0"/>
              <a:t> 동일한 신체 부분 사이의 혼동이 일어난 경우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3023-6945-5B42-A886-5D6A0D62500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339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57B14-0A93-AD25-A1D1-917E59FC8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EA792-D6D2-026A-677B-7639C637B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8937-D869-97C7-3D53-6155E7C7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735F-EC0B-3203-1ED0-330C0EEF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F9954-F119-7D14-8E18-E8F4D8E4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21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E21C-5C86-88F9-3E4E-966B4D9A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08CA8-86B8-FFD4-00D6-F67493DA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7D7EA-4BC3-28E6-C1C2-DE833BA3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A00F5-5677-5752-EF3A-02F33DD4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33309-3046-4636-3D76-294318C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9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FC90E-4606-AEF5-66FB-611087C50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6B47-0923-A43B-41C3-7D30CBC4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B0504-7DEF-ADD4-8A53-213E2FC8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B842D-0541-5E5B-E748-B8982702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9633C-D10C-78FB-8B15-85D48291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4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447C7-A84F-7C35-75DE-BDA9B94F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0406A-9D2B-FB16-3565-4422FA21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FE90-18A6-310C-5875-9FA97452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8A12-3803-28C7-DBF5-022AAAB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52A73-4F31-81BE-04F5-42B4B440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7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6F66-D45B-6F4E-E600-476879F8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CB8D-BC7F-A323-A2B0-FA822A2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7119-7866-20CF-B1CD-59F05069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AD8C5-4DDB-5840-E8FA-DDEF731C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BE33A-5097-A5E2-3B4A-EF5C16F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11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9807-B058-E8B0-EFF9-203AF654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9B724-EA97-A509-29D6-8D7CDF0D8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4E0AF-9F4F-1EC3-8FF0-8D4D3EC3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82997-371E-21A4-FFA2-53EE8D99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8F165-839E-26C9-7177-6FCA414A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CBCBB-77F5-6605-772F-DD8F81EB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84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BE071-7856-4C46-DB1A-D5F2AE57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4FD94-C2E9-F24C-588F-DCD30B603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47F68-E9F3-024E-D482-55D28220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2B8AF-A0C2-4DC3-EE8A-9640427C7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89DE7-84B8-60CC-BE06-72CB1148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38C9A-FCFE-9DEB-856C-11546E87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7A63BA-CBF1-CB95-6798-C09E7CF7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AC3E2-8681-3F76-5219-DCF870BD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1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3F30-5A99-86FB-3E33-93C04395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D3A37D-74D8-A9DB-0476-E9B67816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CC2F4C-6BBB-A2CE-ECC8-4A0AD2F0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985EF8-0526-F1B2-E159-B2D0831A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497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AA5794-8429-B97E-EE90-13945615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D5CED-6721-0BB9-E5EC-6BC3979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75F94-2ABD-A8AC-B52D-CBDD869F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78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E00B-478F-B888-AEAA-19552DF8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6383-7413-EE45-63E5-A72E97A7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2E30A-8B57-575D-4452-279EDDAB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0FA82-ABDF-931F-FD04-539D06DD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2EE0D-A1C0-8E4A-D17B-07A25D4F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ED1B1-C332-8E70-FC3F-381E537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2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E7A21-9BBB-4BFE-70D6-2469C044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B03DFA-E952-899F-220E-262C543D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81C938-CB94-2079-0802-880BF9E3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33ECA-E378-C115-1074-F1E3D22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999C5-E144-4F3C-27EF-2FE1B230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7DF7D-9D24-DCFA-69DD-9EB1D65D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54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0CD4D6-3220-81F8-B7AF-9201F562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6CB1C-E245-4A3B-334E-21D96E58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89C6A-C410-C73B-A193-45C46F73E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D81F-43B4-324E-A459-4F552EC098B4}" type="datetimeFigureOut">
              <a:rPr kumimoji="1" lang="ko-Kore-KR" altLang="en-US" smtClean="0"/>
              <a:t>2022. 8. 2.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1B0F4-10A4-1508-38A3-087E9E60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0DBDB-22F6-D9E0-839E-1EBA6E990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1F5F-EA30-274A-A3B5-99695068CB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6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0655-8E63-9F1F-BC4F-F68306A6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005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sz="4400" b="1" dirty="0"/>
              <a:t>Bottom-Up H</a:t>
            </a:r>
            <a:r>
              <a:rPr kumimoji="1" lang="en-US" altLang="ko-KR" sz="4400" b="1" dirty="0"/>
              <a:t>uman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Pose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Estimation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Via Disentangled </a:t>
            </a:r>
            <a:r>
              <a:rPr kumimoji="1" lang="en-US" altLang="ko-KR" sz="4400" b="1" dirty="0" err="1"/>
              <a:t>Keypoint</a:t>
            </a:r>
            <a:r>
              <a:rPr kumimoji="1" lang="en-US" altLang="ko-KR" sz="4400" b="1" dirty="0"/>
              <a:t> Regression</a:t>
            </a:r>
            <a:br>
              <a:rPr kumimoji="1" lang="en-US" altLang="ko-KR" b="1" dirty="0"/>
            </a:br>
            <a:r>
              <a:rPr kumimoji="1" lang="en-US" altLang="ko-KR" sz="4800" b="1" dirty="0"/>
              <a:t>(DEKR)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70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19C2-FEB6-953D-4602-B757C4A2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F94E681-8DFF-BCEA-3E1F-73782A56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3855" y="1755772"/>
            <a:ext cx="10051939" cy="2613033"/>
          </a:xfr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9EBDC98-056D-3B0D-AA67-61A5E1DEB934}"/>
              </a:ext>
            </a:extLst>
          </p:cNvPr>
          <p:cNvSpPr/>
          <p:nvPr/>
        </p:nvSpPr>
        <p:spPr>
          <a:xfrm>
            <a:off x="1193855" y="3717129"/>
            <a:ext cx="10159945" cy="50006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F54E6-C643-2E78-4A86-0A28EBCD4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498" y="4433889"/>
            <a:ext cx="5984711" cy="22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[P] 35">
            <a:extLst>
              <a:ext uri="{FF2B5EF4-FFF2-40B4-BE49-F238E27FC236}">
                <a16:creationId xmlns:a16="http://schemas.microsoft.com/office/drawing/2014/main" id="{9B2DAFF2-636A-FAFB-2629-02FBB441738C}"/>
              </a:ext>
            </a:extLst>
          </p:cNvPr>
          <p:cNvSpPr/>
          <p:nvPr/>
        </p:nvSpPr>
        <p:spPr>
          <a:xfrm>
            <a:off x="7290549" y="1950293"/>
            <a:ext cx="3416885" cy="1688257"/>
          </a:xfrm>
          <a:prstGeom prst="parallelogram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1E1A87-9AD2-0175-A4F7-9AC9B096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Network Architecture</a:t>
            </a:r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9C03BB7-5C48-6BB0-07AB-7B6788C88F47}"/>
              </a:ext>
            </a:extLst>
          </p:cNvPr>
          <p:cNvGrpSpPr/>
          <p:nvPr/>
        </p:nvGrpSpPr>
        <p:grpSpPr>
          <a:xfrm>
            <a:off x="2626696" y="2075733"/>
            <a:ext cx="3606015" cy="3293537"/>
            <a:chOff x="1652010" y="1690688"/>
            <a:chExt cx="5497223" cy="4896553"/>
          </a:xfrm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D17B4CA4-B197-EA9A-7E5A-AA4AFCC01584}"/>
                </a:ext>
              </a:extLst>
            </p:cNvPr>
            <p:cNvSpPr>
              <a:spLocks/>
            </p:cNvSpPr>
            <p:nvPr/>
          </p:nvSpPr>
          <p:spPr>
            <a:xfrm>
              <a:off x="165201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7F0EDED4-1305-A8E3-896A-24C6419ABD38}"/>
                </a:ext>
              </a:extLst>
            </p:cNvPr>
            <p:cNvSpPr>
              <a:spLocks/>
            </p:cNvSpPr>
            <p:nvPr/>
          </p:nvSpPr>
          <p:spPr>
            <a:xfrm>
              <a:off x="246582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D6BE54F2-5EFA-7168-348E-EC1931A22DBE}"/>
                </a:ext>
              </a:extLst>
            </p:cNvPr>
            <p:cNvSpPr>
              <a:spLocks/>
            </p:cNvSpPr>
            <p:nvPr/>
          </p:nvSpPr>
          <p:spPr>
            <a:xfrm>
              <a:off x="327963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F84DCD1A-285A-75D5-F31F-BC03B5BF2D2A}"/>
                </a:ext>
              </a:extLst>
            </p:cNvPr>
            <p:cNvSpPr>
              <a:spLocks/>
            </p:cNvSpPr>
            <p:nvPr/>
          </p:nvSpPr>
          <p:spPr>
            <a:xfrm>
              <a:off x="409344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CF3F7A18-C7D5-8EFD-646E-45C07DD6A40E}"/>
                </a:ext>
              </a:extLst>
            </p:cNvPr>
            <p:cNvSpPr>
              <a:spLocks/>
            </p:cNvSpPr>
            <p:nvPr/>
          </p:nvSpPr>
          <p:spPr>
            <a:xfrm>
              <a:off x="490725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23795655-9BB4-6345-5A2D-1AF730254D83}"/>
                </a:ext>
              </a:extLst>
            </p:cNvPr>
            <p:cNvSpPr>
              <a:spLocks/>
            </p:cNvSpPr>
            <p:nvPr/>
          </p:nvSpPr>
          <p:spPr>
            <a:xfrm>
              <a:off x="572106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3633404B-374C-BB35-DE73-F7541A8B833E}"/>
                </a:ext>
              </a:extLst>
            </p:cNvPr>
            <p:cNvSpPr>
              <a:spLocks/>
            </p:cNvSpPr>
            <p:nvPr/>
          </p:nvSpPr>
          <p:spPr>
            <a:xfrm>
              <a:off x="6534870" y="1690688"/>
              <a:ext cx="614363" cy="1071562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1BB36732-195F-E1CF-5FC4-112B4FAAD92C}"/>
                </a:ext>
              </a:extLst>
            </p:cNvPr>
            <p:cNvSpPr>
              <a:spLocks/>
            </p:cNvSpPr>
            <p:nvPr/>
          </p:nvSpPr>
          <p:spPr>
            <a:xfrm>
              <a:off x="3279630" y="2965685"/>
              <a:ext cx="614363" cy="107156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6BA1A026-3454-3B5D-F91B-CD9072B8B621}"/>
                </a:ext>
              </a:extLst>
            </p:cNvPr>
            <p:cNvSpPr>
              <a:spLocks/>
            </p:cNvSpPr>
            <p:nvPr/>
          </p:nvSpPr>
          <p:spPr>
            <a:xfrm>
              <a:off x="4093440" y="2965685"/>
              <a:ext cx="614363" cy="107156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850414BF-DA15-7469-24CF-5F9CBDB210E2}"/>
                </a:ext>
              </a:extLst>
            </p:cNvPr>
            <p:cNvSpPr>
              <a:spLocks/>
            </p:cNvSpPr>
            <p:nvPr/>
          </p:nvSpPr>
          <p:spPr>
            <a:xfrm>
              <a:off x="4907250" y="2965685"/>
              <a:ext cx="614363" cy="107156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EEA9F722-8D65-8C80-7340-19B994381A0E}"/>
                </a:ext>
              </a:extLst>
            </p:cNvPr>
            <p:cNvSpPr>
              <a:spLocks/>
            </p:cNvSpPr>
            <p:nvPr/>
          </p:nvSpPr>
          <p:spPr>
            <a:xfrm>
              <a:off x="5721060" y="2965685"/>
              <a:ext cx="614363" cy="107156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5908410A-A710-1C85-B73C-01D75005E8F2}"/>
                </a:ext>
              </a:extLst>
            </p:cNvPr>
            <p:cNvSpPr>
              <a:spLocks/>
            </p:cNvSpPr>
            <p:nvPr/>
          </p:nvSpPr>
          <p:spPr>
            <a:xfrm>
              <a:off x="6534870" y="2965685"/>
              <a:ext cx="614363" cy="107156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E2ED524-FCC5-0F06-766A-C08F38D5C844}"/>
                </a:ext>
              </a:extLst>
            </p:cNvPr>
            <p:cNvSpPr>
              <a:spLocks/>
            </p:cNvSpPr>
            <p:nvPr/>
          </p:nvSpPr>
          <p:spPr>
            <a:xfrm>
              <a:off x="4907250" y="4240682"/>
              <a:ext cx="614363" cy="107156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BA836B63-8530-70EA-78AA-4909C980D4C1}"/>
                </a:ext>
              </a:extLst>
            </p:cNvPr>
            <p:cNvSpPr>
              <a:spLocks/>
            </p:cNvSpPr>
            <p:nvPr/>
          </p:nvSpPr>
          <p:spPr>
            <a:xfrm>
              <a:off x="5721060" y="4240682"/>
              <a:ext cx="614363" cy="107156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9AB396E2-39D3-F514-BF06-8BE56FF67096}"/>
                </a:ext>
              </a:extLst>
            </p:cNvPr>
            <p:cNvSpPr>
              <a:spLocks/>
            </p:cNvSpPr>
            <p:nvPr/>
          </p:nvSpPr>
          <p:spPr>
            <a:xfrm>
              <a:off x="6534870" y="4240682"/>
              <a:ext cx="614363" cy="107156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6F87BD94-CFF1-5B00-D016-32075AA10B63}"/>
                </a:ext>
              </a:extLst>
            </p:cNvPr>
            <p:cNvSpPr>
              <a:spLocks/>
            </p:cNvSpPr>
            <p:nvPr/>
          </p:nvSpPr>
          <p:spPr>
            <a:xfrm>
              <a:off x="6534870" y="5515679"/>
              <a:ext cx="614363" cy="1071562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1">
                  <a:shade val="50000"/>
                  <a:alpha val="19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31" name="평행 사변형[P] 30">
            <a:extLst>
              <a:ext uri="{FF2B5EF4-FFF2-40B4-BE49-F238E27FC236}">
                <a16:creationId xmlns:a16="http://schemas.microsoft.com/office/drawing/2014/main" id="{4C2C9295-CB74-7D17-00EE-EAECE696B151}"/>
              </a:ext>
            </a:extLst>
          </p:cNvPr>
          <p:cNvSpPr/>
          <p:nvPr/>
        </p:nvSpPr>
        <p:spPr>
          <a:xfrm>
            <a:off x="1369338" y="1950293"/>
            <a:ext cx="6167256" cy="3602064"/>
          </a:xfrm>
          <a:prstGeom prst="parallelogram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ECB4146C-315F-7E71-E127-B02883FF3ECE}"/>
              </a:ext>
            </a:extLst>
          </p:cNvPr>
          <p:cNvSpPr>
            <a:spLocks/>
          </p:cNvSpPr>
          <p:nvPr/>
        </p:nvSpPr>
        <p:spPr>
          <a:xfrm>
            <a:off x="6719828" y="2075733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6271FB-8A87-A80F-6FF3-82A82156CFEE}"/>
              </a:ext>
            </a:extLst>
          </p:cNvPr>
          <p:cNvSpPr txBox="1"/>
          <p:nvPr/>
        </p:nvSpPr>
        <p:spPr>
          <a:xfrm>
            <a:off x="2575262" y="5523107"/>
            <a:ext cx="691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HRNet</a:t>
            </a:r>
            <a:r>
              <a:rPr kumimoji="1" lang="en-US" altLang="ko-Kore-KR" sz="1200" dirty="0"/>
              <a:t> : Multi Resolution Feature Extractor</a:t>
            </a:r>
            <a:endParaRPr kumimoji="1" lang="ko-Kore-KR" altLang="en-US" sz="1200" dirty="0"/>
          </a:p>
        </p:txBody>
      </p:sp>
      <p:sp>
        <p:nvSpPr>
          <p:cNvPr id="37" name="평행 사변형[P] 36">
            <a:extLst>
              <a:ext uri="{FF2B5EF4-FFF2-40B4-BE49-F238E27FC236}">
                <a16:creationId xmlns:a16="http://schemas.microsoft.com/office/drawing/2014/main" id="{94E4EB97-2DB4-ED0A-83DC-C2DE888B016F}"/>
              </a:ext>
            </a:extLst>
          </p:cNvPr>
          <p:cNvSpPr/>
          <p:nvPr/>
        </p:nvSpPr>
        <p:spPr>
          <a:xfrm>
            <a:off x="6800378" y="3845034"/>
            <a:ext cx="3423728" cy="1688257"/>
          </a:xfrm>
          <a:prstGeom prst="parallelogram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D2AEE53E-4E33-8D2E-4278-EF60FAB647F9}"/>
              </a:ext>
            </a:extLst>
          </p:cNvPr>
          <p:cNvSpPr>
            <a:spLocks/>
          </p:cNvSpPr>
          <p:nvPr/>
        </p:nvSpPr>
        <p:spPr>
          <a:xfrm>
            <a:off x="8349656" y="1969317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637A4F7-677B-2F9D-ACB6-1B2BE474C36A}"/>
              </a:ext>
            </a:extLst>
          </p:cNvPr>
          <p:cNvSpPr>
            <a:spLocks/>
          </p:cNvSpPr>
          <p:nvPr/>
        </p:nvSpPr>
        <p:spPr>
          <a:xfrm>
            <a:off x="8701172" y="1969317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3C2C5A08-919B-CE6B-478F-15BE1C47A567}"/>
              </a:ext>
            </a:extLst>
          </p:cNvPr>
          <p:cNvSpPr>
            <a:spLocks/>
          </p:cNvSpPr>
          <p:nvPr/>
        </p:nvSpPr>
        <p:spPr>
          <a:xfrm>
            <a:off x="9059484" y="1969317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8ECFDF53-C3A9-89D3-3815-A0F6EA799E10}"/>
              </a:ext>
            </a:extLst>
          </p:cNvPr>
          <p:cNvSpPr>
            <a:spLocks/>
          </p:cNvSpPr>
          <p:nvPr/>
        </p:nvSpPr>
        <p:spPr>
          <a:xfrm>
            <a:off x="8338655" y="2896560"/>
            <a:ext cx="4433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D2042C38-3184-293D-D4DB-DC7D13A85C5F}"/>
              </a:ext>
            </a:extLst>
          </p:cNvPr>
          <p:cNvSpPr>
            <a:spLocks/>
          </p:cNvSpPr>
          <p:nvPr/>
        </p:nvSpPr>
        <p:spPr>
          <a:xfrm>
            <a:off x="8700993" y="2896560"/>
            <a:ext cx="4433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0938ED4A-D9E1-6F6F-A5D2-EA2D1DFF9BAF}"/>
              </a:ext>
            </a:extLst>
          </p:cNvPr>
          <p:cNvSpPr>
            <a:spLocks/>
          </p:cNvSpPr>
          <p:nvPr/>
        </p:nvSpPr>
        <p:spPr>
          <a:xfrm>
            <a:off x="9048483" y="2896560"/>
            <a:ext cx="4433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818D43C4-93B5-D60E-51A8-290910D9BA8D}"/>
              </a:ext>
            </a:extLst>
          </p:cNvPr>
          <p:cNvSpPr>
            <a:spLocks/>
          </p:cNvSpPr>
          <p:nvPr/>
        </p:nvSpPr>
        <p:spPr>
          <a:xfrm>
            <a:off x="9536167" y="2895393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1CCC2766-6EED-4083-98A6-A9B3AFE732E5}"/>
              </a:ext>
            </a:extLst>
          </p:cNvPr>
          <p:cNvSpPr>
            <a:spLocks/>
          </p:cNvSpPr>
          <p:nvPr/>
        </p:nvSpPr>
        <p:spPr>
          <a:xfrm>
            <a:off x="9536167" y="1969317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36A5A3-E14D-2599-F074-DD7B47D5019B}"/>
              </a:ext>
            </a:extLst>
          </p:cNvPr>
          <p:cNvSpPr txBox="1"/>
          <p:nvPr/>
        </p:nvSpPr>
        <p:spPr>
          <a:xfrm>
            <a:off x="8821667" y="267879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68" name="오른쪽 중괄호[R] 67">
            <a:extLst>
              <a:ext uri="{FF2B5EF4-FFF2-40B4-BE49-F238E27FC236}">
                <a16:creationId xmlns:a16="http://schemas.microsoft.com/office/drawing/2014/main" id="{96F13EBD-112A-799B-E26F-9A8E51250035}"/>
              </a:ext>
            </a:extLst>
          </p:cNvPr>
          <p:cNvSpPr/>
          <p:nvPr/>
        </p:nvSpPr>
        <p:spPr>
          <a:xfrm>
            <a:off x="9984967" y="2126053"/>
            <a:ext cx="130831" cy="135651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E01E5E-9C41-01F2-DD86-8EEAFD7B258F}"/>
              </a:ext>
            </a:extLst>
          </p:cNvPr>
          <p:cNvSpPr txBox="1"/>
          <p:nvPr/>
        </p:nvSpPr>
        <p:spPr>
          <a:xfrm>
            <a:off x="10048978" y="264225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k</a:t>
            </a:r>
            <a:endParaRPr kumimoji="1" lang="ko-Kore-KR" altLang="en-US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07C12B2-75A8-AFED-A54A-6C7ACC71D4D0}"/>
              </a:ext>
            </a:extLst>
          </p:cNvPr>
          <p:cNvCxnSpPr>
            <a:cxnSpLocks/>
          </p:cNvCxnSpPr>
          <p:nvPr/>
        </p:nvCxnSpPr>
        <p:spPr>
          <a:xfrm>
            <a:off x="2974450" y="2453986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965879B-3C9C-B376-565E-BCBC82F920A9}"/>
              </a:ext>
            </a:extLst>
          </p:cNvPr>
          <p:cNvCxnSpPr>
            <a:cxnSpLocks/>
          </p:cNvCxnSpPr>
          <p:nvPr/>
        </p:nvCxnSpPr>
        <p:spPr>
          <a:xfrm>
            <a:off x="3499989" y="2453986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B7992E-2057-C2FB-4E13-89A33AE56E73}"/>
              </a:ext>
            </a:extLst>
          </p:cNvPr>
          <p:cNvCxnSpPr>
            <a:cxnSpLocks/>
          </p:cNvCxnSpPr>
          <p:nvPr/>
        </p:nvCxnSpPr>
        <p:spPr>
          <a:xfrm>
            <a:off x="4037149" y="2453986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3A5A3F1-99C0-032D-F6C4-97997F4EA202}"/>
              </a:ext>
            </a:extLst>
          </p:cNvPr>
          <p:cNvCxnSpPr>
            <a:cxnSpLocks/>
          </p:cNvCxnSpPr>
          <p:nvPr/>
        </p:nvCxnSpPr>
        <p:spPr>
          <a:xfrm>
            <a:off x="4570208" y="2468461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4BFBAAB-1952-7D70-CFE7-8E41A48E6002}"/>
              </a:ext>
            </a:extLst>
          </p:cNvPr>
          <p:cNvCxnSpPr>
            <a:cxnSpLocks/>
          </p:cNvCxnSpPr>
          <p:nvPr/>
        </p:nvCxnSpPr>
        <p:spPr>
          <a:xfrm>
            <a:off x="5104061" y="2468461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8D0F2-8D26-2854-7EEE-DFBAFA8F73FF}"/>
              </a:ext>
            </a:extLst>
          </p:cNvPr>
          <p:cNvCxnSpPr>
            <a:cxnSpLocks/>
          </p:cNvCxnSpPr>
          <p:nvPr/>
        </p:nvCxnSpPr>
        <p:spPr>
          <a:xfrm>
            <a:off x="5643079" y="2453986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433F48E-2ED3-6577-A83D-F0E68CFBDE27}"/>
              </a:ext>
            </a:extLst>
          </p:cNvPr>
          <p:cNvCxnSpPr>
            <a:cxnSpLocks/>
          </p:cNvCxnSpPr>
          <p:nvPr/>
        </p:nvCxnSpPr>
        <p:spPr>
          <a:xfrm>
            <a:off x="4037149" y="3318833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0EBC88-239E-B01E-F58E-36CD176DBFA8}"/>
              </a:ext>
            </a:extLst>
          </p:cNvPr>
          <p:cNvCxnSpPr>
            <a:cxnSpLocks/>
          </p:cNvCxnSpPr>
          <p:nvPr/>
        </p:nvCxnSpPr>
        <p:spPr>
          <a:xfrm>
            <a:off x="4575584" y="3324598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4B08263-912E-E164-31E8-2D7B41F17F25}"/>
              </a:ext>
            </a:extLst>
          </p:cNvPr>
          <p:cNvCxnSpPr>
            <a:cxnSpLocks/>
          </p:cNvCxnSpPr>
          <p:nvPr/>
        </p:nvCxnSpPr>
        <p:spPr>
          <a:xfrm>
            <a:off x="5107495" y="3332824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19BC80F-6D33-4AC1-63C1-3A84BCECEBA6}"/>
              </a:ext>
            </a:extLst>
          </p:cNvPr>
          <p:cNvCxnSpPr>
            <a:cxnSpLocks/>
          </p:cNvCxnSpPr>
          <p:nvPr/>
        </p:nvCxnSpPr>
        <p:spPr>
          <a:xfrm>
            <a:off x="5638575" y="3332824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573CFEE-225E-3AD8-F104-9D60D419D095}"/>
              </a:ext>
            </a:extLst>
          </p:cNvPr>
          <p:cNvCxnSpPr>
            <a:cxnSpLocks/>
          </p:cNvCxnSpPr>
          <p:nvPr/>
        </p:nvCxnSpPr>
        <p:spPr>
          <a:xfrm>
            <a:off x="5107496" y="4169793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3143F56-F814-5CEE-21C8-B40FC6AA4657}"/>
              </a:ext>
            </a:extLst>
          </p:cNvPr>
          <p:cNvCxnSpPr>
            <a:cxnSpLocks/>
          </p:cNvCxnSpPr>
          <p:nvPr/>
        </p:nvCxnSpPr>
        <p:spPr>
          <a:xfrm>
            <a:off x="5638575" y="4183784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29BBEDD-000E-2E22-6871-6EEC37C77BCB}"/>
              </a:ext>
            </a:extLst>
          </p:cNvPr>
          <p:cNvCxnSpPr>
            <a:cxnSpLocks/>
          </p:cNvCxnSpPr>
          <p:nvPr/>
        </p:nvCxnSpPr>
        <p:spPr>
          <a:xfrm>
            <a:off x="2965507" y="2450144"/>
            <a:ext cx="795047" cy="8648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DA6B04A-6127-2223-5821-92A2FA0C843E}"/>
              </a:ext>
            </a:extLst>
          </p:cNvPr>
          <p:cNvCxnSpPr>
            <a:cxnSpLocks/>
          </p:cNvCxnSpPr>
          <p:nvPr/>
        </p:nvCxnSpPr>
        <p:spPr>
          <a:xfrm>
            <a:off x="4032231" y="3321159"/>
            <a:ext cx="785533" cy="8253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D85D552-05A6-D18C-E27F-5715A36B0B39}"/>
              </a:ext>
            </a:extLst>
          </p:cNvPr>
          <p:cNvCxnSpPr>
            <a:cxnSpLocks/>
          </p:cNvCxnSpPr>
          <p:nvPr/>
        </p:nvCxnSpPr>
        <p:spPr>
          <a:xfrm>
            <a:off x="5106031" y="4169793"/>
            <a:ext cx="783485" cy="8575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4E2EC4-295A-B057-0C80-B9E7869C73BF}"/>
              </a:ext>
            </a:extLst>
          </p:cNvPr>
          <p:cNvCxnSpPr>
            <a:cxnSpLocks/>
          </p:cNvCxnSpPr>
          <p:nvPr/>
        </p:nvCxnSpPr>
        <p:spPr>
          <a:xfrm flipV="1">
            <a:off x="6167395" y="2386927"/>
            <a:ext cx="598998" cy="26631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2498178-85D2-2F63-FBB6-DC03BB2E23B4}"/>
              </a:ext>
            </a:extLst>
          </p:cNvPr>
          <p:cNvCxnSpPr>
            <a:cxnSpLocks/>
          </p:cNvCxnSpPr>
          <p:nvPr/>
        </p:nvCxnSpPr>
        <p:spPr>
          <a:xfrm flipV="1">
            <a:off x="6167395" y="2386927"/>
            <a:ext cx="598998" cy="18011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7F48F1-BD8D-3BC2-CF71-8AB868ED0BB3}"/>
              </a:ext>
            </a:extLst>
          </p:cNvPr>
          <p:cNvCxnSpPr>
            <a:cxnSpLocks/>
          </p:cNvCxnSpPr>
          <p:nvPr/>
        </p:nvCxnSpPr>
        <p:spPr>
          <a:xfrm flipV="1">
            <a:off x="6167395" y="2386927"/>
            <a:ext cx="625839" cy="9634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4C7BAE1-3C8C-968D-C34D-BBD9E8A4CAF4}"/>
              </a:ext>
            </a:extLst>
          </p:cNvPr>
          <p:cNvCxnSpPr>
            <a:cxnSpLocks/>
          </p:cNvCxnSpPr>
          <p:nvPr/>
        </p:nvCxnSpPr>
        <p:spPr>
          <a:xfrm flipV="1">
            <a:off x="6167395" y="2386927"/>
            <a:ext cx="625839" cy="49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CE7291FD-C650-8D4E-6E11-4D27F0192715}"/>
              </a:ext>
            </a:extLst>
          </p:cNvPr>
          <p:cNvSpPr>
            <a:spLocks/>
          </p:cNvSpPr>
          <p:nvPr/>
        </p:nvSpPr>
        <p:spPr>
          <a:xfrm>
            <a:off x="7777666" y="2106722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D8B54D-C39D-3553-20C4-DC37723FC862}"/>
              </a:ext>
            </a:extLst>
          </p:cNvPr>
          <p:cNvCxnSpPr>
            <a:cxnSpLocks/>
          </p:cNvCxnSpPr>
          <p:nvPr/>
        </p:nvCxnSpPr>
        <p:spPr>
          <a:xfrm flipV="1">
            <a:off x="7066362" y="2453986"/>
            <a:ext cx="757869" cy="131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왼쪽 대괄호[L] 112">
            <a:extLst>
              <a:ext uri="{FF2B5EF4-FFF2-40B4-BE49-F238E27FC236}">
                <a16:creationId xmlns:a16="http://schemas.microsoft.com/office/drawing/2014/main" id="{0328CF47-4065-C135-C65E-5D8D66481F43}"/>
              </a:ext>
            </a:extLst>
          </p:cNvPr>
          <p:cNvSpPr/>
          <p:nvPr/>
        </p:nvSpPr>
        <p:spPr>
          <a:xfrm>
            <a:off x="8269759" y="2303530"/>
            <a:ext cx="124039" cy="1016682"/>
          </a:xfrm>
          <a:prstGeom prst="lef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9BDC3945-69A2-1647-4B25-9CD35955F9FC}"/>
              </a:ext>
            </a:extLst>
          </p:cNvPr>
          <p:cNvCxnSpPr/>
          <p:nvPr/>
        </p:nvCxnSpPr>
        <p:spPr>
          <a:xfrm>
            <a:off x="8117402" y="2580684"/>
            <a:ext cx="1523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154C682-CBE1-A7BD-E080-31DA522A6A45}"/>
              </a:ext>
            </a:extLst>
          </p:cNvPr>
          <p:cNvCxnSpPr>
            <a:cxnSpLocks/>
          </p:cNvCxnSpPr>
          <p:nvPr/>
        </p:nvCxnSpPr>
        <p:spPr>
          <a:xfrm>
            <a:off x="8687559" y="2378317"/>
            <a:ext cx="1269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4C45019-7318-D55D-210D-E57F7DC754A3}"/>
              </a:ext>
            </a:extLst>
          </p:cNvPr>
          <p:cNvCxnSpPr>
            <a:cxnSpLocks/>
          </p:cNvCxnSpPr>
          <p:nvPr/>
        </p:nvCxnSpPr>
        <p:spPr>
          <a:xfrm>
            <a:off x="9047899" y="2376105"/>
            <a:ext cx="1269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B9E24FC-653C-4523-2D15-AB37DCE43B08}"/>
              </a:ext>
            </a:extLst>
          </p:cNvPr>
          <p:cNvCxnSpPr>
            <a:cxnSpLocks/>
          </p:cNvCxnSpPr>
          <p:nvPr/>
        </p:nvCxnSpPr>
        <p:spPr>
          <a:xfrm>
            <a:off x="8718506" y="3327440"/>
            <a:ext cx="1269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79E5C10-4A01-2CC3-31B6-AA37ABC57EF6}"/>
              </a:ext>
            </a:extLst>
          </p:cNvPr>
          <p:cNvCxnSpPr>
            <a:cxnSpLocks/>
          </p:cNvCxnSpPr>
          <p:nvPr/>
        </p:nvCxnSpPr>
        <p:spPr>
          <a:xfrm>
            <a:off x="9080844" y="3316619"/>
            <a:ext cx="1269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C64EC51-CDAF-F5C5-0353-8F8AE118CFF2}"/>
              </a:ext>
            </a:extLst>
          </p:cNvPr>
          <p:cNvCxnSpPr>
            <a:cxnSpLocks/>
          </p:cNvCxnSpPr>
          <p:nvPr/>
        </p:nvCxnSpPr>
        <p:spPr>
          <a:xfrm flipV="1">
            <a:off x="9404446" y="2376105"/>
            <a:ext cx="292568" cy="54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BA4CA5D-89C4-AEA6-3608-7A76BA582BE4}"/>
              </a:ext>
            </a:extLst>
          </p:cNvPr>
          <p:cNvCxnSpPr>
            <a:cxnSpLocks/>
          </p:cNvCxnSpPr>
          <p:nvPr/>
        </p:nvCxnSpPr>
        <p:spPr>
          <a:xfrm flipV="1">
            <a:off x="9425409" y="3308207"/>
            <a:ext cx="292568" cy="54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56F325F-CF92-45C4-B56D-1D9446D6652B}"/>
              </a:ext>
            </a:extLst>
          </p:cNvPr>
          <p:cNvCxnSpPr>
            <a:cxnSpLocks/>
          </p:cNvCxnSpPr>
          <p:nvPr/>
        </p:nvCxnSpPr>
        <p:spPr>
          <a:xfrm flipV="1">
            <a:off x="4570208" y="2460543"/>
            <a:ext cx="242180" cy="863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E5A709F-AE0D-8B3B-5C9D-71817DDA8FD3}"/>
              </a:ext>
            </a:extLst>
          </p:cNvPr>
          <p:cNvCxnSpPr>
            <a:cxnSpLocks/>
          </p:cNvCxnSpPr>
          <p:nvPr/>
        </p:nvCxnSpPr>
        <p:spPr>
          <a:xfrm flipV="1">
            <a:off x="5643079" y="2468859"/>
            <a:ext cx="242180" cy="863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6DAE5DF-35E8-D178-BE10-B80DAE0A583C}"/>
              </a:ext>
            </a:extLst>
          </p:cNvPr>
          <p:cNvCxnSpPr>
            <a:cxnSpLocks/>
          </p:cNvCxnSpPr>
          <p:nvPr/>
        </p:nvCxnSpPr>
        <p:spPr>
          <a:xfrm flipV="1">
            <a:off x="5106113" y="3306467"/>
            <a:ext cx="242180" cy="863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8B094D0-6E9B-F564-630F-D6D2091C404A}"/>
              </a:ext>
            </a:extLst>
          </p:cNvPr>
          <p:cNvCxnSpPr>
            <a:cxnSpLocks/>
          </p:cNvCxnSpPr>
          <p:nvPr/>
        </p:nvCxnSpPr>
        <p:spPr>
          <a:xfrm flipV="1">
            <a:off x="5638680" y="3326898"/>
            <a:ext cx="242180" cy="863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A9C82ED9-DE67-668D-6B65-1B434174B199}"/>
              </a:ext>
            </a:extLst>
          </p:cNvPr>
          <p:cNvSpPr>
            <a:spLocks/>
          </p:cNvSpPr>
          <p:nvPr/>
        </p:nvSpPr>
        <p:spPr>
          <a:xfrm>
            <a:off x="1449776" y="1891246"/>
            <a:ext cx="507921" cy="1151710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EF85E41-AFEC-569E-CA0A-497F57A54B5D}"/>
              </a:ext>
            </a:extLst>
          </p:cNvPr>
          <p:cNvCxnSpPr>
            <a:cxnSpLocks/>
          </p:cNvCxnSpPr>
          <p:nvPr/>
        </p:nvCxnSpPr>
        <p:spPr>
          <a:xfrm>
            <a:off x="1878194" y="2460389"/>
            <a:ext cx="8211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371712D-6594-4E3D-6C16-79E16A0D76D0}"/>
              </a:ext>
            </a:extLst>
          </p:cNvPr>
          <p:cNvSpPr txBox="1"/>
          <p:nvPr/>
        </p:nvSpPr>
        <p:spPr>
          <a:xfrm>
            <a:off x="9080844" y="1681618"/>
            <a:ext cx="691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Offset Regression Branch</a:t>
            </a:r>
            <a:endParaRPr kumimoji="1" lang="ko-Kore-KR" alt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6158F86-E173-0814-6EAB-43BDBFD717B1}"/>
              </a:ext>
            </a:extLst>
          </p:cNvPr>
          <p:cNvSpPr txBox="1"/>
          <p:nvPr/>
        </p:nvSpPr>
        <p:spPr>
          <a:xfrm>
            <a:off x="7979168" y="5498438"/>
            <a:ext cx="691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Heatmap Regression Branch</a:t>
            </a:r>
            <a:endParaRPr kumimoji="1" lang="ko-Kore-KR" altLang="en-US" sz="1200" dirty="0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335B1042-8C56-82AE-A806-76BB1D36C96E}"/>
              </a:ext>
            </a:extLst>
          </p:cNvPr>
          <p:cNvSpPr>
            <a:spLocks/>
          </p:cNvSpPr>
          <p:nvPr/>
        </p:nvSpPr>
        <p:spPr>
          <a:xfrm>
            <a:off x="7241288" y="4365050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A668CDBC-59B3-7FA2-D4DC-942861393924}"/>
              </a:ext>
            </a:extLst>
          </p:cNvPr>
          <p:cNvSpPr>
            <a:spLocks/>
          </p:cNvSpPr>
          <p:nvPr/>
        </p:nvSpPr>
        <p:spPr>
          <a:xfrm>
            <a:off x="7750301" y="4365050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0C8FEC2A-072A-7E14-EF56-180B2452FF34}"/>
              </a:ext>
            </a:extLst>
          </p:cNvPr>
          <p:cNvSpPr>
            <a:spLocks/>
          </p:cNvSpPr>
          <p:nvPr/>
        </p:nvSpPr>
        <p:spPr>
          <a:xfrm>
            <a:off x="8146824" y="4365049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C2A6EF04-F9B7-7719-2580-6B9EEA9E3C46}"/>
              </a:ext>
            </a:extLst>
          </p:cNvPr>
          <p:cNvSpPr>
            <a:spLocks/>
          </p:cNvSpPr>
          <p:nvPr/>
        </p:nvSpPr>
        <p:spPr>
          <a:xfrm>
            <a:off x="8698307" y="4365049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2BC67713-2B98-4C56-FA81-A6B36EAB4729}"/>
              </a:ext>
            </a:extLst>
          </p:cNvPr>
          <p:cNvSpPr>
            <a:spLocks/>
          </p:cNvSpPr>
          <p:nvPr/>
        </p:nvSpPr>
        <p:spPr>
          <a:xfrm>
            <a:off x="9074758" y="4381101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BDF27D9C-FFFA-B462-2015-2564C8C6006A}"/>
              </a:ext>
            </a:extLst>
          </p:cNvPr>
          <p:cNvSpPr>
            <a:spLocks/>
          </p:cNvSpPr>
          <p:nvPr/>
        </p:nvSpPr>
        <p:spPr>
          <a:xfrm>
            <a:off x="9536167" y="4381101"/>
            <a:ext cx="403004" cy="720759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chemeClr val="accent1">
                <a:shade val="50000"/>
                <a:alpha val="19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B02E4A2-53D3-DA13-BDFD-6F2563CE01F5}"/>
              </a:ext>
            </a:extLst>
          </p:cNvPr>
          <p:cNvCxnSpPr/>
          <p:nvPr/>
        </p:nvCxnSpPr>
        <p:spPr>
          <a:xfrm flipH="1">
            <a:off x="6719828" y="2460389"/>
            <a:ext cx="570721" cy="22810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3E3AF8-884E-3028-BC89-15D9B8E9B079}"/>
              </a:ext>
            </a:extLst>
          </p:cNvPr>
          <p:cNvCxnSpPr>
            <a:cxnSpLocks/>
          </p:cNvCxnSpPr>
          <p:nvPr/>
        </p:nvCxnSpPr>
        <p:spPr>
          <a:xfrm flipV="1">
            <a:off x="6713581" y="4708053"/>
            <a:ext cx="633399" cy="334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CD175E-E883-E4FD-B4C4-45274D51994D}"/>
              </a:ext>
            </a:extLst>
          </p:cNvPr>
          <p:cNvCxnSpPr>
            <a:cxnSpLocks/>
          </p:cNvCxnSpPr>
          <p:nvPr/>
        </p:nvCxnSpPr>
        <p:spPr>
          <a:xfrm>
            <a:off x="7582051" y="4741480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CADA74-821C-DF1D-B9C3-077BCC28286E}"/>
              </a:ext>
            </a:extLst>
          </p:cNvPr>
          <p:cNvCxnSpPr>
            <a:cxnSpLocks/>
          </p:cNvCxnSpPr>
          <p:nvPr/>
        </p:nvCxnSpPr>
        <p:spPr>
          <a:xfrm>
            <a:off x="8072490" y="4741480"/>
            <a:ext cx="2421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0E71D30-DE2F-C65A-E1B8-8B87B9475441}"/>
              </a:ext>
            </a:extLst>
          </p:cNvPr>
          <p:cNvCxnSpPr>
            <a:cxnSpLocks/>
          </p:cNvCxnSpPr>
          <p:nvPr/>
        </p:nvCxnSpPr>
        <p:spPr>
          <a:xfrm>
            <a:off x="8496879" y="4747822"/>
            <a:ext cx="3247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9A7F52-81F4-F38E-7B45-AD980781157C}"/>
              </a:ext>
            </a:extLst>
          </p:cNvPr>
          <p:cNvCxnSpPr>
            <a:cxnSpLocks/>
          </p:cNvCxnSpPr>
          <p:nvPr/>
        </p:nvCxnSpPr>
        <p:spPr>
          <a:xfrm>
            <a:off x="9032802" y="4756790"/>
            <a:ext cx="1749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C6B6BA3-A7B1-F0B4-DB28-020BE9099775}"/>
              </a:ext>
            </a:extLst>
          </p:cNvPr>
          <p:cNvCxnSpPr>
            <a:cxnSpLocks/>
          </p:cNvCxnSpPr>
          <p:nvPr/>
        </p:nvCxnSpPr>
        <p:spPr>
          <a:xfrm>
            <a:off x="9411385" y="4765274"/>
            <a:ext cx="2406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4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Dataset – COCO &amp; </a:t>
            </a:r>
            <a:r>
              <a:rPr kumimoji="1" lang="en-US" altLang="ko-Kore-KR" dirty="0" err="1"/>
              <a:t>CrowdPose</a:t>
            </a:r>
            <a:endParaRPr kumimoji="1" lang="ko-Kore-KR" altLang="en-US" dirty="0"/>
          </a:p>
        </p:txBody>
      </p:sp>
      <p:pic>
        <p:nvPicPr>
          <p:cNvPr id="1026" name="Picture 2" descr="COCO + Places 2017 | ICCV 2017">
            <a:extLst>
              <a:ext uri="{FF2B5EF4-FFF2-40B4-BE49-F238E27FC236}">
                <a16:creationId xmlns:a16="http://schemas.microsoft.com/office/drawing/2014/main" id="{141EE45B-8F60-BAF1-D5B5-9C494BD8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239813"/>
            <a:ext cx="5330825" cy="27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wdPose: Efficient Crowded Scenes Pose Estimation and a New Benchmark">
            <a:extLst>
              <a:ext uri="{FF2B5EF4-FFF2-40B4-BE49-F238E27FC236}">
                <a16:creationId xmlns:a16="http://schemas.microsoft.com/office/drawing/2014/main" id="{1E574EA7-EF59-DFDC-3EED-931AC5379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3257053"/>
            <a:ext cx="4177065" cy="27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6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19C2-FEB6-953D-4602-B757C4A2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r>
              <a:rPr kumimoji="1" lang="en-US" altLang="ko-KR" dirty="0"/>
              <a:t>(COCO)</a:t>
            </a:r>
            <a:endParaRPr kumimoji="1" lang="ko-Kore-KR" altLang="en-US" dirty="0"/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2F77E3E9-2A7C-F441-E9B7-19A2D3AD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933" y="1690688"/>
            <a:ext cx="8653858" cy="4667250"/>
          </a:xfr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DBB15657-2960-4996-CAC2-43FE9B148B7D}"/>
              </a:ext>
            </a:extLst>
          </p:cNvPr>
          <p:cNvSpPr/>
          <p:nvPr/>
        </p:nvSpPr>
        <p:spPr>
          <a:xfrm>
            <a:off x="1721224" y="3591624"/>
            <a:ext cx="6329082" cy="24527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4F1C740-3A43-B9FB-683F-60AAC59BB8E7}"/>
              </a:ext>
            </a:extLst>
          </p:cNvPr>
          <p:cNvSpPr/>
          <p:nvPr/>
        </p:nvSpPr>
        <p:spPr>
          <a:xfrm>
            <a:off x="1721224" y="3974209"/>
            <a:ext cx="6329082" cy="24527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A4A52AA-C45C-DFCB-15DD-7ED159942DA6}"/>
              </a:ext>
            </a:extLst>
          </p:cNvPr>
          <p:cNvSpPr/>
          <p:nvPr/>
        </p:nvSpPr>
        <p:spPr>
          <a:xfrm>
            <a:off x="1710786" y="5660502"/>
            <a:ext cx="6329082" cy="24527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59BD588-1063-7F9B-C3BB-6AE5232FACC3}"/>
              </a:ext>
            </a:extLst>
          </p:cNvPr>
          <p:cNvSpPr/>
          <p:nvPr/>
        </p:nvSpPr>
        <p:spPr>
          <a:xfrm>
            <a:off x="1710786" y="6043087"/>
            <a:ext cx="6329082" cy="24527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8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19C2-FEB6-953D-4602-B757C4A2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Experiments(Crowd-Pose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9C70B90-CA7D-C9B9-D96A-CEAC52D3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02" y="1933517"/>
            <a:ext cx="8066395" cy="400177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F9E407EA-E9C4-9E8A-9A32-AAAEE3240F0F}"/>
              </a:ext>
            </a:extLst>
          </p:cNvPr>
          <p:cNvSpPr/>
          <p:nvPr/>
        </p:nvSpPr>
        <p:spPr>
          <a:xfrm>
            <a:off x="2168692" y="3085787"/>
            <a:ext cx="7792427" cy="4939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B56C1F4-6D50-AC4E-5BFA-7AB5A0D93197}"/>
              </a:ext>
            </a:extLst>
          </p:cNvPr>
          <p:cNvSpPr/>
          <p:nvPr/>
        </p:nvSpPr>
        <p:spPr>
          <a:xfrm>
            <a:off x="2168691" y="3822609"/>
            <a:ext cx="7792427" cy="4939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7DD1C19-037C-CAFF-01C8-AC471FFD5571}"/>
              </a:ext>
            </a:extLst>
          </p:cNvPr>
          <p:cNvSpPr/>
          <p:nvPr/>
        </p:nvSpPr>
        <p:spPr>
          <a:xfrm>
            <a:off x="2168690" y="4631951"/>
            <a:ext cx="7792427" cy="4939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EA9CF5BE-5A2D-71CF-C188-F8E1BA6422BA}"/>
              </a:ext>
            </a:extLst>
          </p:cNvPr>
          <p:cNvSpPr/>
          <p:nvPr/>
        </p:nvSpPr>
        <p:spPr>
          <a:xfrm>
            <a:off x="2168689" y="5392916"/>
            <a:ext cx="7792427" cy="4939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8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4D849-E1FF-233E-D86B-B6703381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14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48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감사합니다</a:t>
            </a:r>
            <a:endParaRPr kumimoji="1" lang="ko-Kore-KR" altLang="en-US" sz="48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48CC-B3D3-AD0A-405E-F098111E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62" y="474093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Pose Estimation	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38D1F-D908-9DF2-C2AD-27FF4E9D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Pose Estimation</a:t>
            </a:r>
            <a:r>
              <a:rPr kumimoji="1" lang="ko-KR" altLang="en-US" sz="2400" dirty="0"/>
              <a:t>이란 컴퓨터 비전에서 객체의 위치</a:t>
            </a:r>
            <a:r>
              <a:rPr kumimoji="1" lang="en-US" altLang="ko-KR" sz="2400" dirty="0"/>
              <a:t>(Position)</a:t>
            </a:r>
            <a:r>
              <a:rPr kumimoji="1" lang="ko-KR" altLang="en-US" sz="2400" dirty="0"/>
              <a:t>와 방향</a:t>
            </a:r>
            <a:r>
              <a:rPr kumimoji="1" lang="en-US" altLang="ko-KR" sz="2400" dirty="0"/>
              <a:t>(Orientation)</a:t>
            </a:r>
            <a:r>
              <a:rPr kumimoji="1" lang="ko-KR" altLang="en-US" sz="2400" dirty="0"/>
              <a:t>을 탐지하는 문제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Human Pose Estimation </a:t>
            </a:r>
            <a:r>
              <a:rPr kumimoji="1" lang="ko-KR" altLang="en-US" sz="2400" dirty="0"/>
              <a:t>사람의 신체 관절인 키포인트가 어떻게 </a:t>
            </a:r>
            <a:r>
              <a:rPr kumimoji="1" lang="ko-KR" altLang="en-US" sz="2400" dirty="0" err="1"/>
              <a:t>구성되어있는지</a:t>
            </a:r>
            <a:r>
              <a:rPr kumimoji="1" lang="ko-KR" altLang="en-US" sz="2400" dirty="0"/>
              <a:t> 위치를 측정</a:t>
            </a:r>
            <a:r>
              <a:rPr kumimoji="1" lang="en-US" altLang="ko-KR" sz="2400" dirty="0"/>
              <a:t>(Localization),</a:t>
            </a:r>
            <a:r>
              <a:rPr kumimoji="1" lang="ko-KR" altLang="en-US" sz="2400" dirty="0"/>
              <a:t> 추정</a:t>
            </a:r>
            <a:r>
              <a:rPr kumimoji="1" lang="en-US" altLang="ko-KR" sz="2400" dirty="0"/>
              <a:t>(Estimation)</a:t>
            </a:r>
          </a:p>
          <a:p>
            <a:pPr marL="0" indent="0">
              <a:buNone/>
            </a:pPr>
            <a:r>
              <a:rPr kumimoji="1" lang="en-US" altLang="ko-KR" sz="1800" dirty="0"/>
              <a:t>     (</a:t>
            </a:r>
            <a:r>
              <a:rPr kumimoji="1" lang="ko-KR" altLang="en-US" sz="1800" dirty="0"/>
              <a:t>주요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keypoint</a:t>
            </a:r>
            <a:r>
              <a:rPr kumimoji="1" lang="en-US" altLang="ko-KR" sz="1800" dirty="0"/>
              <a:t> – Head, Neck, </a:t>
            </a:r>
            <a:r>
              <a:rPr kumimoji="1" lang="en-US" altLang="ko-KR" sz="1800" dirty="0" err="1"/>
              <a:t>Sholder</a:t>
            </a:r>
            <a:r>
              <a:rPr kumimoji="1" lang="en-US" altLang="ko-KR" sz="1800" dirty="0"/>
              <a:t>, Elbow, Wrist, Hip, Knee, Ankle …)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2D Pose Estimation, 3D Pose Estimation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Top-down, Bottom-up</a:t>
            </a:r>
          </a:p>
        </p:txBody>
      </p:sp>
      <p:pic>
        <p:nvPicPr>
          <p:cNvPr id="1028" name="Picture 4" descr="Deep Learning based Human Pose Estimation using OpenCV">
            <a:extLst>
              <a:ext uri="{FF2B5EF4-FFF2-40B4-BE49-F238E27FC236}">
                <a16:creationId xmlns:a16="http://schemas.microsoft.com/office/drawing/2014/main" id="{70FA63C0-D12C-B98B-CBDE-B5E01C0C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709" y="1543624"/>
            <a:ext cx="1847729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erring a 3D Human Pose out of a 2D Image with FBI">
            <a:extLst>
              <a:ext uri="{FF2B5EF4-FFF2-40B4-BE49-F238E27FC236}">
                <a16:creationId xmlns:a16="http://schemas.microsoft.com/office/drawing/2014/main" id="{790C7B30-418B-1A89-AF65-B4E4C5EA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60" y="4340225"/>
            <a:ext cx="3897021" cy="219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4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972-EB93-255E-33EA-E20AA1E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Top-down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0503-B7F0-3A2B-8275-018BBBF7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b="1" dirty="0"/>
              <a:t>사람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Detection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Bounding Box</a:t>
            </a:r>
            <a:r>
              <a:rPr kumimoji="1" lang="ko-KR" altLang="en-US" dirty="0"/>
              <a:t> 내부에서 </a:t>
            </a:r>
            <a:r>
              <a:rPr kumimoji="1" lang="ko-KR" altLang="en-US" b="1" dirty="0"/>
              <a:t>포즈</a:t>
            </a:r>
            <a:r>
              <a:rPr kumimoji="1" lang="ko-KR" altLang="en-US" dirty="0"/>
              <a:t>를 추정하는 방식</a:t>
            </a:r>
            <a:endParaRPr kumimoji="1" lang="en-US" altLang="ko-KR" dirty="0"/>
          </a:p>
          <a:p>
            <a:r>
              <a:rPr kumimoji="1" lang="en-US" altLang="ko-KR" dirty="0"/>
              <a:t>Crop </a:t>
            </a:r>
            <a:r>
              <a:rPr kumimoji="1" lang="ko-KR" altLang="en-US" dirty="0"/>
              <a:t>과정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감지한 </a:t>
            </a:r>
            <a:r>
              <a:rPr kumimoji="1" lang="en-US" altLang="ko-KR" dirty="0"/>
              <a:t>Bounding Box </a:t>
            </a:r>
            <a:r>
              <a:rPr kumimoji="1" lang="ko-KR" altLang="en-US" dirty="0"/>
              <a:t>기준으로 사진을 잘라낸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일정한 크기로 </a:t>
            </a:r>
            <a:r>
              <a:rPr kumimoji="1" lang="en-US" altLang="ko-KR" dirty="0"/>
              <a:t>resize)</a:t>
            </a:r>
            <a:r>
              <a:rPr kumimoji="1" lang="ko-KR" altLang="en-US" dirty="0"/>
              <a:t>이 필요하며 정확도가 높음</a:t>
            </a:r>
            <a:endParaRPr kumimoji="1" lang="en-US" altLang="ko-KR" dirty="0"/>
          </a:p>
          <a:p>
            <a:r>
              <a:rPr kumimoji="1" lang="en-US" altLang="ko-KR" dirty="0"/>
              <a:t>Multi-person</a:t>
            </a:r>
            <a:r>
              <a:rPr kumimoji="1" lang="ko-KR" altLang="en-US" dirty="0"/>
              <a:t>일 경우 </a:t>
            </a:r>
            <a:r>
              <a:rPr kumimoji="1" lang="en-US" altLang="ko-KR" dirty="0"/>
              <a:t>Detection</a:t>
            </a:r>
            <a:r>
              <a:rPr kumimoji="1" lang="ko-KR" altLang="en-US" dirty="0"/>
              <a:t>된 사람마다 포즈를 추정하기 때문에 느림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836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889B-83D9-AFC3-139D-D156797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Bottom-up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91A50-BA48-B1B8-D218-6061CAE3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영상 내의 </a:t>
            </a:r>
            <a:r>
              <a:rPr kumimoji="1" lang="ko-KR" altLang="en-US" b="1" dirty="0"/>
              <a:t>키포인트</a:t>
            </a:r>
            <a:r>
              <a:rPr kumimoji="1" lang="ko-KR" altLang="en-US" dirty="0"/>
              <a:t>를 모두 추정하고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키포인트 간의 상관관계를 분석하여 개별 사람의 </a:t>
            </a:r>
            <a:r>
              <a:rPr kumimoji="1" lang="ko-KR" altLang="en-US" b="1" dirty="0"/>
              <a:t>포즈</a:t>
            </a:r>
            <a:r>
              <a:rPr kumimoji="1" lang="ko-KR" altLang="en-US" dirty="0"/>
              <a:t>를 추정하는 방식</a:t>
            </a:r>
            <a:endParaRPr kumimoji="1" lang="en-US" altLang="ko-KR" dirty="0"/>
          </a:p>
          <a:p>
            <a:r>
              <a:rPr kumimoji="1" lang="en-US" altLang="ko-KR" dirty="0"/>
              <a:t>Top-down </a:t>
            </a:r>
            <a:r>
              <a:rPr kumimoji="1" lang="ko-KR" altLang="en-US" dirty="0"/>
              <a:t>방식에 비해 정확도는 떨어짐</a:t>
            </a:r>
            <a:endParaRPr kumimoji="1" lang="en-US" altLang="ko-KR" dirty="0"/>
          </a:p>
          <a:p>
            <a:r>
              <a:rPr kumimoji="1" lang="en-US" altLang="ko-KR" dirty="0"/>
              <a:t>Detection </a:t>
            </a:r>
            <a:r>
              <a:rPr kumimoji="1" lang="ko-KR" altLang="en-US" dirty="0"/>
              <a:t>과정을 거치지 않기 때문에 빠르다는 장점이 있어 </a:t>
            </a:r>
            <a:r>
              <a:rPr kumimoji="1" lang="en-US" altLang="ko-KR" dirty="0"/>
              <a:t>Real-time</a:t>
            </a:r>
            <a:r>
              <a:rPr kumimoji="1" lang="ko-KR" altLang="en-US" dirty="0"/>
              <a:t>에 적용할 수 있음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03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b="1" dirty="0"/>
              <a:t>Bottom-Up H</a:t>
            </a:r>
            <a:r>
              <a:rPr kumimoji="1" lang="en-US" altLang="ko-KR" sz="3600" b="1" dirty="0"/>
              <a:t>uman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Pose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Estimation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Via Disentangled </a:t>
            </a:r>
            <a:r>
              <a:rPr kumimoji="1" lang="en-US" altLang="ko-KR" sz="3600" b="1" dirty="0" err="1"/>
              <a:t>Keypoint</a:t>
            </a:r>
            <a:r>
              <a:rPr kumimoji="1" lang="en-US" altLang="ko-KR" sz="3600" b="1" dirty="0"/>
              <a:t> Regression(DEKR)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68CCC-00CD-C3E8-D75E-3C915ED2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1138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ulti-branch structure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Adaptive convolutions</a:t>
            </a:r>
          </a:p>
        </p:txBody>
      </p:sp>
      <p:pic>
        <p:nvPicPr>
          <p:cNvPr id="5" name="그림 4" descr="수상스포츠, 서핑, 스포츠, 실외이(가) 표시된 사진&#10;&#10;자동 생성된 설명">
            <a:extLst>
              <a:ext uri="{FF2B5EF4-FFF2-40B4-BE49-F238E27FC236}">
                <a16:creationId xmlns:a16="http://schemas.microsoft.com/office/drawing/2014/main" id="{F41CF68E-1848-3F7D-E105-58F6D8B6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60" y="2301190"/>
            <a:ext cx="4498405" cy="34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7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Multi-branch structure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645889-7DCC-3A23-10E7-95D6E0ADF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2657" y="2202297"/>
            <a:ext cx="6019800" cy="312420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D2872C-E5F9-9ADD-22C0-F761401D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34" y="3091492"/>
            <a:ext cx="2082803" cy="177800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0A2A666-69BA-A3BB-2136-BDA8A096F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081" y="2348955"/>
            <a:ext cx="1742107" cy="7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Multi-branch structure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505526B-69D2-DC12-AD3D-462978EE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6" y="1434672"/>
            <a:ext cx="11661947" cy="1578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7D9861B-75C2-3AF7-50FB-240574A8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495" y="3129740"/>
            <a:ext cx="6540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961515-57B4-2133-7678-8B947EBB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6" y="551810"/>
            <a:ext cx="6306190" cy="63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Adaptive convolutions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2C7E7A-9FD0-57EE-56D5-8477D24852AC}"/>
              </a:ext>
            </a:extLst>
          </p:cNvPr>
          <p:cNvSpPr/>
          <p:nvPr/>
        </p:nvSpPr>
        <p:spPr>
          <a:xfrm>
            <a:off x="5236625" y="4547374"/>
            <a:ext cx="285814" cy="27415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433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61A22-220E-BCBC-2BE1-3AE843EB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Adaptive convolutions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AF7A91-58F3-36A9-5FBE-4B0E78AC3D57}"/>
              </a:ext>
            </a:extLst>
          </p:cNvPr>
          <p:cNvSpPr/>
          <p:nvPr/>
        </p:nvSpPr>
        <p:spPr>
          <a:xfrm>
            <a:off x="403600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A0215-E813-6A6F-AC9B-E32EF10C6684}"/>
              </a:ext>
            </a:extLst>
          </p:cNvPr>
          <p:cNvSpPr/>
          <p:nvPr/>
        </p:nvSpPr>
        <p:spPr>
          <a:xfrm>
            <a:off x="949710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2E82DF-375E-1A8C-E0C8-C3C4B0B68F2D}"/>
              </a:ext>
            </a:extLst>
          </p:cNvPr>
          <p:cNvSpPr/>
          <p:nvPr/>
        </p:nvSpPr>
        <p:spPr>
          <a:xfrm>
            <a:off x="1495820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A8DB07-ADAC-0DA0-3AAE-32D94A389E79}"/>
              </a:ext>
            </a:extLst>
          </p:cNvPr>
          <p:cNvSpPr/>
          <p:nvPr/>
        </p:nvSpPr>
        <p:spPr>
          <a:xfrm>
            <a:off x="2041929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315393-BBD7-E10E-E256-586A9C004073}"/>
              </a:ext>
            </a:extLst>
          </p:cNvPr>
          <p:cNvSpPr/>
          <p:nvPr/>
        </p:nvSpPr>
        <p:spPr>
          <a:xfrm>
            <a:off x="403600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CBC8F6-C158-DAD6-E14B-006D9F8A39BE}"/>
              </a:ext>
            </a:extLst>
          </p:cNvPr>
          <p:cNvSpPr/>
          <p:nvPr/>
        </p:nvSpPr>
        <p:spPr>
          <a:xfrm>
            <a:off x="949710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874A7F-571C-2778-2C4E-CB8E1AA35C65}"/>
              </a:ext>
            </a:extLst>
          </p:cNvPr>
          <p:cNvSpPr/>
          <p:nvPr/>
        </p:nvSpPr>
        <p:spPr>
          <a:xfrm>
            <a:off x="1495820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134583-C146-2606-3D87-F2220DC164A8}"/>
              </a:ext>
            </a:extLst>
          </p:cNvPr>
          <p:cNvSpPr/>
          <p:nvPr/>
        </p:nvSpPr>
        <p:spPr>
          <a:xfrm>
            <a:off x="2041929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459315-F475-AD81-BB7A-A570225D6FFA}"/>
              </a:ext>
            </a:extLst>
          </p:cNvPr>
          <p:cNvSpPr/>
          <p:nvPr/>
        </p:nvSpPr>
        <p:spPr>
          <a:xfrm>
            <a:off x="403600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6A0323-FE99-5FA8-9927-F7C7BA3FEDD6}"/>
              </a:ext>
            </a:extLst>
          </p:cNvPr>
          <p:cNvSpPr/>
          <p:nvPr/>
        </p:nvSpPr>
        <p:spPr>
          <a:xfrm>
            <a:off x="949710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520DF9-0712-BFB8-D75D-F03C657121DB}"/>
              </a:ext>
            </a:extLst>
          </p:cNvPr>
          <p:cNvSpPr/>
          <p:nvPr/>
        </p:nvSpPr>
        <p:spPr>
          <a:xfrm>
            <a:off x="1495820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2CDE97-084B-B9C9-1E3C-59135994A94D}"/>
              </a:ext>
            </a:extLst>
          </p:cNvPr>
          <p:cNvSpPr/>
          <p:nvPr/>
        </p:nvSpPr>
        <p:spPr>
          <a:xfrm>
            <a:off x="2041929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6CCE58-7A46-22B6-10B5-FD993D74E6A7}"/>
              </a:ext>
            </a:extLst>
          </p:cNvPr>
          <p:cNvSpPr/>
          <p:nvPr/>
        </p:nvSpPr>
        <p:spPr>
          <a:xfrm>
            <a:off x="403600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AA716E-0BE3-A472-9537-E32FC8754E64}"/>
              </a:ext>
            </a:extLst>
          </p:cNvPr>
          <p:cNvSpPr/>
          <p:nvPr/>
        </p:nvSpPr>
        <p:spPr>
          <a:xfrm>
            <a:off x="949710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C59D3-F9D6-8DE0-39F6-074F6FA3F1BA}"/>
              </a:ext>
            </a:extLst>
          </p:cNvPr>
          <p:cNvSpPr/>
          <p:nvPr/>
        </p:nvSpPr>
        <p:spPr>
          <a:xfrm>
            <a:off x="1495820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8F29C2-A19F-A1CF-BB00-11484203A7CB}"/>
              </a:ext>
            </a:extLst>
          </p:cNvPr>
          <p:cNvSpPr/>
          <p:nvPr/>
        </p:nvSpPr>
        <p:spPr>
          <a:xfrm>
            <a:off x="2041929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1CA52F-FE41-3119-72D2-8455BAE8449A}"/>
              </a:ext>
            </a:extLst>
          </p:cNvPr>
          <p:cNvSpPr/>
          <p:nvPr/>
        </p:nvSpPr>
        <p:spPr>
          <a:xfrm>
            <a:off x="403600" y="282326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416918-D38F-F47A-794C-0C4ABD29CF1D}"/>
              </a:ext>
            </a:extLst>
          </p:cNvPr>
          <p:cNvSpPr/>
          <p:nvPr/>
        </p:nvSpPr>
        <p:spPr>
          <a:xfrm>
            <a:off x="949709" y="282326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9A292A-EEB2-89E3-7CE8-F12563D8E401}"/>
              </a:ext>
            </a:extLst>
          </p:cNvPr>
          <p:cNvSpPr/>
          <p:nvPr/>
        </p:nvSpPr>
        <p:spPr>
          <a:xfrm>
            <a:off x="1495819" y="282326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56582A-53AE-94C3-E387-F26A258BE483}"/>
              </a:ext>
            </a:extLst>
          </p:cNvPr>
          <p:cNvSpPr/>
          <p:nvPr/>
        </p:nvSpPr>
        <p:spPr>
          <a:xfrm>
            <a:off x="403599" y="332837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F974B4-EE9F-09CA-66CE-7D01E6F2BE10}"/>
              </a:ext>
            </a:extLst>
          </p:cNvPr>
          <p:cNvSpPr/>
          <p:nvPr/>
        </p:nvSpPr>
        <p:spPr>
          <a:xfrm>
            <a:off x="949708" y="332837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C7C40F-BF47-F46D-CC77-BC26D8251996}"/>
              </a:ext>
            </a:extLst>
          </p:cNvPr>
          <p:cNvSpPr/>
          <p:nvPr/>
        </p:nvSpPr>
        <p:spPr>
          <a:xfrm>
            <a:off x="1495816" y="332837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E16BCE-8F9A-768E-47D2-1FC1885199B2}"/>
              </a:ext>
            </a:extLst>
          </p:cNvPr>
          <p:cNvSpPr/>
          <p:nvPr/>
        </p:nvSpPr>
        <p:spPr>
          <a:xfrm>
            <a:off x="403596" y="383348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C1E372-0212-B44B-103F-ABFB9D334AA1}"/>
              </a:ext>
            </a:extLst>
          </p:cNvPr>
          <p:cNvSpPr/>
          <p:nvPr/>
        </p:nvSpPr>
        <p:spPr>
          <a:xfrm>
            <a:off x="949705" y="383348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57E599-CD3C-45B0-52EB-D0EF9E734B5E}"/>
              </a:ext>
            </a:extLst>
          </p:cNvPr>
          <p:cNvSpPr/>
          <p:nvPr/>
        </p:nvSpPr>
        <p:spPr>
          <a:xfrm>
            <a:off x="1495811" y="3833482"/>
            <a:ext cx="546109" cy="505109"/>
          </a:xfrm>
          <a:prstGeom prst="rect">
            <a:avLst/>
          </a:prstGeom>
          <a:solidFill>
            <a:schemeClr val="accent6">
              <a:lumMod val="50000"/>
              <a:alpha val="701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13010-A8F8-2486-C52E-CB806B033553}"/>
              </a:ext>
            </a:extLst>
          </p:cNvPr>
          <p:cNvSpPr/>
          <p:nvPr/>
        </p:nvSpPr>
        <p:spPr>
          <a:xfrm>
            <a:off x="4632976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2B6CD4-AAA1-8E6A-66B2-3636491DCC24}"/>
              </a:ext>
            </a:extLst>
          </p:cNvPr>
          <p:cNvSpPr/>
          <p:nvPr/>
        </p:nvSpPr>
        <p:spPr>
          <a:xfrm>
            <a:off x="5179085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9DF876-A012-4EC0-CB9A-4B25BA95D19E}"/>
              </a:ext>
            </a:extLst>
          </p:cNvPr>
          <p:cNvSpPr/>
          <p:nvPr/>
        </p:nvSpPr>
        <p:spPr>
          <a:xfrm>
            <a:off x="5725195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292E89-5DC5-3DF8-1041-977E02C787BF}"/>
              </a:ext>
            </a:extLst>
          </p:cNvPr>
          <p:cNvSpPr/>
          <p:nvPr/>
        </p:nvSpPr>
        <p:spPr>
          <a:xfrm>
            <a:off x="6271305" y="282326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163DA7-8F3C-F9E0-9A92-4371DFAD347C}"/>
              </a:ext>
            </a:extLst>
          </p:cNvPr>
          <p:cNvSpPr/>
          <p:nvPr/>
        </p:nvSpPr>
        <p:spPr>
          <a:xfrm>
            <a:off x="4632976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5B2440-90D1-CCF5-79B4-3FBCA546D237}"/>
              </a:ext>
            </a:extLst>
          </p:cNvPr>
          <p:cNvSpPr/>
          <p:nvPr/>
        </p:nvSpPr>
        <p:spPr>
          <a:xfrm>
            <a:off x="5179085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7D23A2-25B5-B7D3-9C26-988E72BD719B}"/>
              </a:ext>
            </a:extLst>
          </p:cNvPr>
          <p:cNvSpPr/>
          <p:nvPr/>
        </p:nvSpPr>
        <p:spPr>
          <a:xfrm>
            <a:off x="5725195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AD030B-EE4B-CE83-BC15-4CC2FF7D73E8}"/>
              </a:ext>
            </a:extLst>
          </p:cNvPr>
          <p:cNvSpPr/>
          <p:nvPr/>
        </p:nvSpPr>
        <p:spPr>
          <a:xfrm>
            <a:off x="6271305" y="332837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45FB78-52C1-8BFA-0C30-83C2DD37887A}"/>
              </a:ext>
            </a:extLst>
          </p:cNvPr>
          <p:cNvSpPr/>
          <p:nvPr/>
        </p:nvSpPr>
        <p:spPr>
          <a:xfrm>
            <a:off x="4632976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D89378-8383-7E62-C802-7533E679F615}"/>
              </a:ext>
            </a:extLst>
          </p:cNvPr>
          <p:cNvSpPr/>
          <p:nvPr/>
        </p:nvSpPr>
        <p:spPr>
          <a:xfrm>
            <a:off x="5179085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D1514A4-E645-3556-A149-5366DF641DAE}"/>
              </a:ext>
            </a:extLst>
          </p:cNvPr>
          <p:cNvSpPr/>
          <p:nvPr/>
        </p:nvSpPr>
        <p:spPr>
          <a:xfrm>
            <a:off x="5725195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3A6F0A-DEF5-336F-79ED-C6443412F332}"/>
              </a:ext>
            </a:extLst>
          </p:cNvPr>
          <p:cNvSpPr/>
          <p:nvPr/>
        </p:nvSpPr>
        <p:spPr>
          <a:xfrm>
            <a:off x="6271305" y="3833482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11717A-5548-6FC0-AD07-C2F34D59D03A}"/>
              </a:ext>
            </a:extLst>
          </p:cNvPr>
          <p:cNvSpPr/>
          <p:nvPr/>
        </p:nvSpPr>
        <p:spPr>
          <a:xfrm>
            <a:off x="4632976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25DC6-BF49-E0BF-0942-0168DFEFC52C}"/>
              </a:ext>
            </a:extLst>
          </p:cNvPr>
          <p:cNvSpPr/>
          <p:nvPr/>
        </p:nvSpPr>
        <p:spPr>
          <a:xfrm>
            <a:off x="5179085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5BC278-C758-7367-D4F3-F4D316E4835A}"/>
              </a:ext>
            </a:extLst>
          </p:cNvPr>
          <p:cNvSpPr/>
          <p:nvPr/>
        </p:nvSpPr>
        <p:spPr>
          <a:xfrm>
            <a:off x="5725195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6BFD72-6536-65AF-B4BC-7334520AEE0F}"/>
              </a:ext>
            </a:extLst>
          </p:cNvPr>
          <p:cNvSpPr/>
          <p:nvPr/>
        </p:nvSpPr>
        <p:spPr>
          <a:xfrm>
            <a:off x="6271305" y="4338591"/>
            <a:ext cx="546109" cy="505109"/>
          </a:xfrm>
          <a:prstGeom prst="rect">
            <a:avLst/>
          </a:prstGeom>
          <a:solidFill>
            <a:schemeClr val="accent6">
              <a:alpha val="4977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5C7BE7EF-C8AA-36ED-7F4F-4236E696C28B}"/>
              </a:ext>
            </a:extLst>
          </p:cNvPr>
          <p:cNvGrpSpPr/>
          <p:nvPr/>
        </p:nvGrpSpPr>
        <p:grpSpPr>
          <a:xfrm rot="19774587">
            <a:off x="5103796" y="2702119"/>
            <a:ext cx="1772044" cy="2262724"/>
            <a:chOff x="5995968" y="2027039"/>
            <a:chExt cx="2293162" cy="3186112"/>
          </a:xfrm>
        </p:grpSpPr>
        <p:sp>
          <p:nvSpPr>
            <p:cNvPr id="1033" name="직사각형 1032">
              <a:extLst>
                <a:ext uri="{FF2B5EF4-FFF2-40B4-BE49-F238E27FC236}">
                  <a16:creationId xmlns:a16="http://schemas.microsoft.com/office/drawing/2014/main" id="{3AE4E3E8-EB56-1785-6222-CB77B65CD9B1}"/>
                </a:ext>
              </a:extLst>
            </p:cNvPr>
            <p:cNvSpPr/>
            <p:nvPr/>
          </p:nvSpPr>
          <p:spPr>
            <a:xfrm>
              <a:off x="5995986" y="2027039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E9B68580-A86F-445B-10B3-EC059B955E82}"/>
                </a:ext>
              </a:extLst>
            </p:cNvPr>
            <p:cNvSpPr/>
            <p:nvPr/>
          </p:nvSpPr>
          <p:spPr>
            <a:xfrm>
              <a:off x="6760367" y="2027039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0610CDA8-104B-AB04-4BC0-3A2A75658EA4}"/>
                </a:ext>
              </a:extLst>
            </p:cNvPr>
            <p:cNvSpPr/>
            <p:nvPr/>
          </p:nvSpPr>
          <p:spPr>
            <a:xfrm>
              <a:off x="7524749" y="2027039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64A0D43-9EC6-3BF9-99B6-09ECB9FD45A1}"/>
                </a:ext>
              </a:extLst>
            </p:cNvPr>
            <p:cNvSpPr/>
            <p:nvPr/>
          </p:nvSpPr>
          <p:spPr>
            <a:xfrm>
              <a:off x="5995985" y="2823567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AA780593-FB0D-D4B3-0A69-58401429413F}"/>
                </a:ext>
              </a:extLst>
            </p:cNvPr>
            <p:cNvSpPr/>
            <p:nvPr/>
          </p:nvSpPr>
          <p:spPr>
            <a:xfrm>
              <a:off x="6760366" y="2823567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923770D5-E10C-4C3E-B2E5-6F7E8810691D}"/>
                </a:ext>
              </a:extLst>
            </p:cNvPr>
            <p:cNvSpPr/>
            <p:nvPr/>
          </p:nvSpPr>
          <p:spPr>
            <a:xfrm>
              <a:off x="7524745" y="2823567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B3C3A53B-206D-76CE-7DC7-609355652ACD}"/>
                </a:ext>
              </a:extLst>
            </p:cNvPr>
            <p:cNvSpPr/>
            <p:nvPr/>
          </p:nvSpPr>
          <p:spPr>
            <a:xfrm>
              <a:off x="5995981" y="3620096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4F0972F8-7B6A-8E76-3E1E-FC436D282C16}"/>
                </a:ext>
              </a:extLst>
            </p:cNvPr>
            <p:cNvSpPr/>
            <p:nvPr/>
          </p:nvSpPr>
          <p:spPr>
            <a:xfrm>
              <a:off x="6760361" y="3620096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F4EA4ADD-0F0B-B026-08EA-C882FC60E0F6}"/>
                </a:ext>
              </a:extLst>
            </p:cNvPr>
            <p:cNvSpPr/>
            <p:nvPr/>
          </p:nvSpPr>
          <p:spPr>
            <a:xfrm>
              <a:off x="7524738" y="3620096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AA7E23E0-373B-DFEB-6215-ADC00E292623}"/>
                </a:ext>
              </a:extLst>
            </p:cNvPr>
            <p:cNvSpPr/>
            <p:nvPr/>
          </p:nvSpPr>
          <p:spPr>
            <a:xfrm>
              <a:off x="7524738" y="4416623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48F91D36-3E94-6FF9-5E98-B18B6308709C}"/>
                </a:ext>
              </a:extLst>
            </p:cNvPr>
            <p:cNvSpPr/>
            <p:nvPr/>
          </p:nvSpPr>
          <p:spPr>
            <a:xfrm>
              <a:off x="6760356" y="4416623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6BA9DBDB-70B3-1586-B4B7-04B9E262CA18}"/>
                </a:ext>
              </a:extLst>
            </p:cNvPr>
            <p:cNvSpPr/>
            <p:nvPr/>
          </p:nvSpPr>
          <p:spPr>
            <a:xfrm>
              <a:off x="5995968" y="4416623"/>
              <a:ext cx="764381" cy="796528"/>
            </a:xfrm>
            <a:prstGeom prst="rect">
              <a:avLst/>
            </a:prstGeom>
            <a:solidFill>
              <a:schemeClr val="accent6">
                <a:lumMod val="50000"/>
                <a:alpha val="7012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49" name="타원 1048">
            <a:extLst>
              <a:ext uri="{FF2B5EF4-FFF2-40B4-BE49-F238E27FC236}">
                <a16:creationId xmlns:a16="http://schemas.microsoft.com/office/drawing/2014/main" id="{49BB90D5-B09F-BE39-2C63-347A8C42E195}"/>
              </a:ext>
            </a:extLst>
          </p:cNvPr>
          <p:cNvSpPr/>
          <p:nvPr/>
        </p:nvSpPr>
        <p:spPr>
          <a:xfrm>
            <a:off x="6381783" y="4454016"/>
            <a:ext cx="285814" cy="27415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7" name="타원 1046">
            <a:extLst>
              <a:ext uri="{FF2B5EF4-FFF2-40B4-BE49-F238E27FC236}">
                <a16:creationId xmlns:a16="http://schemas.microsoft.com/office/drawing/2014/main" id="{470A45C0-98A3-937C-DE5A-B6C0F5AFEA73}"/>
              </a:ext>
            </a:extLst>
          </p:cNvPr>
          <p:cNvSpPr/>
          <p:nvPr/>
        </p:nvSpPr>
        <p:spPr>
          <a:xfrm>
            <a:off x="2159317" y="4406697"/>
            <a:ext cx="285814" cy="27415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0" name="오른쪽 화살표[R] 1049">
            <a:extLst>
              <a:ext uri="{FF2B5EF4-FFF2-40B4-BE49-F238E27FC236}">
                <a16:creationId xmlns:a16="http://schemas.microsoft.com/office/drawing/2014/main" id="{390A3233-8276-C6E7-46B0-73C9BCD1145C}"/>
              </a:ext>
            </a:extLst>
          </p:cNvPr>
          <p:cNvSpPr/>
          <p:nvPr/>
        </p:nvSpPr>
        <p:spPr>
          <a:xfrm>
            <a:off x="3066170" y="3766575"/>
            <a:ext cx="998578" cy="17458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F14CCD34-4786-7624-E82C-50C142951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93" y="3974778"/>
            <a:ext cx="3223396" cy="431919"/>
          </a:xfrm>
          <a:prstGeom prst="rect">
            <a:avLst/>
          </a:prstGeom>
        </p:spPr>
      </p:pic>
      <p:pic>
        <p:nvPicPr>
          <p:cNvPr id="1054" name="그림 1053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18D1E7C8-B0F2-5932-AF9C-90C6E62E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15" y="2240755"/>
            <a:ext cx="4195111" cy="744846"/>
          </a:xfrm>
          <a:prstGeom prst="rect">
            <a:avLst/>
          </a:prstGeom>
        </p:spPr>
      </p:pic>
      <p:sp>
        <p:nvSpPr>
          <p:cNvPr id="1057" name="모서리가 둥근 직사각형 1056">
            <a:extLst>
              <a:ext uri="{FF2B5EF4-FFF2-40B4-BE49-F238E27FC236}">
                <a16:creationId xmlns:a16="http://schemas.microsoft.com/office/drawing/2014/main" id="{BBEBC83E-7A81-6ED4-3D6A-0CE70E49445D}"/>
              </a:ext>
            </a:extLst>
          </p:cNvPr>
          <p:cNvSpPr/>
          <p:nvPr/>
        </p:nvSpPr>
        <p:spPr>
          <a:xfrm>
            <a:off x="9168073" y="3990129"/>
            <a:ext cx="391563" cy="366934"/>
          </a:xfrm>
          <a:prstGeom prst="round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8" name="모서리가 둥근 직사각형 1057">
            <a:extLst>
              <a:ext uri="{FF2B5EF4-FFF2-40B4-BE49-F238E27FC236}">
                <a16:creationId xmlns:a16="http://schemas.microsoft.com/office/drawing/2014/main" id="{37049C09-5C2D-68B7-7296-98D361E741D2}"/>
              </a:ext>
            </a:extLst>
          </p:cNvPr>
          <p:cNvSpPr/>
          <p:nvPr/>
        </p:nvSpPr>
        <p:spPr>
          <a:xfrm>
            <a:off x="10215195" y="4012638"/>
            <a:ext cx="1388211" cy="373085"/>
          </a:xfrm>
          <a:prstGeom prst="roundRect">
            <a:avLst/>
          </a:prstGeom>
          <a:solidFill>
            <a:schemeClr val="accent4"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21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949</Words>
  <Application>Microsoft Macintosh PowerPoint</Application>
  <PresentationFormat>와이드스크린</PresentationFormat>
  <Paragraphs>111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BM YEONSUNG OTF</vt:lpstr>
      <vt:lpstr>Arial</vt:lpstr>
      <vt:lpstr>Calibri</vt:lpstr>
      <vt:lpstr>Calibri Light</vt:lpstr>
      <vt:lpstr>Office 테마</vt:lpstr>
      <vt:lpstr>Bottom-Up Human Pose Estimation Via Disentangled Keypoint Regression (DEKR)</vt:lpstr>
      <vt:lpstr>Pose Estimation </vt:lpstr>
      <vt:lpstr>Top-down</vt:lpstr>
      <vt:lpstr>Bottom-up</vt:lpstr>
      <vt:lpstr>Bottom-Up Human Pose Estimation Via Disentangled Keypoint Regression(DEKR)</vt:lpstr>
      <vt:lpstr>Multi-branch structure</vt:lpstr>
      <vt:lpstr>Multi-branch structure</vt:lpstr>
      <vt:lpstr>Adaptive convolutions</vt:lpstr>
      <vt:lpstr>Adaptive convolutions</vt:lpstr>
      <vt:lpstr>Experiments</vt:lpstr>
      <vt:lpstr>Network Architecture</vt:lpstr>
      <vt:lpstr>Dataset – COCO &amp; CrowdPose</vt:lpstr>
      <vt:lpstr>Experiments(COCO)</vt:lpstr>
      <vt:lpstr>Experiments(Crowd-Pose)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Human Pose Estimation Via Disentangled Keypoint Regression </dc:title>
  <dc:creator>박제형(학부생-자동차IT융합학과)</dc:creator>
  <cp:lastModifiedBy>박제형(학부생-자동차IT융합학과)</cp:lastModifiedBy>
  <cp:revision>19</cp:revision>
  <dcterms:created xsi:type="dcterms:W3CDTF">2022-07-11T14:53:20Z</dcterms:created>
  <dcterms:modified xsi:type="dcterms:W3CDTF">2022-08-02T11:12:39Z</dcterms:modified>
</cp:coreProperties>
</file>