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7" r:id="rId9"/>
    <p:sldId id="268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/>
    <p:restoredTop sz="50648" autoAdjust="0"/>
  </p:normalViewPr>
  <p:slideViewPr>
    <p:cSldViewPr snapToGrid="0">
      <p:cViewPr varScale="1">
        <p:scale>
          <a:sx n="42" d="100"/>
          <a:sy n="42" d="100"/>
        </p:scale>
        <p:origin x="2429" y="43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7EB62-F127-D146-AF69-B1A1CBA78486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A53B-FCAB-5A42-B457-419DAFDCA0F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85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980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</a:t>
            </a:r>
            <a:r>
              <a:rPr lang="en-US" altLang="ko-KR" dirty="0" err="1"/>
              <a:t>umsampling</a:t>
            </a:r>
            <a:r>
              <a:rPr lang="ko-KR" altLang="en-US" dirty="0"/>
              <a:t>과 </a:t>
            </a:r>
            <a:r>
              <a:rPr lang="en-US" altLang="ko-KR" dirty="0" err="1"/>
              <a:t>downsampling</a:t>
            </a:r>
            <a:r>
              <a:rPr lang="ko-KR" altLang="en-US" dirty="0"/>
              <a:t>이 언제 일어나고 각 각에 어떻게 적용되는지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논문을 보면 알 수 있듯이</a:t>
            </a:r>
            <a:r>
              <a:rPr lang="en-US" altLang="ko-KR" dirty="0"/>
              <a:t>, input resolution index </a:t>
            </a:r>
            <a:r>
              <a:rPr lang="ko-KR" altLang="en-US" dirty="0"/>
              <a:t>값이 </a:t>
            </a:r>
            <a:r>
              <a:rPr lang="en-US" altLang="ko-KR" dirty="0"/>
              <a:t>x</a:t>
            </a:r>
            <a:r>
              <a:rPr lang="ko-KR" altLang="en-US" dirty="0"/>
              <a:t>이고 </a:t>
            </a:r>
            <a:r>
              <a:rPr lang="en-US" altLang="ko-KR" dirty="0"/>
              <a:t>output resolution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값이 </a:t>
            </a:r>
            <a:r>
              <a:rPr lang="en-US" altLang="ko-KR" dirty="0"/>
              <a:t>r</a:t>
            </a:r>
            <a:r>
              <a:rPr lang="ko-KR" altLang="en-US" dirty="0"/>
              <a:t>이라고 했을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resolution index</a:t>
            </a:r>
            <a:r>
              <a:rPr lang="ko-KR" altLang="en-US" dirty="0"/>
              <a:t>값과 </a:t>
            </a:r>
            <a:r>
              <a:rPr lang="en-US" altLang="ko-KR" dirty="0"/>
              <a:t>output resolution index</a:t>
            </a:r>
            <a:r>
              <a:rPr lang="ko-KR" altLang="en-US" dirty="0"/>
              <a:t>값이 같다면 </a:t>
            </a:r>
            <a:r>
              <a:rPr lang="en-US" altLang="ko-KR" dirty="0"/>
              <a:t>resolution</a:t>
            </a:r>
            <a:r>
              <a:rPr lang="ko-KR" altLang="en-US" dirty="0"/>
              <a:t>을 그대로 전달합니다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resolution index</a:t>
            </a:r>
            <a:r>
              <a:rPr lang="ko-KR" altLang="en-US" dirty="0"/>
              <a:t>값이 </a:t>
            </a:r>
            <a:r>
              <a:rPr lang="en-US" altLang="ko-KR" dirty="0"/>
              <a:t>output resolution index</a:t>
            </a:r>
            <a:r>
              <a:rPr lang="ko-KR" altLang="en-US" dirty="0"/>
              <a:t>값보다 작다면 </a:t>
            </a:r>
            <a:r>
              <a:rPr lang="en-US" altLang="ko-KR" dirty="0" err="1"/>
              <a:t>donwsampling</a:t>
            </a:r>
            <a:r>
              <a:rPr lang="ko-KR" altLang="en-US" dirty="0"/>
              <a:t>이 일어나게 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(output index – input index)</a:t>
            </a:r>
            <a:r>
              <a:rPr lang="ko-KR" altLang="en-US" dirty="0"/>
              <a:t>번 반복하면서 </a:t>
            </a:r>
            <a:r>
              <a:rPr lang="en-US" altLang="ko-KR" dirty="0"/>
              <a:t>stride-2 3*3 convolution</a:t>
            </a:r>
            <a:r>
              <a:rPr lang="ko-KR" altLang="en-US" dirty="0"/>
              <a:t>을 적용합니다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이와 반대로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resolution index</a:t>
            </a:r>
            <a:r>
              <a:rPr lang="ko-KR" altLang="en-US" dirty="0"/>
              <a:t>값이 </a:t>
            </a:r>
            <a:r>
              <a:rPr lang="en-US" altLang="ko-KR" dirty="0"/>
              <a:t>output resolution index</a:t>
            </a:r>
            <a:r>
              <a:rPr lang="ko-KR" altLang="en-US" dirty="0"/>
              <a:t>값보다 크다면 </a:t>
            </a:r>
            <a:r>
              <a:rPr lang="en-US" altLang="ko-KR" dirty="0" err="1"/>
              <a:t>upsampling</a:t>
            </a:r>
            <a:r>
              <a:rPr lang="ko-KR" altLang="en-US" dirty="0"/>
              <a:t>이 일어나게 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bilinear</a:t>
            </a:r>
            <a:r>
              <a:rPr lang="ko-KR" altLang="en-US" dirty="0"/>
              <a:t>하게 </a:t>
            </a:r>
            <a:r>
              <a:rPr lang="en-US" altLang="ko-KR" dirty="0"/>
              <a:t>1*1 conv</a:t>
            </a:r>
            <a:r>
              <a:rPr lang="ko-KR" altLang="en-US" dirty="0"/>
              <a:t>를 적용합니다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80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거치고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완료한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들을 합치는 작업을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즉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key point estimation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위해서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spatial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decoder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설계하기 위함이라는 것을 암묵적으로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이렇게 단계가 거듭되면 거듭될 수록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더 많이 일어나고 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들도 증가하게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이렇게 생긴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resolution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final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통해서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merge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하게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그러면 더욱더 정확한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key point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들을 얻을 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있게됩니다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kumimoji="1" lang="ko-KR" altLang="en-US" dirty="0"/>
              <a:t>이때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예측 </a:t>
            </a:r>
            <a:r>
              <a:rPr kumimoji="1" lang="en-US" altLang="ko-KR" dirty="0"/>
              <a:t>Heatmap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channel </a:t>
            </a:r>
            <a:r>
              <a:rPr kumimoji="1" lang="ko-KR" altLang="en-US" dirty="0"/>
              <a:t>수는 </a:t>
            </a:r>
            <a:r>
              <a:rPr kumimoji="1" lang="en-US" altLang="ko-KR" dirty="0"/>
              <a:t>coco data-set</a:t>
            </a:r>
            <a:r>
              <a:rPr kumimoji="1" lang="ko-KR" altLang="en-US" dirty="0"/>
              <a:t>을 기준으로 하였기 때문에 </a:t>
            </a:r>
            <a:r>
              <a:rPr kumimoji="1" lang="en-US" altLang="ko-KR" dirty="0"/>
              <a:t>coco data-set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 개수인 </a:t>
            </a:r>
            <a:r>
              <a:rPr kumimoji="1" lang="en-US" altLang="ko-KR" dirty="0"/>
              <a:t>17</a:t>
            </a:r>
            <a:r>
              <a:rPr kumimoji="1" lang="ko-KR" altLang="en-US" dirty="0"/>
              <a:t>개가 됩니다</a:t>
            </a:r>
            <a:r>
              <a:rPr kumimoji="1"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input </a:t>
            </a:r>
            <a:r>
              <a:rPr lang="ko-KR" altLang="en-US" dirty="0"/>
              <a:t>이미지의 크기에 따라서 </a:t>
            </a:r>
            <a:r>
              <a:rPr lang="en-US" altLang="ko-KR" dirty="0"/>
              <a:t>stage</a:t>
            </a:r>
            <a:r>
              <a:rPr lang="ko-KR" altLang="en-US" dirty="0"/>
              <a:t>의 수는 더 증가 할 수도 있고</a:t>
            </a:r>
            <a:r>
              <a:rPr lang="en-US" altLang="ko-KR" dirty="0"/>
              <a:t>, </a:t>
            </a:r>
            <a:r>
              <a:rPr lang="ko-KR" altLang="en-US" dirty="0"/>
              <a:t>줄어들 수도 있습니다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23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코드와 손으로 </a:t>
            </a:r>
            <a:r>
              <a:rPr lang="ko-KR" altLang="en-US" dirty="0" err="1"/>
              <a:t>한거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그다음에</a:t>
            </a:r>
            <a:r>
              <a:rPr lang="ko-KR" altLang="en-US" dirty="0"/>
              <a:t> 나오는 </a:t>
            </a:r>
            <a:r>
              <a:rPr lang="en-US" altLang="ko-KR" dirty="0"/>
              <a:t>feature </a:t>
            </a:r>
            <a:r>
              <a:rPr lang="ko-KR" altLang="en-US" dirty="0" err="1"/>
              <a:t>디멘션값</a:t>
            </a:r>
            <a:r>
              <a:rPr lang="ko-KR" altLang="en-US" dirty="0"/>
              <a:t> 구하기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영상을 찍었을 때</a:t>
            </a:r>
            <a:r>
              <a:rPr lang="en-US" altLang="ko-KR" dirty="0"/>
              <a:t>, </a:t>
            </a:r>
            <a:r>
              <a:rPr lang="ko-KR" altLang="en-US" dirty="0"/>
              <a:t>크기가 큰 사람과 </a:t>
            </a:r>
            <a:r>
              <a:rPr lang="ko-KR" altLang="en-US" dirty="0" err="1"/>
              <a:t>작은사람</a:t>
            </a:r>
            <a:r>
              <a:rPr lang="ko-KR" altLang="en-US" dirty="0"/>
              <a:t> 모두 찾아야함</a:t>
            </a:r>
            <a:endParaRPr lang="en-US" altLang="ko-KR" dirty="0"/>
          </a:p>
          <a:p>
            <a:r>
              <a:rPr lang="ko-KR" altLang="en-US" dirty="0"/>
              <a:t>가장 위에서는 큰사람을 아래에서는 작은 사람을 </a:t>
            </a:r>
            <a:r>
              <a:rPr lang="ko-KR" altLang="en-US" dirty="0" err="1"/>
              <a:t>찾을수있음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다양한 크기를 가지는 물체를 찾기 위해서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Offset,</a:t>
            </a:r>
            <a:r>
              <a:rPr lang="ko-KR" altLang="en-US" dirty="0"/>
              <a:t> </a:t>
            </a:r>
            <a:r>
              <a:rPr lang="en-US" altLang="ko-KR" dirty="0"/>
              <a:t>heatmap</a:t>
            </a:r>
            <a:r>
              <a:rPr lang="ko-KR" altLang="en-US" dirty="0"/>
              <a:t>까지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주후</a:t>
            </a:r>
            <a:r>
              <a:rPr lang="en-US" altLang="ko-KR" dirty="0"/>
              <a:t>, </a:t>
            </a:r>
            <a:r>
              <a:rPr lang="en-US" altLang="ko-KR" dirty="0" err="1"/>
              <a:t>HRNet</a:t>
            </a:r>
            <a:r>
              <a:rPr lang="ko-KR" altLang="en-US" dirty="0"/>
              <a:t>에 비해서 </a:t>
            </a:r>
            <a:r>
              <a:rPr lang="ko-KR" altLang="en-US" dirty="0" err="1"/>
              <a:t>경량화된</a:t>
            </a:r>
            <a:r>
              <a:rPr lang="ko-KR" altLang="en-US" dirty="0"/>
              <a:t> 알고리즘들이 많이 나옴</a:t>
            </a:r>
            <a:r>
              <a:rPr lang="en-US" altLang="ko-KR" dirty="0"/>
              <a:t>. </a:t>
            </a:r>
            <a:r>
              <a:rPr lang="ko-KR" altLang="en-US" dirty="0"/>
              <a:t>대표적인 방법으로 </a:t>
            </a:r>
            <a:r>
              <a:rPr lang="en-US" altLang="ko-KR" dirty="0"/>
              <a:t>shuffle net human pose estimation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heatmap,</a:t>
            </a:r>
            <a:r>
              <a:rPr lang="ko-KR" altLang="en-US" dirty="0"/>
              <a:t> </a:t>
            </a:r>
            <a:r>
              <a:rPr lang="en-US" altLang="ko-KR" dirty="0"/>
              <a:t>offset</a:t>
            </a:r>
            <a:r>
              <a:rPr lang="ko-KR" altLang="en-US" dirty="0"/>
              <a:t> 맵 이해하기</a:t>
            </a:r>
            <a:r>
              <a:rPr lang="en-US" altLang="ko-KR" dirty="0"/>
              <a:t>(</a:t>
            </a:r>
            <a:r>
              <a:rPr lang="ko-KR" altLang="en-US" dirty="0"/>
              <a:t>코드와 손으로 </a:t>
            </a:r>
            <a:r>
              <a:rPr lang="ko-KR" altLang="en-US" dirty="0" err="1"/>
              <a:t>해보는거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결국 최종적으로 </a:t>
            </a:r>
            <a:r>
              <a:rPr lang="en-US" altLang="ko-KR" dirty="0"/>
              <a:t>feature map</a:t>
            </a:r>
            <a:r>
              <a:rPr lang="ko-KR" altLang="en-US" dirty="0"/>
              <a:t>이 어떻게 나오는지 </a:t>
            </a:r>
            <a:r>
              <a:rPr lang="en-US" altLang="ko-KR" dirty="0"/>
              <a:t>stage</a:t>
            </a:r>
            <a:r>
              <a:rPr lang="ko-KR" altLang="en-US" dirty="0"/>
              <a:t>를 따라가면서 직접 해보기</a:t>
            </a:r>
            <a:r>
              <a:rPr lang="en-US" altLang="ko-KR" dirty="0"/>
              <a:t>(</a:t>
            </a:r>
            <a:r>
              <a:rPr lang="ko-KR" altLang="en-US" dirty="0" err="1"/>
              <a:t>입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력으로부터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커널을 사용하여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합성곱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연산을 통해 나온 결과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코드와도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Hrnet</a:t>
            </a:r>
            <a:r>
              <a:rPr lang="ko-KR" altLang="en-US" dirty="0"/>
              <a:t>과 </a:t>
            </a:r>
            <a:r>
              <a:rPr lang="en-US" altLang="ko-KR" dirty="0"/>
              <a:t>shuffle net </a:t>
            </a:r>
            <a:r>
              <a:rPr lang="ko-KR" altLang="en-US" dirty="0"/>
              <a:t>비교</a:t>
            </a:r>
            <a:r>
              <a:rPr lang="en-US" altLang="ko-KR" dirty="0"/>
              <a:t>!!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추후</a:t>
            </a:r>
            <a:r>
              <a:rPr lang="en-US" altLang="ko-KR" dirty="0"/>
              <a:t>, </a:t>
            </a:r>
            <a:r>
              <a:rPr lang="en-US" altLang="ko-KR" dirty="0" err="1"/>
              <a:t>heatmap,offset</a:t>
            </a:r>
            <a:r>
              <a:rPr lang="en-US" altLang="ko-KR" dirty="0"/>
              <a:t> </a:t>
            </a:r>
            <a:r>
              <a:rPr lang="ko-KR" altLang="en-US" dirty="0"/>
              <a:t>맵 통합 가능할까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289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Human Pose Estimation</a:t>
            </a:r>
            <a:r>
              <a:rPr kumimoji="1" lang="ko-KR" altLang="en-US" dirty="0"/>
              <a:t> 각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좌표값을</a:t>
            </a:r>
            <a:r>
              <a:rPr kumimoji="1" lang="ko-KR" altLang="en-US" dirty="0"/>
              <a:t> 예측하는 과제로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input image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받으면 최종 출력으로 해당 </a:t>
            </a:r>
            <a:r>
              <a:rPr kumimoji="1" lang="en-US" altLang="ko-KR" dirty="0"/>
              <a:t>image </a:t>
            </a:r>
            <a:r>
              <a:rPr kumimoji="1" lang="ko-KR" altLang="en-US" dirty="0"/>
              <a:t>에서의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들의 </a:t>
            </a:r>
            <a:r>
              <a:rPr kumimoji="1" lang="ko-KR" altLang="en-US" dirty="0" err="1"/>
              <a:t>좌표값을</a:t>
            </a:r>
            <a:r>
              <a:rPr kumimoji="1" lang="ko-KR" altLang="en-US" dirty="0"/>
              <a:t> 출력하게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저희가 보고 있는 논문에서는 </a:t>
            </a:r>
            <a:r>
              <a:rPr kumimoji="1" lang="en-US" altLang="ko-KR" dirty="0"/>
              <a:t>x, y </a:t>
            </a:r>
            <a:r>
              <a:rPr kumimoji="1" lang="ko-KR" altLang="en-US" dirty="0" err="1"/>
              <a:t>좌표값이</a:t>
            </a:r>
            <a:r>
              <a:rPr kumimoji="1" lang="ko-KR" altLang="en-US" dirty="0"/>
              <a:t> 아닌 </a:t>
            </a:r>
            <a:r>
              <a:rPr kumimoji="1" lang="en-US" altLang="ko-KR" dirty="0"/>
              <a:t>Heatmap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Offset-map</a:t>
            </a:r>
            <a:r>
              <a:rPr kumimoji="1" lang="ko-KR" altLang="en-US" dirty="0"/>
              <a:t> 을 </a:t>
            </a:r>
            <a:r>
              <a:rPr kumimoji="1" lang="en-US" altLang="ko-KR" dirty="0"/>
              <a:t>output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갖도록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Pose Estimation </a:t>
            </a:r>
            <a:r>
              <a:rPr kumimoji="1" lang="ko-KR" altLang="en-US" dirty="0"/>
              <a:t>모델의 구조는 분류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와 유사한 </a:t>
            </a:r>
            <a:r>
              <a:rPr kumimoji="1" lang="en-US" altLang="ko-Kore-KR" dirty="0"/>
              <a:t>CNN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구조를 활용하고 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down sampling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feature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분류하는 일반적인</a:t>
            </a:r>
            <a:r>
              <a:rPr kumimoji="1" lang="en-US" altLang="ko-KR" dirty="0"/>
              <a:t> classification </a:t>
            </a:r>
            <a:r>
              <a:rPr kumimoji="1" lang="ko-KR" altLang="en-US" dirty="0"/>
              <a:t>과제와 달리 </a:t>
            </a:r>
            <a:r>
              <a:rPr kumimoji="1" lang="en-US" altLang="ko-KR" dirty="0"/>
              <a:t>Human Pose Estimation</a:t>
            </a:r>
            <a:r>
              <a:rPr kumimoji="1" lang="ko-KR" altLang="en-US" dirty="0"/>
              <a:t>의 경우에는 </a:t>
            </a:r>
            <a:r>
              <a:rPr kumimoji="1" lang="en-US" altLang="ko-KR" dirty="0"/>
              <a:t>input image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에 맞게 최종 </a:t>
            </a:r>
            <a:r>
              <a:rPr kumimoji="1" lang="ko-KR" altLang="en-US" dirty="0" err="1"/>
              <a:t>출력값을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upsampling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하는 과정이 필요합니다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따라서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downsampling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low resolution</a:t>
            </a:r>
            <a:r>
              <a:rPr kumimoji="1" lang="ko-KR" altLang="en-US" dirty="0"/>
              <a:t> 을 어떻게 </a:t>
            </a:r>
            <a:r>
              <a:rPr kumimoji="1" lang="en-US" altLang="ko-KR" dirty="0"/>
              <a:t>high resolution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복원하거나 유지하는 지가 </a:t>
            </a:r>
            <a:r>
              <a:rPr kumimoji="1" lang="en-US" altLang="ko-KR" dirty="0"/>
              <a:t>Human Pose Estimation </a:t>
            </a:r>
            <a:r>
              <a:rPr kumimoji="1" lang="ko-KR" altLang="en-US" dirty="0"/>
              <a:t>과제에서 중요한 목표가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4360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ore-KR" dirty="0"/>
              <a:t>HR-Net </a:t>
            </a:r>
            <a:r>
              <a:rPr kumimoji="1" lang="ko-KR" altLang="en-US" dirty="0"/>
              <a:t>이전의 방식 중 </a:t>
            </a:r>
            <a:r>
              <a:rPr kumimoji="1" lang="en-US" altLang="ko-KR" dirty="0"/>
              <a:t>Simple baselines </a:t>
            </a:r>
            <a:r>
              <a:rPr kumimoji="1" lang="ko-KR" altLang="en-US" dirty="0"/>
              <a:t>라는 모델의 구조입니다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CNN</a:t>
            </a:r>
            <a:r>
              <a:rPr kumimoji="1" lang="ko-KR" altLang="en-US" dirty="0"/>
              <a:t>의 구조들이 이렇게 인코더 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형식의 구조를 갖고 있는데요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ore-KR" altLang="en-US" dirty="0"/>
              <a:t>그림을</a:t>
            </a:r>
            <a:r>
              <a:rPr kumimoji="1" lang="ko-KR" altLang="en-US" dirty="0"/>
              <a:t> 보시면 </a:t>
            </a:r>
            <a:r>
              <a:rPr kumimoji="1" lang="ko-Kore-KR" altLang="en-US" dirty="0"/>
              <a:t>고해상도에서</a:t>
            </a:r>
            <a:r>
              <a:rPr kumimoji="1" lang="ko-KR" altLang="en-US" dirty="0"/>
              <a:t> 저해상도로 인코딩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저해상도에서 고해상도로 디코딩하는 과정을 볼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압축의 과정은 </a:t>
            </a:r>
            <a:r>
              <a:rPr kumimoji="1" lang="en-US" altLang="ko-KR" dirty="0" err="1"/>
              <a:t>Strided</a:t>
            </a:r>
            <a:r>
              <a:rPr kumimoji="1" lang="en-US" altLang="ko-KR" dirty="0"/>
              <a:t> Convolution, Pooling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복원은 </a:t>
            </a:r>
            <a:r>
              <a:rPr kumimoji="1" lang="en-US" altLang="ko-KR" dirty="0"/>
              <a:t>Up-sampling, Transposed convolution</a:t>
            </a:r>
            <a:r>
              <a:rPr kumimoji="1" lang="ko-KR" altLang="en-US" dirty="0"/>
              <a:t> 을 적용하여 인코딩과 디코딩을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하지만 이러한 구조는 인코딩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디코딩 과정에서 작은 물체나 지역적인 정보들의 손실을 갖게 되는 문제점이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HRNet</a:t>
            </a:r>
            <a:r>
              <a:rPr kumimoji="1" lang="ko-KR" altLang="en-US" dirty="0"/>
              <a:t>은 이러한 정보의 손실을 막기 위해서 제안된 모델입니다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664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HR Net</a:t>
            </a:r>
            <a:r>
              <a:rPr kumimoji="1" lang="ko-KR" altLang="en-US" dirty="0"/>
              <a:t>은 직렬적으로 </a:t>
            </a:r>
            <a:r>
              <a:rPr kumimoji="1" lang="en-US" altLang="ko-KR" dirty="0" err="1"/>
              <a:t>Downsampling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을 하였다가 </a:t>
            </a:r>
            <a:r>
              <a:rPr kumimoji="1" lang="en-US" altLang="ko-KR" dirty="0" err="1"/>
              <a:t>Upsampling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highresolution</a:t>
            </a:r>
            <a:r>
              <a:rPr kumimoji="1" lang="ko-KR" altLang="en-US" dirty="0"/>
              <a:t>을 복원하는 방법이 아닌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High resolution</a:t>
            </a:r>
            <a:r>
              <a:rPr kumimoji="1" lang="ko-KR" altLang="en-US" dirty="0"/>
              <a:t>을 유지한 채 병렬적으로 하위 네트워크들을 구성하여 </a:t>
            </a:r>
            <a:r>
              <a:rPr kumimoji="1" lang="en-US" altLang="ko-KR" dirty="0"/>
              <a:t>Multi-scale Resolution</a:t>
            </a:r>
            <a:r>
              <a:rPr kumimoji="1" lang="ko-KR" altLang="en-US" dirty="0"/>
              <a:t>을 그대로 유지하며 정보의 손실을 줄이고 다양한</a:t>
            </a:r>
            <a:r>
              <a:rPr kumimoji="1" lang="en-US" altLang="ko-KR" dirty="0"/>
              <a:t> Scale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spatial </a:t>
            </a:r>
            <a:r>
              <a:rPr kumimoji="1" lang="ko-KR" altLang="en-US" dirty="0"/>
              <a:t>정보를 학습할 수 있도록 모델을 구성하였습니다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또한 정보 손실을 최대한으로 줄이기 위해서 각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의 정보들을 서로 </a:t>
            </a:r>
            <a:r>
              <a:rPr kumimoji="1" lang="en-US" altLang="ko-KR" dirty="0"/>
              <a:t>fusion </a:t>
            </a:r>
            <a:r>
              <a:rPr kumimoji="1" lang="ko-KR" altLang="en-US" dirty="0"/>
              <a:t>하여 학습 정보를 공유할 수 있도록 합니다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down sampling</a:t>
            </a:r>
            <a:r>
              <a:rPr kumimoji="1" lang="ko-KR" altLang="en-US" dirty="0"/>
              <a:t>을 통해서 정보의 손실이 불가피하게 일어나지만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</a:t>
            </a:r>
            <a:r>
              <a:rPr kumimoji="1" lang="ko-KR" altLang="en-US" dirty="0" err="1"/>
              <a:t>위에있는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과 정보를 교환함으로 정보의 손실을 어느정도 완화하도록 하는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구조를 갖고 있습니다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결과적으로 </a:t>
            </a:r>
            <a:r>
              <a:rPr kumimoji="1" lang="en-US" altLang="ko-KR" dirty="0"/>
              <a:t>HR Net</a:t>
            </a:r>
            <a:r>
              <a:rPr kumimoji="1" lang="ko-KR" altLang="en-US" dirty="0"/>
              <a:t>은 정보의 손실을 줄이기 위해 </a:t>
            </a:r>
            <a:r>
              <a:rPr kumimoji="1" lang="en-US" altLang="ko-KR" dirty="0"/>
              <a:t>sub</a:t>
            </a:r>
            <a:r>
              <a:rPr kumimoji="1" lang="ko-KR" altLang="en-US" dirty="0"/>
              <a:t> 네트워크를 병렬적으로 구성하며 네트워크 간의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을 할 수 있도록 모델을 구성하였고</a:t>
            </a:r>
            <a:r>
              <a:rPr kumimoji="1" lang="en-US" altLang="ko-KR" dirty="0"/>
              <a:t>, </a:t>
            </a:r>
          </a:p>
          <a:p>
            <a:r>
              <a:rPr kumimoji="1" lang="ko-KR" altLang="en-US" dirty="0"/>
              <a:t>이러한 방법을 통해서 상단의 </a:t>
            </a:r>
            <a:r>
              <a:rPr kumimoji="1" lang="en-US" altLang="ko-KR" dirty="0"/>
              <a:t>High resolution</a:t>
            </a:r>
            <a:r>
              <a:rPr kumimoji="1" lang="ko-KR" altLang="en-US" dirty="0"/>
              <a:t>을 유지하면서 </a:t>
            </a:r>
            <a:r>
              <a:rPr kumimoji="1" lang="en-US" altLang="ko-KR" dirty="0"/>
              <a:t>Global,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 정보를 학습 할 수 있게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899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HR-Net</a:t>
            </a:r>
            <a:r>
              <a:rPr kumimoji="1" lang="ko-KR" altLang="en-US" dirty="0"/>
              <a:t>의 구조를 </a:t>
            </a:r>
            <a:r>
              <a:rPr kumimoji="1" lang="en-US" altLang="ko-KR" dirty="0"/>
              <a:t>Stage</a:t>
            </a:r>
            <a:r>
              <a:rPr kumimoji="1" lang="ko-KR" altLang="en-US" dirty="0"/>
              <a:t>로 구분하여 좀 더 자세하게 살펴보겠습니다</a:t>
            </a:r>
            <a:r>
              <a:rPr kumimoji="1" lang="en-US" altLang="ko-KR" dirty="0"/>
              <a:t>.</a:t>
            </a:r>
          </a:p>
          <a:p>
            <a:br>
              <a:rPr kumimoji="1" lang="en-US" altLang="ko-KR" dirty="0"/>
            </a:br>
            <a:r>
              <a:rPr kumimoji="1" lang="ko-KR" altLang="en-US" dirty="0"/>
              <a:t>먼저 </a:t>
            </a:r>
            <a:r>
              <a:rPr kumimoji="1" lang="en-US" altLang="ko-KR" dirty="0"/>
              <a:t>Stage 1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Residual(</a:t>
            </a:r>
            <a:r>
              <a:rPr kumimoji="1" lang="ko-KR" altLang="en-US" dirty="0"/>
              <a:t>기존의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Unit</a:t>
            </a:r>
            <a:r>
              <a:rPr kumimoji="1" lang="ko-KR" altLang="en-US" dirty="0"/>
              <a:t>을 반복하고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원래의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을 유지하는 쪽과 </a:t>
            </a:r>
            <a:r>
              <a:rPr kumimoji="1" lang="en-US" altLang="ko-KR" dirty="0"/>
              <a:t>Down sampling </a:t>
            </a:r>
            <a:r>
              <a:rPr kumimoji="1" lang="ko-KR" altLang="en-US" dirty="0"/>
              <a:t>을 진행하는 쪽으로 가지를 나누어 쪼개지는 것을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Down sampling</a:t>
            </a:r>
            <a:r>
              <a:rPr kumimoji="1" lang="ko-KR" altLang="en-US" dirty="0"/>
              <a:t>은 가로와 세로를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나누어 사이즈를 줄여주는 연산을 진행하게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(Down sampling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3x3conv filter, stride = 2, </a:t>
            </a:r>
            <a:r>
              <a:rPr kumimoji="1" lang="ko-KR" altLang="en-US" dirty="0"/>
              <a:t>로 연산을 진행하기 때문에 </a:t>
            </a:r>
            <a:r>
              <a:rPr kumimoji="1" lang="en-US" altLang="ko-KR" dirty="0"/>
              <a:t>H, W size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½</a:t>
            </a:r>
            <a:r>
              <a:rPr kumimoji="1" lang="ko-KR" altLang="en-US" dirty="0"/>
              <a:t>로 줄어들게 됩니다</a:t>
            </a:r>
            <a:r>
              <a:rPr kumimoji="1" lang="en-US" altLang="ko-KR" dirty="0"/>
              <a:t>. )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5934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en-US" altLang="ko-KR" dirty="0"/>
              <a:t>Stage 2~4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Residual(</a:t>
            </a:r>
            <a:r>
              <a:rPr kumimoji="1" lang="ko-KR" altLang="en-US" dirty="0"/>
              <a:t>기존의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Unit</a:t>
            </a:r>
            <a:r>
              <a:rPr kumimoji="1" lang="ko-KR" altLang="en-US" dirty="0"/>
              <a:t>을 기본적으로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Down</a:t>
            </a:r>
            <a:r>
              <a:rPr kumimoji="1" lang="ko-KR" altLang="en-US" dirty="0"/>
              <a:t> </a:t>
            </a:r>
            <a:r>
              <a:rPr kumimoji="1" lang="en-US" altLang="ko-KR" dirty="0"/>
              <a:t>sampling</a:t>
            </a:r>
            <a:r>
              <a:rPr kumimoji="1" lang="ko-KR" altLang="en-US" dirty="0"/>
              <a:t> 연산과 </a:t>
            </a:r>
            <a:r>
              <a:rPr kumimoji="1" lang="en-US" altLang="ko-KR" dirty="0"/>
              <a:t>Up sampling </a:t>
            </a:r>
            <a:r>
              <a:rPr kumimoji="1" lang="ko-KR" altLang="en-US" dirty="0"/>
              <a:t>연산을 함께 진행하는 </a:t>
            </a:r>
            <a:r>
              <a:rPr kumimoji="1" lang="en-US" altLang="ko-KR" dirty="0"/>
              <a:t>Fusion </a:t>
            </a:r>
            <a:r>
              <a:rPr kumimoji="1" lang="ko-KR" altLang="en-US" dirty="0"/>
              <a:t>과정</a:t>
            </a:r>
            <a:r>
              <a:rPr kumimoji="1" lang="en-US" altLang="ko-KR" dirty="0"/>
              <a:t>(Exchange </a:t>
            </a:r>
          </a:p>
          <a:p>
            <a:r>
              <a:rPr kumimoji="1" lang="en-US" altLang="ko-KR" dirty="0"/>
              <a:t>Down unit)</a:t>
            </a:r>
            <a:r>
              <a:rPr kumimoji="1" lang="ko-KR" altLang="en-US" dirty="0"/>
              <a:t>을 통해 위아래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 간의 정보를 교류</a:t>
            </a:r>
            <a:r>
              <a:rPr kumimoji="1" lang="en-US" altLang="ko-KR" dirty="0"/>
              <a:t>(Exchange)</a:t>
            </a:r>
            <a:r>
              <a:rPr kumimoji="1" lang="ko-KR" altLang="en-US" dirty="0"/>
              <a:t>하도록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또한 </a:t>
            </a:r>
            <a:r>
              <a:rPr kumimoji="1" lang="en-US" altLang="ko-KR" dirty="0"/>
              <a:t>down</a:t>
            </a:r>
            <a:r>
              <a:rPr kumimoji="1" lang="ko-KR" altLang="en-US" dirty="0"/>
              <a:t> </a:t>
            </a:r>
            <a:r>
              <a:rPr kumimoji="1" lang="en-US" altLang="ko-KR" dirty="0"/>
              <a:t>sampling</a:t>
            </a:r>
            <a:r>
              <a:rPr kumimoji="1" lang="ko-KR" altLang="en-US" dirty="0"/>
              <a:t> 을 통해 새로운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을 갖도록 하는 </a:t>
            </a:r>
            <a:r>
              <a:rPr kumimoji="1" lang="en-US" altLang="ko-KR" dirty="0"/>
              <a:t>Transition </a:t>
            </a:r>
            <a:r>
              <a:rPr kumimoji="1" lang="ko-KR" altLang="en-US" dirty="0"/>
              <a:t>과정도 동시에 진행됩니다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결국 </a:t>
            </a:r>
            <a:r>
              <a:rPr kumimoji="1" lang="en-US" altLang="ko-KR" dirty="0"/>
              <a:t>2, 3, 4  Stage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multi-resolution </a:t>
            </a:r>
            <a:r>
              <a:rPr kumimoji="1" lang="ko-KR" altLang="en-US" dirty="0"/>
              <a:t>간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이 이루어지고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Resolution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scale</a:t>
            </a:r>
            <a:r>
              <a:rPr kumimoji="1" lang="ko-KR" altLang="en-US" dirty="0"/>
              <a:t>을 확장하는 </a:t>
            </a:r>
            <a:r>
              <a:rPr kumimoji="1" lang="en-US" altLang="ko-KR" dirty="0"/>
              <a:t>Transition</a:t>
            </a:r>
            <a:r>
              <a:rPr kumimoji="1" lang="ko-KR" altLang="en-US" dirty="0"/>
              <a:t>이 이루어지는 단계로 보시면 될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(stage </a:t>
            </a:r>
            <a:r>
              <a:rPr kumimoji="1" lang="ko-KR" altLang="en-US" dirty="0"/>
              <a:t>는 각 </a:t>
            </a:r>
            <a:r>
              <a:rPr kumimoji="1" lang="en-US" altLang="ko-KR" dirty="0"/>
              <a:t>Exchange unit</a:t>
            </a:r>
            <a:r>
              <a:rPr kumimoji="1" lang="ko-KR" altLang="en-US" dirty="0"/>
              <a:t>의 수</a:t>
            </a:r>
            <a:r>
              <a:rPr kumimoji="1" lang="en-US" altLang="ko-KR" dirty="0"/>
              <a:t>(1,</a:t>
            </a:r>
            <a:r>
              <a:rPr kumimoji="1" lang="ko-KR" altLang="en-US" dirty="0"/>
              <a:t> </a:t>
            </a:r>
            <a:r>
              <a:rPr kumimoji="1" lang="en-US" altLang="ko-KR" dirty="0"/>
              <a:t>4,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가 달라 </a:t>
            </a:r>
            <a:r>
              <a:rPr kumimoji="1" lang="en-US" altLang="ko-KR" dirty="0"/>
              <a:t>fusion</a:t>
            </a:r>
            <a:r>
              <a:rPr kumimoji="1" lang="ko-KR" altLang="en-US" dirty="0"/>
              <a:t>이 반복되는 정도만 차이가 있음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406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최종적으로</a:t>
            </a:r>
            <a:r>
              <a:rPr kumimoji="1" lang="en-US" altLang="ko-KR" dirty="0"/>
              <a:t> stage4</a:t>
            </a:r>
            <a:r>
              <a:rPr kumimoji="1" lang="ko-KR" altLang="en-US" dirty="0"/>
              <a:t>까지 지나고 나면 </a:t>
            </a:r>
            <a:endParaRPr kumimoji="1" lang="en-US" altLang="ko-KR" dirty="0"/>
          </a:p>
          <a:p>
            <a:r>
              <a:rPr kumimoji="1" lang="ko-KR" altLang="en-US" dirty="0"/>
              <a:t>원본 </a:t>
            </a:r>
            <a:r>
              <a:rPr kumimoji="1" lang="en-US" altLang="ko-KR" dirty="0"/>
              <a:t>Image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shape</a:t>
            </a:r>
            <a:r>
              <a:rPr kumimoji="1" lang="ko-KR" altLang="en-US" dirty="0"/>
              <a:t>에 맞게 </a:t>
            </a:r>
            <a:r>
              <a:rPr kumimoji="1" lang="en-US" altLang="ko-KR" dirty="0"/>
              <a:t>up</a:t>
            </a:r>
            <a:r>
              <a:rPr kumimoji="1" lang="ko-KR" altLang="en-US" dirty="0"/>
              <a:t> </a:t>
            </a:r>
            <a:r>
              <a:rPr kumimoji="1" lang="en-US" altLang="ko-KR" dirty="0"/>
              <a:t>sampling </a:t>
            </a:r>
            <a:r>
              <a:rPr kumimoji="1" lang="ko-KR" altLang="en-US" dirty="0"/>
              <a:t>단계를 거쳐 이를 병합하고 이후 최종 </a:t>
            </a:r>
            <a:r>
              <a:rPr kumimoji="1" lang="en-US" altLang="ko-KR" dirty="0"/>
              <a:t>Prediction Heatmap</a:t>
            </a:r>
            <a:r>
              <a:rPr kumimoji="1" lang="ko-KR" altLang="en-US" dirty="0"/>
              <a:t>을 얻게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최종 예측 </a:t>
            </a:r>
            <a:r>
              <a:rPr kumimoji="1" lang="en-US" altLang="ko-KR" dirty="0"/>
              <a:t>Heatmap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channel </a:t>
            </a:r>
            <a:r>
              <a:rPr kumimoji="1" lang="ko-KR" altLang="en-US" dirty="0"/>
              <a:t>수는 저희가 읽은 논문에서는 </a:t>
            </a:r>
            <a:r>
              <a:rPr kumimoji="1" lang="en-US" altLang="ko-KR" dirty="0"/>
              <a:t>coco data-set</a:t>
            </a:r>
            <a:r>
              <a:rPr kumimoji="1" lang="ko-KR" altLang="en-US" dirty="0"/>
              <a:t>을 기준으로 하였기 때문에 </a:t>
            </a:r>
            <a:endParaRPr kumimoji="1" lang="en-US" altLang="ko-KR" dirty="0"/>
          </a:p>
          <a:p>
            <a:r>
              <a:rPr kumimoji="1" lang="en-US" altLang="ko-KR" dirty="0"/>
              <a:t>coco data set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keypoint</a:t>
            </a:r>
            <a:r>
              <a:rPr kumimoji="1" lang="ko-KR" altLang="en-US" dirty="0"/>
              <a:t> 개수인 </a:t>
            </a:r>
            <a:r>
              <a:rPr kumimoji="1" lang="en-US" altLang="ko-KR" dirty="0"/>
              <a:t>17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하나의 </a:t>
            </a:r>
            <a:r>
              <a:rPr kumimoji="1" lang="en-US" altLang="ko-KR" dirty="0"/>
              <a:t>heatmap</a:t>
            </a:r>
            <a:r>
              <a:rPr kumimoji="1" lang="ko-KR" altLang="en-US" dirty="0"/>
              <a:t>이 하나의 </a:t>
            </a:r>
            <a:r>
              <a:rPr kumimoji="1" lang="en-US" altLang="ko-KR" dirty="0" err="1"/>
              <a:t>keypoint</a:t>
            </a:r>
            <a:r>
              <a:rPr kumimoji="1" lang="en-US" altLang="ko-KR" dirty="0"/>
              <a:t> </a:t>
            </a:r>
            <a:r>
              <a:rPr kumimoji="1" lang="ko-KR" altLang="en-US" dirty="0"/>
              <a:t>관절에 대한 </a:t>
            </a:r>
            <a:r>
              <a:rPr kumimoji="1" lang="ko-KR" altLang="en-US" dirty="0" err="1"/>
              <a:t>예측값이</a:t>
            </a:r>
            <a:r>
              <a:rPr kumimoji="1" lang="ko-KR" altLang="en-US" dirty="0"/>
              <a:t>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A53B-FCAB-5A42-B457-419DAFDCA0F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72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다시 한번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별로 모델 구조가 어떻게 진행되는지 자세히 보도록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에서는 이미지가 들어오면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stem layer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거쳐서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low level 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추출하게 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bottleneck block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통해서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stem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정제하게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Bottleneck block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ResNet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이라는 논문을 통해서 공부해보고 알게 되었는데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간단하게 설명하면 기존에는 </a:t>
            </a:r>
            <a:r>
              <a:rPr lang="en-US" altLang="ko-KR" dirty="0"/>
              <a:t> </a:t>
            </a:r>
          </a:p>
          <a:p>
            <a:r>
              <a:rPr lang="en-US" altLang="ko-KR" b="1" dirty="0">
                <a:effectLst/>
              </a:rPr>
              <a:t>Residual block</a:t>
            </a:r>
            <a:r>
              <a:rPr lang="ko-KR" altLang="en-US" b="1" dirty="0">
                <a:effectLst/>
              </a:rPr>
              <a:t>으로</a:t>
            </a:r>
            <a:r>
              <a:rPr lang="ko-KR" altLang="en-US" dirty="0"/>
              <a:t> 한 </a:t>
            </a:r>
            <a:r>
              <a:rPr lang="en-US" altLang="ko-KR" dirty="0"/>
              <a:t>block</a:t>
            </a:r>
            <a:r>
              <a:rPr lang="ko-KR" altLang="en-US" dirty="0"/>
              <a:t>에 </a:t>
            </a:r>
            <a:r>
              <a:rPr lang="en-US" altLang="ko-KR" dirty="0"/>
              <a:t>Convolution layer(3x3)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개 가진 구조의</a:t>
            </a:r>
            <a:r>
              <a:rPr lang="en-US" altLang="ko-KR" dirty="0"/>
              <a:t> block</a:t>
            </a:r>
            <a:r>
              <a:rPr lang="ko-KR" altLang="en-US" dirty="0"/>
              <a:t>을 사용했지만</a:t>
            </a:r>
            <a:r>
              <a:rPr lang="en-US" altLang="ko-KR" dirty="0"/>
              <a:t>,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Bottleneck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block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으로 바꾸면서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en-US" altLang="ko-KR" dirty="0"/>
              <a:t>layer</a:t>
            </a:r>
            <a:r>
              <a:rPr lang="ko-KR" altLang="en-US" dirty="0"/>
              <a:t>의 수는 더 많아졌지만</a:t>
            </a:r>
            <a:r>
              <a:rPr lang="en-US" altLang="ko-KR" dirty="0"/>
              <a:t>, computational cost</a:t>
            </a:r>
            <a:r>
              <a:rPr lang="ko-KR" altLang="en-US" dirty="0"/>
              <a:t>가 줄어들게 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활성화 함수가 기존보다 더 들어가게 되었고 이는 더 많은 </a:t>
            </a:r>
            <a:r>
              <a:rPr lang="en-US" altLang="ko-KR" b="1" dirty="0">
                <a:effectLst/>
              </a:rPr>
              <a:t>non-linearity</a:t>
            </a:r>
            <a:r>
              <a:rPr lang="ko-KR" altLang="en-US" dirty="0"/>
              <a:t>가 </a:t>
            </a:r>
            <a:r>
              <a:rPr lang="ko-KR" altLang="en-US" dirty="0" err="1"/>
              <a:t>들어감을</a:t>
            </a:r>
            <a:r>
              <a:rPr lang="ko-KR" altLang="en-US" dirty="0"/>
              <a:t> 뜻하고 </a:t>
            </a:r>
            <a:endParaRPr lang="en-US" altLang="ko-KR" dirty="0"/>
          </a:p>
          <a:p>
            <a:r>
              <a:rPr lang="ko-KR" altLang="en-US" dirty="0"/>
              <a:t>이에 따라서 </a:t>
            </a:r>
            <a:r>
              <a:rPr lang="en-US" altLang="ko-KR" dirty="0"/>
              <a:t>Input</a:t>
            </a:r>
            <a:r>
              <a:rPr lang="ko-KR" altLang="en-US" dirty="0"/>
              <a:t>을 더욱더 다양하게 가공할 수 있게 되었습니다</a:t>
            </a:r>
            <a:r>
              <a:rPr lang="en-US" altLang="ko-KR" dirty="0"/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다시 그림으로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돌아것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Stage1-&gt;stage2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넘어갈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Branch1-&gt; stage2 branch1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으로 전달해주는 경우에는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그대로 전달하고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branch2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전달할때는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downsampling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통해서 일어나게 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이때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stride=2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이고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3*3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적용하여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AppleSDGothicNeo"/>
              </a:rPr>
              <a:t>downsampling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일어나게 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이것을 반복하는 횟수는 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줄여야 하는 만큼 반복합니다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 예를 들어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resolution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1/4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라면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2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번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convolution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해야함을 뜻합니다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1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Stage2,3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downsampling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통해서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일어나며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Upsampling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일어나는 경우에는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bilinear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로 키워준 후에 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1*1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그래서 </a:t>
            </a:r>
            <a:r>
              <a:rPr lang="en-US" altLang="ko-KR" b="0" i="0" dirty="0" err="1">
                <a:solidFill>
                  <a:srgbClr val="666666"/>
                </a:solidFill>
                <a:effectLst/>
                <a:latin typeface="AppleSDGothicNeo"/>
              </a:rPr>
              <a:t>resolutio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몇배 </a:t>
            </a:r>
            <a:endParaRPr lang="en-US" altLang="ko-KR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차이가 나든 상관이 없습니다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r>
              <a:rPr lang="en-US" altLang="ko-KR" b="0" i="0" dirty="0" err="1">
                <a:solidFill>
                  <a:srgbClr val="666666"/>
                </a:solidFill>
                <a:effectLst/>
                <a:latin typeface="AppleSDGothicNeo"/>
              </a:rPr>
              <a:t>Downsampling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일어날 때는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stage1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에서 말씀드렸듯이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stride-2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AppleSDGothicNeo"/>
              </a:rPr>
              <a:t>인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AppleSDGothicNeo"/>
              </a:rPr>
              <a:t>3*3 convolution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을 적용합니다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여기서 보면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resolution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 줄어들면 줄어들수록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채널의 수가 증가하는 것을 알 수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ppleSDGothicNeo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ppleSDGothicNeo"/>
              </a:rPr>
              <a:t>이때 채널의 수가 증가하는 이유는</a:t>
            </a:r>
            <a:endParaRPr lang="en-US" altLang="ko-KR" b="1" i="0" dirty="0">
              <a:solidFill>
                <a:srgbClr val="666666"/>
              </a:solidFill>
              <a:effectLst/>
              <a:latin typeface="AppleSDGothicNeo"/>
            </a:endParaRPr>
          </a:p>
          <a:p>
            <a:r>
              <a:rPr lang="en-US" altLang="ko-KR" dirty="0"/>
              <a:t>resolution</a:t>
            </a:r>
            <a:r>
              <a:rPr lang="ko-KR" altLang="en-US" dirty="0"/>
              <a:t>이 줄어들면 손실이 일어나게 되는데 이러한 손실을 최소화 하기 위해서 채널을 늘리게 되는 것입니다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정보손실을 줄이기 위해서 채널을 늘려준다 할 수 있음</a:t>
            </a:r>
            <a:r>
              <a:rPr lang="en-US" altLang="ko-KR" dirty="0"/>
              <a:t>)</a:t>
            </a:r>
            <a:endParaRPr lang="en-US" altLang="ko-KR" b="1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0" i="0" dirty="0">
              <a:solidFill>
                <a:srgbClr val="666666"/>
              </a:solidFill>
              <a:effectLst/>
              <a:latin typeface="AppleSDGothicNeo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23DEB-AB37-474C-ADEF-C6D9ED913E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488F2-EC0F-EAE5-E5B4-77E1F5B30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BB4B9-7C03-9C07-CD0B-9DEE7D79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94E34-F846-6257-71B8-F4D05DFD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42C78-3B8F-8EA1-8E79-F414B385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B137D-5566-526E-36CE-B6F294C6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916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FC02B-310D-4FB5-A0D7-B6AAB0C3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FBB83-F4D7-A7D6-17D9-B612FDEE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9BA6A-1FF7-F815-0A5D-9803B94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3B378-9C25-5DB4-53CD-002DCBC2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A5600-6325-2178-0AC0-9118A7B8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445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8AFC89-EC22-0D28-7F34-AAEF55ED3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03507-7D7D-5864-FE3C-CCD66F77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EB18E-6C5F-BBD4-57D3-7EAC3EFB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421F0-9074-23FE-F649-73649D3C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3854E-40F7-FA4D-237D-EDA05B41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50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A173-CB3D-9B1D-6FF8-91FC4B9E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E807C-0ECE-346C-B62B-F40F1095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6D6D6-54A3-43EB-43BC-FDEC7C6C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4CB16-013F-1FC5-2176-27921207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B35F5-DA71-ABD8-4D99-7D618863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12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D81FE-D0AE-B5DD-A384-B89A3583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EAD8C-1C96-296E-2F27-494B6CF0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2B2E4-19F3-FA01-8954-1DFDA71D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90754-429D-59D7-E458-FEF34160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3F95F-DF81-8F01-B861-8DA18ADE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44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BD4C1-DC2F-2F8A-DB6C-1DA40A1F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703E5-73B4-949A-3ED3-555FF9986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C3B83-59D1-7784-F6E1-5C688FEC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62275-0204-AB07-529F-912F40E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F9D52-9C4F-41F1-DEBC-11EF538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D541E-83B5-87A0-23AB-F465E0ED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62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3E6B-EB12-659E-A8ED-AB2C02AE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7E367-5919-0206-BD1F-8F7DC020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BEC5D-3981-8B40-5470-2256A622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DAFC1D-8CB6-1BA0-400E-294CA12FD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23A883-FE0C-4F3E-DBCA-B24E2162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997D4E-93DB-6D7A-EE9A-8473E897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2D4D69-D810-75E2-8100-9100323C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D255FB-653A-465E-6ECD-2BE03CD3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57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60C2-AA2E-53AD-6709-B01097F7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212328-B977-DBE6-E6B0-D75A778E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75EB3F-C3B1-248C-595D-C774DB6A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36C35-03F3-3330-FDBD-71708820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543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08FF3-B2DA-4D02-0C18-461BF9CB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89839-8C55-57DD-4E1F-F243418D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D75E4-C96E-34C5-E36A-DBB40838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467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2800C-0458-DAB7-86D7-3FD9C2C8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A3990-DC46-9570-1C5A-91F7DCC53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841F3-3632-C3BD-68B9-9E049B23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EE20B6-1758-5DDE-839E-18FDD6CA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3279-62A3-1754-3ABC-375BC513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8AD05-B336-AAFE-EE23-0C9F4618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527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9E1CA-5ED8-C544-9927-1D06E1D9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760E2B-6642-4C59-2EE1-4F273903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678B5-CC5C-F1E4-5EA6-629D008E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A76A4-67B4-A637-51A6-5BB3661F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FC9D1-DCD9-89A0-491C-71BF9B4F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9D5F1-B8B7-A4FF-06ED-9284371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32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E609EC-B46C-2903-43B9-D228C036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55020-743C-DDF7-08A6-E46F8EF9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B9D9-52DD-E5AE-24BE-24D978B9E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3482-5CB0-FB4A-8387-E3974B785CD8}" type="datetimeFigureOut">
              <a:rPr kumimoji="1" lang="ko-Kore-KR" altLang="en-US" smtClean="0"/>
              <a:t>08/08/2022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BC8765-A1CA-63AA-417F-DBCA21E82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7C5BE-8B8D-ABE7-66E5-2D26A6BE6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1AD2-8D61-934E-A952-46B3A3570B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96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8F8120-5C41-6057-FC68-5C423FB05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kumimoji="1" lang="en-US" altLang="ko-Kore-KR">
                <a:latin typeface="BM JUA OTF" panose="02020603020101020101" pitchFamily="18" charset="-127"/>
                <a:ea typeface="BM JUA OTF" panose="02020603020101020101" pitchFamily="18" charset="-127"/>
              </a:rPr>
              <a:t>HR-Net</a:t>
            </a:r>
            <a:endParaRPr kumimoji="1" lang="ko-Kore-KR" altLang="en-US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BDD0B-781D-B6C1-C0E4-8E403C10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High-Resolution Network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9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Untitled">
            <a:extLst>
              <a:ext uri="{FF2B5EF4-FFF2-40B4-BE49-F238E27FC236}">
                <a16:creationId xmlns:a16="http://schemas.microsoft.com/office/drawing/2014/main" id="{EB2732CC-577B-4DF8-BC94-83EA6E6ED5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993571" cy="29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C02DA8-7D22-4EC1-825D-40891E193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54" y="1628501"/>
            <a:ext cx="10271182" cy="329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F84D1-3565-4752-A451-05C42BA531C6}"/>
              </a:ext>
            </a:extLst>
          </p:cNvPr>
          <p:cNvSpPr txBox="1"/>
          <p:nvPr/>
        </p:nvSpPr>
        <p:spPr>
          <a:xfrm>
            <a:off x="1776073" y="4872671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x==r 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en-US" altLang="ko-KR" dirty="0" err="1"/>
              <a:t>fxr</a:t>
            </a:r>
            <a:r>
              <a:rPr lang="en-US" altLang="ko-KR" dirty="0"/>
              <a:t>(R)= 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08D66-4EDE-4F0A-A97E-B57544FF4E3D}"/>
              </a:ext>
            </a:extLst>
          </p:cNvPr>
          <p:cNvSpPr txBox="1"/>
          <p:nvPr/>
        </p:nvSpPr>
        <p:spPr>
          <a:xfrm>
            <a:off x="1776072" y="5380672"/>
            <a:ext cx="7002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x&lt;r 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en-US" altLang="ko-KR" dirty="0" err="1"/>
              <a:t>fxr</a:t>
            </a:r>
            <a:r>
              <a:rPr lang="en-US" altLang="ko-KR" dirty="0"/>
              <a:t>(R) = R</a:t>
            </a:r>
            <a:r>
              <a:rPr lang="ko-KR" altLang="en-US" dirty="0"/>
              <a:t>에</a:t>
            </a:r>
            <a:r>
              <a:rPr lang="en-US" altLang="ko-KR" dirty="0"/>
              <a:t>(r-s)</a:t>
            </a:r>
            <a:r>
              <a:rPr lang="ko-KR" altLang="en-US" dirty="0"/>
              <a:t>번의 </a:t>
            </a:r>
            <a:r>
              <a:rPr lang="en-US" altLang="ko-KR" dirty="0"/>
              <a:t>stride-2 3*3 convolution</a:t>
            </a:r>
          </a:p>
          <a:p>
            <a:endParaRPr lang="en-US" altLang="ko-KR" dirty="0"/>
          </a:p>
          <a:p>
            <a:r>
              <a:rPr lang="en-US" altLang="ko-KR" dirty="0"/>
              <a:t>x&gt;r 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en-US" altLang="ko-KR" dirty="0" err="1"/>
              <a:t>fxr</a:t>
            </a:r>
            <a:r>
              <a:rPr lang="en-US" altLang="ko-KR" dirty="0"/>
              <a:t>(R) = R</a:t>
            </a:r>
            <a:r>
              <a:rPr lang="ko-KR" altLang="en-US" dirty="0"/>
              <a:t>에 </a:t>
            </a:r>
            <a:r>
              <a:rPr lang="en-US" altLang="ko-KR" dirty="0"/>
              <a:t>bilinear </a:t>
            </a:r>
            <a:r>
              <a:rPr lang="en-US" altLang="ko-KR" dirty="0" err="1"/>
              <a:t>upsampling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085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B5A0F0-D63A-4F3E-924C-9D85FBC0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29" y="240689"/>
            <a:ext cx="11046722" cy="646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4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AA76E-5151-45EC-99FA-6629302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14771-11B6-4B51-8F14-24836C54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2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Motivation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Human Pose Estimation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4E0724-0B16-C1B5-8198-5BF631CB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08" y="2121985"/>
            <a:ext cx="10343213" cy="347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Motivation</a:t>
            </a:r>
            <a:endParaRPr kumimoji="1" lang="ko-Kore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AE5ED8-C116-7AE6-4197-FC0EC2A09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9707"/>
            <a:ext cx="10515600" cy="4212839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기존의 접근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89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Motivation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HR-Net(P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arallel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&amp;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Fusion of Multi-scale resolution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)</a:t>
            </a:r>
          </a:p>
        </p:txBody>
      </p:sp>
      <p:pic>
        <p:nvPicPr>
          <p:cNvPr id="4" name="그림 3" descr="텍스트, 표지판, 클립아트이(가) 표시된 사진&#10;&#10;자동 생성된 설명">
            <a:extLst>
              <a:ext uri="{FF2B5EF4-FFF2-40B4-BE49-F238E27FC236}">
                <a16:creationId xmlns:a16="http://schemas.microsoft.com/office/drawing/2014/main" id="{5C53DB11-5027-D1D9-10C6-FFDEF202C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66" y="2359706"/>
            <a:ext cx="9002874" cy="41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8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Model Structure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 -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Stage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44788-89CE-971A-AC8E-521FC07EC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92"/>
          <a:stretch/>
        </p:blipFill>
        <p:spPr>
          <a:xfrm>
            <a:off x="2773819" y="2283586"/>
            <a:ext cx="6644361" cy="40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Model Structure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 -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Stage 2 ~ 4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10D8D-7805-917F-F6D4-32B504DA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375" y="2079184"/>
            <a:ext cx="3678866" cy="482851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92DE68EB-63A4-E337-F4EA-DF1BB77252AA}"/>
              </a:ext>
            </a:extLst>
          </p:cNvPr>
          <p:cNvSpPr txBox="1">
            <a:spLocks/>
          </p:cNvSpPr>
          <p:nvPr/>
        </p:nvSpPr>
        <p:spPr>
          <a:xfrm>
            <a:off x="6906318" y="1876683"/>
            <a:ext cx="11176341" cy="3453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Stage 2 ~ 4</a:t>
            </a:r>
          </a:p>
          <a:p>
            <a:pPr marL="342900" indent="-342900">
              <a:buFontTx/>
              <a:buChar char="-"/>
            </a:pPr>
            <a:endParaRPr kumimoji="1"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Multi-resolution</a:t>
            </a:r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간 </a:t>
            </a:r>
            <a:r>
              <a:rPr kumimoji="1" lang="en-US" altLang="ko-KR" sz="1800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Fusion</a:t>
            </a:r>
          </a:p>
          <a:p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endParaRPr kumimoji="1" lang="en-US" altLang="ko-KR" sz="1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 Resolution scale</a:t>
            </a:r>
            <a:r>
              <a:rPr kumimoji="1" lang="ko-KR" altLang="en-US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확장하는 </a:t>
            </a:r>
            <a:r>
              <a:rPr kumimoji="1" lang="en-US" altLang="ko-KR" sz="1800" dirty="0">
                <a:solidFill>
                  <a:srgbClr val="C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Transition</a:t>
            </a:r>
          </a:p>
          <a:p>
            <a:r>
              <a:rPr kumimoji="1" lang="en-US" altLang="ko-KR" sz="18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10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3FA9D-57B5-BF2A-F157-21AF89FA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Model Structure</a:t>
            </a:r>
            <a:endParaRPr kumimoji="1" lang="ko-Kore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EEC0-0644-23F4-2F6A-8C46BDF809FF}"/>
              </a:ext>
            </a:extLst>
          </p:cNvPr>
          <p:cNvSpPr txBox="1">
            <a:spLocks/>
          </p:cNvSpPr>
          <p:nvPr/>
        </p:nvSpPr>
        <p:spPr>
          <a:xfrm>
            <a:off x="926892" y="12139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HR-Net -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Final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7945C-A7F6-96FE-F613-6E80B6A9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43" y="2747967"/>
            <a:ext cx="7668842" cy="30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3A12293-4822-428E-9B69-267146F8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00" y="153042"/>
            <a:ext cx="10531831" cy="60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5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3DB701-2679-4EE1-8D46-975B06E0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" y="286702"/>
            <a:ext cx="11789745" cy="59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1298</Words>
  <Application>Microsoft Office PowerPoint</Application>
  <PresentationFormat>와이드스크린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AppleSDGothicNeo</vt:lpstr>
      <vt:lpstr>-apple-system</vt:lpstr>
      <vt:lpstr>BM JUA OTF</vt:lpstr>
      <vt:lpstr>noto</vt:lpstr>
      <vt:lpstr>Arial</vt:lpstr>
      <vt:lpstr>Calibri</vt:lpstr>
      <vt:lpstr>Calibri Light</vt:lpstr>
      <vt:lpstr>Office 테마</vt:lpstr>
      <vt:lpstr>HR-Net</vt:lpstr>
      <vt:lpstr>Motivation</vt:lpstr>
      <vt:lpstr>Motivation</vt:lpstr>
      <vt:lpstr>Motivation</vt:lpstr>
      <vt:lpstr>Model Structure</vt:lpstr>
      <vt:lpstr>Model Structure</vt:lpstr>
      <vt:lpstr>Model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HR-Net</dc:title>
  <dc:creator>박제형(학부생-자동차IT융합학과)</dc:creator>
  <cp:lastModifiedBy>임현진(학부생-소프트웨어전공)</cp:lastModifiedBy>
  <cp:revision>34</cp:revision>
  <dcterms:created xsi:type="dcterms:W3CDTF">2022-08-02T06:32:37Z</dcterms:created>
  <dcterms:modified xsi:type="dcterms:W3CDTF">2022-08-08T09:12:42Z</dcterms:modified>
</cp:coreProperties>
</file>