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1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B04"/>
    <a:srgbClr val="E8AC6C"/>
    <a:srgbClr val="EAA504"/>
    <a:srgbClr val="E2A304"/>
    <a:srgbClr val="ECAA04"/>
    <a:srgbClr val="EEB604"/>
    <a:srgbClr val="FFABAB"/>
    <a:srgbClr val="E6B00A"/>
    <a:srgbClr val="EFB011"/>
    <a:srgbClr val="F5B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4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5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Bank_Car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987966" y="2273539"/>
            <a:ext cx="8216068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500" b="1" i="1" kern="0" dirty="0" err="1">
                <a:solidFill>
                  <a:srgbClr val="E8AC6C"/>
                </a:solidFill>
              </a:rPr>
              <a:t>두유네</a:t>
            </a:r>
            <a:r>
              <a:rPr lang="ko-KR" altLang="en-US" sz="4500" b="1" i="1" kern="0" dirty="0">
                <a:solidFill>
                  <a:srgbClr val="E8AC6C"/>
                </a:solidFill>
              </a:rPr>
              <a:t> 뒷마당</a:t>
            </a:r>
            <a:endParaRPr lang="en-US" altLang="ko-KR" sz="4500" b="1" i="1" kern="0" dirty="0">
              <a:solidFill>
                <a:srgbClr val="E8AC6C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/>
                </a:solidFill>
              </a:rPr>
              <a:t> </a:t>
            </a:r>
            <a:r>
              <a:rPr lang="ko-KR" altLang="en-US" sz="1400" kern="0" dirty="0">
                <a:solidFill>
                  <a:schemeClr val="bg1"/>
                </a:solidFill>
              </a:rPr>
              <a:t>최예준 양혜인 정현주 권종우</a:t>
            </a: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id="{66062C8C-7C9F-476A-B383-EFE9DF8435D0}"/>
              </a:ext>
            </a:extLst>
          </p:cNvPr>
          <p:cNvSpPr/>
          <p:nvPr/>
        </p:nvSpPr>
        <p:spPr>
          <a:xfrm>
            <a:off x="5197797" y="4072233"/>
            <a:ext cx="1796406" cy="29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 PROJECT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48560" y="2167094"/>
            <a:ext cx="7416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993300" y="1377075"/>
            <a:ext cx="328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시스템 요구분석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설문조사자료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12808" y="3079590"/>
            <a:ext cx="328258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시스템 주요기능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작품구성 및 특징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12052" y="5017151"/>
            <a:ext cx="328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보완사항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개선점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76273" y="5080883"/>
            <a:ext cx="328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개발후기   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기대효과 및 추후계획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34676" y="3328061"/>
            <a:ext cx="32825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E8AC6C"/>
                </a:solidFill>
              </a:rPr>
              <a:t>CONTENTS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49780" y="1405797"/>
            <a:ext cx="3282588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프로젝트 개요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                                  과제수행동기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342979" y="1351451"/>
            <a:ext cx="3802174" cy="4365318"/>
            <a:chOff x="4354854" y="1802713"/>
            <a:chExt cx="3802174" cy="436531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8000000"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310855" y="1802713"/>
              <a:ext cx="40664" cy="43653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4947308" y="2432874"/>
              <a:ext cx="2767759" cy="2994450"/>
              <a:chOff x="3844925" y="1265238"/>
              <a:chExt cx="4535488" cy="4906963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3844925" y="1265238"/>
                <a:ext cx="4535488" cy="490696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8AC6C">
                      <a:alpha val="0"/>
                    </a:srgbClr>
                  </a:gs>
                  <a:gs pos="100000">
                    <a:srgbClr val="E8AC6C"/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5018782" y="2535238"/>
                <a:ext cx="2187774" cy="2366962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5665115" y="2860773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29185" y="2849311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75281" y="4639865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639351" y="4628404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02229" y="3731351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77809" y="3731351"/>
              <a:ext cx="317716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6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291758" y="367884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E8AC6C"/>
                </a:solidFill>
              </a:rPr>
              <a:t>프로젝트 개요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과제수행동기</a:t>
            </a:r>
            <a:endParaRPr lang="en-US" altLang="ko-KR" sz="2000" b="1" i="1" kern="0" dirty="0">
              <a:solidFill>
                <a:srgbClr val="E8AC6C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12664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1266466" y="1901370"/>
            <a:ext cx="2612572" cy="2612572"/>
          </a:xfrm>
          <a:prstGeom prst="arc">
            <a:avLst>
              <a:gd name="adj1" fmla="val 16200000"/>
              <a:gd name="adj2" fmla="val 16042033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1389412" y="2946536"/>
            <a:ext cx="2458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E8AC6C"/>
                </a:solidFill>
              </a:rPr>
              <a:t>문제점 인식</a:t>
            </a:r>
            <a:endParaRPr lang="en-US" altLang="ko-KR" sz="3200" b="1" dirty="0">
              <a:solidFill>
                <a:srgbClr val="E8AC6C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1112085" y="4874177"/>
            <a:ext cx="2961152" cy="12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350" b="1" dirty="0">
                <a:solidFill>
                  <a:prstClr val="white"/>
                </a:solidFill>
              </a:rPr>
              <a:t>점심시간 식당의 만석으로 발길을 돌리는 일이 빈번히 발생</a:t>
            </a:r>
            <a:endParaRPr lang="en-US" altLang="ko-KR" sz="1350" b="1" dirty="0">
              <a:solidFill>
                <a:prstClr val="white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350" b="1" dirty="0">
                <a:solidFill>
                  <a:prstClr val="white"/>
                </a:solidFill>
              </a:rPr>
              <a:t>빈자리가 있는 식당을 찾는 과정에서 많은 시간이 소비됨</a:t>
            </a:r>
            <a:endParaRPr lang="en-US" altLang="ko-KR" sz="135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47F89A-FE9B-4725-A8B8-9D55D48BB58B}"/>
              </a:ext>
            </a:extLst>
          </p:cNvPr>
          <p:cNvSpPr/>
          <p:nvPr/>
        </p:nvSpPr>
        <p:spPr>
          <a:xfrm>
            <a:off x="48732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72FFA92-11C8-435F-90CF-30CDCE070172}"/>
              </a:ext>
            </a:extLst>
          </p:cNvPr>
          <p:cNvSpPr/>
          <p:nvPr/>
        </p:nvSpPr>
        <p:spPr>
          <a:xfrm>
            <a:off x="4873266" y="1901370"/>
            <a:ext cx="2612572" cy="2612572"/>
          </a:xfrm>
          <a:prstGeom prst="arc">
            <a:avLst>
              <a:gd name="adj1" fmla="val 16200000"/>
              <a:gd name="adj2" fmla="val 16095248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4B8B4-5ECE-4FF1-ADEB-7DC30CCA6A5E}"/>
              </a:ext>
            </a:extLst>
          </p:cNvPr>
          <p:cNvSpPr/>
          <p:nvPr/>
        </p:nvSpPr>
        <p:spPr>
          <a:xfrm>
            <a:off x="5197305" y="2934661"/>
            <a:ext cx="2034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E8AC6C"/>
                </a:solidFill>
              </a:rPr>
              <a:t>해결방안</a:t>
            </a:r>
            <a:endParaRPr lang="en-US" altLang="ko-KR" sz="3200" b="1" dirty="0">
              <a:solidFill>
                <a:srgbClr val="E8AC6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81A8C-7396-4039-BB63-A0458BD4EFE6}"/>
              </a:ext>
            </a:extLst>
          </p:cNvPr>
          <p:cNvSpPr/>
          <p:nvPr/>
        </p:nvSpPr>
        <p:spPr>
          <a:xfrm>
            <a:off x="4873265" y="4909622"/>
            <a:ext cx="2612572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 b="1" dirty="0" err="1">
                <a:solidFill>
                  <a:prstClr val="white"/>
                </a:solidFill>
              </a:rPr>
              <a:t>주문받은</a:t>
            </a:r>
            <a:r>
              <a:rPr lang="ko-KR" altLang="en-US" sz="1350" b="1" dirty="0">
                <a:solidFill>
                  <a:prstClr val="white"/>
                </a:solidFill>
              </a:rPr>
              <a:t> 데이터를 편리하게 활용할 수 있도록 자체적으로 </a:t>
            </a:r>
            <a:r>
              <a:rPr lang="en-US" altLang="ko-KR" sz="1350" b="1" dirty="0">
                <a:solidFill>
                  <a:prstClr val="white"/>
                </a:solidFill>
              </a:rPr>
              <a:t>POS</a:t>
            </a:r>
            <a:r>
              <a:rPr lang="ko-KR" altLang="en-US" sz="1350" b="1" dirty="0">
                <a:solidFill>
                  <a:prstClr val="white"/>
                </a:solidFill>
              </a:rPr>
              <a:t>를 제작하고 이 데이터를 토대로 입석현황을 나타낼 </a:t>
            </a:r>
            <a:r>
              <a:rPr lang="ko-KR" altLang="en-US" sz="1350" b="1" dirty="0" err="1">
                <a:solidFill>
                  <a:prstClr val="white"/>
                </a:solidFill>
              </a:rPr>
              <a:t>웹페이지를</a:t>
            </a:r>
            <a:r>
              <a:rPr lang="ko-KR" altLang="en-US" sz="1350" b="1" dirty="0">
                <a:solidFill>
                  <a:prstClr val="white"/>
                </a:solidFill>
              </a:rPr>
              <a:t> 만들기로 결심</a:t>
            </a:r>
            <a:endParaRPr lang="ko-KR" altLang="en-US" sz="13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0A4014F-93D2-4BEC-B330-30B237304621}"/>
              </a:ext>
            </a:extLst>
          </p:cNvPr>
          <p:cNvSpPr/>
          <p:nvPr/>
        </p:nvSpPr>
        <p:spPr>
          <a:xfrm>
            <a:off x="84800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197B715A-DDEE-4E21-A899-D6EE0F03C231}"/>
              </a:ext>
            </a:extLst>
          </p:cNvPr>
          <p:cNvSpPr/>
          <p:nvPr/>
        </p:nvSpPr>
        <p:spPr>
          <a:xfrm>
            <a:off x="8480066" y="1901370"/>
            <a:ext cx="2612572" cy="2612572"/>
          </a:xfrm>
          <a:prstGeom prst="arc">
            <a:avLst>
              <a:gd name="adj1" fmla="val 16200000"/>
              <a:gd name="adj2" fmla="val 16060907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1F094-BE64-4C71-BC7E-8FBB5FB68C75}"/>
              </a:ext>
            </a:extLst>
          </p:cNvPr>
          <p:cNvSpPr/>
          <p:nvPr/>
        </p:nvSpPr>
        <p:spPr>
          <a:xfrm>
            <a:off x="8756603" y="2946536"/>
            <a:ext cx="22518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E8AC6C"/>
                </a:solidFill>
              </a:rPr>
              <a:t>과제수행</a:t>
            </a:r>
            <a:endParaRPr lang="en-US" altLang="ko-KR" sz="1600" dirty="0">
              <a:solidFill>
                <a:srgbClr val="E8AC6C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7F7014-B1EE-4923-8720-EFD1244BB9A9}"/>
              </a:ext>
            </a:extLst>
          </p:cNvPr>
          <p:cNvSpPr/>
          <p:nvPr/>
        </p:nvSpPr>
        <p:spPr>
          <a:xfrm>
            <a:off x="8480065" y="4909622"/>
            <a:ext cx="2612572" cy="67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 b="1" dirty="0">
                <a:solidFill>
                  <a:prstClr val="white"/>
                </a:solidFill>
              </a:rPr>
              <a:t>입석현황 확인 서비스</a:t>
            </a:r>
            <a:endParaRPr lang="en-US" altLang="ko-KR" sz="13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50" b="1" dirty="0">
                <a:solidFill>
                  <a:prstClr val="white"/>
                </a:solidFill>
              </a:rPr>
              <a:t>‘</a:t>
            </a:r>
            <a:r>
              <a:rPr lang="ko-KR" altLang="en-US" sz="1350" b="1" dirty="0">
                <a:solidFill>
                  <a:prstClr val="white"/>
                </a:solidFill>
              </a:rPr>
              <a:t>두유네 뒷마당</a:t>
            </a:r>
            <a:r>
              <a:rPr lang="en-US" altLang="ko-KR" sz="1350" b="1" dirty="0">
                <a:solidFill>
                  <a:prstClr val="white"/>
                </a:solidFill>
              </a:rPr>
              <a:t>’</a:t>
            </a:r>
            <a:endParaRPr lang="ko-KR" altLang="en-US" sz="13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258A42-159C-4D75-9EBC-EDA92DFECA34}"/>
              </a:ext>
            </a:extLst>
          </p:cNvPr>
          <p:cNvSpPr/>
          <p:nvPr/>
        </p:nvSpPr>
        <p:spPr>
          <a:xfrm>
            <a:off x="7854730" y="2755075"/>
            <a:ext cx="1443649" cy="908348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3549A6C6-B6F0-4174-9B14-39FB3324BE4A}"/>
              </a:ext>
            </a:extLst>
          </p:cNvPr>
          <p:cNvSpPr/>
          <p:nvPr/>
        </p:nvSpPr>
        <p:spPr>
          <a:xfrm rot="16200000">
            <a:off x="4985439" y="2364010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58A42-159C-4D75-9EBC-EDA92DFECA34}"/>
              </a:ext>
            </a:extLst>
          </p:cNvPr>
          <p:cNvSpPr/>
          <p:nvPr/>
        </p:nvSpPr>
        <p:spPr>
          <a:xfrm>
            <a:off x="5244139" y="2746286"/>
            <a:ext cx="1465729" cy="954742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ECB3926C-D6B9-4E13-92E8-CEB1FF1F4CD5}"/>
              </a:ext>
            </a:extLst>
          </p:cNvPr>
          <p:cNvSpPr/>
          <p:nvPr/>
        </p:nvSpPr>
        <p:spPr>
          <a:xfrm>
            <a:off x="5244139" y="2457450"/>
            <a:ext cx="1465729" cy="288836"/>
          </a:xfrm>
          <a:prstGeom prst="trapezoid">
            <a:avLst>
              <a:gd name="adj" fmla="val 201889"/>
            </a:avLst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3F44DC1-EF12-4F8D-977D-A7FC653AA8CF}"/>
              </a:ext>
            </a:extLst>
          </p:cNvPr>
          <p:cNvSpPr/>
          <p:nvPr/>
        </p:nvSpPr>
        <p:spPr>
          <a:xfrm flipV="1">
            <a:off x="5244139" y="3701028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232383" y="367884"/>
            <a:ext cx="5518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E8AC6C"/>
                </a:solidFill>
              </a:rPr>
              <a:t>시스템 요구분석 </a:t>
            </a:r>
            <a:endParaRPr lang="en-US" altLang="ko-KR" sz="2800" b="1" i="1" kern="0" dirty="0">
              <a:solidFill>
                <a:srgbClr val="E8AC6C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재학생을 대상으로 한 설문조사</a:t>
            </a:r>
            <a:endParaRPr lang="en-US" altLang="ko-KR" sz="2000" b="1" i="1" kern="0" dirty="0">
              <a:solidFill>
                <a:srgbClr val="E8AC6C"/>
              </a:solidFill>
            </a:endParaRP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BDA2863A-FD21-4EBC-B245-6C13DC54E49C}"/>
              </a:ext>
            </a:extLst>
          </p:cNvPr>
          <p:cNvSpPr/>
          <p:nvPr/>
        </p:nvSpPr>
        <p:spPr>
          <a:xfrm rot="16200000">
            <a:off x="2341121" y="2364010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BAE485-8D65-49F9-983B-7FEE7F93C652}"/>
              </a:ext>
            </a:extLst>
          </p:cNvPr>
          <p:cNvSpPr/>
          <p:nvPr/>
        </p:nvSpPr>
        <p:spPr>
          <a:xfrm>
            <a:off x="2599821" y="2880360"/>
            <a:ext cx="1465729" cy="820667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64807C3-0313-41FC-BB5E-BF162497CD9F}"/>
              </a:ext>
            </a:extLst>
          </p:cNvPr>
          <p:cNvSpPr/>
          <p:nvPr/>
        </p:nvSpPr>
        <p:spPr>
          <a:xfrm flipV="1">
            <a:off x="2599821" y="3701028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EB809E-2EA3-4B50-8974-F3DA9E251527}"/>
              </a:ext>
            </a:extLst>
          </p:cNvPr>
          <p:cNvSpPr/>
          <p:nvPr/>
        </p:nvSpPr>
        <p:spPr>
          <a:xfrm>
            <a:off x="2599821" y="295182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 70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C6C95C-8AC6-47CE-BC28-3A3EA8FB6A43}"/>
              </a:ext>
            </a:extLst>
          </p:cNvPr>
          <p:cNvSpPr/>
          <p:nvPr/>
        </p:nvSpPr>
        <p:spPr>
          <a:xfrm>
            <a:off x="5244139" y="294523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 98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015E670-EAFD-4E3D-8A88-7CDAED24B2B7}"/>
              </a:ext>
            </a:extLst>
          </p:cNvPr>
          <p:cNvGraphicFramePr>
            <a:graphicFrameLocks noGrp="1"/>
          </p:cNvGraphicFramePr>
          <p:nvPr/>
        </p:nvGraphicFramePr>
        <p:xfrm>
          <a:off x="4404366" y="2135738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17" name="육각형 16">
            <a:extLst>
              <a:ext uri="{FF2B5EF4-FFF2-40B4-BE49-F238E27FC236}">
                <a16:creationId xmlns:a16="http://schemas.microsoft.com/office/drawing/2014/main" id="{55AF4FBD-CACD-49B9-87BF-2906E327303D}"/>
              </a:ext>
            </a:extLst>
          </p:cNvPr>
          <p:cNvSpPr/>
          <p:nvPr/>
        </p:nvSpPr>
        <p:spPr>
          <a:xfrm rot="16200000">
            <a:off x="7586455" y="2364009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538C6C-0E8C-4D7A-AB96-553DCCDE8772}"/>
              </a:ext>
            </a:extLst>
          </p:cNvPr>
          <p:cNvSpPr/>
          <p:nvPr/>
        </p:nvSpPr>
        <p:spPr>
          <a:xfrm>
            <a:off x="7845155" y="3632199"/>
            <a:ext cx="1465729" cy="68827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4127792-2620-48D7-907D-2BBB072CBE53}"/>
              </a:ext>
            </a:extLst>
          </p:cNvPr>
          <p:cNvSpPr/>
          <p:nvPr/>
        </p:nvSpPr>
        <p:spPr>
          <a:xfrm flipV="1">
            <a:off x="7845155" y="3701027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32EA11-D337-451E-8CB1-FFD18FA02ED1}"/>
              </a:ext>
            </a:extLst>
          </p:cNvPr>
          <p:cNvSpPr/>
          <p:nvPr/>
        </p:nvSpPr>
        <p:spPr>
          <a:xfrm>
            <a:off x="7845155" y="3075409"/>
            <a:ext cx="1488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92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E431044-19F8-4AA5-ACFA-FF89D3A032EA}"/>
              </a:ext>
            </a:extLst>
          </p:cNvPr>
          <p:cNvGraphicFramePr>
            <a:graphicFrameLocks noGrp="1"/>
          </p:cNvGraphicFramePr>
          <p:nvPr/>
        </p:nvGraphicFramePr>
        <p:xfrm>
          <a:off x="7274322" y="2135737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2214843" y="4637596"/>
            <a:ext cx="222026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1. </a:t>
            </a:r>
            <a:r>
              <a:rPr lang="ko-KR" altLang="en-US" sz="1400" b="1" dirty="0">
                <a:solidFill>
                  <a:prstClr val="white"/>
                </a:solidFill>
              </a:rPr>
              <a:t>점심시간이 부족했던 경험이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68E3D4-8C7A-4F22-B19A-8D83696EA477}"/>
              </a:ext>
            </a:extLst>
          </p:cNvPr>
          <p:cNvSpPr/>
          <p:nvPr/>
        </p:nvSpPr>
        <p:spPr>
          <a:xfrm>
            <a:off x="4859162" y="4637595"/>
            <a:ext cx="22202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2. </a:t>
            </a:r>
            <a:r>
              <a:rPr lang="ko-KR" altLang="en-US" sz="1400" b="1" dirty="0">
                <a:solidFill>
                  <a:prstClr val="white"/>
                </a:solidFill>
              </a:rPr>
              <a:t>가게가 만석이라 다른 가게로 이동한 경험이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7460178" y="4637594"/>
            <a:ext cx="22202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</a:rPr>
              <a:t>입석현황에 대해 알려주는 서비스가 있다면 이용할 의향이 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ECB3926C-D6B9-4E13-92E8-CEB1FF1F4CD5}"/>
              </a:ext>
            </a:extLst>
          </p:cNvPr>
          <p:cNvSpPr/>
          <p:nvPr/>
        </p:nvSpPr>
        <p:spPr>
          <a:xfrm>
            <a:off x="7842856" y="2565069"/>
            <a:ext cx="1465729" cy="201882"/>
          </a:xfrm>
          <a:prstGeom prst="trapezoid">
            <a:avLst>
              <a:gd name="adj" fmla="val 201889"/>
            </a:avLst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0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F0380-8C5D-4B9D-A09D-F23651F529A0}"/>
              </a:ext>
            </a:extLst>
          </p:cNvPr>
          <p:cNvSpPr/>
          <p:nvPr/>
        </p:nvSpPr>
        <p:spPr>
          <a:xfrm>
            <a:off x="3547750" y="370125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E8AC6C"/>
                </a:solidFill>
              </a:rPr>
              <a:t>시스템 주요기능</a:t>
            </a:r>
            <a:endParaRPr lang="en-US" altLang="ko-KR" sz="2000" b="1" i="1" kern="0" dirty="0">
              <a:solidFill>
                <a:srgbClr val="E8AC6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5839B-FF67-44B5-83FE-AE9CA542E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127" y="1688311"/>
            <a:ext cx="4477306" cy="437781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9CA9C5-9315-4CF0-AC9D-823458D4F852}"/>
              </a:ext>
            </a:extLst>
          </p:cNvPr>
          <p:cNvSpPr/>
          <p:nvPr/>
        </p:nvSpPr>
        <p:spPr>
          <a:xfrm>
            <a:off x="4794382" y="3442210"/>
            <a:ext cx="2219418" cy="435006"/>
          </a:xfrm>
          <a:prstGeom prst="rightArrow">
            <a:avLst/>
          </a:prstGeom>
          <a:solidFill>
            <a:srgbClr val="E8AC6C"/>
          </a:solidFill>
          <a:ln>
            <a:solidFill>
              <a:srgbClr val="E8A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실시간 좌석 현황제공</a:t>
            </a:r>
          </a:p>
        </p:txBody>
      </p:sp>
      <p:pic>
        <p:nvPicPr>
          <p:cNvPr id="18" name="_x351120936" descr="EMB000019444142">
            <a:extLst>
              <a:ext uri="{FF2B5EF4-FFF2-40B4-BE49-F238E27FC236}">
                <a16:creationId xmlns:a16="http://schemas.microsoft.com/office/drawing/2014/main" id="{F1542F77-29E3-408B-90F8-68EDBC8348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202750" y="1616998"/>
            <a:ext cx="4989250" cy="4731260"/>
          </a:xfrm>
          <a:prstGeom prst="rect">
            <a:avLst/>
          </a:prstGeom>
          <a:noFill/>
          <a:ln cap="rnd">
            <a:noFill/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FBCC6B-7441-491E-BA65-0F868ECDABDC}"/>
              </a:ext>
            </a:extLst>
          </p:cNvPr>
          <p:cNvCxnSpPr/>
          <p:nvPr/>
        </p:nvCxnSpPr>
        <p:spPr>
          <a:xfrm>
            <a:off x="3405706" y="4352295"/>
            <a:ext cx="0" cy="585926"/>
          </a:xfrm>
          <a:prstGeom prst="straightConnector1">
            <a:avLst/>
          </a:prstGeom>
          <a:ln>
            <a:solidFill>
              <a:srgbClr val="E8A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통형 22">
            <a:extLst>
              <a:ext uri="{FF2B5EF4-FFF2-40B4-BE49-F238E27FC236}">
                <a16:creationId xmlns:a16="http://schemas.microsoft.com/office/drawing/2014/main" id="{6BF33B1D-CD54-49B1-953E-4539B15DD185}"/>
              </a:ext>
            </a:extLst>
          </p:cNvPr>
          <p:cNvSpPr/>
          <p:nvPr/>
        </p:nvSpPr>
        <p:spPr>
          <a:xfrm>
            <a:off x="2646668" y="5081078"/>
            <a:ext cx="1518075" cy="799530"/>
          </a:xfrm>
          <a:prstGeom prst="can">
            <a:avLst/>
          </a:prstGeom>
          <a:solidFill>
            <a:srgbClr val="E8AC6C"/>
          </a:solidFill>
          <a:ln>
            <a:solidFill>
              <a:srgbClr val="E69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로컬 </a:t>
            </a:r>
            <a:r>
              <a:rPr lang="en-US" altLang="ko-KR" sz="1200" b="1" dirty="0"/>
              <a:t>C: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20C46-43DD-4082-9FB9-C5DD5F4B790E}"/>
              </a:ext>
            </a:extLst>
          </p:cNvPr>
          <p:cNvSpPr txBox="1"/>
          <p:nvPr/>
        </p:nvSpPr>
        <p:spPr>
          <a:xfrm>
            <a:off x="2975242" y="6158015"/>
            <a:ext cx="190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좌석현항</a:t>
            </a:r>
            <a:r>
              <a:rPr lang="ko-KR" altLang="en-US" sz="1200" b="1" dirty="0">
                <a:solidFill>
                  <a:schemeClr val="bg1"/>
                </a:solidFill>
              </a:rPr>
              <a:t> 이미지 </a:t>
            </a:r>
            <a:r>
              <a:rPr lang="en-US" altLang="ko-KR" sz="1200" b="1" dirty="0">
                <a:solidFill>
                  <a:schemeClr val="bg1"/>
                </a:solidFill>
              </a:rPr>
              <a:t>.JPG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B5757641-9BD2-4492-8718-166EB82A7271}"/>
              </a:ext>
            </a:extLst>
          </p:cNvPr>
          <p:cNvSpPr/>
          <p:nvPr/>
        </p:nvSpPr>
        <p:spPr>
          <a:xfrm>
            <a:off x="4794382" y="2043515"/>
            <a:ext cx="2219418" cy="435006"/>
          </a:xfrm>
          <a:prstGeom prst="leftArrow">
            <a:avLst/>
          </a:prstGeom>
          <a:solidFill>
            <a:srgbClr val="E8AC6C"/>
          </a:solidFill>
          <a:ln>
            <a:solidFill>
              <a:srgbClr val="E8A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요청</a:t>
            </a:r>
          </a:p>
        </p:txBody>
      </p:sp>
      <p:sp>
        <p:nvSpPr>
          <p:cNvPr id="33" name="화살표: 위로 굽음 32">
            <a:extLst>
              <a:ext uri="{FF2B5EF4-FFF2-40B4-BE49-F238E27FC236}">
                <a16:creationId xmlns:a16="http://schemas.microsoft.com/office/drawing/2014/main" id="{15EFC304-5D88-4F99-B685-E24A9B5F398E}"/>
              </a:ext>
            </a:extLst>
          </p:cNvPr>
          <p:cNvSpPr/>
          <p:nvPr/>
        </p:nvSpPr>
        <p:spPr>
          <a:xfrm>
            <a:off x="4876800" y="4481384"/>
            <a:ext cx="1581665" cy="1210963"/>
          </a:xfrm>
          <a:prstGeom prst="bentUpArrow">
            <a:avLst>
              <a:gd name="adj1" fmla="val 13099"/>
              <a:gd name="adj2" fmla="val 31684"/>
              <a:gd name="adj3" fmla="val 33341"/>
            </a:avLst>
          </a:prstGeom>
          <a:solidFill>
            <a:srgbClr val="E8AC6C"/>
          </a:solidFill>
          <a:ln>
            <a:solidFill>
              <a:srgbClr val="E8A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22538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AC6C"/>
                </a:solidFill>
              </a:rPr>
              <a:t>보완사항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개선점</a:t>
            </a:r>
            <a:endParaRPr lang="en-US" altLang="ko-KR" sz="3200" b="1" i="1" kern="0" dirty="0">
              <a:solidFill>
                <a:srgbClr val="E8AC6C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267A64-B094-4FFB-B6AE-1AE9EBA4F5C9}"/>
              </a:ext>
            </a:extLst>
          </p:cNvPr>
          <p:cNvSpPr/>
          <p:nvPr/>
        </p:nvSpPr>
        <p:spPr>
          <a:xfrm>
            <a:off x="1973979" y="2122388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F23491A2-9F81-441D-B8FC-1315DADF3111}"/>
              </a:ext>
            </a:extLst>
          </p:cNvPr>
          <p:cNvSpPr/>
          <p:nvPr/>
        </p:nvSpPr>
        <p:spPr>
          <a:xfrm>
            <a:off x="1962104" y="2110513"/>
            <a:ext cx="2134922" cy="2134922"/>
          </a:xfrm>
          <a:prstGeom prst="arc">
            <a:avLst>
              <a:gd name="adj1" fmla="val 16200000"/>
              <a:gd name="adj2" fmla="val 15053480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4D6F89-8050-4CB0-9D49-04DCE1D00463}"/>
              </a:ext>
            </a:extLst>
          </p:cNvPr>
          <p:cNvSpPr/>
          <p:nvPr/>
        </p:nvSpPr>
        <p:spPr>
          <a:xfrm>
            <a:off x="1825964" y="2696962"/>
            <a:ext cx="2458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8AC6C"/>
                </a:solidFill>
              </a:rPr>
              <a:t>DB,SERVER </a:t>
            </a:r>
          </a:p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연동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6E62AE1-7FDA-4D70-8D6A-06E03AAF9638}"/>
              </a:ext>
            </a:extLst>
          </p:cNvPr>
          <p:cNvSpPr/>
          <p:nvPr/>
        </p:nvSpPr>
        <p:spPr>
          <a:xfrm>
            <a:off x="4738956" y="2108532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1CCA243C-C4E1-4173-8ED7-AAEC75FF2B5F}"/>
              </a:ext>
            </a:extLst>
          </p:cNvPr>
          <p:cNvSpPr/>
          <p:nvPr/>
        </p:nvSpPr>
        <p:spPr>
          <a:xfrm>
            <a:off x="4738956" y="2092706"/>
            <a:ext cx="2134922" cy="2134922"/>
          </a:xfrm>
          <a:prstGeom prst="arc">
            <a:avLst>
              <a:gd name="adj1" fmla="val 16200000"/>
              <a:gd name="adj2" fmla="val 10763217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998B7-C260-4103-9189-474AD2D1D87B}"/>
              </a:ext>
            </a:extLst>
          </p:cNvPr>
          <p:cNvSpPr/>
          <p:nvPr/>
        </p:nvSpPr>
        <p:spPr>
          <a:xfrm>
            <a:off x="4551827" y="2684185"/>
            <a:ext cx="2458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서비스지역</a:t>
            </a:r>
            <a:endParaRPr lang="en-US" altLang="ko-KR" sz="2800" b="1" dirty="0">
              <a:solidFill>
                <a:srgbClr val="E8AC6C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확대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D8B5BC-7367-4C7E-A574-A036ECC3EC3E}"/>
              </a:ext>
            </a:extLst>
          </p:cNvPr>
          <p:cNvSpPr/>
          <p:nvPr/>
        </p:nvSpPr>
        <p:spPr>
          <a:xfrm>
            <a:off x="7643363" y="2134263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A26294A-F998-440A-B32D-B34532F819CB}"/>
              </a:ext>
            </a:extLst>
          </p:cNvPr>
          <p:cNvSpPr/>
          <p:nvPr/>
        </p:nvSpPr>
        <p:spPr>
          <a:xfrm>
            <a:off x="7631488" y="2122388"/>
            <a:ext cx="2134922" cy="2134922"/>
          </a:xfrm>
          <a:prstGeom prst="arc">
            <a:avLst>
              <a:gd name="adj1" fmla="val 16200000"/>
              <a:gd name="adj2" fmla="val 6690378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9E1C8F-ECE6-4C67-8B11-693C2A66BE4C}"/>
              </a:ext>
            </a:extLst>
          </p:cNvPr>
          <p:cNvSpPr/>
          <p:nvPr/>
        </p:nvSpPr>
        <p:spPr>
          <a:xfrm>
            <a:off x="7515808" y="2696961"/>
            <a:ext cx="2458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8AC6C"/>
                </a:solidFill>
              </a:rPr>
              <a:t>WEB</a:t>
            </a:r>
          </a:p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기능 향상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1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291758" y="486634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E8AC6C"/>
                </a:solidFill>
              </a:rPr>
              <a:t>개발후기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기대효과 및 추후계획</a:t>
            </a:r>
            <a:endParaRPr lang="en-US" altLang="ko-KR" sz="2000" b="1" i="1" kern="0" dirty="0">
              <a:solidFill>
                <a:srgbClr val="E8AC6C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935291" y="2152070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923416" y="2140195"/>
            <a:ext cx="2134922" cy="2134922"/>
          </a:xfrm>
          <a:prstGeom prst="arc">
            <a:avLst>
              <a:gd name="adj1" fmla="val 16200000"/>
              <a:gd name="adj2" fmla="val 15053480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795662" y="2946536"/>
            <a:ext cx="2458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편의성 제공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0908" y="5227263"/>
            <a:ext cx="8125053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ko-KR" sz="1200" b="1" dirty="0">
                <a:solidFill>
                  <a:srgbClr val="FFFFFF"/>
                </a:solidFill>
                <a:ea typeface="HY그래픽M" pitchFamily="18"/>
              </a:rPr>
              <a:t>현재 시스템은 학교 후문위주로 완성이 되어있으나 추후 지역을 더욱 발달 시킬 예정</a:t>
            </a:r>
            <a:endParaRPr lang="en-US" altLang="ko-KR" sz="1200" b="1" dirty="0">
              <a:solidFill>
                <a:srgbClr val="FFFFFF"/>
              </a:solidFill>
              <a:ea typeface="HY그래픽M" pitchFamily="18"/>
            </a:endParaRPr>
          </a:p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altLang="ko-KR" sz="1200" b="1" dirty="0">
              <a:solidFill>
                <a:srgbClr val="FFFFFF"/>
              </a:solidFill>
              <a:ea typeface="HY그래픽M" pitchFamily="18"/>
            </a:endParaRPr>
          </a:p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ko-KR" sz="1200" b="1" dirty="0">
                <a:solidFill>
                  <a:srgbClr val="FFFFFF"/>
                </a:solidFill>
                <a:ea typeface="HY그래픽M" pitchFamily="18"/>
              </a:rPr>
              <a:t>현재 대중적으로 사용되는</a:t>
            </a:r>
            <a:r>
              <a:rPr lang="en-US" altLang="ko-KR" sz="1200" b="1" dirty="0">
                <a:solidFill>
                  <a:srgbClr val="FFFFFF"/>
                </a:solidFill>
                <a:ea typeface="HY그래픽M" pitchFamily="18"/>
              </a:rPr>
              <a:t> </a:t>
            </a:r>
            <a:r>
              <a:rPr lang="ko-KR" altLang="ko-KR" sz="1200" b="1" dirty="0" err="1">
                <a:solidFill>
                  <a:srgbClr val="FFFFFF"/>
                </a:solidFill>
                <a:ea typeface="HY그래픽M" pitchFamily="18"/>
              </a:rPr>
              <a:t>포스기의</a:t>
            </a:r>
            <a:r>
              <a:rPr lang="en-US" altLang="ko-KR" sz="1200" b="1" dirty="0">
                <a:solidFill>
                  <a:srgbClr val="FFFFFF"/>
                </a:solidFill>
                <a:ea typeface="HY그래픽M" pitchFamily="18"/>
              </a:rPr>
              <a:t> </a:t>
            </a:r>
            <a:r>
              <a:rPr lang="ko-KR" altLang="ko-KR" sz="1200" b="1" dirty="0">
                <a:solidFill>
                  <a:srgbClr val="FFFFFF"/>
                </a:solidFill>
                <a:ea typeface="HY그래픽M" pitchFamily="18"/>
              </a:rPr>
              <a:t>비용적인 부분과 사용의 불편함을 최소화하여</a:t>
            </a:r>
            <a:r>
              <a:rPr lang="en-US" altLang="ko-KR" sz="1200" b="1" dirty="0">
                <a:solidFill>
                  <a:srgbClr val="FFFFFF"/>
                </a:solidFill>
                <a:ea typeface="HY그래픽M" pitchFamily="18"/>
              </a:rPr>
              <a:t> </a:t>
            </a:r>
            <a:r>
              <a:rPr lang="ko-KR" altLang="ko-KR" sz="1200" b="1" dirty="0" err="1">
                <a:solidFill>
                  <a:srgbClr val="FFFFFF"/>
                </a:solidFill>
                <a:ea typeface="HY그래픽M" pitchFamily="18"/>
              </a:rPr>
              <a:t>포스기의</a:t>
            </a:r>
            <a:r>
              <a:rPr lang="en-US" altLang="ko-KR" sz="1200" b="1" dirty="0">
                <a:solidFill>
                  <a:srgbClr val="FFFFFF"/>
                </a:solidFill>
                <a:ea typeface="HY그래픽M" pitchFamily="18"/>
              </a:rPr>
              <a:t> </a:t>
            </a:r>
            <a:r>
              <a:rPr lang="ko-KR" altLang="ko-KR" sz="1200" b="1" dirty="0">
                <a:solidFill>
                  <a:srgbClr val="FFFFFF"/>
                </a:solidFill>
                <a:ea typeface="HY그래픽M" pitchFamily="18"/>
              </a:rPr>
              <a:t>힘을 더욱 실을</a:t>
            </a:r>
            <a:r>
              <a:rPr lang="en-US" altLang="ko-KR" sz="1200" b="1" dirty="0">
                <a:solidFill>
                  <a:srgbClr val="FFFFFF"/>
                </a:solidFill>
                <a:ea typeface="HY그래픽M" pitchFamily="18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ea typeface="HY그래픽M" pitchFamily="18"/>
              </a:rPr>
              <a:t>예정</a:t>
            </a:r>
            <a:endParaRPr lang="en-US" altLang="ko-KR" sz="1200" b="1" dirty="0">
              <a:solidFill>
                <a:srgbClr val="FFFFFF"/>
              </a:solidFill>
              <a:ea typeface="HY그래픽M" pitchFamily="18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43891" y="5227262"/>
            <a:ext cx="1427018" cy="888541"/>
          </a:xfrm>
          <a:prstGeom prst="rect">
            <a:avLst/>
          </a:prstGeom>
          <a:solidFill>
            <a:srgbClr val="E8AC6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추후계획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3700268" y="2138214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3688393" y="2126339"/>
            <a:ext cx="2134922" cy="2134922"/>
          </a:xfrm>
          <a:prstGeom prst="arc">
            <a:avLst>
              <a:gd name="adj1" fmla="val 16200000"/>
              <a:gd name="adj2" fmla="val 10763217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3572514" y="2992055"/>
            <a:ext cx="2458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E8AC6C"/>
                </a:solidFill>
              </a:rPr>
              <a:t>회전률</a:t>
            </a:r>
            <a:r>
              <a:rPr lang="ko-KR" altLang="en-US" sz="2800" b="1" dirty="0">
                <a:solidFill>
                  <a:srgbClr val="E8AC6C"/>
                </a:solidFill>
              </a:rPr>
              <a:t> 상승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6465246" y="2148112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6453371" y="2136237"/>
            <a:ext cx="2134922" cy="2134922"/>
          </a:xfrm>
          <a:prstGeom prst="arc">
            <a:avLst>
              <a:gd name="adj1" fmla="val 16200000"/>
              <a:gd name="adj2" fmla="val 12673471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6337492" y="2942578"/>
            <a:ext cx="2458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만족도 상승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9170848" y="2134263"/>
            <a:ext cx="2111172" cy="21111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9158973" y="2122388"/>
            <a:ext cx="2134922" cy="2134922"/>
          </a:xfrm>
          <a:prstGeom prst="arc">
            <a:avLst>
              <a:gd name="adj1" fmla="val 16200000"/>
              <a:gd name="adj2" fmla="val 6690378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9043094" y="2916854"/>
            <a:ext cx="2458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8AC6C"/>
                </a:solidFill>
              </a:rPr>
              <a:t>매출증가</a:t>
            </a:r>
            <a:endParaRPr lang="en-US" altLang="ko-KR" sz="2800" b="1" dirty="0">
              <a:solidFill>
                <a:srgbClr val="E8A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208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현주</cp:lastModifiedBy>
  <cp:revision>45</cp:revision>
  <dcterms:created xsi:type="dcterms:W3CDTF">2019-07-19T02:53:04Z</dcterms:created>
  <dcterms:modified xsi:type="dcterms:W3CDTF">2019-12-06T04:41:33Z</dcterms:modified>
</cp:coreProperties>
</file>