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6" r:id="rId9"/>
    <p:sldId id="270" r:id="rId10"/>
    <p:sldId id="267" r:id="rId11"/>
    <p:sldId id="268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08서울남산체 EB" pitchFamily="18" charset="-127"/>
      <p:regular r:id="rId19"/>
    </p:embeddedFont>
    <p:embeddedFont>
      <p:font typeface="08서울남산체 B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80808"/>
    <a:srgbClr val="000000"/>
    <a:srgbClr val="663300"/>
    <a:srgbClr val="FF0000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843" y="-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256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22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010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577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4535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6877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02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369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188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177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82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4636-412A-4F58-9682-BAA32284B704}" type="datetimeFigureOut">
              <a:rPr lang="ko-KR" altLang="en-US" smtClean="0"/>
              <a:pPr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B01A-DAE4-4A15-B691-2366F80784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927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74897" y="1255486"/>
            <a:ext cx="63914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 smtClean="0">
                <a:latin typeface="08서울남산체 EB" pitchFamily="18" charset="-127"/>
                <a:ea typeface="08서울남산체 EB" pitchFamily="18" charset="-127"/>
              </a:rPr>
              <a:t>U</a:t>
            </a:r>
            <a:r>
              <a:rPr lang="en-US" altLang="ko-KR" sz="5400" b="1" dirty="0" smtClean="0">
                <a:latin typeface="08서울남산체 EB" pitchFamily="18" charset="-127"/>
                <a:ea typeface="08서울남산체 EB" pitchFamily="18" charset="-127"/>
              </a:rPr>
              <a:t>nix</a:t>
            </a:r>
            <a:r>
              <a:rPr lang="en-US" altLang="ko-KR" sz="8000" b="1" dirty="0" smtClean="0">
                <a:latin typeface="08서울남산체 EB" pitchFamily="18" charset="-127"/>
                <a:ea typeface="08서울남산체 EB" pitchFamily="18" charset="-127"/>
              </a:rPr>
              <a:t> P</a:t>
            </a:r>
            <a:r>
              <a:rPr lang="en-US" altLang="ko-KR" sz="5400" b="1" dirty="0" smtClean="0">
                <a:latin typeface="08서울남산체 EB" pitchFamily="18" charset="-127"/>
                <a:ea typeface="08서울남산체 EB" pitchFamily="18" charset="-127"/>
              </a:rPr>
              <a:t>rogramming</a:t>
            </a:r>
          </a:p>
          <a:p>
            <a:pPr algn="ctr"/>
            <a:r>
              <a:rPr lang="en-US" altLang="ko-KR" sz="8000" b="1" dirty="0" smtClean="0">
                <a:latin typeface="08서울남산체 EB" pitchFamily="18" charset="-127"/>
                <a:ea typeface="08서울남산체 EB" pitchFamily="18" charset="-127"/>
              </a:rPr>
              <a:t>P</a:t>
            </a:r>
            <a:r>
              <a:rPr lang="en-US" altLang="ko-KR" sz="5400" b="1" dirty="0" smtClean="0">
                <a:latin typeface="08서울남산체 EB" pitchFamily="18" charset="-127"/>
                <a:ea typeface="08서울남산체 EB" pitchFamily="18" charset="-127"/>
              </a:rPr>
              <a:t>roject – vi editor</a:t>
            </a:r>
            <a:endParaRPr lang="ko-KR" altLang="en-US" sz="5400" b="1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4286256"/>
            <a:ext cx="27860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14109345  </a:t>
            </a:r>
            <a:r>
              <a:rPr lang="ko-KR" altLang="en-US" dirty="0" smtClean="0">
                <a:latin typeface="08서울남산체 B" pitchFamily="18" charset="-127"/>
                <a:ea typeface="08서울남산체 B" pitchFamily="18" charset="-127"/>
              </a:rPr>
              <a:t>성 현 준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15109351  </a:t>
            </a:r>
            <a:r>
              <a:rPr lang="ko-KR" altLang="en-US" dirty="0" smtClean="0">
                <a:latin typeface="08서울남산체 B" pitchFamily="18" charset="-127"/>
                <a:ea typeface="08서울남산체 B" pitchFamily="18" charset="-127"/>
              </a:rPr>
              <a:t>이 수 진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15109370  </a:t>
            </a:r>
            <a:r>
              <a:rPr lang="ko-KR" altLang="en-US" dirty="0" smtClean="0">
                <a:latin typeface="08서울남산체 B" pitchFamily="18" charset="-127"/>
                <a:ea typeface="08서울남산체 B" pitchFamily="18" charset="-127"/>
              </a:rPr>
              <a:t>정 </a:t>
            </a:r>
            <a:r>
              <a:rPr lang="ko-KR" altLang="en-US" dirty="0" err="1" smtClean="0">
                <a:latin typeface="08서울남산체 B" pitchFamily="18" charset="-127"/>
                <a:ea typeface="08서울남산체 B" pitchFamily="18" charset="-127"/>
              </a:rPr>
              <a:t>혜</a:t>
            </a:r>
            <a:r>
              <a:rPr lang="ko-KR" altLang="en-US" dirty="0" smtClean="0">
                <a:latin typeface="08서울남산체 B" pitchFamily="18" charset="-127"/>
                <a:ea typeface="08서울남산체 B" pitchFamily="18" charset="-127"/>
              </a:rPr>
              <a:t> 수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16170062  </a:t>
            </a:r>
            <a:r>
              <a:rPr lang="ko-KR" altLang="en-US" dirty="0" err="1" smtClean="0">
                <a:latin typeface="08서울남산체 B" pitchFamily="18" charset="-127"/>
                <a:ea typeface="08서울남산체 B" pitchFamily="18" charset="-127"/>
              </a:rPr>
              <a:t>가르니에</a:t>
            </a:r>
            <a:r>
              <a:rPr lang="ko-KR" altLang="en-US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dirty="0" err="1" smtClean="0">
                <a:latin typeface="08서울남산체 B" pitchFamily="18" charset="-127"/>
                <a:ea typeface="08서울남산체 B" pitchFamily="18" charset="-127"/>
              </a:rPr>
              <a:t>조</a:t>
            </a:r>
            <a:r>
              <a:rPr lang="ko-KR" altLang="en-US" dirty="0" err="1" smtClean="0">
                <a:latin typeface="08서울남산체 B" pitchFamily="18" charset="-127"/>
                <a:ea typeface="08서울남산체 B" pitchFamily="18" charset="-127"/>
              </a:rPr>
              <a:t>리스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16170070  </a:t>
            </a:r>
            <a:r>
              <a:rPr lang="ko-KR" altLang="en-US" dirty="0" smtClean="0">
                <a:latin typeface="08서울남산체 B" pitchFamily="18" charset="-127"/>
                <a:ea typeface="08서울남산체 B" pitchFamily="18" charset="-127"/>
              </a:rPr>
              <a:t>천신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06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3056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02   Vi Editor Code  -  Setup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649412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08서울남산체 EB" pitchFamily="18" charset="-127"/>
                <a:ea typeface="08서울남산체 EB" pitchFamily="18" charset="-127"/>
              </a:rPr>
              <a:t>Setup Mode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3500430" y="2500306"/>
            <a:ext cx="5529601" cy="1352490"/>
            <a:chOff x="614035" y="1633927"/>
            <a:chExt cx="5038725" cy="1352490"/>
          </a:xfrm>
        </p:grpSpPr>
        <p:sp>
          <p:nvSpPr>
            <p:cNvPr id="19" name="TextBox 18"/>
            <p:cNvSpPr txBox="1"/>
            <p:nvPr/>
          </p:nvSpPr>
          <p:spPr>
            <a:xfrm>
              <a:off x="796905" y="1970754"/>
              <a:ext cx="4621495" cy="10156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08서울남산체 B" pitchFamily="18" charset="-127"/>
                  <a:ea typeface="08서울남산체 B" pitchFamily="18" charset="-127"/>
                </a:rPr>
                <a:t>At any modes, cursor will move when press Arrow keys.</a:t>
              </a:r>
            </a:p>
            <a:p>
              <a:pPr algn="ctr"/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getyx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wmove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(</a:t>
              </a:r>
              <a:r>
                <a:rPr lang="en-US" altLang="ko-KR" b="1" dirty="0" smtClean="0">
                  <a:latin typeface="08서울남산체 EB" pitchFamily="18" charset="-127"/>
                  <a:ea typeface="08서울남산체 EB" pitchFamily="18" charset="-127"/>
                </a:rPr>
                <a:t>up, down, left, right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)</a:t>
              </a:r>
              <a:endParaRPr lang="ko-KR" altLang="en-US" sz="2400" b="1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4035" y="1633927"/>
              <a:ext cx="5038725" cy="3333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</p:grpSp>
      <p:grpSp>
        <p:nvGrpSpPr>
          <p:cNvPr id="3" name="그룹 17"/>
          <p:cNvGrpSpPr/>
          <p:nvPr/>
        </p:nvGrpSpPr>
        <p:grpSpPr>
          <a:xfrm>
            <a:off x="285720" y="4071942"/>
            <a:ext cx="5572164" cy="2214579"/>
            <a:chOff x="2928926" y="2928933"/>
            <a:chExt cx="5572164" cy="2071100"/>
          </a:xfrm>
        </p:grpSpPr>
        <p:sp>
          <p:nvSpPr>
            <p:cNvPr id="10" name="TextBox 9"/>
            <p:cNvSpPr txBox="1"/>
            <p:nvPr/>
          </p:nvSpPr>
          <p:spPr>
            <a:xfrm>
              <a:off x="3258284" y="3245707"/>
              <a:ext cx="5001814" cy="1754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08서울남산체 B" pitchFamily="18" charset="-127"/>
                  <a:ea typeface="08서울남산체 B" pitchFamily="18" charset="-127"/>
                </a:rPr>
                <a:t>It print the current mode description or lines of file at Command Window.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get(max)</a:t>
              </a: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yx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wclrtoeol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(</a:t>
              </a: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cmd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) -&gt; </a:t>
              </a: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mvwprintw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(prompt &amp; line)</a:t>
              </a:r>
              <a:endParaRPr lang="ko-KR" altLang="en-US" sz="2400" b="1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8926" y="2928933"/>
              <a:ext cx="5572164" cy="3143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</p:grpSp>
      <p:grpSp>
        <p:nvGrpSpPr>
          <p:cNvPr id="16" name="그룹 15"/>
          <p:cNvGrpSpPr/>
          <p:nvPr/>
        </p:nvGrpSpPr>
        <p:grpSpPr>
          <a:xfrm>
            <a:off x="571472" y="1500174"/>
            <a:ext cx="3929058" cy="789980"/>
            <a:chOff x="5581757" y="2928934"/>
            <a:chExt cx="3929058" cy="78998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2928934"/>
              <a:ext cx="2790825" cy="3143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5" name="TextBox 14"/>
            <p:cNvSpPr txBox="1"/>
            <p:nvPr/>
          </p:nvSpPr>
          <p:spPr>
            <a:xfrm>
              <a:off x="5581757" y="3257249"/>
              <a:ext cx="3929058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Initialize Window.</a:t>
              </a:r>
              <a:endParaRPr lang="ko-KR" altLang="en-US" sz="2000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3056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02   Vi Editor Code  -  Main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57224" y="949672"/>
            <a:ext cx="7072362" cy="4908220"/>
            <a:chOff x="1071538" y="1214422"/>
            <a:chExt cx="6072230" cy="4908220"/>
          </a:xfrm>
        </p:grpSpPr>
        <p:sp>
          <p:nvSpPr>
            <p:cNvPr id="5" name="TextBox 4"/>
            <p:cNvSpPr txBox="1"/>
            <p:nvPr/>
          </p:nvSpPr>
          <p:spPr>
            <a:xfrm>
              <a:off x="1071538" y="1214422"/>
              <a:ext cx="1357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08서울남산체 EB" pitchFamily="18" charset="-127"/>
                  <a:ea typeface="08서울남산체 EB" pitchFamily="18" charset="-127"/>
                </a:rPr>
                <a:t>Main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28728" y="1928802"/>
              <a:ext cx="5715040" cy="4193840"/>
            </a:xfrm>
            <a:prstGeom prst="rect">
              <a:avLst/>
            </a:prstGeom>
            <a:solidFill>
              <a:srgbClr val="0D0D0D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000" dirty="0" smtClean="0">
                  <a:latin typeface="08서울남산체 EB" pitchFamily="18" charset="-127"/>
                  <a:ea typeface="08서울남산체 EB" pitchFamily="18" charset="-127"/>
                </a:rPr>
                <a:t>File Make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000" dirty="0" smtClean="0">
                  <a:latin typeface="08서울남산체 EB" pitchFamily="18" charset="-127"/>
                  <a:ea typeface="08서울남산체 EB" pitchFamily="18" charset="-127"/>
                </a:rPr>
                <a:t>Window Start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000" dirty="0" smtClean="0">
                  <a:latin typeface="08서울남산체 EB" pitchFamily="18" charset="-127"/>
                  <a:ea typeface="08서울남산체 EB" pitchFamily="18" charset="-127"/>
                </a:rPr>
                <a:t>Divide Screen – Edit / Command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000" dirty="0" smtClean="0">
                  <a:latin typeface="08서울남산체 EB" pitchFamily="18" charset="-127"/>
                  <a:ea typeface="08서울남산체 EB" pitchFamily="18" charset="-127"/>
                </a:rPr>
                <a:t>Permit Special Character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000" dirty="0" smtClean="0">
                  <a:latin typeface="08서울남산체 EB" pitchFamily="18" charset="-127"/>
                  <a:ea typeface="08서울남산체 EB" pitchFamily="18" charset="-127"/>
                </a:rPr>
                <a:t>File Open and Load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2000" dirty="0" smtClean="0">
                  <a:latin typeface="08서울남산체 EB" pitchFamily="18" charset="-127"/>
                  <a:ea typeface="08서울남산체 EB" pitchFamily="18" charset="-127"/>
                </a:rPr>
                <a:t>Mode Control</a:t>
              </a:r>
            </a:p>
            <a:p>
              <a:pPr marL="800100" lvl="1" indent="-342900">
                <a:lnSpc>
                  <a:spcPct val="150000"/>
                </a:lnSpc>
                <a:buAutoNum type="arabicPeriod"/>
              </a:pPr>
              <a:r>
                <a:rPr lang="en-US" altLang="ko-KR" sz="2000" dirty="0" smtClean="0">
                  <a:latin typeface="08서울남산체 EB" pitchFamily="18" charset="-127"/>
                  <a:ea typeface="08서울남산체 EB" pitchFamily="18" charset="-127"/>
                </a:rPr>
                <a:t>Command Mode</a:t>
              </a:r>
            </a:p>
            <a:p>
              <a:pPr marL="800100" lvl="1" indent="-342900">
                <a:lnSpc>
                  <a:spcPct val="150000"/>
                </a:lnSpc>
                <a:buAutoNum type="arabicPeriod"/>
              </a:pPr>
              <a:r>
                <a:rPr lang="en-US" altLang="ko-KR" sz="2000" dirty="0" smtClean="0">
                  <a:latin typeface="08서울남산체 EB" pitchFamily="18" charset="-127"/>
                  <a:ea typeface="08서울남산체 EB" pitchFamily="18" charset="-127"/>
                </a:rPr>
                <a:t>Colon Mode</a:t>
              </a:r>
            </a:p>
            <a:p>
              <a:pPr marL="800100" lvl="1" indent="-342900">
                <a:lnSpc>
                  <a:spcPct val="150000"/>
                </a:lnSpc>
                <a:buAutoNum type="arabicPeriod"/>
              </a:pPr>
              <a:r>
                <a:rPr lang="en-US" altLang="ko-KR" sz="2000" dirty="0" smtClean="0">
                  <a:latin typeface="08서울남산체 EB" pitchFamily="18" charset="-127"/>
                  <a:ea typeface="08서울남산체 EB" pitchFamily="18" charset="-127"/>
                </a:rPr>
                <a:t>Insert Mode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176464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03   Preview</a:t>
            </a:r>
          </a:p>
        </p:txBody>
      </p:sp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176464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04   Contemplation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1643050"/>
            <a:ext cx="7000924" cy="366254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200" dirty="0" smtClean="0">
                <a:latin typeface="08서울남산체 EB" pitchFamily="18" charset="-127"/>
                <a:ea typeface="08서울남산체 EB" pitchFamily="18" charset="-127"/>
              </a:rPr>
              <a:t> Architecting the Outline of code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latin typeface="08서울남산체 EB" pitchFamily="18" charset="-127"/>
                <a:ea typeface="08서울남산체 EB" pitchFamily="18" charset="-127"/>
              </a:rPr>
              <a:t> File loading after File Save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latin typeface="08서울남산체 EB" pitchFamily="18" charset="-127"/>
                <a:ea typeface="08서울남산체 EB" pitchFamily="18" charset="-127"/>
              </a:rPr>
              <a:t> Insert “Enter” at Insert Mode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latin typeface="08서울남산체 EB" pitchFamily="18" charset="-127"/>
                <a:ea typeface="08서울남산체 EB" pitchFamily="18" charset="-127"/>
              </a:rPr>
              <a:t> Optimization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000" dirty="0" smtClean="0">
              <a:latin typeface="08서울남산체 EB" pitchFamily="18" charset="-127"/>
              <a:ea typeface="08서울남산체 E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12760" y="2561266"/>
            <a:ext cx="3087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08서울남산체 EB" pitchFamily="18" charset="-127"/>
                <a:ea typeface="08서울남산체 EB" pitchFamily="18" charset="-127"/>
              </a:rPr>
              <a:t>Q &amp; A</a:t>
            </a:r>
            <a:endParaRPr lang="ko-KR" altLang="en-US" sz="8000" b="1" dirty="0">
              <a:latin typeface="08서울남산체 EB" pitchFamily="18" charset="-127"/>
              <a:ea typeface="08서울남산체 E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67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2628" y="2465601"/>
            <a:ext cx="4908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latin typeface="08서울남산체 EB" pitchFamily="18" charset="-127"/>
                <a:ea typeface="08서울남산체 EB" pitchFamily="18" charset="-127"/>
              </a:rPr>
              <a:t>T</a:t>
            </a:r>
            <a:r>
              <a:rPr lang="en-US" altLang="ko-KR" sz="6600" b="1" dirty="0" smtClean="0">
                <a:latin typeface="08서울남산체 EB" pitchFamily="18" charset="-127"/>
                <a:ea typeface="08서울남산체 EB" pitchFamily="18" charset="-127"/>
              </a:rPr>
              <a:t>HANK YOU</a:t>
            </a:r>
            <a:endParaRPr lang="ko-KR" altLang="en-US" sz="6600" b="1" dirty="0">
              <a:latin typeface="08서울남산체 EB" pitchFamily="18" charset="-127"/>
              <a:ea typeface="08서울남산체 E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63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62966" y="1014225"/>
            <a:ext cx="268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latin typeface="08서울남산체 EB" pitchFamily="18" charset="-127"/>
                <a:ea typeface="08서울남산체 EB" pitchFamily="18" charset="-127"/>
              </a:rPr>
              <a:t>INDEX</a:t>
            </a:r>
            <a:endParaRPr lang="ko-KR" altLang="en-US" sz="4800" b="1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5741" y="2357430"/>
            <a:ext cx="2595081" cy="303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01   Scenario</a:t>
            </a:r>
          </a:p>
          <a:p>
            <a:pPr algn="just">
              <a:lnSpc>
                <a:spcPct val="250000"/>
              </a:lnSpc>
            </a:pP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02   Vi Editor Code</a:t>
            </a:r>
          </a:p>
          <a:p>
            <a:pPr algn="just">
              <a:lnSpc>
                <a:spcPct val="250000"/>
              </a:lnSpc>
            </a:pP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03   Preview</a:t>
            </a:r>
          </a:p>
          <a:p>
            <a:pPr algn="just">
              <a:lnSpc>
                <a:spcPct val="250000"/>
              </a:lnSpc>
            </a:pP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04   Contemplation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9169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99392"/>
            <a:ext cx="4176464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01   Scenario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18" y="928670"/>
            <a:ext cx="878684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Open file temporarily on the name of ‘main argument’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Start window and divide screen to ‘Edit Window’ and ‘Command Window’.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File open and Load.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Selecting Mode – Command Mode, Insert Mode.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Command Mode</a:t>
            </a:r>
            <a:b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</a:b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ESC Mode</a:t>
            </a:r>
            <a:b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</a:b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“ :w ” – Save File</a:t>
            </a:r>
            <a:b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</a:b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“ :q “ – Close the File and Exit from Window</a:t>
            </a:r>
            <a:b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</a:b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“ x “ – Delete one Character</a:t>
            </a:r>
            <a:b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</a:b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“ d “ – 1) “d” : Delete one line  2) “w” : Delete one word</a:t>
            </a:r>
            <a:b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</a:b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 Insert Character</a:t>
            </a:r>
          </a:p>
          <a:p>
            <a:pPr marL="800100" lvl="1" indent="-342900">
              <a:buAutoNum type="arabicPeriod"/>
            </a:pP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Insert Mode</a:t>
            </a:r>
            <a:b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</a:b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Backspace – Delete the current character</a:t>
            </a:r>
            <a:b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</a:b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Arrow Key – Move the current cursor position</a:t>
            </a:r>
            <a:b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</a:br>
            <a:r>
              <a:rPr lang="en-US" altLang="ko-KR" sz="1900" dirty="0" smtClean="0">
                <a:latin typeface="08서울남산체 B" pitchFamily="18" charset="-127"/>
                <a:ea typeface="08서울남산체 B" pitchFamily="18" charset="-127"/>
              </a:rPr>
              <a:t>Enter</a:t>
            </a:r>
          </a:p>
        </p:txBody>
      </p:sp>
    </p:spTree>
    <p:extLst>
      <p:ext uri="{BB962C8B-B14F-4D97-AF65-F5344CB8AC3E}">
        <p14:creationId xmlns="" xmlns:p14="http://schemas.microsoft.com/office/powerpoint/2010/main" val="19541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176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02   Vi Editor Code - Role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1214422"/>
            <a:ext cx="82868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08서울남산체 EB" pitchFamily="18" charset="-127"/>
                <a:ea typeface="08서울남산체 EB" pitchFamily="18" charset="-127"/>
              </a:rPr>
              <a:t>Role</a:t>
            </a:r>
          </a:p>
          <a:p>
            <a:endParaRPr lang="en-US" altLang="ko-KR" sz="2400" b="1" dirty="0" smtClean="0">
              <a:latin typeface="08서울남산체 EB" pitchFamily="18" charset="-127"/>
              <a:ea typeface="08서울남산체 E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성현준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: ‘main’ Function &amp; Outline of the codes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이수진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: Command Mode Functions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정혜수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: Insert Mode Functions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err="1" smtClean="0">
                <a:latin typeface="08서울남산체 B" pitchFamily="18" charset="-127"/>
                <a:ea typeface="08서울남산체 B" pitchFamily="18" charset="-127"/>
              </a:rPr>
              <a:t>가르니에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dirty="0" err="1" smtClean="0">
                <a:latin typeface="08서울남산체 B" pitchFamily="18" charset="-127"/>
                <a:ea typeface="08서울남산체 B" pitchFamily="18" charset="-127"/>
              </a:rPr>
              <a:t>조</a:t>
            </a:r>
            <a:r>
              <a:rPr lang="ko-KR" altLang="en-US" sz="2400" dirty="0" err="1" smtClean="0">
                <a:latin typeface="08서울남산체 B" pitchFamily="18" charset="-127"/>
                <a:ea typeface="08서울남산체 B" pitchFamily="18" charset="-127"/>
              </a:rPr>
              <a:t>리스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&amp;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천신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: File Save Function &amp; Get last 				Line / Character</a:t>
            </a:r>
            <a:endParaRPr lang="ko-KR" altLang="en-US" sz="2400" dirty="0"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3056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02   Vi Editor Code  -  Command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08서울남산체 EB" pitchFamily="18" charset="-127"/>
                <a:ea typeface="08서울남산체 EB" pitchFamily="18" charset="-127"/>
              </a:rPr>
              <a:t>Command Mode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214461" y="2014357"/>
            <a:ext cx="6715125" cy="1587999"/>
            <a:chOff x="571472" y="2112636"/>
            <a:chExt cx="6715125" cy="1587999"/>
          </a:xfrm>
          <a:solidFill>
            <a:srgbClr val="000000">
              <a:alpha val="74902"/>
            </a:srgbClr>
          </a:solidFill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2112636"/>
              <a:ext cx="6715125" cy="3810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1" name="TextBox 10"/>
            <p:cNvSpPr txBox="1"/>
            <p:nvPr/>
          </p:nvSpPr>
          <p:spPr>
            <a:xfrm>
              <a:off x="857224" y="2500306"/>
              <a:ext cx="6072230" cy="1200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08서울남산체 B" pitchFamily="18" charset="-127"/>
                  <a:ea typeface="08서울남산체 B" pitchFamily="18" charset="-127"/>
                </a:rPr>
                <a:t> When input “a” in ESC Mode it turn to Insert Mode and the cursor will be locate on the right of current position.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getyx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wmove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(++x) -&gt; Insert Mode</a:t>
              </a:r>
              <a:endParaRPr lang="ko-KR" altLang="en-US" sz="2000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500213" y="4157497"/>
            <a:ext cx="6000792" cy="1557519"/>
            <a:chOff x="1500166" y="3857628"/>
            <a:chExt cx="6000792" cy="15575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8794" y="3857628"/>
              <a:ext cx="5048250" cy="333375"/>
            </a:xfrm>
            <a:prstGeom prst="rect">
              <a:avLst/>
            </a:prstGeom>
            <a:solidFill>
              <a:srgbClr val="000000">
                <a:alpha val="74902"/>
              </a:srgbClr>
            </a:solidFill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6" name="TextBox 15"/>
            <p:cNvSpPr txBox="1"/>
            <p:nvPr/>
          </p:nvSpPr>
          <p:spPr>
            <a:xfrm>
              <a:off x="1500166" y="4214818"/>
              <a:ext cx="6000792" cy="1200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08서울남산체 B" pitchFamily="18" charset="-127"/>
                  <a:ea typeface="08서울남산체 B" pitchFamily="18" charset="-127"/>
                </a:rPr>
                <a:t> When input “x” in ESC Mode it calls this function. Delete 1 character.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getyx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wmove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(--x)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wdelch</a:t>
              </a:r>
              <a:endParaRPr lang="ko-KR" altLang="en-US" sz="2000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3056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02   Vi Editor Code  -  Command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785794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08서울남산체 EB" pitchFamily="18" charset="-127"/>
                <a:ea typeface="08서울남산체 EB" pitchFamily="18" charset="-127"/>
              </a:rPr>
              <a:t>Command Mode</a:t>
            </a:r>
          </a:p>
        </p:txBody>
      </p:sp>
      <p:grpSp>
        <p:nvGrpSpPr>
          <p:cNvPr id="3" name="그룹 14"/>
          <p:cNvGrpSpPr/>
          <p:nvPr/>
        </p:nvGrpSpPr>
        <p:grpSpPr>
          <a:xfrm>
            <a:off x="1561126" y="1984046"/>
            <a:ext cx="6000792" cy="2357454"/>
            <a:chOff x="1857356" y="2505759"/>
            <a:chExt cx="6072230" cy="21775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6510" y="2505759"/>
              <a:ext cx="5357850" cy="427313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4" name="TextBox 13"/>
            <p:cNvSpPr txBox="1"/>
            <p:nvPr/>
          </p:nvSpPr>
          <p:spPr>
            <a:xfrm>
              <a:off x="1857356" y="2928934"/>
              <a:ext cx="6072230" cy="1754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08서울남산체 B" pitchFamily="18" charset="-127"/>
                  <a:ea typeface="08서울남산체 B" pitchFamily="18" charset="-127"/>
                </a:rPr>
                <a:t> When input “d” in ESC Mode it calls this function. Input “d” again, delete 1 line. Input “w”, delete 1 word.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getyx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wgetch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 -&gt; “d”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wdeleteln</a:t>
              </a:r>
              <a:endParaRPr lang="en-US" altLang="ko-KR" sz="2400" dirty="0" smtClean="0">
                <a:latin typeface="08서울남산체 EB" pitchFamily="18" charset="-127"/>
                <a:ea typeface="08서울남산체 EB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                    -&gt; “w”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wdelch</a:t>
              </a:r>
              <a:endParaRPr lang="ko-KR" altLang="en-US" sz="2000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</p:grpSp>
      <p:grpSp>
        <p:nvGrpSpPr>
          <p:cNvPr id="6" name="그룹 18"/>
          <p:cNvGrpSpPr/>
          <p:nvPr/>
        </p:nvGrpSpPr>
        <p:grpSpPr>
          <a:xfrm>
            <a:off x="1239178" y="4663448"/>
            <a:ext cx="6684692" cy="1557519"/>
            <a:chOff x="1398248" y="4143380"/>
            <a:chExt cx="6684692" cy="1557519"/>
          </a:xfrm>
          <a:solidFill>
            <a:srgbClr val="000000">
              <a:alpha val="74902"/>
            </a:srgbClr>
          </a:solidFill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56" y="4143380"/>
              <a:ext cx="5762625" cy="3429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8" name="TextBox 17"/>
            <p:cNvSpPr txBox="1"/>
            <p:nvPr/>
          </p:nvSpPr>
          <p:spPr>
            <a:xfrm>
              <a:off x="1398248" y="4500570"/>
              <a:ext cx="6684692" cy="1200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08서울남산체 B" pitchFamily="18" charset="-127"/>
                  <a:ea typeface="08서울남산체 B" pitchFamily="18" charset="-127"/>
                </a:rPr>
                <a:t> When input “r” in ESC Mode it calls this function. Replacing the character at current position.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getyx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wmove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wdelch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getch</a:t>
              </a:r>
              <a:r>
                <a:rPr lang="en-US" altLang="ko-KR" sz="2400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dirty="0" err="1" smtClean="0">
                  <a:latin typeface="08서울남산체 EB" pitchFamily="18" charset="-127"/>
                  <a:ea typeface="08서울남산체 EB" pitchFamily="18" charset="-127"/>
                </a:rPr>
                <a:t>winsch</a:t>
              </a:r>
              <a:endParaRPr lang="ko-KR" altLang="en-US" sz="2000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3056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02   Vi Editor Code  -  Insert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571480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08서울남산체 EB" pitchFamily="18" charset="-127"/>
                <a:ea typeface="08서울남산체 EB" pitchFamily="18" charset="-127"/>
              </a:rPr>
              <a:t>Insert Mode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85786" y="1500174"/>
            <a:ext cx="4643470" cy="1116911"/>
            <a:chOff x="1000100" y="1714488"/>
            <a:chExt cx="4019550" cy="88542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714488"/>
              <a:ext cx="4019550" cy="3619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9" name="TextBox 18"/>
            <p:cNvSpPr txBox="1"/>
            <p:nvPr/>
          </p:nvSpPr>
          <p:spPr>
            <a:xfrm>
              <a:off x="1009725" y="2087539"/>
              <a:ext cx="4000528" cy="5123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08서울남산체 B" pitchFamily="18" charset="-127"/>
                  <a:ea typeface="08서울남산체 B" pitchFamily="18" charset="-127"/>
                </a:rPr>
                <a:t>At Insert Mode if, input ‘Enter’, cursor goes down to next line.</a:t>
              </a:r>
              <a:endParaRPr lang="ko-KR" altLang="en-US" dirty="0"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71802" y="2835030"/>
            <a:ext cx="5357850" cy="1555602"/>
            <a:chOff x="1485901" y="3243264"/>
            <a:chExt cx="4514860" cy="12440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5901" y="3243264"/>
              <a:ext cx="4514860" cy="2717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Box 9"/>
            <p:cNvSpPr txBox="1"/>
            <p:nvPr/>
          </p:nvSpPr>
          <p:spPr>
            <a:xfrm>
              <a:off x="1643042" y="3527386"/>
              <a:ext cx="4214842" cy="9599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08서울남산체 B" pitchFamily="18" charset="-127"/>
                  <a:ea typeface="08서울남산체 B" pitchFamily="18" charset="-127"/>
                </a:rPr>
                <a:t>At Insert Mode, if input any character, it will displayed on the window.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getyx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winsch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wmove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(++x)</a:t>
              </a:r>
              <a:endParaRPr lang="ko-KR" altLang="en-US" sz="2400" b="1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28662" y="4572008"/>
            <a:ext cx="4815221" cy="1514758"/>
            <a:chOff x="2890426" y="4500570"/>
            <a:chExt cx="4815221" cy="151475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8926" y="4500570"/>
              <a:ext cx="4741084" cy="3143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4" name="TextBox 13"/>
            <p:cNvSpPr txBox="1"/>
            <p:nvPr/>
          </p:nvSpPr>
          <p:spPr>
            <a:xfrm>
              <a:off x="2890426" y="4814999"/>
              <a:ext cx="4815221" cy="1200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08서울남산체 B" pitchFamily="18" charset="-127"/>
                  <a:ea typeface="08서울남산체 B" pitchFamily="18" charset="-127"/>
                </a:rPr>
                <a:t>At Insert Mode, if input ‘Backspace’, it will delete 1 character on current position.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getyx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 -&gt; </a:t>
              </a: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wmove</a:t>
              </a:r>
              <a:r>
                <a:rPr lang="en-US" altLang="ko-KR" sz="2400" b="1" dirty="0" smtClean="0">
                  <a:latin typeface="08서울남산체 EB" pitchFamily="18" charset="-127"/>
                  <a:ea typeface="08서울남산체 EB" pitchFamily="18" charset="-127"/>
                </a:rPr>
                <a:t>(--x) -&gt; </a:t>
              </a:r>
              <a:r>
                <a:rPr lang="en-US" altLang="ko-KR" sz="2400" b="1" dirty="0" err="1" smtClean="0">
                  <a:latin typeface="08서울남산체 EB" pitchFamily="18" charset="-127"/>
                  <a:ea typeface="08서울남산체 EB" pitchFamily="18" charset="-127"/>
                </a:rPr>
                <a:t>wdelch</a:t>
              </a:r>
              <a:endParaRPr lang="ko-KR" altLang="en-US" sz="2400" b="1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305660" cy="66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02   Vi Editor Code  -  Other Modes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571480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08서울남산체 EB" pitchFamily="18" charset="-127"/>
                <a:ea typeface="08서울남산체 EB" pitchFamily="18" charset="-127"/>
              </a:rPr>
              <a:t>Other Modes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000100" y="2571744"/>
            <a:ext cx="7358114" cy="2042233"/>
            <a:chOff x="1071538" y="4714884"/>
            <a:chExt cx="5581650" cy="1604612"/>
          </a:xfrm>
        </p:grpSpPr>
        <p:sp>
          <p:nvSpPr>
            <p:cNvPr id="14" name="TextBox 13"/>
            <p:cNvSpPr txBox="1"/>
            <p:nvPr/>
          </p:nvSpPr>
          <p:spPr>
            <a:xfrm>
              <a:off x="1500166" y="5086192"/>
              <a:ext cx="4815221" cy="1233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08서울남산체 B" pitchFamily="18" charset="-127"/>
                  <a:ea typeface="08서울남산체 B" pitchFamily="18" charset="-127"/>
                </a:rPr>
                <a:t>When input “:w” in ESC Mode, file will be save at current directory.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3200" b="1" dirty="0" smtClean="0">
                  <a:latin typeface="08서울남산체 EB" pitchFamily="18" charset="-127"/>
                  <a:ea typeface="08서울남산체 EB" pitchFamily="18" charset="-127"/>
                </a:rPr>
                <a:t>winch -&gt; write -&gt;</a:t>
              </a:r>
              <a:r>
                <a:rPr lang="en-US" altLang="ko-KR" sz="3200" b="1" dirty="0" err="1" smtClean="0">
                  <a:latin typeface="08서울남산체 EB" pitchFamily="18" charset="-127"/>
                  <a:ea typeface="08서울남산체 EB" pitchFamily="18" charset="-127"/>
                </a:rPr>
                <a:t>wmove</a:t>
              </a:r>
              <a:r>
                <a:rPr lang="en-US" altLang="ko-KR" sz="3200" b="1" dirty="0" smtClean="0">
                  <a:latin typeface="08서울남산체 EB" pitchFamily="18" charset="-127"/>
                  <a:ea typeface="08서울남산체 EB" pitchFamily="18" charset="-127"/>
                </a:rPr>
                <a:t>(++x)</a:t>
              </a:r>
              <a:endParaRPr lang="ko-KR" altLang="en-US" sz="3200" b="1" dirty="0">
                <a:latin typeface="08서울남산체 EB" pitchFamily="18" charset="-127"/>
                <a:ea typeface="08서울남산체 EB" pitchFamily="18" charset="-127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4714884"/>
              <a:ext cx="5581650" cy="3429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5162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0634" y="6597352"/>
            <a:ext cx="9144000" cy="260648"/>
          </a:xfrm>
          <a:prstGeom prst="rect">
            <a:avLst/>
          </a:prstGeom>
          <a:gradFill flip="none" rotWithShape="1">
            <a:gsLst>
              <a:gs pos="23000">
                <a:srgbClr val="FF0000"/>
              </a:gs>
              <a:gs pos="24000">
                <a:schemeClr val="tx1"/>
              </a:gs>
              <a:gs pos="2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-113361"/>
            <a:ext cx="4305660" cy="66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 smtClean="0">
                <a:latin typeface="08서울남산체 EB" pitchFamily="18" charset="-127"/>
                <a:ea typeface="08서울남산체 EB" pitchFamily="18" charset="-127"/>
              </a:rPr>
              <a:t>02   Vi Editor Code  -  Other Modes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571480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08서울남산체 EB" pitchFamily="18" charset="-127"/>
                <a:ea typeface="08서울남산체 EB" pitchFamily="18" charset="-127"/>
              </a:rPr>
              <a:t>Other Modes</a:t>
            </a:r>
          </a:p>
        </p:txBody>
      </p:sp>
      <p:pic>
        <p:nvPicPr>
          <p:cNvPr id="6" name="Picture 2" descr="C:\Users\Christie_LEE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392873" cy="4214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92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513</Words>
  <Application>Microsoft Office PowerPoint</Application>
  <PresentationFormat>화면 슬라이드 쇼(4:3)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Arial</vt:lpstr>
      <vt:lpstr>맑은 고딕</vt:lpstr>
      <vt:lpstr>08서울남산체 EB</vt:lpstr>
      <vt:lpstr>08서울남산체 B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Christie_LEE</cp:lastModifiedBy>
  <cp:revision>48</cp:revision>
  <dcterms:created xsi:type="dcterms:W3CDTF">2016-08-04T09:55:13Z</dcterms:created>
  <dcterms:modified xsi:type="dcterms:W3CDTF">2016-12-02T00:16:54Z</dcterms:modified>
</cp:coreProperties>
</file>