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2"/>
  </p:sldMasterIdLst>
  <p:notesMasterIdLst>
    <p:notesMasterId r:id="rId24"/>
  </p:notesMasterIdLst>
  <p:sldIdLst>
    <p:sldId id="256" r:id="rId3"/>
    <p:sldId id="258" r:id="rId4"/>
    <p:sldId id="328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B19A-E209-463A-8848-B533B5413DB3}" type="datetimeFigureOut">
              <a:rPr lang="ko-KR" altLang="en-US" smtClean="0"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D13B-4113-4929-B5D3-E2E14C3FC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A40-3431-4B31-8797-A8AD7D0E9D38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399"/>
            <a:ext cx="8911687" cy="57521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22214"/>
            <a:ext cx="8915400" cy="5744308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669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9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44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151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16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23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88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95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360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67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432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39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130469"/>
            <a:ext cx="8911687" cy="69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9144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0071-259A-491E-9408-2E97BCBBCF55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Excel </a:t>
            </a:r>
            <a:b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엑셀과 데이터 분석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altLang="ko-KR" dirty="0"/>
            </a:br>
            <a:r>
              <a:rPr lang="en-US" altLang="ko-KR" sz="2400" dirty="0"/>
              <a:t>for data science and mathematical model simulation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Pusan National University</a:t>
            </a:r>
          </a:p>
          <a:p>
            <a:r>
              <a:rPr lang="en-US" altLang="ko-KR" dirty="0"/>
              <a:t>Jong-</a:t>
            </a:r>
            <a:r>
              <a:rPr lang="en-US" altLang="ko-KR" dirty="0" err="1"/>
              <a:t>Hyeon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 / </a:t>
            </a:r>
            <a:r>
              <a:rPr lang="en-US" altLang="ko-KR" dirty="0" err="1"/>
              <a:t>Ezfarm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0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표 서식 지정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59426"/>
            <a:ext cx="8601075" cy="34766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00310" y="1973730"/>
            <a:ext cx="375772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[Ctrl]+[A]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눌러 셀 전체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56" y="3918069"/>
            <a:ext cx="2266950" cy="25622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50403" y="5213438"/>
            <a:ext cx="2249352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적합한 표 서식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742" y="4839310"/>
            <a:ext cx="2247900" cy="1571625"/>
          </a:xfrm>
          <a:prstGeom prst="rect">
            <a:avLst/>
          </a:prstGeom>
        </p:spPr>
      </p:pic>
      <p:pic>
        <p:nvPicPr>
          <p:cNvPr id="14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29" y="6007695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5" name="직사각형 1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직사각형 1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63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열 너비 자동 맞춤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55640"/>
            <a:ext cx="8543925" cy="2343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0" y="4425462"/>
            <a:ext cx="756285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07" y="2651491"/>
            <a:ext cx="2447925" cy="2524125"/>
          </a:xfrm>
          <a:prstGeom prst="rect">
            <a:avLst/>
          </a:prstGeom>
        </p:spPr>
      </p:pic>
      <p:pic>
        <p:nvPicPr>
          <p:cNvPr id="15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793" y="427263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35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새로운 열 만들기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5" y="1657961"/>
            <a:ext cx="2247900" cy="30575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00309" y="1726557"/>
            <a:ext cx="335132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B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열에서 마우스 오른쪽 버튼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2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63" y="295183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00308" y="2949806"/>
            <a:ext cx="335132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삽입 메뉴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08" y="3830583"/>
            <a:ext cx="1562100" cy="8667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191632" y="3830583"/>
            <a:ext cx="159286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B1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셀 이름 변경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7623" y="5712331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=IFERROR(LEFT(A2,FIND(" ",A2)-1)," ")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907" y="4968104"/>
            <a:ext cx="4276725" cy="6762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63571" y="5026521"/>
            <a:ext cx="2983998" cy="10551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B2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셀 수식 입력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공백으로 나누어진 문자열에서 앞 문자열만 가져온다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8" name="직사각형 1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직사각형 1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84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시각화하기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조건부 서식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70311" y="1688708"/>
            <a:ext cx="292132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서식을 지정하고 싶은 열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52" y="1681272"/>
            <a:ext cx="1381125" cy="1676400"/>
          </a:xfrm>
          <a:prstGeom prst="rect">
            <a:avLst/>
          </a:prstGeom>
        </p:spPr>
      </p:pic>
      <p:pic>
        <p:nvPicPr>
          <p:cNvPr id="12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14" y="164890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508" y="2395012"/>
            <a:ext cx="3724275" cy="36290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271788" y="2395012"/>
            <a:ext cx="2921321" cy="10242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홈 탭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에서 조건부 서식을 선택하고 원하는 형태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10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시각화하기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조건부 서식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726557"/>
            <a:ext cx="8162925" cy="190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23200" y="1985108"/>
            <a:ext cx="515815" cy="1646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49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시각화하기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산포도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36956"/>
            <a:ext cx="3181350" cy="1724025"/>
          </a:xfrm>
          <a:prstGeom prst="rect">
            <a:avLst/>
          </a:prstGeom>
        </p:spPr>
      </p:pic>
      <p:pic>
        <p:nvPicPr>
          <p:cNvPr id="9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05" y="1582614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28" y="1548428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38188" y="1600210"/>
            <a:ext cx="289639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[Ctrl]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키를 눌러 열 동시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10" y="3506775"/>
            <a:ext cx="2095500" cy="914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597" y="4230321"/>
            <a:ext cx="1695450" cy="23050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38188" y="3631632"/>
            <a:ext cx="332624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삽입 탭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분산형 차트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0154" y="3970215"/>
            <a:ext cx="351692" cy="26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06798" y="4230321"/>
            <a:ext cx="332624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scatter plot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8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89" y="4106605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71" y="475490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21" name="직사각형 2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32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시각화하기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산포도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29260" y="5113822"/>
            <a:ext cx="529874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그래프를 통해 두 변수의 상관관계 확인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65654"/>
            <a:ext cx="5362575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5820126"/>
            <a:ext cx="4905375" cy="6381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550119" y="5902296"/>
            <a:ext cx="357117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제목 수정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1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집계하기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피벗 테이블 만들기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35979"/>
            <a:ext cx="8277225" cy="22574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05163" y="4035297"/>
            <a:ext cx="112541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[Ctrl]+A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58" y="4651023"/>
            <a:ext cx="1800225" cy="1876425"/>
          </a:xfrm>
          <a:prstGeom prst="rect">
            <a:avLst/>
          </a:prstGeom>
        </p:spPr>
      </p:pic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93" y="5513374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0" name="직사각형 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16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집계하기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피벗 테이블 만들기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29853"/>
            <a:ext cx="3657600" cy="3829050"/>
          </a:xfrm>
          <a:prstGeom prst="rect">
            <a:avLst/>
          </a:prstGeom>
        </p:spPr>
      </p:pic>
      <p:pic>
        <p:nvPicPr>
          <p:cNvPr id="10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87" y="5038789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494" y="1073815"/>
            <a:ext cx="2419350" cy="55149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9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집계하기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값 필드 만들기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726557"/>
            <a:ext cx="2390775" cy="2447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95" y="1726557"/>
            <a:ext cx="3857625" cy="204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460" y="3603748"/>
            <a:ext cx="1543050" cy="22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270" y="3857949"/>
            <a:ext cx="2998835" cy="276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42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  <a:endParaRPr lang="en-US" altLang="ko-KR" dirty="0"/>
          </a:p>
          <a:p>
            <a:pPr lvl="1"/>
            <a:r>
              <a:rPr lang="ko-KR" altLang="en-US" dirty="0"/>
              <a:t>텍스트 파일 불러오기</a:t>
            </a:r>
            <a:endParaRPr lang="en-US" altLang="ko-KR" dirty="0"/>
          </a:p>
          <a:p>
            <a:r>
              <a:rPr lang="ko-KR" altLang="en-US" dirty="0"/>
              <a:t>데이터 준비하기</a:t>
            </a:r>
            <a:endParaRPr lang="en-US" altLang="ko-KR" dirty="0"/>
          </a:p>
          <a:p>
            <a:r>
              <a:rPr lang="ko-KR" altLang="en-US" dirty="0"/>
              <a:t>데이터 시각화하기</a:t>
            </a:r>
            <a:endParaRPr lang="en-US" altLang="ko-KR" dirty="0"/>
          </a:p>
          <a:p>
            <a:pPr lvl="1"/>
            <a:r>
              <a:rPr lang="ko-KR" altLang="en-US" dirty="0"/>
              <a:t>조건부 서식</a:t>
            </a:r>
            <a:endParaRPr lang="en-US" altLang="ko-KR" dirty="0"/>
          </a:p>
          <a:p>
            <a:pPr lvl="1"/>
            <a:r>
              <a:rPr lang="ko-KR" altLang="en-US" dirty="0"/>
              <a:t>산포도</a:t>
            </a:r>
            <a:endParaRPr lang="en-US" altLang="ko-KR" dirty="0"/>
          </a:p>
          <a:p>
            <a:r>
              <a:rPr lang="ko-KR" altLang="en-US" dirty="0"/>
              <a:t>데이터 집계하기</a:t>
            </a:r>
            <a:endParaRPr lang="en-US" altLang="ko-KR" dirty="0"/>
          </a:p>
          <a:p>
            <a:pPr lvl="1"/>
            <a:r>
              <a:rPr lang="ko-KR" altLang="en-US" dirty="0"/>
              <a:t>피벗 </a:t>
            </a:r>
            <a:endParaRPr lang="en-US" altLang="ko-KR" dirty="0"/>
          </a:p>
          <a:p>
            <a:pPr lvl="1"/>
            <a:r>
              <a:rPr lang="ko-KR" altLang="en-US" dirty="0"/>
              <a:t>피벗 차트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9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집계하기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값 필드 만들기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15952"/>
            <a:ext cx="3733800" cy="3438525"/>
          </a:xfrm>
          <a:prstGeom prst="rect">
            <a:avLst/>
          </a:prstGeom>
        </p:spPr>
      </p:pic>
      <p:pic>
        <p:nvPicPr>
          <p:cNvPr id="10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54" y="4739907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15138" y="3727938"/>
            <a:ext cx="2086708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1" y="4392733"/>
            <a:ext cx="4819650" cy="1952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3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집계하기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피벗 차트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05" y="2750373"/>
            <a:ext cx="3448561" cy="31589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05" y="1726557"/>
            <a:ext cx="2095500" cy="9144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75783" y="1851414"/>
            <a:ext cx="17861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추천 차트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4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75" y="5594790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66" y="2748418"/>
            <a:ext cx="4676775" cy="2933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67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실습 예제 다운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29261" y="1603515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http://www.hellodatascience.com/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3850"/>
          <a:stretch/>
        </p:blipFill>
        <p:spPr>
          <a:xfrm>
            <a:off x="4309789" y="2117802"/>
            <a:ext cx="2981325" cy="2010853"/>
          </a:xfrm>
          <a:prstGeom prst="rect">
            <a:avLst/>
          </a:prstGeom>
        </p:spPr>
      </p:pic>
      <p:pic>
        <p:nvPicPr>
          <p:cNvPr id="14067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49" y="2909455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351" y="4330247"/>
            <a:ext cx="5410200" cy="1219200"/>
          </a:xfrm>
          <a:prstGeom prst="rect">
            <a:avLst/>
          </a:prstGeom>
        </p:spPr>
      </p:pic>
      <p:pic>
        <p:nvPicPr>
          <p:cNvPr id="5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29" y="5121900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25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2186777"/>
            <a:ext cx="3762375" cy="3257550"/>
          </a:xfrm>
          <a:prstGeom prst="rect">
            <a:avLst/>
          </a:prstGeom>
        </p:spPr>
      </p:pic>
      <p:pic>
        <p:nvPicPr>
          <p:cNvPr id="14067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94" y="2455469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58" y="2186777"/>
            <a:ext cx="4219575" cy="3981450"/>
          </a:xfrm>
          <a:prstGeom prst="rect">
            <a:avLst/>
          </a:prstGeom>
        </p:spPr>
      </p:pic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594" y="5651910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70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44405"/>
            <a:ext cx="7896225" cy="4819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40" y="3604279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2892" y="5767754"/>
            <a:ext cx="2042593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82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46481"/>
            <a:ext cx="5905500" cy="4752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48" y="601923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56778" y="4876799"/>
            <a:ext cx="5476022" cy="820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13086" y="2851333"/>
            <a:ext cx="5476022" cy="220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9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7" y="1580827"/>
            <a:ext cx="5905500" cy="4752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48" y="6019233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40185" y="4814279"/>
            <a:ext cx="5431690" cy="820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56778" y="3063405"/>
            <a:ext cx="1208822" cy="220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79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13145"/>
            <a:ext cx="5905500" cy="4752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3" name="Picture 2433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90" y="5964526"/>
            <a:ext cx="629139" cy="6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62031" y="4837723"/>
            <a:ext cx="5458159" cy="828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41147" y="2422543"/>
            <a:ext cx="1208822" cy="220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0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0" y="1020253"/>
            <a:ext cx="229763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파일 불러오기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0310" y="1020253"/>
            <a:ext cx="129132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mtcars.txt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32316"/>
            <a:ext cx="8505825" cy="21240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84036"/>
              </p:ext>
            </p:extLst>
          </p:nvPr>
        </p:nvGraphicFramePr>
        <p:xfrm>
          <a:off x="2829260" y="3939941"/>
          <a:ext cx="410298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46">
                  <a:extLst>
                    <a:ext uri="{9D8B030D-6E8A-4147-A177-3AD203B41FA5}">
                      <a16:colId xmlns:a16="http://schemas.microsoft.com/office/drawing/2014/main" val="4132059023"/>
                    </a:ext>
                  </a:extLst>
                </a:gridCol>
                <a:gridCol w="2855440">
                  <a:extLst>
                    <a:ext uri="{9D8B030D-6E8A-4147-A177-3AD203B41FA5}">
                      <a16:colId xmlns:a16="http://schemas.microsoft.com/office/drawing/2014/main" val="95408237"/>
                    </a:ext>
                  </a:extLst>
                </a:gridCol>
              </a:tblGrid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15785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1378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mpg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주행 연비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마일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갤런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72359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cyl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실린더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12117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displ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배기량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8938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마력수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60514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drat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뒷</a:t>
                      </a:r>
                      <a:r>
                        <a:rPr lang="ko-KR" altLang="en-US" sz="1400" dirty="0"/>
                        <a:t> 축 비율</a:t>
                      </a:r>
                      <a:r>
                        <a:rPr lang="en-US" altLang="ko-KR" sz="1400" dirty="0"/>
                        <a:t>(Rear axle ration)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7403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무게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파운드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1395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34265"/>
              </p:ext>
            </p:extLst>
          </p:nvPr>
        </p:nvGraphicFramePr>
        <p:xfrm>
          <a:off x="7182429" y="3939941"/>
          <a:ext cx="408735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4132059023"/>
                    </a:ext>
                  </a:extLst>
                </a:gridCol>
                <a:gridCol w="2844562">
                  <a:extLst>
                    <a:ext uri="{9D8B030D-6E8A-4147-A177-3AD203B41FA5}">
                      <a16:colId xmlns:a16="http://schemas.microsoft.com/office/drawing/2014/main" val="95408237"/>
                    </a:ext>
                  </a:extLst>
                </a:gridCol>
              </a:tblGrid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15785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qsec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1/4</a:t>
                      </a:r>
                      <a:r>
                        <a:rPr lang="ko-KR" altLang="en-US" sz="1400" dirty="0"/>
                        <a:t>마일을 가는데 걸리는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1378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엔진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72359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변속기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12117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drv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구동 방식</a:t>
                      </a:r>
                      <a:r>
                        <a:rPr lang="en-US" altLang="ko-KR" sz="1400" dirty="0"/>
                        <a:t>(f:</a:t>
                      </a:r>
                      <a:r>
                        <a:rPr lang="ko-KR" altLang="en-US" sz="1400" dirty="0"/>
                        <a:t>전륜</a:t>
                      </a:r>
                      <a:r>
                        <a:rPr lang="en-US" altLang="ko-KR" sz="1400" dirty="0"/>
                        <a:t>, r:</a:t>
                      </a:r>
                      <a:r>
                        <a:rPr lang="ko-KR" altLang="en-US" sz="1400" dirty="0" err="1"/>
                        <a:t>후륜</a:t>
                      </a:r>
                      <a:r>
                        <a:rPr lang="en-US" altLang="ko-KR" sz="1400" dirty="0"/>
                        <a:t>, 4:4</a:t>
                      </a:r>
                      <a:r>
                        <a:rPr lang="ko-KR" altLang="en-US" sz="1400" dirty="0"/>
                        <a:t>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8938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기어</a:t>
                      </a:r>
                      <a:r>
                        <a:rPr lang="en-US" altLang="ko-KR" sz="1400" dirty="0"/>
                        <a:t>(gear) </a:t>
                      </a:r>
                      <a:r>
                        <a:rPr lang="ko-KR" altLang="en-US" sz="1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60514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carb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카뷰레터</a:t>
                      </a:r>
                      <a:r>
                        <a:rPr lang="en-US" altLang="ko-KR" sz="1400" dirty="0"/>
                        <a:t>(carburetors) </a:t>
                      </a:r>
                      <a:r>
                        <a:rPr lang="ko-KR" altLang="en-US" sz="1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7403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1395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76136" y="922214"/>
            <a:ext cx="2070885" cy="2555632"/>
            <a:chOff x="276135" y="970344"/>
            <a:chExt cx="2070885" cy="2555632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로드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준비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시각화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5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집계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30165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5B76BF7-5D2B-48E0-B486-67D3E2388CA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8559</TotalTime>
  <Words>517</Words>
  <Application>Microsoft Office PowerPoint</Application>
  <PresentationFormat>와이드스크린</PresentationFormat>
  <Paragraphs>232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HY궁서B</vt:lpstr>
      <vt:lpstr>HY중고딕</vt:lpstr>
      <vt:lpstr>맑은 고딕</vt:lpstr>
      <vt:lpstr>서울남산체 B</vt:lpstr>
      <vt:lpstr>Century Gothic</vt:lpstr>
      <vt:lpstr>Wingdings 3</vt:lpstr>
      <vt:lpstr>줄기</vt:lpstr>
      <vt:lpstr>Startup Excel  [엑셀과 데이터 분석] for data science and mathematical model simulation</vt:lpstr>
      <vt:lpstr>Index</vt:lpstr>
      <vt:lpstr>데이터 불러오기</vt:lpstr>
      <vt:lpstr>데이터 불러오기</vt:lpstr>
      <vt:lpstr>데이터 불러오기</vt:lpstr>
      <vt:lpstr>데이터 불러오기</vt:lpstr>
      <vt:lpstr>데이터 불러오기</vt:lpstr>
      <vt:lpstr>데이터 불러오기</vt:lpstr>
      <vt:lpstr>데이터 불러오기</vt:lpstr>
      <vt:lpstr>데이터 준비하기</vt:lpstr>
      <vt:lpstr>데이터 준비하기</vt:lpstr>
      <vt:lpstr>데이터 준비하기</vt:lpstr>
      <vt:lpstr>데이터 분석 시각화하기</vt:lpstr>
      <vt:lpstr>데이터 분석 시각화하기</vt:lpstr>
      <vt:lpstr>데이터 분석 시각화하기</vt:lpstr>
      <vt:lpstr>데이터 분석 시각화하기</vt:lpstr>
      <vt:lpstr>데이터 집계하기</vt:lpstr>
      <vt:lpstr>데이터 집계하기</vt:lpstr>
      <vt:lpstr>데이터 집계하기</vt:lpstr>
      <vt:lpstr>데이터 집계하기</vt:lpstr>
      <vt:lpstr>데이터 집계하기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Coding with C  for data science and mathematical model simulation</dc:title>
  <dc:creator>서종현</dc:creator>
  <cp:lastModifiedBy>서종현</cp:lastModifiedBy>
  <cp:revision>501</cp:revision>
  <dcterms:created xsi:type="dcterms:W3CDTF">2016-08-09T07:30:38Z</dcterms:created>
  <dcterms:modified xsi:type="dcterms:W3CDTF">2016-08-18T07:29:14Z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https://d.docs.live.net/d7e4888740adec00/강의데이터/부산대학특강/특강PPT엑셀1.pptx</vt:lpwstr>
  </property>
</Properties>
</file>