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0"/>
  </p:sldMasterIdLst>
  <p:notesMasterIdLst>
    <p:notesMasterId r:id="rId57"/>
  </p:notesMasterIdLst>
  <p:sldIdLst>
    <p:sldId id="256" r:id="rId11"/>
    <p:sldId id="258" r:id="rId12"/>
    <p:sldId id="257" r:id="rId13"/>
    <p:sldId id="292" r:id="rId14"/>
    <p:sldId id="288" r:id="rId15"/>
    <p:sldId id="289" r:id="rId16"/>
    <p:sldId id="295" r:id="rId17"/>
    <p:sldId id="290" r:id="rId18"/>
    <p:sldId id="291" r:id="rId19"/>
    <p:sldId id="293" r:id="rId20"/>
    <p:sldId id="297" r:id="rId21"/>
    <p:sldId id="329" r:id="rId22"/>
    <p:sldId id="294" r:id="rId23"/>
    <p:sldId id="299" r:id="rId24"/>
    <p:sldId id="300" r:id="rId25"/>
    <p:sldId id="298" r:id="rId26"/>
    <p:sldId id="302" r:id="rId27"/>
    <p:sldId id="301" r:id="rId28"/>
    <p:sldId id="303" r:id="rId29"/>
    <p:sldId id="330" r:id="rId30"/>
    <p:sldId id="304" r:id="rId31"/>
    <p:sldId id="308" r:id="rId32"/>
    <p:sldId id="307" r:id="rId33"/>
    <p:sldId id="309" r:id="rId34"/>
    <p:sldId id="310" r:id="rId35"/>
    <p:sldId id="325" r:id="rId36"/>
    <p:sldId id="311" r:id="rId37"/>
    <p:sldId id="312" r:id="rId38"/>
    <p:sldId id="315" r:id="rId39"/>
    <p:sldId id="328" r:id="rId40"/>
    <p:sldId id="313" r:id="rId41"/>
    <p:sldId id="314" r:id="rId42"/>
    <p:sldId id="331" r:id="rId43"/>
    <p:sldId id="316" r:id="rId44"/>
    <p:sldId id="317" r:id="rId45"/>
    <p:sldId id="318" r:id="rId46"/>
    <p:sldId id="319" r:id="rId47"/>
    <p:sldId id="321" r:id="rId48"/>
    <p:sldId id="323" r:id="rId49"/>
    <p:sldId id="324" r:id="rId50"/>
    <p:sldId id="320" r:id="rId51"/>
    <p:sldId id="326" r:id="rId52"/>
    <p:sldId id="332" r:id="rId53"/>
    <p:sldId id="333" r:id="rId54"/>
    <p:sldId id="327" r:id="rId55"/>
    <p:sldId id="286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8" Type="http://schemas.openxmlformats.org/officeDocument/2006/relationships/customXml" Target="../customXml/item8.xml"/><Relationship Id="rId51" Type="http://schemas.openxmlformats.org/officeDocument/2006/relationships/slide" Target="slides/slide4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7.wmf"/><Relationship Id="rId1" Type="http://schemas.openxmlformats.org/officeDocument/2006/relationships/image" Target="../media/image3.wmf"/><Relationship Id="rId5" Type="http://schemas.openxmlformats.org/officeDocument/2006/relationships/image" Target="../media/image31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28.wmf"/><Relationship Id="rId1" Type="http://schemas.openxmlformats.org/officeDocument/2006/relationships/image" Target="../media/image25.wmf"/><Relationship Id="rId4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7.wmf"/><Relationship Id="rId1" Type="http://schemas.openxmlformats.org/officeDocument/2006/relationships/image" Target="../media/image3.wmf"/><Relationship Id="rId6" Type="http://schemas.openxmlformats.org/officeDocument/2006/relationships/image" Target="../media/image62.wmf"/><Relationship Id="rId5" Type="http://schemas.openxmlformats.org/officeDocument/2006/relationships/image" Target="../media/image31.wmf"/><Relationship Id="rId4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8B19A-E209-463A-8848-B533B5413DB3}" type="datetimeFigureOut">
              <a:rPr lang="ko-KR" altLang="en-US" smtClean="0"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D13B-4113-4929-B5D3-E2E14C3FC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1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DA40-3431-4B31-8797-A8AD7D0E9D38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399"/>
            <a:ext cx="8911687" cy="57521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22214"/>
            <a:ext cx="8915400" cy="5744308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71669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  <a:alpha val="9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144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151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9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216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223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7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288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295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360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67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6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92925" y="914400"/>
            <a:ext cx="8911687" cy="514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64044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89212" y="914400"/>
            <a:ext cx="8915400" cy="5140410"/>
          </a:xfrm>
        </p:spPr>
        <p:txBody>
          <a:bodyPr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D18A-EBBA-4B03-9584-FFE9D4A607CA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43200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39200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9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5" y="130469"/>
            <a:ext cx="8911687" cy="695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914400"/>
            <a:ext cx="89154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0071-259A-491E-9408-2E97BCBBCF55}" type="datetime1">
              <a:rPr lang="en-US" altLang="ko-KR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11" Type="http://schemas.openxmlformats.org/officeDocument/2006/relationships/image" Target="../media/image29.jpe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image" Target="../media/image43.wmf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25.wmf"/><Relationship Id="rId9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4" Type="http://schemas.openxmlformats.org/officeDocument/2006/relationships/image" Target="../media/image5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44.png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65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3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 Coding with C </a:t>
            </a:r>
            <a:br>
              <a:rPr lang="en-US" altLang="ko-KR" sz="60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7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[2. </a:t>
            </a:r>
            <a:r>
              <a:rPr lang="ko-KR" altLang="en-US" sz="27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</a:t>
            </a:r>
            <a:r>
              <a:rPr lang="en-US" altLang="ko-KR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연산자</a:t>
            </a:r>
            <a:r>
              <a:rPr lang="en-US" altLang="ko-KR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</a:t>
            </a:r>
            <a:r>
              <a:rPr lang="en-US" altLang="ko-KR" sz="27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br>
              <a:rPr lang="en-US" altLang="ko-KR" dirty="0"/>
            </a:br>
            <a:r>
              <a:rPr lang="en-US" altLang="ko-KR" sz="2400" dirty="0"/>
              <a:t>for data science and mathematical model simulation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Pusan National University</a:t>
            </a:r>
          </a:p>
          <a:p>
            <a:r>
              <a:rPr lang="en-US" altLang="ko-KR" dirty="0"/>
              <a:t>Jong-</a:t>
            </a:r>
            <a:r>
              <a:rPr lang="en-US" altLang="ko-KR" dirty="0" err="1"/>
              <a:t>Hyeon</a:t>
            </a:r>
            <a:r>
              <a:rPr lang="en-US" altLang="ko-KR" dirty="0"/>
              <a:t> </a:t>
            </a:r>
            <a:r>
              <a:rPr lang="en-US" altLang="ko-KR" dirty="0" err="1"/>
              <a:t>Seo</a:t>
            </a:r>
            <a:r>
              <a:rPr lang="en-US" altLang="ko-KR" dirty="0"/>
              <a:t> / </a:t>
            </a:r>
            <a:r>
              <a:rPr lang="en-US" altLang="ko-KR" dirty="0" err="1"/>
              <a:t>Ezfarm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10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산술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특수 문자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32442" y="1533398"/>
            <a:ext cx="8552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/>
              <a:t>텍스트에서 </a:t>
            </a:r>
            <a:r>
              <a:rPr lang="en-US" altLang="ko-KR" dirty="0"/>
              <a:t>[Enter]</a:t>
            </a:r>
            <a:r>
              <a:rPr lang="ko-KR" altLang="en-US" dirty="0"/>
              <a:t>키를 입력하여 다음 문장으로 넘어갈 때 </a:t>
            </a:r>
            <a:r>
              <a:rPr lang="en-US" altLang="ko-KR" dirty="0"/>
              <a:t>\n</a:t>
            </a:r>
            <a:r>
              <a:rPr lang="ko-KR" altLang="en-US" dirty="0"/>
              <a:t>이 저장됨</a:t>
            </a:r>
            <a:r>
              <a:rPr lang="en-US" altLang="ko-KR" dirty="0"/>
              <a:t>.</a:t>
            </a:r>
          </a:p>
          <a:p>
            <a:pPr algn="just"/>
            <a:r>
              <a:rPr lang="en-US" altLang="ko-KR" dirty="0"/>
              <a:t>\n 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문장이 다음 행으로 넘어간다는 의미이고</a:t>
            </a:r>
            <a:r>
              <a:rPr lang="en-US" altLang="ko-KR" dirty="0"/>
              <a:t>, \r</a:t>
            </a:r>
            <a:r>
              <a:rPr lang="ko-KR" altLang="en-US" dirty="0"/>
              <a:t>은 </a:t>
            </a:r>
            <a:r>
              <a:rPr lang="en-US" altLang="ko-KR" dirty="0"/>
              <a:t>[Enter]</a:t>
            </a:r>
            <a:r>
              <a:rPr lang="ko-KR" altLang="en-US" dirty="0"/>
              <a:t>키 입력을 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5604" name="Picture 4" descr="http://cfile7.uf.tistory.com/image/1765173F4D0B3F0B0C09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40" y="2447297"/>
            <a:ext cx="7106462" cy="404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920040" y="3901432"/>
            <a:ext cx="7106462" cy="744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9" name="직사각형 8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: 도형 10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: 도형 12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: 도형 24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12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산술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7" name="Window"/>
          <p:cNvGrpSpPr/>
          <p:nvPr>
            <p:custDataLst>
              <p:custData r:id="rId1"/>
            </p:custDataLst>
          </p:nvPr>
        </p:nvGrpSpPr>
        <p:grpSpPr>
          <a:xfrm>
            <a:off x="2740441" y="1688164"/>
            <a:ext cx="8576603" cy="4861492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6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kern="0" dirty="0">
                  <a:latin typeface="Segoe UI"/>
                </a:endParaRPr>
              </a:p>
            </p:txBody>
          </p:sp>
          <p:sp>
            <p:nvSpPr>
              <p:cNvPr id="68" name="WindowTitle"/>
              <p:cNvSpPr txBox="1"/>
              <p:nvPr/>
            </p:nvSpPr>
            <p:spPr>
              <a:xfrm>
                <a:off x="240976" y="42736"/>
                <a:ext cx="53963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Editor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43" y="5342334"/>
            <a:ext cx="1200150" cy="2952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19" name="그룹 18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20" name="직사각형 1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직사각형 2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243" y="2021085"/>
            <a:ext cx="4772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7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산술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20" name="직사각형 1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직사각형 2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1" y="1637329"/>
            <a:ext cx="4705350" cy="1485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261" y="3246677"/>
            <a:ext cx="2362200" cy="117157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2829261" y="4541700"/>
            <a:ext cx="479074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엑셀은 셀의 주소를 참조하여 연산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36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입력과 참조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4045838" y="2081645"/>
          <a:ext cx="15875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0" name="Formula" r:id="rId3" imgW="800280" imgH="298800" progId="Equation.Ribbit">
                  <p:embed/>
                </p:oleObj>
              </mc:Choice>
              <mc:Fallback>
                <p:oleObj name="Formula" r:id="rId3" imgW="800280" imgH="29880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5838" y="2081645"/>
                        <a:ext cx="1587500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/>
        </p:nvGraphicFramePr>
        <p:xfrm>
          <a:off x="3067642" y="3032965"/>
          <a:ext cx="14541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1" name="Formula" r:id="rId5" imgW="732960" imgH="147600" progId="Equation.Ribbit">
                  <p:embed/>
                </p:oleObj>
              </mc:Choice>
              <mc:Fallback>
                <p:oleObj name="Formula" r:id="rId5" imgW="732960" imgH="147600" progId="Equation.Ribbit">
                  <p:embed/>
                  <p:pic>
                    <p:nvPicPr>
                      <p:cNvPr id="27" name="개체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7642" y="3032965"/>
                        <a:ext cx="14541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/>
        </p:nvGraphicFramePr>
        <p:xfrm>
          <a:off x="3067642" y="3497979"/>
          <a:ext cx="14541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2" name="Formula" r:id="rId7" imgW="732960" imgH="147600" progId="Equation.Ribbit">
                  <p:embed/>
                </p:oleObj>
              </mc:Choice>
              <mc:Fallback>
                <p:oleObj name="Formula" r:id="rId7" imgW="732960" imgH="147600" progId="Equation.Ribbit">
                  <p:embed/>
                  <p:pic>
                    <p:nvPicPr>
                      <p:cNvPr id="31" name="개체 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7642" y="3497979"/>
                        <a:ext cx="14541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화살표: 오른쪽 4"/>
          <p:cNvSpPr/>
          <p:nvPr/>
        </p:nvSpPr>
        <p:spPr>
          <a:xfrm>
            <a:off x="4726320" y="3152002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/>
        </p:nvGraphicFramePr>
        <p:xfrm>
          <a:off x="5773148" y="3244630"/>
          <a:ext cx="57626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3" name="Formula" r:id="rId9" imgW="290880" imgH="143640" progId="Equation.Ribbit">
                  <p:embed/>
                </p:oleObj>
              </mc:Choice>
              <mc:Fallback>
                <p:oleObj name="Formula" r:id="rId9" imgW="290880" imgH="14364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73148" y="3244630"/>
                        <a:ext cx="576262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78" name="Picture 2" descr="http://wolfzone.co.kr/files/attach/images/6848/873/080/180882a1cd0141975674ef8778dffc46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82" y="1663998"/>
            <a:ext cx="43719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3067641" y="4373398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1.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입력 변수는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입력 변수의 자료형은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067640" y="4938464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출력 변수는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출력 변수의 자료형은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067639" y="5489694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3.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입력 및 출력 방법은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067638" y="6040924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4.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계산식이나 알고리즘은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problem1.c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17" name="직사각형 16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직사각형 1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: 도형 24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자유형: 도형 2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자유형: 도형 29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자유형: 도형 38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371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입력과 참조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3228975" y="2093913"/>
          <a:ext cx="32226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7" name="Formula" r:id="rId3" imgW="1624680" imgH="285840" progId="Equation.Ribbit">
                  <p:embed/>
                </p:oleObj>
              </mc:Choice>
              <mc:Fallback>
                <p:oleObj name="Formula" r:id="rId3" imgW="1624680" imgH="28584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8975" y="2093913"/>
                        <a:ext cx="3222625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811000"/>
              </p:ext>
            </p:extLst>
          </p:nvPr>
        </p:nvGraphicFramePr>
        <p:xfrm>
          <a:off x="4030033" y="3133154"/>
          <a:ext cx="2333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8" name="Formula" r:id="rId5" imgW="117000" imgH="108000" progId="Equation.Ribbit">
                  <p:embed/>
                </p:oleObj>
              </mc:Choice>
              <mc:Fallback>
                <p:oleObj name="Formula" r:id="rId5" imgW="117000" imgH="108000" progId="Equation.Ribbit">
                  <p:embed/>
                  <p:pic>
                    <p:nvPicPr>
                      <p:cNvPr id="27" name="개체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0033" y="3133154"/>
                        <a:ext cx="233363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화살표: 오른쪽 4"/>
          <p:cNvSpPr/>
          <p:nvPr/>
        </p:nvSpPr>
        <p:spPr>
          <a:xfrm>
            <a:off x="4575037" y="3300538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147069"/>
              </p:ext>
            </p:extLst>
          </p:nvPr>
        </p:nvGraphicFramePr>
        <p:xfrm>
          <a:off x="5616111" y="3342818"/>
          <a:ext cx="9001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9" name="Formula" r:id="rId7" imgW="454680" imgH="147600" progId="Equation.Ribbit">
                  <p:embed/>
                </p:oleObj>
              </mc:Choice>
              <mc:Fallback>
                <p:oleObj name="Formula" r:id="rId7" imgW="454680" imgH="14760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16111" y="3342818"/>
                        <a:ext cx="900112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067641" y="4373398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1.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입력 변수는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입력 변수의 자료형은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067640" y="4938464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출력 변수는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출력 변수의 자료형은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067639" y="5489694"/>
            <a:ext cx="8222215" cy="4738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3.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입력 및 출력 방법은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067638" y="6040924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4.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계산식이나 알고리즘은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문제 제기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729330" y="3037601"/>
            <a:ext cx="457200" cy="43593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 8"/>
          <p:cNvSpPr/>
          <p:nvPr/>
        </p:nvSpPr>
        <p:spPr>
          <a:xfrm>
            <a:off x="8787809" y="2383709"/>
            <a:ext cx="340242" cy="51036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8395107" y="3206768"/>
          <a:ext cx="2238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50" name="Formula" r:id="rId9" imgW="111960" imgH="108000" progId="Equation.Ribbit">
                  <p:embed/>
                </p:oleObj>
              </mc:Choice>
              <mc:Fallback>
                <p:oleObj name="Formula" r:id="rId9" imgW="111960" imgH="108000" progId="Equation.Ribbit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95107" y="3206768"/>
                        <a:ext cx="2238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/>
        </p:nvGraphicFramePr>
        <p:xfrm>
          <a:off x="8841341" y="2081188"/>
          <a:ext cx="2333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51" name="Formula" r:id="rId11" imgW="117000" imgH="108000" progId="Equation.Ribbit">
                  <p:embed/>
                </p:oleObj>
              </mc:Choice>
              <mc:Fallback>
                <p:oleObj name="Formula" r:id="rId11" imgW="117000" imgH="108000" progId="Equation.Ribbit">
                  <p:embed/>
                  <p:pic>
                    <p:nvPicPr>
                      <p:cNvPr id="39" name="개체 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41341" y="2081188"/>
                        <a:ext cx="233363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exam2.c</a:t>
            </a:r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788442"/>
              </p:ext>
            </p:extLst>
          </p:nvPr>
        </p:nvGraphicFramePr>
        <p:xfrm>
          <a:off x="4034797" y="3446037"/>
          <a:ext cx="223837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52" name="Formula" r:id="rId12" imgW="111960" imgH="108000" progId="Equation.Ribbit">
                  <p:embed/>
                </p:oleObj>
              </mc:Choice>
              <mc:Fallback>
                <p:oleObj name="Formula" r:id="rId12" imgW="111960" imgH="108000" progId="Equation.Ribbit">
                  <p:embed/>
                  <p:pic>
                    <p:nvPicPr>
                      <p:cNvPr id="41" name="개체 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34797" y="3446037"/>
                        <a:ext cx="223837" cy="21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827999" y="1038961"/>
            <a:ext cx="4461853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참고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 exam1.c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다른 이름으로 저장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05586" y="3270938"/>
            <a:ext cx="769254" cy="47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given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22" name="직사각형 21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직사각형 2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자유형: 도형 30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자유형: 도형 4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자유형: 도형 43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자유형: 도형 45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894733"/>
              </p:ext>
            </p:extLst>
          </p:nvPr>
        </p:nvGraphicFramePr>
        <p:xfrm>
          <a:off x="4089400" y="3749675"/>
          <a:ext cx="104775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53" name="Formula" r:id="rId13" imgW="52200" imgH="132120" progId="Equation.Ribbit">
                  <p:embed/>
                </p:oleObj>
              </mc:Choice>
              <mc:Fallback>
                <p:oleObj name="Formula" r:id="rId13" imgW="52200" imgH="132120" progId="Equation.Ribbit">
                  <p:embed/>
                  <p:pic>
                    <p:nvPicPr>
                      <p:cNvPr id="41" name="개체 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89400" y="3749675"/>
                        <a:ext cx="104775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87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Window"/>
          <p:cNvGrpSpPr/>
          <p:nvPr>
            <p:custDataLst>
              <p:custData r:id="rId1"/>
            </p:custDataLst>
          </p:nvPr>
        </p:nvGrpSpPr>
        <p:grpSpPr>
          <a:xfrm>
            <a:off x="2740441" y="1688164"/>
            <a:ext cx="8576603" cy="4861492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6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kern="0" dirty="0">
                  <a:latin typeface="Segoe UI"/>
                </a:endParaRPr>
              </a:p>
            </p:txBody>
          </p:sp>
          <p:sp>
            <p:nvSpPr>
              <p:cNvPr id="68" name="WindowTitle"/>
              <p:cNvSpPr txBox="1"/>
              <p:nvPr/>
            </p:nvSpPr>
            <p:spPr>
              <a:xfrm>
                <a:off x="240976" y="42736"/>
                <a:ext cx="53963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Editor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79"/>
          <a:stretch/>
        </p:blipFill>
        <p:spPr>
          <a:xfrm>
            <a:off x="2886990" y="2021085"/>
            <a:ext cx="6904047" cy="31813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입력과 참조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230061" y="2025433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scanf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30061" y="2567304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입력 데이터 타입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샘플 예제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926" y="5421822"/>
            <a:ext cx="1095375" cy="5238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7" name="직사각형 26"/>
          <p:cNvSpPr/>
          <p:nvPr/>
        </p:nvSpPr>
        <p:spPr>
          <a:xfrm>
            <a:off x="9230061" y="309681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참조 호출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24" name="직사각형 2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직사각형 2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자유형: 도형 37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50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입력과 참조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scanf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함수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29717" name="Picture 21" descr="http://pds23.egloos.com/pds/201207/09/45/a0077645_4ff9b077d07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61" y="4223513"/>
            <a:ext cx="8061291" cy="123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3" descr="http://thumbnail.egloos.net/600x0/http:/pds25.egloos.com/pds/201207/09/45/a0077645_4ff9ae174a9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61" y="1726557"/>
            <a:ext cx="8057743" cy="217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8" name="직사각형 7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직사각형 8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: 도형 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: 도형 1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68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입력과 참조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입력 형식 지정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29715" name="Picture 19" descr="http://images.slideplayer.com/24/7450805/slides/slide_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t="22249" r="12049" b="12944"/>
          <a:stretch/>
        </p:blipFill>
        <p:spPr bwMode="auto">
          <a:xfrm>
            <a:off x="2829261" y="1992379"/>
            <a:ext cx="7665890" cy="44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931889" y="3688789"/>
            <a:ext cx="1244010" cy="372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717" name="Picture 21" descr="http://pds23.egloos.com/pds/201207/09/45/a0077645_4ff9b077d07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35" y="965704"/>
            <a:ext cx="65913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9" name="직사각형 8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: 도형 10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: 도형 12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799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입력과 참조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참조 호출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7" name="직사각형 6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직사각형 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자유형: 도형 8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: 도형 10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: 도형 12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67" y="1638422"/>
            <a:ext cx="2752725" cy="336232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653719" y="1638422"/>
            <a:ext cx="4523362" cy="183942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4" descr="http://icons.iconarchive.com/icons/everaldo/kids-icons/128/kcm-memory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931" y="883953"/>
            <a:ext cx="1508937" cy="150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6653719" y="4485691"/>
            <a:ext cx="4523362" cy="183942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4" descr="http://icons.iconarchive.com/icons/everaldo/kids-icons/128/kcm-memory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931" y="3731222"/>
            <a:ext cx="1508937" cy="150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458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산술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7" name="Window"/>
          <p:cNvGrpSpPr/>
          <p:nvPr>
            <p:custDataLst>
              <p:custData r:id="rId1"/>
            </p:custDataLst>
          </p:nvPr>
        </p:nvGrpSpPr>
        <p:grpSpPr>
          <a:xfrm>
            <a:off x="2740441" y="1688164"/>
            <a:ext cx="8576603" cy="4861492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6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kern="0" dirty="0">
                  <a:latin typeface="Segoe UI"/>
                </a:endParaRPr>
              </a:p>
            </p:txBody>
          </p:sp>
          <p:sp>
            <p:nvSpPr>
              <p:cNvPr id="68" name="WindowTitle"/>
              <p:cNvSpPr txBox="1"/>
              <p:nvPr/>
            </p:nvSpPr>
            <p:spPr>
              <a:xfrm>
                <a:off x="240976" y="42736"/>
                <a:ext cx="53963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Editor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990" y="2021085"/>
            <a:ext cx="4533900" cy="3429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243" y="5548516"/>
            <a:ext cx="2771775" cy="7524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19" name="그룹 18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20" name="직사각형 1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직사각형 2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자유형: 도형 2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자유형: 도형 2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자유형: 도형 32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자유형: 도형 34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18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문법의 구조</a:t>
            </a:r>
            <a:endParaRPr lang="en-US" altLang="ko-KR" dirty="0"/>
          </a:p>
          <a:p>
            <a:r>
              <a:rPr lang="ko-KR" altLang="en-US" dirty="0"/>
              <a:t>변수와 산술 연산자</a:t>
            </a:r>
            <a:endParaRPr lang="en-US" altLang="ko-KR" dirty="0"/>
          </a:p>
          <a:p>
            <a:pPr lvl="1"/>
            <a:r>
              <a:rPr lang="ko-KR" altLang="en-US" dirty="0"/>
              <a:t>변수 선언과 산술 연산자 </a:t>
            </a:r>
            <a:endParaRPr lang="en-US" altLang="ko-KR" dirty="0"/>
          </a:p>
          <a:p>
            <a:pPr lvl="1"/>
            <a:r>
              <a:rPr lang="ko-KR" altLang="en-US" dirty="0"/>
              <a:t>특수문자와 서식문자</a:t>
            </a:r>
            <a:endParaRPr lang="en-US" altLang="ko-KR" dirty="0"/>
          </a:p>
          <a:p>
            <a:r>
              <a:rPr lang="ko-KR" altLang="en-US" dirty="0"/>
              <a:t>데이터 입력과 참조 호출</a:t>
            </a:r>
            <a:endParaRPr lang="en-US" altLang="ko-KR" dirty="0"/>
          </a:p>
          <a:p>
            <a:pPr lvl="1"/>
            <a:r>
              <a:rPr lang="en-US" altLang="ko-KR" dirty="0" err="1"/>
              <a:t>scanf</a:t>
            </a:r>
            <a:endParaRPr lang="en-US" altLang="ko-KR" dirty="0"/>
          </a:p>
          <a:p>
            <a:r>
              <a:rPr lang="ko-KR" altLang="en-US" dirty="0"/>
              <a:t>제어</a:t>
            </a:r>
            <a:endParaRPr lang="en-US" altLang="ko-KR" dirty="0"/>
          </a:p>
          <a:p>
            <a:pPr lvl="1"/>
            <a:r>
              <a:rPr lang="ko-KR" altLang="en-US" dirty="0"/>
              <a:t>관계 연산자와 논리 연산자</a:t>
            </a:r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문장</a:t>
            </a:r>
            <a:endParaRPr lang="en-US" altLang="ko-KR" dirty="0"/>
          </a:p>
          <a:p>
            <a:r>
              <a:rPr lang="ko-KR" altLang="en-US" dirty="0"/>
              <a:t>상수 선언과 수학함수</a:t>
            </a:r>
            <a:endParaRPr lang="en-US" altLang="ko-KR" dirty="0"/>
          </a:p>
          <a:p>
            <a:pPr lvl="1"/>
            <a:r>
              <a:rPr lang="en-US" altLang="ko-KR" dirty="0" err="1"/>
              <a:t>math.h</a:t>
            </a:r>
            <a:endParaRPr lang="en-US" altLang="ko-KR" dirty="0"/>
          </a:p>
          <a:p>
            <a:pPr lvl="1"/>
            <a:r>
              <a:rPr lang="en-US" altLang="ko-KR" dirty="0" err="1"/>
              <a:t>const</a:t>
            </a:r>
            <a:r>
              <a:rPr lang="ko-KR" altLang="en-US" dirty="0"/>
              <a:t>와 </a:t>
            </a:r>
            <a:r>
              <a:rPr lang="en-US" altLang="ko-KR" dirty="0"/>
              <a:t>#define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8" name="직사각형 7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직사각형 8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: 도형 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: 도형 1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rgbClr val="FF000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98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산술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20" name="직사각형 1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직사각형 2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자유형: 도형 2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자유형: 도형 2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자유형: 도형 32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자유형: 도형 34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576" y="1687481"/>
            <a:ext cx="1790700" cy="119062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2884576" y="2987556"/>
            <a:ext cx="4829209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셀의 값을 바꾸면 자동으로 수식이 업데이트 된다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361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입력과 참조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4045838" y="2081645"/>
          <a:ext cx="15875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2" name="Formula" r:id="rId3" imgW="800280" imgH="298800" progId="Equation.Ribbit">
                  <p:embed/>
                </p:oleObj>
              </mc:Choice>
              <mc:Fallback>
                <p:oleObj name="Formula" r:id="rId3" imgW="800280" imgH="29880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5838" y="2081645"/>
                        <a:ext cx="1587500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화살표: 오른쪽 4"/>
          <p:cNvSpPr/>
          <p:nvPr/>
        </p:nvSpPr>
        <p:spPr>
          <a:xfrm>
            <a:off x="4726320" y="3152002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/>
        </p:nvGraphicFramePr>
        <p:xfrm>
          <a:off x="5773148" y="3244630"/>
          <a:ext cx="57626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3" name="Formula" r:id="rId5" imgW="290880" imgH="143640" progId="Equation.Ribbit">
                  <p:embed/>
                </p:oleObj>
              </mc:Choice>
              <mc:Fallback>
                <p:oleObj name="Formula" r:id="rId5" imgW="290880" imgH="14364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3148" y="3244630"/>
                        <a:ext cx="576262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78" name="Picture 2" descr="http://wolfzone.co.kr/files/attach/images/6848/873/080/180882a1cd0141975674ef8778dffc4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82" y="1663998"/>
            <a:ext cx="43719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3067641" y="4373398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1.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입력 변수는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입력 변수의 자료형은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067640" y="4938464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출력 변수는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출력 변수의 자료형은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067639" y="5489694"/>
            <a:ext cx="8222215" cy="4738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3.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입력 및 출력 방법은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067638" y="6040924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4.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계산식이나 알고리즘은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14794" y="3123075"/>
            <a:ext cx="780956" cy="47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given</a:t>
            </a:r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83516"/>
              </p:ext>
            </p:extLst>
          </p:nvPr>
        </p:nvGraphicFramePr>
        <p:xfrm>
          <a:off x="4103688" y="3078163"/>
          <a:ext cx="290512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4" name="Formula" r:id="rId8" imgW="146160" imgH="138600" progId="Equation.Ribbit">
                  <p:embed/>
                </p:oleObj>
              </mc:Choice>
              <mc:Fallback>
                <p:oleObj name="Formula" r:id="rId8" imgW="146160" imgH="13860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03688" y="3078163"/>
                        <a:ext cx="290512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706180"/>
              </p:ext>
            </p:extLst>
          </p:nvPr>
        </p:nvGraphicFramePr>
        <p:xfrm>
          <a:off x="4095750" y="3451225"/>
          <a:ext cx="3000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5" name="Formula" r:id="rId10" imgW="150120" imgH="138600" progId="Equation.Ribbit">
                  <p:embed/>
                </p:oleObj>
              </mc:Choice>
              <mc:Fallback>
                <p:oleObj name="Formula" r:id="rId10" imgW="150120" imgH="138600" progId="Equation.Ribbit">
                  <p:embed/>
                  <p:pic>
                    <p:nvPicPr>
                      <p:cNvPr id="16" name="개체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95750" y="3451225"/>
                        <a:ext cx="300038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직사각형 17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problem2.c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20" name="직사각형 1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직사각형 2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자유형: 도형 2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자유형: 도형 2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자유형: 도형 37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663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문제 제기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28" y="1726557"/>
            <a:ext cx="2924175" cy="8096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화살표: 오른쪽 6"/>
          <p:cNvSpPr/>
          <p:nvPr/>
        </p:nvSpPr>
        <p:spPr>
          <a:xfrm>
            <a:off x="5985865" y="1904472"/>
            <a:ext cx="1909006" cy="45201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641584" y="2093985"/>
            <a:ext cx="724742" cy="4451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29261" y="2684132"/>
            <a:ext cx="8222215" cy="4738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1.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시뮬레이션 관점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위치를 계산 후 음수인지 판단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29261" y="3256396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해석해 관점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위치가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0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 되는 시간을 미리 계산하여 저장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501" y="1724778"/>
            <a:ext cx="2847975" cy="81140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exam3.c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13" name="직사각형 12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직사각형 13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자유형: 도형 27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자유형: 도형 29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848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7" name="Window"/>
          <p:cNvGrpSpPr/>
          <p:nvPr>
            <p:custDataLst>
              <p:custData r:id="rId1"/>
            </p:custDataLst>
          </p:nvPr>
        </p:nvGrpSpPr>
        <p:grpSpPr>
          <a:xfrm>
            <a:off x="2740441" y="1688164"/>
            <a:ext cx="8576603" cy="4861492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6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kern="0" dirty="0">
                  <a:latin typeface="Segoe UI"/>
                </a:endParaRPr>
              </a:p>
            </p:txBody>
          </p:sp>
          <p:sp>
            <p:nvSpPr>
              <p:cNvPr id="68" name="WindowTitle"/>
              <p:cNvSpPr txBox="1"/>
              <p:nvPr/>
            </p:nvSpPr>
            <p:spPr>
              <a:xfrm>
                <a:off x="240976" y="42736"/>
                <a:ext cx="53963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Editor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9230061" y="2025433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관계 연산자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30061" y="2567304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논리 연산자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30061" y="3101824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연산자 우선순위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30061" y="3637263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if else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문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샘플 예제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79"/>
          <a:stretch/>
        </p:blipFill>
        <p:spPr>
          <a:xfrm>
            <a:off x="2897623" y="1918404"/>
            <a:ext cx="4256097" cy="455295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186911" y="5282120"/>
            <a:ext cx="3977671" cy="109922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참고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'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'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 같은 특수기호는 한글 자음의 초성을 키보드로 누른 후에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[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한자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]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키를 누르면 된다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24" name="직사각형 2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자유형: 도형 3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자유형: 도형 41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840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://thimg.todayhumor.co.kr/upfile/201608/147109293372642f7e479942e8bfc8371c4dea2976__mn634699__w427__h426__f25556__Ym2016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46" y="2852846"/>
            <a:ext cx="3448882" cy="344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234304" y="2569206"/>
            <a:ext cx="6668158" cy="4008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894" name="Picture 6" descr="http://1.bp.blogspot.com/-4l7yWOndefE/VgS5pXfdJaI/AAAAAAAAAcM/wJct14jceZ0/s1600/e2ffac5dec32842dc0dcaf405131f9cb-7450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304" y="2569206"/>
            <a:ext cx="5931967" cy="400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665535" y="2998381"/>
            <a:ext cx="1446028" cy="3508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논리 연산자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2442" y="1533398"/>
            <a:ext cx="8552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'</a:t>
            </a:r>
            <a:r>
              <a:rPr lang="ko-KR" altLang="en-US" dirty="0"/>
              <a:t>거짓</a:t>
            </a:r>
            <a:r>
              <a:rPr lang="en-US" altLang="ko-KR" dirty="0"/>
              <a:t>', 1(</a:t>
            </a:r>
            <a:r>
              <a:rPr lang="ko-KR" altLang="en-US" dirty="0"/>
              <a:t>또는 </a:t>
            </a:r>
            <a:r>
              <a:rPr lang="en-US" altLang="ko-KR" dirty="0"/>
              <a:t>0</a:t>
            </a:r>
            <a:r>
              <a:rPr lang="ko-KR" altLang="en-US" dirty="0"/>
              <a:t>이 아닌 모든 수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'</a:t>
            </a:r>
            <a:r>
              <a:rPr lang="ko-KR" altLang="en-US" dirty="0"/>
              <a:t>참</a:t>
            </a:r>
            <a:r>
              <a:rPr lang="en-US" altLang="ko-KR" dirty="0"/>
              <a:t>'</a:t>
            </a:r>
            <a:r>
              <a:rPr lang="ko-KR" altLang="en-US" dirty="0"/>
              <a:t>으로 인식 </a:t>
            </a:r>
            <a:endParaRPr lang="en-US" altLang="ko-KR" dirty="0"/>
          </a:p>
          <a:p>
            <a:pPr algn="just"/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다른 언어에는 참 거짓을 판단하는 자료형이 따로 있음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/>
              <a:t>참고 </a:t>
            </a:r>
            <a:r>
              <a:rPr lang="en-US" altLang="ko-KR" dirty="0"/>
              <a:t>: &amp;, | </a:t>
            </a:r>
            <a:r>
              <a:rPr lang="ko-KR" altLang="en-US" dirty="0"/>
              <a:t>연산은 비트 연산으로 컴퓨터 공학자들이 사용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3126973" y="3584100"/>
            <a:ext cx="902767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AND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126973" y="4948388"/>
            <a:ext cx="902767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OR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126972" y="5937216"/>
            <a:ext cx="902767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NOT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15" name="직사각형 14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직사각형 19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자유형: 도형 2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자유형: 도형 2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31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19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관계 연산자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2442" y="1533398"/>
            <a:ext cx="8552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/>
              <a:t>참이면 </a:t>
            </a:r>
            <a:r>
              <a:rPr lang="en-US" altLang="ko-KR" dirty="0"/>
              <a:t>1, </a:t>
            </a:r>
            <a:r>
              <a:rPr lang="ko-KR" altLang="en-US" dirty="0"/>
              <a:t>거짓이면 </a:t>
            </a:r>
            <a:r>
              <a:rPr lang="en-US" altLang="ko-KR" dirty="0"/>
              <a:t>0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되돌려준다</a:t>
            </a:r>
            <a:r>
              <a:rPr lang="en-US" altLang="ko-KR" dirty="0"/>
              <a:t>.</a:t>
            </a:r>
          </a:p>
        </p:txBody>
      </p:sp>
      <p:pic>
        <p:nvPicPr>
          <p:cNvPr id="41986" name="Picture 2" descr="http://cfile22.uf.tistory.com/image/1264624250217D070711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42" y="1902730"/>
            <a:ext cx="8453009" cy="307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9066070" y="2434856"/>
            <a:ext cx="1981158" cy="40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9" name="직사각형 8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: 도형 10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92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1202" name="Picture 2" descr="CphtFDNVIAA3AH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73" y="1020253"/>
            <a:ext cx="7826190" cy="562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10" name="직사각형 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직사각형 1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: 도형 12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: 도형 24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285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연산자 우선순위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43010" name="Picture 2" descr="http://pds23.egloos.com/pds/201207/06/45/a0077645_4ff5ba2c531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61" y="1588333"/>
            <a:ext cx="5868172" cy="503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772860" y="1588333"/>
            <a:ext cx="2550813" cy="130372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참고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연산자 우선 순위를 외울 것이 아니라 괄호를 이용하여 로직을 정확히 표현하는 것이 더 중요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29261" y="3147237"/>
            <a:ext cx="5868172" cy="329610"/>
          </a:xfrm>
          <a:prstGeom prst="rect">
            <a:avLst/>
          </a:prstGeom>
          <a:solidFill>
            <a:srgbClr val="FFFFFF">
              <a:alpha val="65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29261" y="4106053"/>
            <a:ext cx="5868172" cy="929698"/>
          </a:xfrm>
          <a:prstGeom prst="rect">
            <a:avLst/>
          </a:prstGeom>
          <a:solidFill>
            <a:srgbClr val="FFFFFF">
              <a:alpha val="65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72945" y="1837613"/>
            <a:ext cx="366890" cy="4451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/>
          <p:cNvCxnSpPr>
            <a:stCxn id="13" idx="0"/>
            <a:endCxn id="9" idx="0"/>
          </p:cNvCxnSpPr>
          <p:nvPr/>
        </p:nvCxnSpPr>
        <p:spPr>
          <a:xfrm rot="5400000" flipH="1" flipV="1">
            <a:off x="7327688" y="-882965"/>
            <a:ext cx="249280" cy="5191877"/>
          </a:xfrm>
          <a:prstGeom prst="bentConnector3">
            <a:avLst>
              <a:gd name="adj1" fmla="val 19170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14" name="직사각형 1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: 도형 24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364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if</a:t>
            </a:r>
          </a:p>
        </p:txBody>
      </p:sp>
      <p:pic>
        <p:nvPicPr>
          <p:cNvPr id="44034" name="Picture 2" descr="c if 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61" y="2142477"/>
            <a:ext cx="23336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732442" y="1533398"/>
            <a:ext cx="8552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/>
              <a:t>실행할 명령문이 하나면 중괄호 생략 가능</a:t>
            </a:r>
            <a:endParaRPr lang="en-US" altLang="ko-KR" dirty="0"/>
          </a:p>
        </p:txBody>
      </p:sp>
      <p:pic>
        <p:nvPicPr>
          <p:cNvPr id="44056" name="Picture 24" descr="http://4.bp.blogspot.com/-_DlG6fEVksg/VdO00ijTHGI/AAAAAAAAAbE/iJw1d0BurMo/s1600/nested%2Bi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79" y="1942042"/>
            <a:ext cx="4731391" cy="466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9" name="직사각형 8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: 도형 10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: 도형 24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157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if</a:t>
            </a:r>
          </a:p>
        </p:txBody>
      </p:sp>
      <p:pic>
        <p:nvPicPr>
          <p:cNvPr id="44044" name="Picture 12" descr="https://www.cs.swarthmore.edu/~grace/cs21/f14/notes/multi-way-if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26" y="2239702"/>
            <a:ext cx="5451768" cy="32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"/>
          <p:cNvSpPr/>
          <p:nvPr>
            <p:custDataLst>
              <p:custData r:id="rId1"/>
            </p:custDataLst>
          </p:nvPr>
        </p:nvSpPr>
        <p:spPr>
          <a:xfrm>
            <a:off x="8162429" y="2151539"/>
            <a:ext cx="3132532" cy="32964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if (speed &gt; 55)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Segoe UI" pitchFamily="34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("Too fast!");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else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    if (speed &lt; 40)</a:t>
            </a:r>
          </a:p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Segoe UI" pitchFamily="34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("Too slow!");</a:t>
            </a:r>
          </a:p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    else</a:t>
            </a:r>
          </a:p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Segoe UI" pitchFamily="34" charset="0"/>
              </a:rPr>
              <a:t>("You're ok!");</a:t>
            </a:r>
          </a:p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Segoe UI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Segoe UI" pitchFamily="34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Segoe UI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8" name="직사각형 7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직사각형 8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: 도형 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: 도형 1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  <p:sp>
        <p:nvSpPr>
          <p:cNvPr id="25" name="날짜 개체 틀 3"/>
          <p:cNvSpPr txBox="1">
            <a:spLocks/>
          </p:cNvSpPr>
          <p:nvPr/>
        </p:nvSpPr>
        <p:spPr>
          <a:xfrm>
            <a:off x="6629400" y="624840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E8DEB1-5018-4FD4-AD78-D81EFB2B91B1}" type="datetime1">
              <a:rPr lang="en-US" altLang="ko-KR" smtClean="0"/>
              <a:pPr/>
              <a:t>8/18/2016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102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문법의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126" y="1035674"/>
            <a:ext cx="4851465" cy="5138479"/>
          </a:xfrm>
          <a:prstGeom prst="rect">
            <a:avLst/>
          </a:prstGeom>
        </p:spPr>
      </p:pic>
      <p:pic>
        <p:nvPicPr>
          <p:cNvPr id="12306" name="Picture 18" descr="http://1.bp.blogspot.com/-VcR4yghJRBg/VDNxyHTT1wI/AAAAAAAAADo/izQ-nJK4FTU/s1600/%ED%95%A8%EC%88%98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859" y="2001554"/>
            <a:ext cx="4453772" cy="320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7" name="직사각형 6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직사각형 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자유형: 도형 8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: 도형 10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rgbClr val="FF0000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0639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if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8" name="직사각형 7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직사각형 8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: 도형 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: 도형 1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  <p:sp>
        <p:nvSpPr>
          <p:cNvPr id="25" name="날짜 개체 틀 3"/>
          <p:cNvSpPr txBox="1">
            <a:spLocks/>
          </p:cNvSpPr>
          <p:nvPr/>
        </p:nvSpPr>
        <p:spPr>
          <a:xfrm>
            <a:off x="6629400" y="624840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E8DEB1-5018-4FD4-AD78-D81EFB2B91B1}" type="datetime1">
              <a:rPr lang="en-US" altLang="ko-KR" smtClean="0"/>
              <a:pPr/>
              <a:t>8/18/2016</a:t>
            </a:fld>
            <a:endParaRPr lang="en-US" altLang="ko-KR"/>
          </a:p>
        </p:txBody>
      </p:sp>
      <p:sp>
        <p:nvSpPr>
          <p:cNvPr id="26" name="직사각형 25"/>
          <p:cNvSpPr/>
          <p:nvPr/>
        </p:nvSpPr>
        <p:spPr bwMode="auto">
          <a:xfrm>
            <a:off x="2829261" y="3380307"/>
            <a:ext cx="8065120" cy="31455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en-US" altLang="ko-KR" sz="4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milk = 1;</a:t>
            </a:r>
          </a:p>
          <a:p>
            <a:pPr latinLnBrk="1"/>
            <a:r>
              <a:rPr lang="en-US" altLang="ko-KR" sz="4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(egg&gt;0) {</a:t>
            </a:r>
          </a:p>
          <a:p>
            <a:pPr latinLnBrk="1"/>
            <a:r>
              <a:rPr lang="en-US" altLang="ko-KR" sz="4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milk = 6;</a:t>
            </a:r>
          </a:p>
          <a:p>
            <a:pPr latinLnBrk="1"/>
            <a:r>
              <a:rPr lang="en-US" altLang="ko-KR" sz="4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latinLnBrk="1"/>
            <a:endParaRPr lang="en-US" altLang="ko-KR" sz="6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7" name="_x195382256" descr="EMB00001c2c87d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10"/>
          <a:stretch/>
        </p:blipFill>
        <p:spPr bwMode="auto">
          <a:xfrm>
            <a:off x="2829261" y="1677875"/>
            <a:ext cx="7847362" cy="159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998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Window"/>
          <p:cNvGrpSpPr/>
          <p:nvPr>
            <p:custDataLst>
              <p:custData r:id="rId1"/>
            </p:custDataLst>
          </p:nvPr>
        </p:nvGrpSpPr>
        <p:grpSpPr>
          <a:xfrm>
            <a:off x="2740441" y="1688164"/>
            <a:ext cx="8576603" cy="4861492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6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kern="0" dirty="0">
                  <a:latin typeface="Segoe UI"/>
                </a:endParaRPr>
              </a:p>
            </p:txBody>
          </p:sp>
          <p:sp>
            <p:nvSpPr>
              <p:cNvPr id="68" name="WindowTitle"/>
              <p:cNvSpPr txBox="1"/>
              <p:nvPr/>
            </p:nvSpPr>
            <p:spPr>
              <a:xfrm>
                <a:off x="240976" y="42736"/>
                <a:ext cx="53963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Editor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642" y="2045950"/>
            <a:ext cx="4657725" cy="412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513140" y="4947684"/>
            <a:ext cx="1901330" cy="4738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코드 중복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1</a:t>
            </a:r>
          </a:p>
        </p:txBody>
      </p:sp>
      <p:pic>
        <p:nvPicPr>
          <p:cNvPr id="45058" name="Picture 2" descr="http://image.slidesharecdn.com/refactoringtutorial-111214004235-phpapp02/95/refactoring-tutorial-5-728.jpg?cb=132382562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1" t="39824" r="2588" b="11927"/>
          <a:stretch/>
        </p:blipFill>
        <p:spPr bwMode="auto">
          <a:xfrm>
            <a:off x="5879353" y="1007169"/>
            <a:ext cx="5515988" cy="2167491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22" name="직사각형 21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직사각형 2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자유형: 도형 27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자유형: 도형 29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자유형: 도형 32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자유형: 도형 34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자유형: 도형 36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224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Window"/>
          <p:cNvGrpSpPr/>
          <p:nvPr>
            <p:custDataLst>
              <p:custData r:id="rId1"/>
            </p:custDataLst>
          </p:nvPr>
        </p:nvGrpSpPr>
        <p:grpSpPr>
          <a:xfrm>
            <a:off x="2740441" y="1688164"/>
            <a:ext cx="8576603" cy="4861492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6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kern="0" dirty="0">
                  <a:latin typeface="Segoe UI"/>
                </a:endParaRPr>
              </a:p>
            </p:txBody>
          </p:sp>
          <p:sp>
            <p:nvSpPr>
              <p:cNvPr id="68" name="WindowTitle"/>
              <p:cNvSpPr txBox="1"/>
              <p:nvPr/>
            </p:nvSpPr>
            <p:spPr>
              <a:xfrm>
                <a:off x="240976" y="42736"/>
                <a:ext cx="53963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Editor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990" y="1990866"/>
            <a:ext cx="4714875" cy="393382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513140" y="4947684"/>
            <a:ext cx="1901330" cy="4738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코드 중복 제거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20" name="직사각형 1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직사각형 2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: 도형 24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937660" y="5924691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좋은 코드는 초기화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계산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출력이 분리되어 있다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(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모듈화 문제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0188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산술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38" name="직사각형 37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직사각형 38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자유형: 도형 4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자유형: 도형 4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자유형: 도형 4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자유형: 도형 4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자유형: 도형 49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자유형: 도형 51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1" y="1607164"/>
            <a:ext cx="5086350" cy="1552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261" y="4083783"/>
            <a:ext cx="2409825" cy="1238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751" y="4083783"/>
            <a:ext cx="23907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0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3228975" y="2093913"/>
          <a:ext cx="32226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3" name="Formula" r:id="rId3" imgW="1624680" imgH="285840" progId="Equation.Ribbit">
                  <p:embed/>
                </p:oleObj>
              </mc:Choice>
              <mc:Fallback>
                <p:oleObj name="Formula" r:id="rId3" imgW="1624680" imgH="28584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8975" y="2093913"/>
                        <a:ext cx="3222625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/>
        </p:nvGraphicFramePr>
        <p:xfrm>
          <a:off x="4030033" y="3133154"/>
          <a:ext cx="2333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4" name="Formula" r:id="rId5" imgW="117000" imgH="108000" progId="Equation.Ribbit">
                  <p:embed/>
                </p:oleObj>
              </mc:Choice>
              <mc:Fallback>
                <p:oleObj name="Formula" r:id="rId5" imgW="117000" imgH="108000" progId="Equation.Ribbit">
                  <p:embed/>
                  <p:pic>
                    <p:nvPicPr>
                      <p:cNvPr id="27" name="개체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0033" y="3133154"/>
                        <a:ext cx="233363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화살표: 오른쪽 4"/>
          <p:cNvSpPr/>
          <p:nvPr/>
        </p:nvSpPr>
        <p:spPr>
          <a:xfrm>
            <a:off x="4566831" y="3159577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704531"/>
              </p:ext>
            </p:extLst>
          </p:nvPr>
        </p:nvGraphicFramePr>
        <p:xfrm>
          <a:off x="5712084" y="2919546"/>
          <a:ext cx="9001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5" name="Formula" r:id="rId7" imgW="454680" imgH="147600" progId="Equation.Ribbit">
                  <p:embed/>
                </p:oleObj>
              </mc:Choice>
              <mc:Fallback>
                <p:oleObj name="Formula" r:id="rId7" imgW="454680" imgH="147600" progId="Equation.Ribbit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2084" y="2919546"/>
                        <a:ext cx="900112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직사각형 32"/>
          <p:cNvSpPr/>
          <p:nvPr/>
        </p:nvSpPr>
        <p:spPr>
          <a:xfrm>
            <a:off x="5599104" y="3354745"/>
            <a:ext cx="2285026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상승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/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하강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/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도착 여부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67637" y="4285756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Hint!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속도의 부호로 상승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하강 여부 판단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729330" y="3037601"/>
            <a:ext cx="457200" cy="43593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 8"/>
          <p:cNvSpPr/>
          <p:nvPr/>
        </p:nvSpPr>
        <p:spPr>
          <a:xfrm>
            <a:off x="8787809" y="2383709"/>
            <a:ext cx="340242" cy="51036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8395107" y="3206768"/>
          <a:ext cx="2238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6" name="Formula" r:id="rId9" imgW="111960" imgH="108000" progId="Equation.Ribbit">
                  <p:embed/>
                </p:oleObj>
              </mc:Choice>
              <mc:Fallback>
                <p:oleObj name="Formula" r:id="rId9" imgW="111960" imgH="108000" progId="Equation.Ribbit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95107" y="3206768"/>
                        <a:ext cx="2238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/>
        </p:nvGraphicFramePr>
        <p:xfrm>
          <a:off x="8841341" y="2081188"/>
          <a:ext cx="2333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7" name="Formula" r:id="rId11" imgW="117000" imgH="108000" progId="Equation.Ribbit">
                  <p:embed/>
                </p:oleObj>
              </mc:Choice>
              <mc:Fallback>
                <p:oleObj name="Formula" r:id="rId11" imgW="117000" imgH="108000" progId="Equation.Ribbit">
                  <p:embed/>
                  <p:pic>
                    <p:nvPicPr>
                      <p:cNvPr id="39" name="개체 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41341" y="2081188"/>
                        <a:ext cx="233363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problem3.c</a:t>
            </a:r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/>
        </p:nvGraphicFramePr>
        <p:xfrm>
          <a:off x="4034797" y="3446037"/>
          <a:ext cx="223837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8" name="Formula" r:id="rId12" imgW="111960" imgH="108000" progId="Equation.Ribbit">
                  <p:embed/>
                </p:oleObj>
              </mc:Choice>
              <mc:Fallback>
                <p:oleObj name="Formula" r:id="rId12" imgW="111960" imgH="108000" progId="Equation.Ribbit">
                  <p:embed/>
                  <p:pic>
                    <p:nvPicPr>
                      <p:cNvPr id="41" name="개체 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34797" y="3446037"/>
                        <a:ext cx="223837" cy="21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199419" y="3108962"/>
            <a:ext cx="769254" cy="47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given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67637" y="4810641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제약조건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음수 입력 시 위치를 계산하지 않고 에러를 출력하고 프로그램을 끝낼 것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21" name="직사각형 20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직사각형 2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자유형: 도형 30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자유형: 도형 41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자유형: 도형 43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881681"/>
              </p:ext>
            </p:extLst>
          </p:nvPr>
        </p:nvGraphicFramePr>
        <p:xfrm>
          <a:off x="4089400" y="3717925"/>
          <a:ext cx="104775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9" name="Formula" r:id="rId13" imgW="52200" imgH="132120" progId="Equation.Ribbit">
                  <p:embed/>
                </p:oleObj>
              </mc:Choice>
              <mc:Fallback>
                <p:oleObj name="Formula" r:id="rId13" imgW="52200" imgH="132120" progId="Equation.Ribbit">
                  <p:embed/>
                  <p:pic>
                    <p:nvPicPr>
                      <p:cNvPr id="41" name="개체 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89400" y="3717925"/>
                        <a:ext cx="104775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40332"/>
              </p:ext>
            </p:extLst>
          </p:nvPr>
        </p:nvGraphicFramePr>
        <p:xfrm>
          <a:off x="3215628" y="1776413"/>
          <a:ext cx="20224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0" name="Formula" r:id="rId15" imgW="1019880" imgH="147600" progId="Equation.Ribbit">
                  <p:embed/>
                </p:oleObj>
              </mc:Choice>
              <mc:Fallback>
                <p:oleObj name="Formula" r:id="rId15" imgW="1019880" imgH="14760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15628" y="1776413"/>
                        <a:ext cx="2022475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3141785" y="1704759"/>
            <a:ext cx="2313353" cy="37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/>
          <p:cNvCxnSpPr>
            <a:stCxn id="6" idx="1"/>
            <a:endCxn id="34" idx="1"/>
          </p:cNvCxnSpPr>
          <p:nvPr/>
        </p:nvCxnSpPr>
        <p:spPr>
          <a:xfrm rot="10800000" flipV="1">
            <a:off x="3067637" y="1892973"/>
            <a:ext cx="74148" cy="2629699"/>
          </a:xfrm>
          <a:prstGeom prst="bentConnector3">
            <a:avLst>
              <a:gd name="adj1" fmla="val 408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1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선언과 수학함수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문제 제기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328" y="1726557"/>
            <a:ext cx="2924175" cy="8096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화살표: 오른쪽 6"/>
          <p:cNvSpPr/>
          <p:nvPr/>
        </p:nvSpPr>
        <p:spPr>
          <a:xfrm>
            <a:off x="5985865" y="1904472"/>
            <a:ext cx="1909006" cy="45201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641584" y="2093985"/>
            <a:ext cx="724742" cy="4451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29261" y="2684132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1.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시뮬레이션 관점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위치를 계산 후 음수인지 판단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29261" y="3256396"/>
            <a:ext cx="8222215" cy="4738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해석해 관점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위치가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0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 되는 시간을 미리 계산하여 저장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501" y="1724778"/>
            <a:ext cx="2847975" cy="81140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exam4.c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27999" y="1038961"/>
            <a:ext cx="4461853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참고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 exam2.c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다른 이름으로 저장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222227"/>
              </p:ext>
            </p:extLst>
          </p:nvPr>
        </p:nvGraphicFramePr>
        <p:xfrm>
          <a:off x="5406904" y="4022574"/>
          <a:ext cx="21875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6" name="Formula" r:id="rId5" imgW="1103760" imgH="162720" progId="Equation.Ribbit">
                  <p:embed/>
                </p:oleObj>
              </mc:Choice>
              <mc:Fallback>
                <p:oleObj name="Formula" r:id="rId5" imgW="1103760" imgH="162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6904" y="4022574"/>
                        <a:ext cx="2187575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193407"/>
              </p:ext>
            </p:extLst>
          </p:nvPr>
        </p:nvGraphicFramePr>
        <p:xfrm>
          <a:off x="5283200" y="4478338"/>
          <a:ext cx="24352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7" name="Formula" r:id="rId7" imgW="1228320" imgH="162720" progId="Equation.Ribbit">
                  <p:embed/>
                </p:oleObj>
              </mc:Choice>
              <mc:Fallback>
                <p:oleObj name="Formula" r:id="rId7" imgW="1228320" imgH="162720" progId="Equation.Ribbit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83200" y="4478338"/>
                        <a:ext cx="2435225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275434"/>
              </p:ext>
            </p:extLst>
          </p:nvPr>
        </p:nvGraphicFramePr>
        <p:xfrm>
          <a:off x="4920551" y="4934102"/>
          <a:ext cx="32829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8" name="Formula" r:id="rId9" imgW="1656360" imgH="318960" progId="Equation.Ribbit">
                  <p:embed/>
                </p:oleObj>
              </mc:Choice>
              <mc:Fallback>
                <p:oleObj name="Formula" r:id="rId9" imgW="1656360" imgH="318960" progId="Equation.Ribbit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20551" y="4934102"/>
                        <a:ext cx="3282950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17" name="직사각형 16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직사각형 1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자유형: 도형 2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자유형: 도형 2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자유형: 도형 32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자유형: 도형 34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197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선언과 수학함수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math.h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0188" name="Picture 12" descr="http://2.bp.blogspot.com/-ORnb3seP9j8/UJjlLeohcQI/AAAAAAAAAEw/aUO5DpvRz_Q/s1600/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61" y="1726557"/>
            <a:ext cx="6962775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0" name="Picture 4" descr="http://www.dickimaw-books.com/latex/thesis/html/img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2" b="4485"/>
          <a:stretch/>
        </p:blipFill>
        <p:spPr bwMode="auto">
          <a:xfrm>
            <a:off x="5004924" y="3162307"/>
            <a:ext cx="6390274" cy="3423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</p:pic>
      <p:grpSp>
        <p:nvGrpSpPr>
          <p:cNvPr id="7" name="그룹 6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8" name="직사각형 7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직사각형 8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: 도형 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: 도형 1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97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선언과 수학함수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math.h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0186" name="Picture 10" descr="http://3.bp.blogspot.com/-9Z-wgyfALhs/UJjlMVyeMaI/AAAAAAAAAE4/KR0XbgPZphw/s1600/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61" y="1692761"/>
            <a:ext cx="698182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7" name="직사각형 6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직사각형 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자유형: 도형 8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: 도형 10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: 도형 12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912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" r="1119" b="20286"/>
          <a:stretch/>
        </p:blipFill>
        <p:spPr bwMode="auto">
          <a:xfrm>
            <a:off x="2774947" y="1010284"/>
            <a:ext cx="7119330" cy="421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상수 선언과 수학함수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47D6-B54A-47A2-9F1E-FE64FA826F57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857871" y="3263367"/>
            <a:ext cx="1561142" cy="3689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84978" y="4160169"/>
            <a:ext cx="1449588" cy="3689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7234" y="5458866"/>
            <a:ext cx="8676626" cy="9361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32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숫자를 중복해서 입력하고 있다</a:t>
            </a:r>
            <a:r>
              <a:rPr lang="en-US" altLang="ko-KR" sz="32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01987" y="2956987"/>
            <a:ext cx="1108137" cy="3689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73787" y="5458866"/>
            <a:ext cx="8676626" cy="9361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32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</a:t>
            </a:r>
            <a:r>
              <a:rPr lang="en-US" altLang="ko-KR" sz="32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32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정확도는 이상 없다</a:t>
            </a:r>
            <a:r>
              <a:rPr lang="en-US" altLang="ko-KR" sz="32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32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</a:t>
            </a:r>
            <a:r>
              <a:rPr lang="en-US" altLang="ko-KR" sz="32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74947" y="5458866"/>
            <a:ext cx="8676626" cy="9361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32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 알려진 각</a:t>
            </a:r>
            <a:r>
              <a:rPr lang="en-US" altLang="ko-KR" sz="32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32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32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:30</a:t>
            </a:r>
            <a:r>
              <a:rPr lang="ko-KR" altLang="en-US" sz="32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</a:t>
            </a:r>
            <a:r>
              <a:rPr lang="en-US" altLang="ko-KR" sz="32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32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입력이 힘들다</a:t>
            </a:r>
            <a:r>
              <a:rPr lang="en-US" altLang="ko-KR" sz="32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14" name="직사각형 1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자유형: 도형 27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7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11" grpId="0" animBg="1"/>
      <p:bldP spid="12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6" b="12918"/>
          <a:stretch/>
        </p:blipFill>
        <p:spPr bwMode="auto">
          <a:xfrm>
            <a:off x="2675131" y="1775221"/>
            <a:ext cx="7199884" cy="470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상수 선언과 수학함수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47D6-B54A-47A2-9F1E-FE64FA826F57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75131" y="970344"/>
            <a:ext cx="8676626" cy="9361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36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원주율을 상수로 선언한다</a:t>
            </a:r>
            <a:r>
              <a:rPr lang="en-US" altLang="ko-KR" sz="36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5609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9" b="11831"/>
          <a:stretch/>
        </p:blipFill>
        <p:spPr bwMode="auto">
          <a:xfrm>
            <a:off x="2685251" y="1852246"/>
            <a:ext cx="7023630" cy="468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675131" y="970344"/>
            <a:ext cx="8676626" cy="9361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36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원주율 상수를 </a:t>
            </a:r>
            <a:r>
              <a:rPr lang="en-US" altLang="ko-KR" sz="36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[PI]</a:t>
            </a:r>
            <a:r>
              <a:rPr lang="ko-KR" altLang="en-US" sz="36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대체한다</a:t>
            </a:r>
            <a:r>
              <a:rPr lang="en-US" altLang="ko-KR" sz="36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3" name="Picture 8" descr="http://www.clker.com/cliparts/y/v/9/N/0/x/treasure-chest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2536" y="2989667"/>
            <a:ext cx="2909247" cy="252035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8" name="Picture 8" descr="http://img1.wikia.nocookie.net/__cb20120115004338/assassinscreed/images/9/92/Guard-papal-AC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44603" y="1621478"/>
            <a:ext cx="2439643" cy="424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 rot="282465">
            <a:off x="9533955" y="3137732"/>
            <a:ext cx="1332722" cy="648090"/>
          </a:xfrm>
          <a:prstGeom prst="rect">
            <a:avLst/>
          </a:prstGeom>
          <a:scene3d>
            <a:camera prst="isometricOffAxis2Left">
              <a:rot lat="600000" lon="1800000" rev="0"/>
            </a:camera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</a:t>
            </a:r>
            <a:endParaRPr lang="ko-KR" altLang="en-US" sz="40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14" name="직사각형 1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자유형: 도형 27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675131" y="959121"/>
            <a:ext cx="8676626" cy="323774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 언어는 함수에 변수를 넘겨주면 함수가 원본을 변경할 수 있는 권한을 가진다</a:t>
            </a:r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잘못 코딩하거나 잘못된 라이브러리를 사용한다면 로직이 꼬여 엉망이 되는 경우가 많다</a:t>
            </a:r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함수형 모듈의 경우 상수가 아니면 절대로 수행되지 않는 경우도 있다</a:t>
            </a:r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때문에 로직을 수행하는 과정에서 값이 절대로 변하지 않는 변수는 평소에 상수선언을 해주는 습관을 기르면 좋다</a:t>
            </a:r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endParaRPr lang="en-US" altLang="ko-KR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</a:t>
            </a:r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튜플이라는</a:t>
            </a:r>
            <a:r>
              <a:rPr lang="ko-KR" altLang="en-US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한 번 정해지면 절대로 바꿀 수 없는 자료형이 따로 있음</a:t>
            </a:r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final</a:t>
            </a:r>
            <a:r>
              <a:rPr lang="ko-KR" altLang="en-US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키워드로 선언</a:t>
            </a:r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MATLAB</a:t>
            </a:r>
            <a:r>
              <a:rPr lang="ko-KR" altLang="en-US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함수가 데이터를 넘겨받은 경우 값이 변형되는 시점에서 복사본을 만들어 원본을 보호</a:t>
            </a:r>
            <a:endParaRPr lang="en-US" altLang="ko-KR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0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산술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427090"/>
              </p:ext>
            </p:extLst>
          </p:nvPr>
        </p:nvGraphicFramePr>
        <p:xfrm>
          <a:off x="3228975" y="2093913"/>
          <a:ext cx="32226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82" name="Formula" r:id="rId3" imgW="1624680" imgH="285840" progId="Equation.Ribbit">
                  <p:embed/>
                </p:oleObj>
              </mc:Choice>
              <mc:Fallback>
                <p:oleObj name="Formula" r:id="rId3" imgW="1624680" imgH="285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8975" y="2093913"/>
                        <a:ext cx="3222625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0130"/>
              </p:ext>
            </p:extLst>
          </p:nvPr>
        </p:nvGraphicFramePr>
        <p:xfrm>
          <a:off x="3444875" y="3071813"/>
          <a:ext cx="70326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83" name="Formula" r:id="rId5" imgW="354600" imgH="137160" progId="Equation.Ribbit">
                  <p:embed/>
                </p:oleObj>
              </mc:Choice>
              <mc:Fallback>
                <p:oleObj name="Formula" r:id="rId5" imgW="354600" imgH="13716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4875" y="3071813"/>
                        <a:ext cx="703263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화살표: 오른쪽 4"/>
          <p:cNvSpPr/>
          <p:nvPr/>
        </p:nvSpPr>
        <p:spPr>
          <a:xfrm>
            <a:off x="4566831" y="3159577"/>
            <a:ext cx="723014" cy="467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004961"/>
              </p:ext>
            </p:extLst>
          </p:nvPr>
        </p:nvGraphicFramePr>
        <p:xfrm>
          <a:off x="5592763" y="3240088"/>
          <a:ext cx="9382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84" name="Formula" r:id="rId7" imgW="472680" imgH="147600" progId="Equation.Ribbit">
                  <p:embed/>
                </p:oleObj>
              </mc:Choice>
              <mc:Fallback>
                <p:oleObj name="Formula" r:id="rId7" imgW="472680" imgH="147600" progId="Equation.Ribbit">
                  <p:embed/>
                  <p:pic>
                    <p:nvPicPr>
                      <p:cNvPr id="27" name="개체 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2763" y="3240088"/>
                        <a:ext cx="938212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067641" y="4373398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1.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입력 변수는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입력 변수의 자료형은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067640" y="4938464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2.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출력 변수는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출력 변수의 자료형은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067639" y="5489694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3.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입력 및 출력 방법은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067638" y="6040924"/>
            <a:ext cx="8222215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4.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계산식이나 알고리즘은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문제 제기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729330" y="3037601"/>
            <a:ext cx="457200" cy="43593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 8"/>
          <p:cNvSpPr/>
          <p:nvPr/>
        </p:nvSpPr>
        <p:spPr>
          <a:xfrm>
            <a:off x="8787809" y="2383709"/>
            <a:ext cx="340242" cy="51036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613243"/>
              </p:ext>
            </p:extLst>
          </p:nvPr>
        </p:nvGraphicFramePr>
        <p:xfrm>
          <a:off x="8395107" y="3206768"/>
          <a:ext cx="22383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85" name="Formula" r:id="rId9" imgW="111960" imgH="108000" progId="Equation.Ribbit">
                  <p:embed/>
                </p:oleObj>
              </mc:Choice>
              <mc:Fallback>
                <p:oleObj name="Formula" r:id="rId9" imgW="111960" imgH="1080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95107" y="3206768"/>
                        <a:ext cx="223837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375311"/>
              </p:ext>
            </p:extLst>
          </p:nvPr>
        </p:nvGraphicFramePr>
        <p:xfrm>
          <a:off x="8841341" y="2081188"/>
          <a:ext cx="2333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86" name="Formula" r:id="rId11" imgW="117000" imgH="108000" progId="Equation.Ribbit">
                  <p:embed/>
                </p:oleObj>
              </mc:Choice>
              <mc:Fallback>
                <p:oleObj name="Formula" r:id="rId11" imgW="117000" imgH="108000" progId="Equation.Ribbit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41341" y="2081188"/>
                        <a:ext cx="233363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exam1.c</a:t>
            </a:r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711592"/>
              </p:ext>
            </p:extLst>
          </p:nvPr>
        </p:nvGraphicFramePr>
        <p:xfrm>
          <a:off x="3451225" y="3502025"/>
          <a:ext cx="69056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87" name="Formula" r:id="rId13" imgW="348120" imgH="137160" progId="Equation.Ribbit">
                  <p:embed/>
                </p:oleObj>
              </mc:Choice>
              <mc:Fallback>
                <p:oleObj name="Formula" r:id="rId13" imgW="348120" imgH="137160" progId="Equation.Ribbit">
                  <p:embed/>
                  <p:pic>
                    <p:nvPicPr>
                      <p:cNvPr id="27" name="개체 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51225" y="3502025"/>
                        <a:ext cx="690563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20" name="직사각형 1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직사각형 2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자유형: 도형 30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자유형: 도형 41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자유형: 도형 43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9121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상수 선언과 수학함수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47D6-B54A-47A2-9F1E-FE64FA826F57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66353" y="1019737"/>
            <a:ext cx="4248590" cy="2963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</a:t>
            </a:r>
            <a:r>
              <a:rPr lang="ko-KR" altLang="en-US" sz="28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편지 펀치</a:t>
            </a:r>
            <a:endParaRPr lang="en-US" altLang="ko-KR" sz="28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800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28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main(void)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28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너에게 편지</a:t>
            </a:r>
            <a:endParaRPr lang="en-US" altLang="ko-KR" sz="28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8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8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9" name="Picture 4" descr="http://files.softicons.com/download/application-icons/texteditor-icon-by-giancarlo-nicolof/png/512/TextEdit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354" y="4404207"/>
            <a:ext cx="2115097" cy="211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130973" y="1019738"/>
            <a:ext cx="4248590" cy="296357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800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28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main(void)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28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너에게 펀치</a:t>
            </a:r>
            <a:endParaRPr lang="en-US" altLang="ko-KR" sz="28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800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8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1" name="Picture 2" descr="http://www.jungleide.com/wp-content/uploads/2010/11/Feat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581" y="4076510"/>
            <a:ext cx="2592360" cy="25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4066448" y="1319065"/>
            <a:ext cx="936130" cy="576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58546" y="1305987"/>
            <a:ext cx="936130" cy="57608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384248" y="2657880"/>
            <a:ext cx="936130" cy="576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6" name="직선 화살표 연결선 15"/>
          <p:cNvCxnSpPr>
            <a:stCxn id="12" idx="2"/>
            <a:endCxn id="15" idx="0"/>
          </p:cNvCxnSpPr>
          <p:nvPr/>
        </p:nvCxnSpPr>
        <p:spPr>
          <a:xfrm>
            <a:off x="4534513" y="1895145"/>
            <a:ext cx="317800" cy="7627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5" idx="0"/>
            <a:endCxn id="14" idx="2"/>
          </p:cNvCxnSpPr>
          <p:nvPr/>
        </p:nvCxnSpPr>
        <p:spPr>
          <a:xfrm flipV="1">
            <a:off x="4852313" y="1882067"/>
            <a:ext cx="674298" cy="7758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 descr="http://thimg.todayhumor.co.kr/upfile/201411/2cd520dd23b62628ee1ff95ea02decb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218" y="3240289"/>
            <a:ext cx="3205104" cy="32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186941" y="1091747"/>
            <a:ext cx="4098474" cy="39484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>
                <a:latin typeface="서울남산체 B" panose="02020603020101020101" pitchFamily="18" charset="-127"/>
                <a:ea typeface="서울남산체 B" panose="02020603020101020101" pitchFamily="18" charset="-127"/>
              </a:rPr>
              <a:t>컴퓨터가 컴파일 과정에서 변경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20" name="직사각형 19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직사각형 20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자유형: 도형 27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자유형: 도형 29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0631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선언과 수학함수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수학 상수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0" y="1610702"/>
            <a:ext cx="7652821" cy="483492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7" name="직사각형 6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직사각형 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자유형: 도형 8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: 도형 10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: 도형 12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609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선언과 수학함수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exam4.c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7191" y="1567141"/>
            <a:ext cx="5800725" cy="50863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292798" y="4689691"/>
            <a:ext cx="5241601" cy="233082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29261" y="2064175"/>
            <a:ext cx="2602431" cy="483639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048768" y="5644609"/>
            <a:ext cx="2550813" cy="43575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계산과 출력 로직을 분리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71661" y="2112055"/>
            <a:ext cx="5659047" cy="43575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이름 충돌을 방지하기 위해 일부러 대문자로 상수 선언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27" name="직사각형 26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자유형: 도형 3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자유형: 도형 41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236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선언과 수학함수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27" name="직사각형 26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자유형: 도형 3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자유형: 도형 41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2712030" y="1686787"/>
            <a:ext cx="2790001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각 셀에 이름 부여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566"/>
          <a:stretch/>
        </p:blipFill>
        <p:spPr>
          <a:xfrm>
            <a:off x="2710980" y="2195045"/>
            <a:ext cx="1727108" cy="1905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7282"/>
          <a:stretch/>
        </p:blipFill>
        <p:spPr>
          <a:xfrm>
            <a:off x="4491744" y="2195045"/>
            <a:ext cx="1730942" cy="1933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3346"/>
          <a:stretch/>
        </p:blipFill>
        <p:spPr>
          <a:xfrm>
            <a:off x="6275292" y="2193921"/>
            <a:ext cx="1675552" cy="1924050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5653767" y="1686786"/>
            <a:ext cx="2790001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셀 이름 관리 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 [Ctrl]+[F3]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4259"/>
          <a:stretch/>
        </p:blipFill>
        <p:spPr>
          <a:xfrm>
            <a:off x="8014649" y="2193747"/>
            <a:ext cx="1659728" cy="1933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r="4259"/>
          <a:stretch/>
        </p:blipFill>
        <p:spPr>
          <a:xfrm>
            <a:off x="9715783" y="2193921"/>
            <a:ext cx="1659728" cy="19240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2030" y="4703029"/>
            <a:ext cx="6915150" cy="19240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3635" y="4699745"/>
            <a:ext cx="1724025" cy="13335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712030" y="4214881"/>
            <a:ext cx="2790001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체공시간 계산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157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선언과 수학함수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해답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27" name="직사각형 26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자유형: 도형 3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자유형: 도형 3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자유형: 도형 3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: 도형 39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자유형: 도형 41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61" y="2059962"/>
            <a:ext cx="7239000" cy="1924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261" y="4443906"/>
            <a:ext cx="1743075" cy="16097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391" y="4443906"/>
            <a:ext cx="1790700" cy="159067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2829261" y="1569085"/>
            <a:ext cx="2790001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위치 계산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11186" y="5178036"/>
            <a:ext cx="672123" cy="23446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43186" y="5138961"/>
            <a:ext cx="672123" cy="23446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26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선언과 수학함수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067637" y="4793755"/>
            <a:ext cx="8222215" cy="46599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크기와 각도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(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단위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:DEG)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입력 받아서 벡터의 성분을 출력하는 프로그램을 만든다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40287" y="1044066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problem4.c</a:t>
            </a:r>
          </a:p>
        </p:txBody>
      </p:sp>
      <p:pic>
        <p:nvPicPr>
          <p:cNvPr id="19" name="Picture 8" descr="http://cfs9.tistory.com/image/34/tistory/2008/07/12/20/11/487891446a5b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228" y="1044066"/>
            <a:ext cx="4752660" cy="351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067637" y="5322132"/>
            <a:ext cx="8222215" cy="46599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주의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육십분법각을 라디안으로 변환하여야 한다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24" name="직사각형 2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직사각형 2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자유형: 도형 30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자유형: 도형 3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자유형: 도형 4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자유형: 도형 43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자유형: 도형 45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350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81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2" name="Group 2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3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5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4" descr="http://pentagist.com/wp-content/uploads/2014/10/5-things-you-should-do-in-a-boring-clas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1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3632297"/>
            <a:ext cx="10602096" cy="2170389"/>
          </a:xfrm>
          <a:custGeom>
            <a:avLst/>
            <a:gdLst>
              <a:gd name="T0" fmla="*/ 2253 w 2259"/>
              <a:gd name="T1" fmla="*/ 195 h 413"/>
              <a:gd name="T2" fmla="*/ 2064 w 2259"/>
              <a:gd name="T3" fmla="*/ 7 h 413"/>
              <a:gd name="T4" fmla="*/ 2062 w 2259"/>
              <a:gd name="T5" fmla="*/ 5 h 413"/>
              <a:gd name="T6" fmla="*/ 2048 w 2259"/>
              <a:gd name="T7" fmla="*/ 0 h 413"/>
              <a:gd name="T8" fmla="*/ 891 w 2259"/>
              <a:gd name="T9" fmla="*/ 0 h 413"/>
              <a:gd name="T10" fmla="*/ 851 w 2259"/>
              <a:gd name="T11" fmla="*/ 0 h 413"/>
              <a:gd name="T12" fmla="*/ 541 w 2259"/>
              <a:gd name="T13" fmla="*/ 0 h 413"/>
              <a:gd name="T14" fmla="*/ 54 w 2259"/>
              <a:gd name="T15" fmla="*/ 0 h 413"/>
              <a:gd name="T16" fmla="*/ 0 w 2259"/>
              <a:gd name="T17" fmla="*/ 0 h 413"/>
              <a:gd name="T18" fmla="*/ 0 w 2259"/>
              <a:gd name="T19" fmla="*/ 413 h 413"/>
              <a:gd name="T20" fmla="*/ 54 w 2259"/>
              <a:gd name="T21" fmla="*/ 413 h 413"/>
              <a:gd name="T22" fmla="*/ 541 w 2259"/>
              <a:gd name="T23" fmla="*/ 413 h 413"/>
              <a:gd name="T24" fmla="*/ 851 w 2259"/>
              <a:gd name="T25" fmla="*/ 413 h 413"/>
              <a:gd name="T26" fmla="*/ 891 w 2259"/>
              <a:gd name="T27" fmla="*/ 413 h 413"/>
              <a:gd name="T28" fmla="*/ 2048 w 2259"/>
              <a:gd name="T29" fmla="*/ 413 h 413"/>
              <a:gd name="T30" fmla="*/ 2062 w 2259"/>
              <a:gd name="T31" fmla="*/ 408 h 413"/>
              <a:gd name="T32" fmla="*/ 2064 w 2259"/>
              <a:gd name="T33" fmla="*/ 406 h 413"/>
              <a:gd name="T34" fmla="*/ 2253 w 2259"/>
              <a:gd name="T35" fmla="*/ 217 h 413"/>
              <a:gd name="T36" fmla="*/ 2253 w 2259"/>
              <a:gd name="T37" fmla="*/ 1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9" h="413">
                <a:moveTo>
                  <a:pt x="2253" y="195"/>
                </a:moveTo>
                <a:cubicBezTo>
                  <a:pt x="2064" y="7"/>
                  <a:pt x="2064" y="7"/>
                  <a:pt x="2064" y="7"/>
                </a:cubicBezTo>
                <a:cubicBezTo>
                  <a:pt x="2064" y="6"/>
                  <a:pt x="2063" y="5"/>
                  <a:pt x="2062" y="5"/>
                </a:cubicBezTo>
                <a:cubicBezTo>
                  <a:pt x="2058" y="2"/>
                  <a:pt x="2053" y="0"/>
                  <a:pt x="2048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54" y="413"/>
                  <a:pt x="54" y="413"/>
                  <a:pt x="54" y="413"/>
                </a:cubicBezTo>
                <a:cubicBezTo>
                  <a:pt x="541" y="413"/>
                  <a:pt x="541" y="413"/>
                  <a:pt x="541" y="413"/>
                </a:cubicBezTo>
                <a:cubicBezTo>
                  <a:pt x="851" y="413"/>
                  <a:pt x="851" y="413"/>
                  <a:pt x="851" y="413"/>
                </a:cubicBezTo>
                <a:cubicBezTo>
                  <a:pt x="891" y="413"/>
                  <a:pt x="891" y="413"/>
                  <a:pt x="891" y="413"/>
                </a:cubicBezTo>
                <a:cubicBezTo>
                  <a:pt x="2048" y="413"/>
                  <a:pt x="2048" y="413"/>
                  <a:pt x="2048" y="413"/>
                </a:cubicBezTo>
                <a:cubicBezTo>
                  <a:pt x="2053" y="413"/>
                  <a:pt x="2058" y="411"/>
                  <a:pt x="2062" y="408"/>
                </a:cubicBezTo>
                <a:cubicBezTo>
                  <a:pt x="2063" y="407"/>
                  <a:pt x="2064" y="406"/>
                  <a:pt x="2064" y="406"/>
                </a:cubicBezTo>
                <a:cubicBezTo>
                  <a:pt x="2253" y="217"/>
                  <a:pt x="2253" y="217"/>
                  <a:pt x="2253" y="217"/>
                </a:cubicBezTo>
                <a:cubicBezTo>
                  <a:pt x="2259" y="211"/>
                  <a:pt x="2259" y="201"/>
                  <a:pt x="2253" y="195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3733" y="3962400"/>
            <a:ext cx="8458200" cy="9589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400">
                <a:solidFill>
                  <a:srgbClr val="FEFFFF"/>
                </a:solidFill>
              </a:rPr>
              <a:t>Question?</a:t>
            </a:r>
          </a:p>
        </p:txBody>
      </p:sp>
      <p:pic>
        <p:nvPicPr>
          <p:cNvPr id="9" name="Picture 2" descr="http://mblogthumb4.phinf.naver.net/20130510_255/dydtndua1_1368120741019rUtuL_PNG/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1489" y="8157435"/>
            <a:ext cx="497003" cy="49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9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산술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7" name="Window"/>
          <p:cNvGrpSpPr/>
          <p:nvPr>
            <p:custDataLst>
              <p:custData r:id="rId1"/>
            </p:custDataLst>
          </p:nvPr>
        </p:nvGrpSpPr>
        <p:grpSpPr>
          <a:xfrm>
            <a:off x="2740441" y="1688164"/>
            <a:ext cx="8576603" cy="4861492"/>
            <a:chOff x="0" y="0"/>
            <a:chExt cx="9144000" cy="6858000"/>
          </a:xfrm>
        </p:grpSpPr>
        <p:grpSp>
          <p:nvGrpSpPr>
            <p:cNvPr id="5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6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kern="0" dirty="0">
                  <a:latin typeface="Segoe UI"/>
                </a:endParaRPr>
              </a:p>
            </p:txBody>
          </p:sp>
          <p:sp>
            <p:nvSpPr>
              <p:cNvPr id="68" name="WindowTitle"/>
              <p:cNvSpPr txBox="1"/>
              <p:nvPr/>
            </p:nvSpPr>
            <p:spPr>
              <a:xfrm>
                <a:off x="240976" y="42736"/>
                <a:ext cx="53963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Editor</a:t>
                </a:r>
              </a:p>
            </p:txBody>
          </p:sp>
        </p:grpSp>
        <p:grpSp>
          <p:nvGrpSpPr>
            <p:cNvPr id="5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338"/>
          <a:stretch/>
        </p:blipFill>
        <p:spPr>
          <a:xfrm>
            <a:off x="2891158" y="2041198"/>
            <a:ext cx="3916287" cy="3143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551" y="5431269"/>
            <a:ext cx="1000125" cy="5143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9230061" y="2025433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자료형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(Type)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30061" y="2567304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 선언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30061" y="3101824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서울남산체 B" panose="02020603020101020101" pitchFamily="18" charset="-127"/>
                <a:ea typeface="서울남산체 B" panose="02020603020101020101" pitchFamily="18" charset="-127"/>
              </a:rPr>
              <a:t>대입 연산자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30061" y="3637263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산술 연산자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230061" y="4189338"/>
            <a:ext cx="1901330" cy="47383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서식</a:t>
            </a:r>
            <a:r>
              <a:rPr lang="en-US" altLang="ko-KR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및 특수 문자</a:t>
            </a:r>
            <a:endParaRPr lang="en-US" altLang="ko-KR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샘플 예제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27" name="직사각형 26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자유형: 도형 32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자유형: 도형 34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자유형: 도형 36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자유형: 도형 38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자유형: 도형 40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자유형: 도형 42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13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cfile9.uf.tistory.com/image/1663771C4BF121680FC62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52" y="1494086"/>
            <a:ext cx="8624832" cy="384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산술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87125" y="970344"/>
            <a:ext cx="638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/>
              <a:t>변수를 선언 할 때는 선언하고자 하는 변수의 형</a:t>
            </a:r>
            <a:r>
              <a:rPr lang="en-US" altLang="ko-KR" dirty="0"/>
              <a:t>(Type)</a:t>
            </a:r>
            <a:r>
              <a:rPr lang="ko-KR" altLang="en-US" dirty="0"/>
              <a:t>을 지정해야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59616" y="2138393"/>
            <a:ext cx="7338468" cy="279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59616" y="3062319"/>
            <a:ext cx="7338468" cy="279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59616" y="3927701"/>
            <a:ext cx="7338468" cy="800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자료형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(Type)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6181" y="5249703"/>
            <a:ext cx="5638800" cy="135255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12" name="직사각형 11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직사각형 12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: 도형 21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: 도형 23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: 도형 25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829261" y="5249704"/>
            <a:ext cx="8573477" cy="135255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21</a:t>
            </a:r>
            <a:r>
              <a:rPr lang="ko-KR" altLang="en-US" dirty="0"/>
              <a:t>억을 넘어가는 정수의 경우 새로운 자료형을 직접 만들어야 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참고</a:t>
            </a:r>
            <a:r>
              <a:rPr lang="en-US" altLang="ko-KR" dirty="0"/>
              <a:t>. java</a:t>
            </a:r>
            <a:r>
              <a:rPr lang="ko-KR" altLang="en-US" dirty="0"/>
              <a:t>의 경우 아주 큰 정수는 </a:t>
            </a:r>
            <a:r>
              <a:rPr lang="en-US" altLang="ko-KR" dirty="0" err="1"/>
              <a:t>BigDecimal</a:t>
            </a:r>
            <a:r>
              <a:rPr lang="ko-KR" altLang="en-US" dirty="0"/>
              <a:t>이라는 자료형으로 관리가능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560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산술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32442" y="1533398"/>
            <a:ext cx="8552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/>
              <a:t>형식 </a:t>
            </a:r>
            <a:r>
              <a:rPr lang="en-US" altLang="ko-KR" dirty="0"/>
              <a:t>: [</a:t>
            </a:r>
            <a:r>
              <a:rPr lang="en-US" altLang="ko-KR" dirty="0" err="1"/>
              <a:t>DataType</a:t>
            </a:r>
            <a:r>
              <a:rPr lang="en-US" altLang="ko-KR" dirty="0"/>
              <a:t>] [</a:t>
            </a:r>
            <a:r>
              <a:rPr lang="en-US" altLang="ko-KR" dirty="0" err="1"/>
              <a:t>Varaible</a:t>
            </a:r>
            <a:r>
              <a:rPr lang="en-US" altLang="ko-KR" dirty="0"/>
              <a:t> Name]</a:t>
            </a:r>
          </a:p>
          <a:p>
            <a:pPr algn="just"/>
            <a:r>
              <a:rPr lang="ko-KR" altLang="en-US" dirty="0"/>
              <a:t>초기화를 생략하면 쓰레기 값이 입력된다</a:t>
            </a:r>
            <a:r>
              <a:rPr lang="en-US" altLang="ko-KR" dirty="0"/>
              <a:t>.</a:t>
            </a:r>
          </a:p>
          <a:p>
            <a:pPr algn="just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변수 선언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27650" name="Picture 2" descr="http://image.slidesharecdn.com/creview-110513010659-phpapp02/95/c-review-4-728.jpg?cb=13052496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2" t="27735" r="6286" b="40363"/>
          <a:stretch/>
        </p:blipFill>
        <p:spPr bwMode="auto">
          <a:xfrm>
            <a:off x="2829260" y="4406311"/>
            <a:ext cx="7048387" cy="215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http://cfile6.uf.tistory.com/image/206B6A4650667970136E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50" y="951777"/>
            <a:ext cx="270510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http://image.slidesharecdn.com/clanguageforarduino-150212021348-conversion-gate02/95/c-language-for-arduino-18-638.jpg?cb=142370731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5" b="9234"/>
          <a:stretch/>
        </p:blipFill>
        <p:spPr bwMode="auto">
          <a:xfrm>
            <a:off x="4642513" y="2305441"/>
            <a:ext cx="6076950" cy="239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6" name="Picture 8" descr="http://image.slidesharecdn.com/chap2-130318084443-phpapp01/95/chap2-38-638.jpg?cb=1363596318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3" t="28717" r="37243" b="59457"/>
          <a:stretch/>
        </p:blipFill>
        <p:spPr bwMode="auto">
          <a:xfrm>
            <a:off x="3221539" y="3629785"/>
            <a:ext cx="3335987" cy="77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11" name="직사각형 10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직사각형 11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: 도형 12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: 도형 20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: 도형 24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82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산술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산술 연산자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32442" y="1533398"/>
            <a:ext cx="85523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/>
              <a:t>대입 연산자의 진행 방향은 우에서 좌</a:t>
            </a:r>
            <a:endParaRPr lang="en-US" altLang="ko-KR" dirty="0"/>
          </a:p>
          <a:p>
            <a:pPr algn="just"/>
            <a:r>
              <a:rPr lang="ko-KR" altLang="en-US" dirty="0"/>
              <a:t>산술 연산자의 진행 방향은 좌에서 우</a:t>
            </a:r>
            <a:endParaRPr lang="en-US" altLang="ko-KR" dirty="0"/>
          </a:p>
          <a:p>
            <a:pPr algn="just"/>
            <a:r>
              <a:rPr lang="ko-KR" altLang="en-US" dirty="0" err="1"/>
              <a:t>단항</a:t>
            </a:r>
            <a:r>
              <a:rPr lang="ko-KR" altLang="en-US" dirty="0"/>
              <a:t> 연산자의 진행 방향은 우에서 좌 </a:t>
            </a:r>
            <a:r>
              <a:rPr lang="en-US" altLang="ko-KR" dirty="0"/>
              <a:t>(+,-, ++, --, !)</a:t>
            </a:r>
          </a:p>
          <a:p>
            <a:pPr algn="just"/>
            <a:r>
              <a:rPr lang="ko-KR" altLang="en-US" dirty="0"/>
              <a:t>나머지 연산</a:t>
            </a:r>
            <a:r>
              <a:rPr lang="en-US" altLang="ko-KR" dirty="0"/>
              <a:t>(%)</a:t>
            </a:r>
            <a:r>
              <a:rPr lang="ko-KR" altLang="en-US" dirty="0"/>
              <a:t>은 정수만 가능 </a:t>
            </a:r>
            <a:endParaRPr lang="en-US" altLang="ko-KR" dirty="0"/>
          </a:p>
          <a:p>
            <a:pPr algn="just"/>
            <a:r>
              <a:rPr lang="ko-KR" altLang="en-US" dirty="0" err="1"/>
              <a:t>단항</a:t>
            </a:r>
            <a:r>
              <a:rPr lang="ko-KR" altLang="en-US" dirty="0"/>
              <a:t> 연산자의 우선순위가 이항 연산보다 높다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/>
              <a:t>산술 연산의 우선순위는 괄호</a:t>
            </a:r>
            <a:r>
              <a:rPr lang="en-US" altLang="ko-KR" dirty="0"/>
              <a:t>'()'</a:t>
            </a:r>
            <a:r>
              <a:rPr lang="ko-KR" altLang="en-US" dirty="0"/>
              <a:t>를 이용하여 강제 조정가능</a:t>
            </a:r>
          </a:p>
        </p:txBody>
      </p:sp>
      <p:pic>
        <p:nvPicPr>
          <p:cNvPr id="20488" name="Picture 8" descr="http://cfile6.uf.tistory.com/image/127E1634506571160D5B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61" y="3355635"/>
            <a:ext cx="6491990" cy="322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8" name="직사각형 7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직사각형 8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: 도형 9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: 도형 11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  <p:pic>
        <p:nvPicPr>
          <p:cNvPr id="50178" name="Picture 2" descr="http://cfile4.uf.tistory.com/image/244CED4F54F1E52B1B12B4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7" r="14635"/>
          <a:stretch/>
        </p:blipFill>
        <p:spPr bwMode="auto">
          <a:xfrm>
            <a:off x="8267183" y="988523"/>
            <a:ext cx="3237429" cy="213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16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산술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29261" y="1020253"/>
            <a:ext cx="1901330" cy="47383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B" panose="02020603020101020101" pitchFamily="18" charset="-127"/>
                <a:ea typeface="서울남산체 B" panose="02020603020101020101" pitchFamily="18" charset="-127"/>
              </a:rPr>
              <a:t>서식 문자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2732442" y="1533398"/>
                <a:ext cx="8552330" cy="669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ko-KR" altLang="en-US" dirty="0"/>
                  <a:t>참고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문자 </a:t>
                </a:r>
                <a:r>
                  <a:rPr lang="en-US" altLang="ko-KR" dirty="0"/>
                  <a:t>%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 %%</a:t>
                </a:r>
                <a:r>
                  <a:rPr lang="ko-KR" altLang="en-US" dirty="0"/>
                  <a:t>로 표현</a:t>
                </a:r>
                <a:endParaRPr lang="en-US" altLang="ko-KR" dirty="0"/>
              </a:p>
              <a:p>
                <a:pPr algn="just"/>
                <a:r>
                  <a:rPr lang="en-US" altLang="ko-KR" dirty="0"/>
                  <a:t>E</a:t>
                </a:r>
                <a:r>
                  <a:rPr lang="ko-KR" altLang="en-US" dirty="0"/>
                  <a:t>방식은 과학적 표기법을 말함</a:t>
                </a:r>
                <a:r>
                  <a:rPr lang="en-US" altLang="ko-KR" dirty="0"/>
                  <a:t>. 3.232e2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3.232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3.323.2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442" y="1533398"/>
                <a:ext cx="8552330" cy="669992"/>
              </a:xfrm>
              <a:prstGeom prst="rect">
                <a:avLst/>
              </a:prstGeom>
              <a:blipFill>
                <a:blip r:embed="rId2"/>
                <a:stretch>
                  <a:fillRect l="-570" t="-7339" b="-110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560" name="Picture 8" descr="http://cfile6.uf.tistory.com/image/226B6833531009B428440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7" b="23790"/>
          <a:stretch/>
        </p:blipFill>
        <p:spPr bwMode="auto">
          <a:xfrm>
            <a:off x="2829261" y="2528774"/>
            <a:ext cx="6771939" cy="400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902630" y="4532448"/>
            <a:ext cx="6645408" cy="1198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02630" y="6145616"/>
            <a:ext cx="6645408" cy="390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02630" y="2963821"/>
            <a:ext cx="6645408" cy="385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76136" y="922214"/>
            <a:ext cx="2070885" cy="2910251"/>
            <a:chOff x="276135" y="970344"/>
            <a:chExt cx="2070885" cy="2910251"/>
          </a:xfrm>
        </p:grpSpPr>
        <p:sp>
          <p:nvSpPr>
            <p:cNvPr id="14" name="직사각형 13"/>
            <p:cNvSpPr/>
            <p:nvPr/>
          </p:nvSpPr>
          <p:spPr>
            <a:xfrm>
              <a:off x="276135" y="1408012"/>
              <a:ext cx="2070885" cy="243633"/>
            </a:xfrm>
            <a:prstGeom prst="rect">
              <a:avLst/>
            </a:prstGeom>
          </p:spPr>
          <p:style>
            <a:ln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276135" y="1499511"/>
              <a:ext cx="152134" cy="152134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/>
            <p:cNvSpPr/>
            <p:nvPr/>
          </p:nvSpPr>
          <p:spPr>
            <a:xfrm>
              <a:off x="276135" y="970344"/>
              <a:ext cx="2070885" cy="437668"/>
            </a:xfrm>
            <a:custGeom>
              <a:avLst/>
              <a:gdLst>
                <a:gd name="connsiteX0" fmla="*/ 0 w 2070885"/>
                <a:gd name="connsiteY0" fmla="*/ 0 h 437668"/>
                <a:gd name="connsiteX1" fmla="*/ 2070885 w 2070885"/>
                <a:gd name="connsiteY1" fmla="*/ 0 h 437668"/>
                <a:gd name="connsiteX2" fmla="*/ 2070885 w 2070885"/>
                <a:gd name="connsiteY2" fmla="*/ 437668 h 437668"/>
                <a:gd name="connsiteX3" fmla="*/ 0 w 2070885"/>
                <a:gd name="connsiteY3" fmla="*/ 437668 h 437668"/>
                <a:gd name="connsiteX4" fmla="*/ 0 w 2070885"/>
                <a:gd name="connsiteY4" fmla="*/ 0 h 43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885" h="437668">
                  <a:moveTo>
                    <a:pt x="0" y="0"/>
                  </a:moveTo>
                  <a:lnTo>
                    <a:pt x="2070885" y="0"/>
                  </a:lnTo>
                  <a:lnTo>
                    <a:pt x="2070885" y="437668"/>
                  </a:lnTo>
                  <a:lnTo>
                    <a:pt x="0" y="437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marL="0" lvl="0" indent="0" algn="l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135" y="1854132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/>
            <p:cNvSpPr/>
            <p:nvPr/>
          </p:nvSpPr>
          <p:spPr>
            <a:xfrm>
              <a:off x="421097" y="1752889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Index</a:t>
              </a:r>
              <a:endParaRPr lang="ko-KR" altLang="en-US" sz="1600" b="1" u="none" kern="1200" dirty="0">
                <a:solidFill>
                  <a:schemeClr val="accent6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6135" y="2208750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자유형: 도형 19"/>
            <p:cNvSpPr/>
            <p:nvPr/>
          </p:nvSpPr>
          <p:spPr>
            <a:xfrm>
              <a:off x="421097" y="2107507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C </a:t>
              </a:r>
              <a:r>
                <a:rPr lang="ko-KR" altLang="en-US" sz="1600" b="1" u="none" kern="1200" dirty="0">
                  <a:solidFill>
                    <a:schemeClr val="accent6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문법의 구조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6135" y="2563368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: 도형 22"/>
            <p:cNvSpPr/>
            <p:nvPr/>
          </p:nvSpPr>
          <p:spPr>
            <a:xfrm>
              <a:off x="421097" y="2462125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u="none" kern="1200" dirty="0">
                  <a:solidFill>
                    <a:srgbClr val="FF000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변수와 산술 연산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6135" y="2917986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: 도형 24"/>
            <p:cNvSpPr/>
            <p:nvPr/>
          </p:nvSpPr>
          <p:spPr>
            <a:xfrm>
              <a:off x="421097" y="2816742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데이터 입력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6135" y="3272603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: 도형 26"/>
            <p:cNvSpPr/>
            <p:nvPr/>
          </p:nvSpPr>
          <p:spPr>
            <a:xfrm>
              <a:off x="421097" y="3171360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endParaRPr lang="ko-KR" altLang="en-US" sz="1600" b="0" u="none" kern="1200" dirty="0">
                <a:solidFill>
                  <a:srgbClr val="00B0F0"/>
                </a:solidFill>
                <a:effectLst/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6135" y="3627221"/>
              <a:ext cx="152131" cy="15213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: 도형 28"/>
            <p:cNvSpPr/>
            <p:nvPr/>
          </p:nvSpPr>
          <p:spPr>
            <a:xfrm>
              <a:off x="421097" y="3525978"/>
              <a:ext cx="1925923" cy="354617"/>
            </a:xfrm>
            <a:custGeom>
              <a:avLst/>
              <a:gdLst>
                <a:gd name="connsiteX0" fmla="*/ 0 w 1925923"/>
                <a:gd name="connsiteY0" fmla="*/ 0 h 354617"/>
                <a:gd name="connsiteX1" fmla="*/ 1925923 w 1925923"/>
                <a:gd name="connsiteY1" fmla="*/ 0 h 354617"/>
                <a:gd name="connsiteX2" fmla="*/ 1925923 w 1925923"/>
                <a:gd name="connsiteY2" fmla="*/ 354617 h 354617"/>
                <a:gd name="connsiteX3" fmla="*/ 0 w 1925923"/>
                <a:gd name="connsiteY3" fmla="*/ 354617 h 354617"/>
                <a:gd name="connsiteX4" fmla="*/ 0 w 1925923"/>
                <a:gd name="connsiteY4" fmla="*/ 0 h 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923" h="354617">
                  <a:moveTo>
                    <a:pt x="0" y="0"/>
                  </a:moveTo>
                  <a:lnTo>
                    <a:pt x="1925923" y="0"/>
                  </a:lnTo>
                  <a:lnTo>
                    <a:pt x="1925923" y="354617"/>
                  </a:lnTo>
                  <a:lnTo>
                    <a:pt x="0" y="3546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u="none" kern="1200" dirty="0">
                  <a:solidFill>
                    <a:srgbClr val="00B0F0"/>
                  </a:solidFill>
                  <a:effectLst/>
                  <a:latin typeface="HY궁서B" panose="02030600000101010101" pitchFamily="18" charset="-127"/>
                  <a:ea typeface="HY궁서B" panose="02030600000101010101" pitchFamily="18" charset="-127"/>
                </a:rPr>
                <a:t>상수와 수학함수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40854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ECC8A8DC-FE67-48F1-AF09-0E8F15963F2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20343FB-8C7B-46F2-92BC-DD480283FA0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2C719B0-354C-4CE4-8276-8DDDAA27D02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F4B5523-F971-4C19-8BC0-6CDDEE73014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BF7AA85-F43E-4CD1-8819-C4F2EBD51C2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1AE6606-6711-402B-95E3-9C13EB36ED8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311F7EF-B89A-4EB8-9CE2-D5B142BEC28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EFA188D-7CA4-46BA-B742-1A49E625C19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F9B1707-4D23-42D7-8BFC-70C9A9494EF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6156</TotalTime>
  <Words>1583</Words>
  <Application>Microsoft Office PowerPoint</Application>
  <PresentationFormat>와이드스크린</PresentationFormat>
  <Paragraphs>543</Paragraphs>
  <Slides>46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8" baseType="lpstr">
      <vt:lpstr>HY궁서B</vt:lpstr>
      <vt:lpstr>HY중고딕</vt:lpstr>
      <vt:lpstr>나눔고딕코딩</vt:lpstr>
      <vt:lpstr>맑은 고딕</vt:lpstr>
      <vt:lpstr>서울남산체 B</vt:lpstr>
      <vt:lpstr>Cambria Math</vt:lpstr>
      <vt:lpstr>Century Gothic</vt:lpstr>
      <vt:lpstr>Consolas</vt:lpstr>
      <vt:lpstr>Segoe UI</vt:lpstr>
      <vt:lpstr>Wingdings 3</vt:lpstr>
      <vt:lpstr>줄기</vt:lpstr>
      <vt:lpstr>Formula</vt:lpstr>
      <vt:lpstr>Startup Coding with C  [2. 변수, 연산자, 제어] for data science and mathematical model simulation</vt:lpstr>
      <vt:lpstr>Index</vt:lpstr>
      <vt:lpstr>C 문법의 구조</vt:lpstr>
      <vt:lpstr>변수와 산술 연산자</vt:lpstr>
      <vt:lpstr>변수와 산술 연산자</vt:lpstr>
      <vt:lpstr>변수와 산술 연산자</vt:lpstr>
      <vt:lpstr>변수와 산술 연산자</vt:lpstr>
      <vt:lpstr>변수와 산술 연산자</vt:lpstr>
      <vt:lpstr>변수와 산술 연산자</vt:lpstr>
      <vt:lpstr>변수와 산술 연산자</vt:lpstr>
      <vt:lpstr>변수와 산술 연산자</vt:lpstr>
      <vt:lpstr>변수와 산술 연산자</vt:lpstr>
      <vt:lpstr>데이터 입력과 참조 호출</vt:lpstr>
      <vt:lpstr>데이터 입력과 참조 호출</vt:lpstr>
      <vt:lpstr>데이터 입력과 참조 호출</vt:lpstr>
      <vt:lpstr>데이터 입력과 참조 호출</vt:lpstr>
      <vt:lpstr>데이터 입력과 참조 호출</vt:lpstr>
      <vt:lpstr>데이터 입력과 참조 호출</vt:lpstr>
      <vt:lpstr>변수와 산술 연산자</vt:lpstr>
      <vt:lpstr>변수와 산술 연산자</vt:lpstr>
      <vt:lpstr>데이터 입력과 참조 호출</vt:lpstr>
      <vt:lpstr>제어</vt:lpstr>
      <vt:lpstr>제어</vt:lpstr>
      <vt:lpstr>제어</vt:lpstr>
      <vt:lpstr>제어</vt:lpstr>
      <vt:lpstr>제어</vt:lpstr>
      <vt:lpstr>제어</vt:lpstr>
      <vt:lpstr>제어</vt:lpstr>
      <vt:lpstr>제어</vt:lpstr>
      <vt:lpstr>제어</vt:lpstr>
      <vt:lpstr>제어</vt:lpstr>
      <vt:lpstr>제어</vt:lpstr>
      <vt:lpstr>변수와 산술 연산자</vt:lpstr>
      <vt:lpstr>제어</vt:lpstr>
      <vt:lpstr>상수 선언과 수학함수</vt:lpstr>
      <vt:lpstr>상수 선언과 수학함수</vt:lpstr>
      <vt:lpstr>상수 선언과 수학함수</vt:lpstr>
      <vt:lpstr>상수 선언과 수학함수</vt:lpstr>
      <vt:lpstr>상수 선언과 수학함수</vt:lpstr>
      <vt:lpstr>상수 선언과 수학함수</vt:lpstr>
      <vt:lpstr>상수 선언과 수학함수</vt:lpstr>
      <vt:lpstr>상수 선언과 수학함수</vt:lpstr>
      <vt:lpstr>상수 선언과 수학함수</vt:lpstr>
      <vt:lpstr>상수 선언과 수학함수</vt:lpstr>
      <vt:lpstr>상수 선언과 수학함수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Coding with C  for data science and mathematical model simulation</dc:title>
  <dc:creator>서종현</dc:creator>
  <cp:lastModifiedBy>서종현</cp:lastModifiedBy>
  <cp:revision>315</cp:revision>
  <dcterms:created xsi:type="dcterms:W3CDTF">2016-08-09T07:30:38Z</dcterms:created>
  <dcterms:modified xsi:type="dcterms:W3CDTF">2016-08-18T07:31:39Z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https://d.docs.live.net/d7e4888740adec00/강의데이터/부산대학특강/특강PPT2.pptx</vt:lpwstr>
  </property>
</Properties>
</file>