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6"/>
  </p:sldMasterIdLst>
  <p:notesMasterIdLst>
    <p:notesMasterId r:id="rId47"/>
  </p:notesMasterIdLst>
  <p:sldIdLst>
    <p:sldId id="256" r:id="rId7"/>
    <p:sldId id="258" r:id="rId8"/>
    <p:sldId id="328" r:id="rId9"/>
    <p:sldId id="329" r:id="rId10"/>
    <p:sldId id="334" r:id="rId11"/>
    <p:sldId id="335" r:id="rId12"/>
    <p:sldId id="365" r:id="rId13"/>
    <p:sldId id="331" r:id="rId14"/>
    <p:sldId id="336" r:id="rId15"/>
    <p:sldId id="350" r:id="rId16"/>
    <p:sldId id="351" r:id="rId17"/>
    <p:sldId id="352" r:id="rId18"/>
    <p:sldId id="366" r:id="rId19"/>
    <p:sldId id="337" r:id="rId20"/>
    <p:sldId id="367" r:id="rId21"/>
    <p:sldId id="338" r:id="rId22"/>
    <p:sldId id="339" r:id="rId23"/>
    <p:sldId id="340" r:id="rId24"/>
    <p:sldId id="342" r:id="rId25"/>
    <p:sldId id="344" r:id="rId26"/>
    <p:sldId id="345" r:id="rId27"/>
    <p:sldId id="346" r:id="rId28"/>
    <p:sldId id="347" r:id="rId29"/>
    <p:sldId id="348" r:id="rId30"/>
    <p:sldId id="368" r:id="rId31"/>
    <p:sldId id="369" r:id="rId32"/>
    <p:sldId id="370" r:id="rId33"/>
    <p:sldId id="349" r:id="rId34"/>
    <p:sldId id="353" r:id="rId35"/>
    <p:sldId id="354" r:id="rId36"/>
    <p:sldId id="355" r:id="rId37"/>
    <p:sldId id="360" r:id="rId38"/>
    <p:sldId id="358" r:id="rId39"/>
    <p:sldId id="357" r:id="rId40"/>
    <p:sldId id="359" r:id="rId41"/>
    <p:sldId id="364" r:id="rId42"/>
    <p:sldId id="361" r:id="rId43"/>
    <p:sldId id="362" r:id="rId44"/>
    <p:sldId id="363" r:id="rId45"/>
    <p:sldId id="286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4.wmf"/><Relationship Id="rId7" Type="http://schemas.openxmlformats.org/officeDocument/2006/relationships/image" Target="../media/image43.wmf"/><Relationship Id="rId2" Type="http://schemas.openxmlformats.org/officeDocument/2006/relationships/image" Target="../media/image3.wmf"/><Relationship Id="rId1" Type="http://schemas.openxmlformats.org/officeDocument/2006/relationships/image" Target="../media/image37.wmf"/><Relationship Id="rId6" Type="http://schemas.openxmlformats.org/officeDocument/2006/relationships/image" Target="../media/image41.wmf"/><Relationship Id="rId5" Type="http://schemas.openxmlformats.org/officeDocument/2006/relationships/image" Target="../media/image5.wmf"/><Relationship Id="rId10" Type="http://schemas.openxmlformats.org/officeDocument/2006/relationships/image" Target="../media/image2.wmf"/><Relationship Id="rId4" Type="http://schemas.openxmlformats.org/officeDocument/2006/relationships/image" Target="../media/image38.wmf"/><Relationship Id="rId9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8.wmf"/><Relationship Id="rId7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image" Target="../media/image37.wmf"/><Relationship Id="rId6" Type="http://schemas.openxmlformats.org/officeDocument/2006/relationships/image" Target="../media/image39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.wmf"/><Relationship Id="rId7" Type="http://schemas.openxmlformats.org/officeDocument/2006/relationships/image" Target="../media/image4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4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4.wmf"/><Relationship Id="rId7" Type="http://schemas.openxmlformats.org/officeDocument/2006/relationships/image" Target="../media/image43.wmf"/><Relationship Id="rId2" Type="http://schemas.openxmlformats.org/officeDocument/2006/relationships/image" Target="../media/image3.wmf"/><Relationship Id="rId1" Type="http://schemas.openxmlformats.org/officeDocument/2006/relationships/image" Target="../media/image37.wmf"/><Relationship Id="rId6" Type="http://schemas.openxmlformats.org/officeDocument/2006/relationships/image" Target="../media/image41.wmf"/><Relationship Id="rId5" Type="http://schemas.openxmlformats.org/officeDocument/2006/relationships/image" Target="../media/image5.wmf"/><Relationship Id="rId10" Type="http://schemas.openxmlformats.org/officeDocument/2006/relationships/image" Target="../media/image2.wmf"/><Relationship Id="rId4" Type="http://schemas.openxmlformats.org/officeDocument/2006/relationships/image" Target="../media/image67.wmf"/><Relationship Id="rId9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.wmf"/><Relationship Id="rId7" Type="http://schemas.openxmlformats.org/officeDocument/2006/relationships/image" Target="../media/image43.wmf"/><Relationship Id="rId2" Type="http://schemas.openxmlformats.org/officeDocument/2006/relationships/image" Target="../media/image2.wmf"/><Relationship Id="rId1" Type="http://schemas.openxmlformats.org/officeDocument/2006/relationships/image" Target="../media/image69.wmf"/><Relationship Id="rId6" Type="http://schemas.openxmlformats.org/officeDocument/2006/relationships/image" Target="../media/image41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8B19A-E209-463A-8848-B533B5413DB3}" type="datetimeFigureOut">
              <a:rPr lang="ko-KR" altLang="en-US" smtClean="0"/>
              <a:t>2016-08-18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2D13B-4113-4929-B5D3-E2E14C3FC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1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DA40-3431-4B31-8797-A8AD7D0E9D38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399"/>
            <a:ext cx="8911687" cy="57521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22214"/>
            <a:ext cx="8915400" cy="5744308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71669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  <a:alpha val="9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400"/>
            <a:ext cx="8911687" cy="51404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14400"/>
            <a:ext cx="8915400" cy="5140410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D18A-EBBA-4B03-9584-FFE9D4A607CA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14400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151200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9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400"/>
            <a:ext cx="8911687" cy="51404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14400"/>
            <a:ext cx="8915400" cy="5140410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D18A-EBBA-4B03-9584-FFE9D4A607CA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21600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223200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7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400"/>
            <a:ext cx="8911687" cy="51404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14400"/>
            <a:ext cx="8915400" cy="5140410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D18A-EBBA-4B03-9584-FFE9D4A607CA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28800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295200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400"/>
            <a:ext cx="8911687" cy="51404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14400"/>
            <a:ext cx="8915400" cy="5140410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D18A-EBBA-4B03-9584-FFE9D4A607CA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36000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67200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6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400"/>
            <a:ext cx="8911687" cy="51404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14400"/>
            <a:ext cx="8915400" cy="5140410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D18A-EBBA-4B03-9584-FFE9D4A607CA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43200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39200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9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5" y="130469"/>
            <a:ext cx="8911687" cy="695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914400"/>
            <a:ext cx="89154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50071-259A-491E-9408-2E97BCBBCF55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24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4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19.bin"/><Relationship Id="rId21" Type="http://schemas.openxmlformats.org/officeDocument/2006/relationships/image" Target="../media/image44.png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24.bin"/><Relationship Id="rId21" Type="http://schemas.openxmlformats.org/officeDocument/2006/relationships/image" Target="../media/image39.w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oleObject" Target="../embeddings/oleObject3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28.bin"/><Relationship Id="rId23" Type="http://schemas.openxmlformats.org/officeDocument/2006/relationships/image" Target="../media/image2.wmf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6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41.wmf"/><Relationship Id="rId22" Type="http://schemas.openxmlformats.org/officeDocument/2006/relationships/oleObject" Target="../embeddings/oleObject3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36.bin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41.wmf"/><Relationship Id="rId10" Type="http://schemas.openxmlformats.org/officeDocument/2006/relationships/image" Target="../media/image4.wmf"/><Relationship Id="rId19" Type="http://schemas.openxmlformats.org/officeDocument/2006/relationships/image" Target="../media/image39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34.bin"/><Relationship Id="rId22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gif"/><Relationship Id="rId2" Type="http://schemas.openxmlformats.org/officeDocument/2006/relationships/image" Target="../media/image73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9.bin"/><Relationship Id="rId7" Type="http://schemas.openxmlformats.org/officeDocument/2006/relationships/image" Target="../media/image8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2.wmf"/><Relationship Id="rId11" Type="http://schemas.openxmlformats.org/officeDocument/2006/relationships/image" Target="../media/image84.wmf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81.wmf"/><Relationship Id="rId9" Type="http://schemas.openxmlformats.org/officeDocument/2006/relationships/image" Target="../media/image83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24.bin"/><Relationship Id="rId21" Type="http://schemas.openxmlformats.org/officeDocument/2006/relationships/image" Target="../media/image39.w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oleObject" Target="../embeddings/oleObject3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28.bin"/><Relationship Id="rId23" Type="http://schemas.openxmlformats.org/officeDocument/2006/relationships/image" Target="../media/image2.wmf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6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1.wmf"/><Relationship Id="rId22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8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Startup Coding with C </a:t>
            </a:r>
            <a:br>
              <a:rPr lang="en-US" altLang="ko-KR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7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[3. </a:t>
            </a:r>
            <a:r>
              <a:rPr lang="ko-KR" altLang="en-US" sz="27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반복과</a:t>
            </a:r>
            <a:r>
              <a:rPr lang="en-US" altLang="ko-KR" sz="27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7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r>
              <a:rPr lang="en-US" altLang="ko-KR" sz="27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br>
              <a:rPr lang="en-US" altLang="ko-KR" dirty="0"/>
            </a:br>
            <a:r>
              <a:rPr lang="en-US" altLang="ko-KR" sz="2400" dirty="0"/>
              <a:t>for data science and mathematical model simulation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Pusan National University</a:t>
            </a:r>
          </a:p>
          <a:p>
            <a:r>
              <a:rPr lang="en-US" altLang="ko-KR" dirty="0"/>
              <a:t>Jong-</a:t>
            </a:r>
            <a:r>
              <a:rPr lang="en-US" altLang="ko-KR" dirty="0" err="1"/>
              <a:t>Hyeon</a:t>
            </a:r>
            <a:r>
              <a:rPr lang="en-US" altLang="ko-KR" dirty="0"/>
              <a:t> </a:t>
            </a:r>
            <a:r>
              <a:rPr lang="en-US" altLang="ko-KR" dirty="0" err="1"/>
              <a:t>Seo</a:t>
            </a:r>
            <a:r>
              <a:rPr lang="en-US" altLang="ko-KR" dirty="0"/>
              <a:t> / </a:t>
            </a:r>
            <a:r>
              <a:rPr lang="en-US" altLang="ko-KR" dirty="0" err="1"/>
              <a:t>Ezfarm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10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for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문법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101380" name="Picture 4" descr="http://i.imgur.com/xIyGuy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61" y="1603515"/>
            <a:ext cx="5814554" cy="502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382" name="Picture 6" descr="http://www.tipssoft.com/data/cheditor/1006/fo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27"/>
          <a:stretch/>
        </p:blipFill>
        <p:spPr bwMode="auto">
          <a:xfrm>
            <a:off x="6713385" y="982089"/>
            <a:ext cx="4686300" cy="146305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5" name="직사각형 24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직사각형 25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자유형: 도형 29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자유형: 도형 44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자유형: 도형 46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자유형: 도형 48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자유형: 도형 50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3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for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예제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103426" name="Picture 2" descr="http://cfile1.uf.tistory.com/image/242D4D3E55A73538089C6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2" t="16227" r="22024" b="10287"/>
          <a:stretch/>
        </p:blipFill>
        <p:spPr bwMode="auto">
          <a:xfrm>
            <a:off x="2891693" y="1546935"/>
            <a:ext cx="5226053" cy="393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3" name="직사각형 22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직사각형 2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자유형: 도형 43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자유형: 도형 45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자유형: 도형 49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776377"/>
              </p:ext>
            </p:extLst>
          </p:nvPr>
        </p:nvGraphicFramePr>
        <p:xfrm>
          <a:off x="3013075" y="5648325"/>
          <a:ext cx="293528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2" name="Formula" r:id="rId4" imgW="1481040" imgH="137160" progId="Equation.Ribbit">
                  <p:embed/>
                </p:oleObj>
              </mc:Choice>
              <mc:Fallback>
                <p:oleObj name="Formula" r:id="rId4" imgW="1481040" imgH="13716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13075" y="5648325"/>
                        <a:ext cx="2935288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891693" y="5559079"/>
            <a:ext cx="3233130" cy="426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2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중복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for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261" y="1576794"/>
            <a:ext cx="6191250" cy="364807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8782386" y="2869856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Quiz</a:t>
            </a:r>
          </a:p>
        </p:txBody>
      </p:sp>
      <p:pic>
        <p:nvPicPr>
          <p:cNvPr id="87050" name="Picture 10" descr="http://cfile5.uf.tistory.com/image/22278C37553653742F9C8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44" b="16100"/>
          <a:stretch/>
        </p:blipFill>
        <p:spPr bwMode="auto">
          <a:xfrm>
            <a:off x="8789783" y="3477847"/>
            <a:ext cx="3136450" cy="3318986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0" name="직사각형 2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직사각형 43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자유형: 도형 44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자유형: 도형 46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자유형: 도형 48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자유형: 도형 50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자유형: 도형 52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408591"/>
              </p:ext>
            </p:extLst>
          </p:nvPr>
        </p:nvGraphicFramePr>
        <p:xfrm>
          <a:off x="4925976" y="2160620"/>
          <a:ext cx="49371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4" name="Formula" r:id="rId5" imgW="2490480" imgH="148680" progId="Equation.Ribbit">
                  <p:embed/>
                </p:oleObj>
              </mc:Choice>
              <mc:Fallback>
                <p:oleObj name="Formula" r:id="rId5" imgW="2490480" imgH="14868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5976" y="2160620"/>
                        <a:ext cx="49371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884615" y="2089048"/>
            <a:ext cx="5072185" cy="426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360891"/>
              </p:ext>
            </p:extLst>
          </p:nvPr>
        </p:nvGraphicFramePr>
        <p:xfrm>
          <a:off x="5391440" y="6236785"/>
          <a:ext cx="303212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5" name="Formula" r:id="rId7" imgW="1530360" imgH="136080" progId="Equation.Ribbit">
                  <p:embed/>
                </p:oleObj>
              </mc:Choice>
              <mc:Fallback>
                <p:oleObj name="Formula" r:id="rId7" imgW="1530360" imgH="136080" progId="Equation.Ribbit">
                  <p:embed/>
                  <p:pic>
                    <p:nvPicPr>
                      <p:cNvPr id="22" name="개체 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1440" y="6236785"/>
                        <a:ext cx="3032125" cy="27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직사각형 22"/>
          <p:cNvSpPr/>
          <p:nvPr/>
        </p:nvSpPr>
        <p:spPr>
          <a:xfrm>
            <a:off x="5189416" y="6159421"/>
            <a:ext cx="3438770" cy="426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55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0" name="직사각형 2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직사각형 43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자유형: 도형 44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자유형: 도형 46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자유형: 도형 48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자유형: 도형 50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자유형: 도형 52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571" y="1490443"/>
            <a:ext cx="1809750" cy="1266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515" y="1487517"/>
            <a:ext cx="1400175" cy="1266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b="3084"/>
          <a:stretch/>
        </p:blipFill>
        <p:spPr>
          <a:xfrm>
            <a:off x="7372884" y="1451381"/>
            <a:ext cx="1238250" cy="23078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b="517"/>
          <a:stretch/>
        </p:blipFill>
        <p:spPr>
          <a:xfrm>
            <a:off x="9355328" y="1419861"/>
            <a:ext cx="1714500" cy="237841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674571" y="961657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자동 채우기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3258" y="4740425"/>
            <a:ext cx="1924050" cy="1085850"/>
          </a:xfrm>
          <a:prstGeom prst="rect">
            <a:avLst/>
          </a:prstGeom>
        </p:spPr>
      </p:pic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205013"/>
              </p:ext>
            </p:extLst>
          </p:nvPr>
        </p:nvGraphicFramePr>
        <p:xfrm>
          <a:off x="4977224" y="1039021"/>
          <a:ext cx="303212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4" name="Formula" r:id="rId8" imgW="1530360" imgH="136080" progId="Equation.Ribbit">
                  <p:embed/>
                </p:oleObj>
              </mc:Choice>
              <mc:Fallback>
                <p:oleObj name="Formula" r:id="rId8" imgW="1530360" imgH="136080" progId="Equation.Ribbit">
                  <p:embed/>
                  <p:pic>
                    <p:nvPicPr>
                      <p:cNvPr id="22" name="개체 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77224" y="1039021"/>
                        <a:ext cx="3032125" cy="27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직사각형 32"/>
          <p:cNvSpPr/>
          <p:nvPr/>
        </p:nvSpPr>
        <p:spPr>
          <a:xfrm>
            <a:off x="4775200" y="961657"/>
            <a:ext cx="3438770" cy="426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3062" y="4849835"/>
            <a:ext cx="1590675" cy="857250"/>
          </a:xfrm>
          <a:prstGeom prst="rect">
            <a:avLst/>
          </a:prstGeom>
        </p:spPr>
      </p:pic>
      <p:pic>
        <p:nvPicPr>
          <p:cNvPr id="111618" name="Picture 2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19" y="5333692"/>
            <a:ext cx="601993" cy="60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723062" y="5861903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더블클릭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25236" y="3640161"/>
            <a:ext cx="2000250" cy="2695575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3" idx="3"/>
            <a:endCxn id="5" idx="1"/>
          </p:cNvCxnSpPr>
          <p:nvPr/>
        </p:nvCxnSpPr>
        <p:spPr>
          <a:xfrm flipV="1">
            <a:off x="4484321" y="2120930"/>
            <a:ext cx="744194" cy="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/>
          <p:cNvCxnSpPr>
            <a:stCxn id="5" idx="3"/>
            <a:endCxn id="7" idx="1"/>
          </p:cNvCxnSpPr>
          <p:nvPr/>
        </p:nvCxnSpPr>
        <p:spPr>
          <a:xfrm>
            <a:off x="6628690" y="2120930"/>
            <a:ext cx="744194" cy="484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3"/>
            <a:endCxn id="8" idx="1"/>
          </p:cNvCxnSpPr>
          <p:nvPr/>
        </p:nvCxnSpPr>
        <p:spPr>
          <a:xfrm>
            <a:off x="8611134" y="2605291"/>
            <a:ext cx="744194" cy="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/>
          <p:cNvCxnSpPr>
            <a:stCxn id="8" idx="2"/>
            <a:endCxn id="9" idx="0"/>
          </p:cNvCxnSpPr>
          <p:nvPr/>
        </p:nvCxnSpPr>
        <p:spPr>
          <a:xfrm rot="5400000">
            <a:off x="9657858" y="4185705"/>
            <a:ext cx="942146" cy="167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9" idx="1"/>
            <a:endCxn id="10" idx="3"/>
          </p:cNvCxnSpPr>
          <p:nvPr/>
        </p:nvCxnSpPr>
        <p:spPr>
          <a:xfrm flipH="1" flipV="1">
            <a:off x="8313737" y="5278460"/>
            <a:ext cx="769521" cy="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/>
          <p:cNvCxnSpPr>
            <a:stCxn id="10" idx="1"/>
            <a:endCxn id="11" idx="3"/>
          </p:cNvCxnSpPr>
          <p:nvPr/>
        </p:nvCxnSpPr>
        <p:spPr>
          <a:xfrm rot="10800000">
            <a:off x="5625486" y="4987950"/>
            <a:ext cx="1097576" cy="2905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8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7180" y="1046207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exam5.c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1" y="1603514"/>
            <a:ext cx="4704770" cy="5003121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4" name="직사각형 2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직사각형 42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자유형: 도형 43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자유형: 도형 45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자유형: 도형 49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자유형: 도형 51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149600" y="4118708"/>
            <a:ext cx="4024923" cy="1906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328725" y="4118708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Quiz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328724" y="4665920"/>
            <a:ext cx="3104813" cy="74235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if~else~break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사용하지 않도록 개선하라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051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7180" y="1046207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exam5.c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4" name="직사각형 2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직사각형 42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자유형: 도형 43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자유형: 도형 45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자유형: 도형 49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자유형: 도형 51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718" y="1654187"/>
            <a:ext cx="5715000" cy="111442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838718" y="2902759"/>
            <a:ext cx="6656974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IF($A9&lt;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체공시간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초기위치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+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초기속도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*$A9-0.5*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중력상수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*$A9^2,0)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44985" y="2902759"/>
            <a:ext cx="359507" cy="4738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642371" y="2894127"/>
            <a:ext cx="359507" cy="4738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397409" y="2895761"/>
            <a:ext cx="359507" cy="4738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829260" y="3516274"/>
            <a:ext cx="6666431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자동 채우기를 했을 때 변하면 안되는 열 또는 행 앞에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$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붙인다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260" y="4171031"/>
            <a:ext cx="1857375" cy="1133475"/>
          </a:xfrm>
          <a:prstGeom prst="rect">
            <a:avLst/>
          </a:prstGeom>
        </p:spPr>
      </p:pic>
      <p:pic>
        <p:nvPicPr>
          <p:cNvPr id="33" name="Picture 2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19" y="4483386"/>
            <a:ext cx="601993" cy="60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2838718" y="5396764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더블클릭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8068" y="4171031"/>
            <a:ext cx="1790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66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89876"/>
              </p:ext>
            </p:extLst>
          </p:nvPr>
        </p:nvGraphicFramePr>
        <p:xfrm>
          <a:off x="2906754" y="1683950"/>
          <a:ext cx="83518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09" name="Formula" r:id="rId3" imgW="4209120" imgH="261720" progId="Equation.Ribbit">
                  <p:embed/>
                </p:oleObj>
              </mc:Choice>
              <mc:Fallback>
                <p:oleObj name="Formula" r:id="rId3" imgW="4209120" imgH="26172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6754" y="1683950"/>
                        <a:ext cx="8351838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화살표: 오른쪽 4"/>
          <p:cNvSpPr/>
          <p:nvPr/>
        </p:nvSpPr>
        <p:spPr>
          <a:xfrm>
            <a:off x="4566831" y="3159577"/>
            <a:ext cx="723014" cy="467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/>
          </p:nvPr>
        </p:nvGraphicFramePr>
        <p:xfrm>
          <a:off x="6827999" y="3069594"/>
          <a:ext cx="9001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10" name="Formula" r:id="rId5" imgW="454680" imgH="147600" progId="Equation.Ribbit">
                  <p:embed/>
                </p:oleObj>
              </mc:Choice>
              <mc:Fallback>
                <p:oleObj name="Formula" r:id="rId5" imgW="454680" imgH="147600" progId="Equation.Ribbit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27999" y="3069594"/>
                        <a:ext cx="900112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과제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9391574" y="2687294"/>
            <a:ext cx="457200" cy="43593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쪽 8"/>
          <p:cNvSpPr/>
          <p:nvPr/>
        </p:nvSpPr>
        <p:spPr>
          <a:xfrm rot="10800000">
            <a:off x="9450053" y="3226023"/>
            <a:ext cx="340242" cy="51036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284153"/>
              </p:ext>
            </p:extLst>
          </p:nvPr>
        </p:nvGraphicFramePr>
        <p:xfrm>
          <a:off x="9872663" y="3630613"/>
          <a:ext cx="13811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11" name="Formula" r:id="rId7" imgW="694800" imgH="141120" progId="Equation.Ribbit">
                  <p:embed/>
                </p:oleObj>
              </mc:Choice>
              <mc:Fallback>
                <p:oleObj name="Formula" r:id="rId7" imgW="694800" imgH="141120" progId="Equation.Ribbit">
                  <p:embed/>
                  <p:pic>
                    <p:nvPicPr>
                      <p:cNvPr id="39" name="개체 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72663" y="3630613"/>
                        <a:ext cx="138112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840287" y="104406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problem5.c</a:t>
            </a:r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93032"/>
              </p:ext>
            </p:extLst>
          </p:nvPr>
        </p:nvGraphicFramePr>
        <p:xfrm>
          <a:off x="4064859" y="3099612"/>
          <a:ext cx="223837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12" name="Formula" r:id="rId9" imgW="111960" imgH="108000" progId="Equation.Ribbit">
                  <p:embed/>
                </p:oleObj>
              </mc:Choice>
              <mc:Fallback>
                <p:oleObj name="Formula" r:id="rId9" imgW="111960" imgH="108000" progId="Equation.Ribbit">
                  <p:embed/>
                  <p:pic>
                    <p:nvPicPr>
                      <p:cNvPr id="41" name="개체 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4859" y="3099612"/>
                        <a:ext cx="223837" cy="21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827999" y="1038961"/>
            <a:ext cx="4461853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참고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: exam5.c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다른 이름으로 저장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00896" y="3257389"/>
            <a:ext cx="769254" cy="47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given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593280" y="3447208"/>
            <a:ext cx="2925489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반복계산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aphicFrame>
        <p:nvGraphicFramePr>
          <p:cNvPr id="48" name="개체 47"/>
          <p:cNvGraphicFramePr>
            <a:graphicFrameLocks noChangeAspect="1"/>
          </p:cNvGraphicFramePr>
          <p:nvPr>
            <p:extLst/>
          </p:nvPr>
        </p:nvGraphicFramePr>
        <p:xfrm>
          <a:off x="6006534" y="3111422"/>
          <a:ext cx="1047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13" name="Formula" r:id="rId11" imgW="52200" imgH="132120" progId="Equation.Ribbit">
                  <p:embed/>
                </p:oleObj>
              </mc:Choice>
              <mc:Fallback>
                <p:oleObj name="Formula" r:id="rId11" imgW="52200" imgH="132120" progId="Equation.Ribbit">
                  <p:embed/>
                  <p:pic>
                    <p:nvPicPr>
                      <p:cNvPr id="48" name="개체 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06534" y="3111422"/>
                        <a:ext cx="10477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화살표: 오른쪽 5"/>
          <p:cNvSpPr/>
          <p:nvPr/>
        </p:nvSpPr>
        <p:spPr>
          <a:xfrm>
            <a:off x="6261194" y="3085051"/>
            <a:ext cx="466615" cy="26764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4784548" y="4724804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s0, v0, k, m </a:t>
            </a:r>
            <a:r>
              <a:rPr lang="ko-KR" altLang="en-US" sz="1200" dirty="0"/>
              <a:t>입력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6545467" y="4724803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</a:t>
            </a:r>
            <a:r>
              <a:rPr lang="ko-KR" altLang="en-US" sz="1200" dirty="0"/>
              <a:t> 입력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8306386" y="4724803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s(t) </a:t>
            </a:r>
            <a:r>
              <a:rPr lang="ko-KR" altLang="en-US" sz="1200" dirty="0"/>
              <a:t>계산</a:t>
            </a:r>
            <a:endParaRPr lang="en-US" altLang="ko-KR" sz="1200" dirty="0"/>
          </a:p>
          <a:p>
            <a:pPr algn="ctr"/>
            <a:r>
              <a:rPr lang="en-US" altLang="ko-KR" sz="1200" dirty="0"/>
              <a:t>s(t) </a:t>
            </a:r>
            <a:r>
              <a:rPr lang="ko-KR" altLang="en-US" sz="1200" dirty="0"/>
              <a:t>출력</a:t>
            </a:r>
          </a:p>
        </p:txBody>
      </p:sp>
      <p:sp>
        <p:nvSpPr>
          <p:cNvPr id="11" name="타원 10"/>
          <p:cNvSpPr/>
          <p:nvPr/>
        </p:nvSpPr>
        <p:spPr>
          <a:xfrm>
            <a:off x="3470031" y="4724803"/>
            <a:ext cx="715164" cy="54707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시작</a:t>
            </a:r>
          </a:p>
        </p:txBody>
      </p:sp>
      <p:sp>
        <p:nvSpPr>
          <p:cNvPr id="53" name="타원 52"/>
          <p:cNvSpPr/>
          <p:nvPr/>
        </p:nvSpPr>
        <p:spPr>
          <a:xfrm>
            <a:off x="10067305" y="4724802"/>
            <a:ext cx="715164" cy="54707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끝</a:t>
            </a:r>
          </a:p>
        </p:txBody>
      </p:sp>
      <p:cxnSp>
        <p:nvCxnSpPr>
          <p:cNvPr id="13" name="연결선: 구부러짐 12"/>
          <p:cNvCxnSpPr>
            <a:stCxn id="11" idx="6"/>
            <a:endCxn id="8" idx="1"/>
          </p:cNvCxnSpPr>
          <p:nvPr/>
        </p:nvCxnSpPr>
        <p:spPr>
          <a:xfrm>
            <a:off x="4185195" y="4998342"/>
            <a:ext cx="599353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49" idx="1"/>
          </p:cNvCxnSpPr>
          <p:nvPr/>
        </p:nvCxnSpPr>
        <p:spPr>
          <a:xfrm flipV="1">
            <a:off x="5946114" y="4998342"/>
            <a:ext cx="599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9" idx="3"/>
            <a:endCxn id="50" idx="1"/>
          </p:cNvCxnSpPr>
          <p:nvPr/>
        </p:nvCxnSpPr>
        <p:spPr>
          <a:xfrm>
            <a:off x="7707033" y="4998342"/>
            <a:ext cx="599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/>
          <p:cNvCxnSpPr>
            <a:stCxn id="50" idx="0"/>
            <a:endCxn id="49" idx="0"/>
          </p:cNvCxnSpPr>
          <p:nvPr/>
        </p:nvCxnSpPr>
        <p:spPr>
          <a:xfrm rot="16200000" flipV="1">
            <a:off x="8006710" y="3844343"/>
            <a:ext cx="12700" cy="176091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/>
          <p:cNvCxnSpPr>
            <a:stCxn id="49" idx="2"/>
            <a:endCxn id="53" idx="4"/>
          </p:cNvCxnSpPr>
          <p:nvPr/>
        </p:nvCxnSpPr>
        <p:spPr>
          <a:xfrm rot="5400000" flipH="1" flipV="1">
            <a:off x="8775567" y="3622561"/>
            <a:ext cx="1" cy="329863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8518769" y="5576679"/>
            <a:ext cx="813731" cy="2422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s(t)&lt;0</a:t>
            </a:r>
            <a:endParaRPr lang="ko-KR" altLang="en-US" sz="1100" dirty="0"/>
          </a:p>
        </p:txBody>
      </p:sp>
      <p:sp>
        <p:nvSpPr>
          <p:cNvPr id="51" name="직사각형 50"/>
          <p:cNvSpPr/>
          <p:nvPr/>
        </p:nvSpPr>
        <p:spPr>
          <a:xfrm>
            <a:off x="5593280" y="3971080"/>
            <a:ext cx="2925489" cy="4738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음수를 입력하면 다시 계산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5" name="원호 34"/>
          <p:cNvSpPr/>
          <p:nvPr/>
        </p:nvSpPr>
        <p:spPr>
          <a:xfrm>
            <a:off x="6169311" y="5097172"/>
            <a:ext cx="699643" cy="622953"/>
          </a:xfrm>
          <a:prstGeom prst="arc">
            <a:avLst>
              <a:gd name="adj1" fmla="val 20372416"/>
              <a:gd name="adj2" fmla="val 1637324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125969" y="5789770"/>
            <a:ext cx="813731" cy="2422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t&lt;0</a:t>
            </a:r>
            <a:endParaRPr lang="ko-KR" altLang="en-US" sz="1100" dirty="0"/>
          </a:p>
        </p:txBody>
      </p:sp>
      <p:graphicFrame>
        <p:nvGraphicFramePr>
          <p:cNvPr id="57" name="개체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661537"/>
              </p:ext>
            </p:extLst>
          </p:nvPr>
        </p:nvGraphicFramePr>
        <p:xfrm>
          <a:off x="4113757" y="3648734"/>
          <a:ext cx="14287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14" name="Formula" r:id="rId13" imgW="71280" imgH="140040" progId="Equation.Ribbit">
                  <p:embed/>
                </p:oleObj>
              </mc:Choice>
              <mc:Fallback>
                <p:oleObj name="Formula" r:id="rId13" imgW="71280" imgH="140040" progId="Equation.Ribbit">
                  <p:embed/>
                  <p:pic>
                    <p:nvPicPr>
                      <p:cNvPr id="41" name="개체 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13757" y="3648734"/>
                        <a:ext cx="142875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화살표: 위쪽 57"/>
          <p:cNvSpPr/>
          <p:nvPr/>
        </p:nvSpPr>
        <p:spPr>
          <a:xfrm>
            <a:off x="9450053" y="3835822"/>
            <a:ext cx="340242" cy="51036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780542" y="6104103"/>
            <a:ext cx="850931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주의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r>
              <a:rPr lang="en-US" altLang="ko-KR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tmax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해석적 방법으로 구하기는 어려우므로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s(t)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값을 통해 반복을 결정한다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444611" y="2322222"/>
            <a:ext cx="1441026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저항계수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874608" y="1970053"/>
            <a:ext cx="200553" cy="259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연결선: 꺾임 53"/>
          <p:cNvCxnSpPr>
            <a:stCxn id="36" idx="4"/>
            <a:endCxn id="62" idx="1"/>
          </p:cNvCxnSpPr>
          <p:nvPr/>
        </p:nvCxnSpPr>
        <p:spPr>
          <a:xfrm rot="16200000" flipH="1">
            <a:off x="6544983" y="1659511"/>
            <a:ext cx="329530" cy="14697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개체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83286"/>
              </p:ext>
            </p:extLst>
          </p:nvPr>
        </p:nvGraphicFramePr>
        <p:xfrm>
          <a:off x="4060825" y="3387725"/>
          <a:ext cx="23495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15" name="Formula" r:id="rId15" imgW="117000" imgH="108000" progId="Equation.Ribbit">
                  <p:embed/>
                </p:oleObj>
              </mc:Choice>
              <mc:Fallback>
                <p:oleObj name="Formula" r:id="rId15" imgW="117000" imgH="108000" progId="Equation.Ribbit">
                  <p:embed/>
                  <p:pic>
                    <p:nvPicPr>
                      <p:cNvPr id="57" name="개체 5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60825" y="3387725"/>
                        <a:ext cx="234950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개체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045726"/>
              </p:ext>
            </p:extLst>
          </p:nvPr>
        </p:nvGraphicFramePr>
        <p:xfrm>
          <a:off x="3086007" y="2198661"/>
          <a:ext cx="6889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16" name="Formula" r:id="rId17" imgW="344520" imgH="137160" progId="Equation.Ribbit">
                  <p:embed/>
                </p:oleObj>
              </mc:Choice>
              <mc:Fallback>
                <p:oleObj name="Formula" r:id="rId17" imgW="344520" imgH="137160" progId="Equation.Ribbit">
                  <p:embed/>
                  <p:pic>
                    <p:nvPicPr>
                      <p:cNvPr id="65" name="개체 6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86007" y="2198661"/>
                        <a:ext cx="68897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64" name="직사각형 6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직사각형 6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자유형: 도형 6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자유형: 도형 69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자유형: 도형 71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자유형: 도형 73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자유형: 도형 75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2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011925"/>
              </p:ext>
            </p:extLst>
          </p:nvPr>
        </p:nvGraphicFramePr>
        <p:xfrm>
          <a:off x="3024822" y="1734293"/>
          <a:ext cx="341153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5" name="Formula" r:id="rId3" imgW="1718640" imgH="285840" progId="Equation.Ribbit">
                  <p:embed/>
                </p:oleObj>
              </mc:Choice>
              <mc:Fallback>
                <p:oleObj name="Formula" r:id="rId3" imgW="1718640" imgH="28584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4822" y="1734293"/>
                        <a:ext cx="3411538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/>
          </p:nvPr>
        </p:nvGraphicFramePr>
        <p:xfrm>
          <a:off x="4030033" y="3133154"/>
          <a:ext cx="23336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6" name="Formula" r:id="rId5" imgW="117000" imgH="108000" progId="Equation.Ribbit">
                  <p:embed/>
                </p:oleObj>
              </mc:Choice>
              <mc:Fallback>
                <p:oleObj name="Formula" r:id="rId5" imgW="117000" imgH="108000" progId="Equation.Ribbit">
                  <p:embed/>
                  <p:pic>
                    <p:nvPicPr>
                      <p:cNvPr id="27" name="개체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0033" y="3133154"/>
                        <a:ext cx="233363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화살표: 오른쪽 4"/>
          <p:cNvSpPr/>
          <p:nvPr/>
        </p:nvSpPr>
        <p:spPr>
          <a:xfrm>
            <a:off x="4742052" y="3155840"/>
            <a:ext cx="723014" cy="467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/>
          </p:nvPr>
        </p:nvGraphicFramePr>
        <p:xfrm>
          <a:off x="6827999" y="3069594"/>
          <a:ext cx="9001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7" name="Formula" r:id="rId7" imgW="454680" imgH="147600" progId="Equation.Ribbit">
                  <p:embed/>
                </p:oleObj>
              </mc:Choice>
              <mc:Fallback>
                <p:oleObj name="Formula" r:id="rId7" imgW="454680" imgH="147600" progId="Equation.Ribbit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7999" y="3069594"/>
                        <a:ext cx="900112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문제 제기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729330" y="3037601"/>
            <a:ext cx="457200" cy="43593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쪽 8"/>
          <p:cNvSpPr/>
          <p:nvPr/>
        </p:nvSpPr>
        <p:spPr>
          <a:xfrm>
            <a:off x="8787809" y="2383709"/>
            <a:ext cx="340242" cy="51036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8395107" y="3206768"/>
          <a:ext cx="2238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8" name="Formula" r:id="rId9" imgW="111960" imgH="108000" progId="Equation.Ribbit">
                  <p:embed/>
                </p:oleObj>
              </mc:Choice>
              <mc:Fallback>
                <p:oleObj name="Formula" r:id="rId9" imgW="111960" imgH="108000" progId="Equation.Ribbit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95107" y="3206768"/>
                        <a:ext cx="2238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/>
        </p:nvGraphicFramePr>
        <p:xfrm>
          <a:off x="8841341" y="2081188"/>
          <a:ext cx="23336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9" name="Formula" r:id="rId11" imgW="117000" imgH="108000" progId="Equation.Ribbit">
                  <p:embed/>
                </p:oleObj>
              </mc:Choice>
              <mc:Fallback>
                <p:oleObj name="Formula" r:id="rId11" imgW="117000" imgH="108000" progId="Equation.Ribbit">
                  <p:embed/>
                  <p:pic>
                    <p:nvPicPr>
                      <p:cNvPr id="39" name="개체 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41341" y="2081188"/>
                        <a:ext cx="233363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840287" y="104406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exam6.c</a:t>
            </a:r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/>
          </p:nvPr>
        </p:nvGraphicFramePr>
        <p:xfrm>
          <a:off x="4034797" y="3446037"/>
          <a:ext cx="223837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0" name="Formula" r:id="rId12" imgW="111960" imgH="108000" progId="Equation.Ribbit">
                  <p:embed/>
                </p:oleObj>
              </mc:Choice>
              <mc:Fallback>
                <p:oleObj name="Formula" r:id="rId12" imgW="111960" imgH="108000" progId="Equation.Ribbit">
                  <p:embed/>
                  <p:pic>
                    <p:nvPicPr>
                      <p:cNvPr id="41" name="개체 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34797" y="3446037"/>
                        <a:ext cx="223837" cy="21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827999" y="1038961"/>
            <a:ext cx="4461853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참고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: exam5.c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다른 이름으로 저장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9419" y="3108962"/>
            <a:ext cx="769254" cy="47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given</a:t>
            </a:r>
          </a:p>
        </p:txBody>
      </p:sp>
      <p:graphicFrame>
        <p:nvGraphicFramePr>
          <p:cNvPr id="48" name="개체 47"/>
          <p:cNvGraphicFramePr>
            <a:graphicFrameLocks noChangeAspect="1"/>
          </p:cNvGraphicFramePr>
          <p:nvPr>
            <p:extLst/>
          </p:nvPr>
        </p:nvGraphicFramePr>
        <p:xfrm>
          <a:off x="6006534" y="3111422"/>
          <a:ext cx="1047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1" name="Formula" r:id="rId13" imgW="52200" imgH="132120" progId="Equation.Ribbit">
                  <p:embed/>
                </p:oleObj>
              </mc:Choice>
              <mc:Fallback>
                <p:oleObj name="Formula" r:id="rId13" imgW="52200" imgH="132120" progId="Equation.Ribbit">
                  <p:embed/>
                  <p:pic>
                    <p:nvPicPr>
                      <p:cNvPr id="48" name="개체 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06534" y="3111422"/>
                        <a:ext cx="10477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화살표: 오른쪽 5"/>
          <p:cNvSpPr/>
          <p:nvPr/>
        </p:nvSpPr>
        <p:spPr>
          <a:xfrm>
            <a:off x="6261194" y="3085051"/>
            <a:ext cx="466615" cy="26764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4784548" y="4724804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v0, x0 </a:t>
            </a:r>
            <a:r>
              <a:rPr lang="ko-KR" altLang="en-US" sz="1200" dirty="0"/>
              <a:t>입력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6545467" y="4724803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s(t) </a:t>
            </a:r>
            <a:r>
              <a:rPr lang="ko-KR" altLang="en-US" sz="1200" dirty="0"/>
              <a:t>계산</a:t>
            </a:r>
            <a:endParaRPr lang="en-US" altLang="ko-KR" sz="1200" dirty="0"/>
          </a:p>
          <a:p>
            <a:pPr algn="ctr"/>
            <a:r>
              <a:rPr lang="en-US" altLang="ko-KR" sz="1200" dirty="0"/>
              <a:t>s(t) </a:t>
            </a:r>
            <a:r>
              <a:rPr lang="ko-KR" altLang="en-US" sz="1200" dirty="0"/>
              <a:t>출력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8306386" y="4724803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 = </a:t>
            </a:r>
            <a:r>
              <a:rPr lang="en-US" altLang="ko-KR" sz="1200" dirty="0" err="1"/>
              <a:t>t+Δt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3470031" y="4724803"/>
            <a:ext cx="715164" cy="54707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시작</a:t>
            </a:r>
          </a:p>
        </p:txBody>
      </p:sp>
      <p:sp>
        <p:nvSpPr>
          <p:cNvPr id="53" name="타원 52"/>
          <p:cNvSpPr/>
          <p:nvPr/>
        </p:nvSpPr>
        <p:spPr>
          <a:xfrm>
            <a:off x="10067305" y="4724802"/>
            <a:ext cx="715164" cy="54707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끝</a:t>
            </a:r>
          </a:p>
        </p:txBody>
      </p:sp>
      <p:cxnSp>
        <p:nvCxnSpPr>
          <p:cNvPr id="13" name="연결선: 구부러짐 12"/>
          <p:cNvCxnSpPr>
            <a:stCxn id="11" idx="6"/>
            <a:endCxn id="8" idx="1"/>
          </p:cNvCxnSpPr>
          <p:nvPr/>
        </p:nvCxnSpPr>
        <p:spPr>
          <a:xfrm>
            <a:off x="4185195" y="4998342"/>
            <a:ext cx="599353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49" idx="1"/>
          </p:cNvCxnSpPr>
          <p:nvPr/>
        </p:nvCxnSpPr>
        <p:spPr>
          <a:xfrm flipV="1">
            <a:off x="5946114" y="4998342"/>
            <a:ext cx="599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9" idx="3"/>
            <a:endCxn id="50" idx="1"/>
          </p:cNvCxnSpPr>
          <p:nvPr/>
        </p:nvCxnSpPr>
        <p:spPr>
          <a:xfrm>
            <a:off x="7707033" y="4998342"/>
            <a:ext cx="599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/>
          <p:cNvCxnSpPr>
            <a:stCxn id="50" idx="0"/>
            <a:endCxn id="49" idx="0"/>
          </p:cNvCxnSpPr>
          <p:nvPr/>
        </p:nvCxnSpPr>
        <p:spPr>
          <a:xfrm rot="16200000" flipV="1">
            <a:off x="8006710" y="3844343"/>
            <a:ext cx="12700" cy="176091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/>
          <p:cNvCxnSpPr>
            <a:stCxn id="49" idx="2"/>
            <a:endCxn id="53" idx="4"/>
          </p:cNvCxnSpPr>
          <p:nvPr/>
        </p:nvCxnSpPr>
        <p:spPr>
          <a:xfrm rot="5400000" flipH="1" flipV="1">
            <a:off x="8775567" y="3622561"/>
            <a:ext cx="1" cy="329863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8518769" y="5576679"/>
            <a:ext cx="813731" cy="2422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 &lt; </a:t>
            </a:r>
            <a:r>
              <a:rPr lang="en-US" altLang="ko-KR" sz="1100" dirty="0" err="1"/>
              <a:t>tmax</a:t>
            </a:r>
            <a:endParaRPr lang="ko-KR" altLang="en-US" sz="1100" dirty="0"/>
          </a:p>
        </p:txBody>
      </p:sp>
      <p:graphicFrame>
        <p:nvGraphicFramePr>
          <p:cNvPr id="52" name="개체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552445"/>
              </p:ext>
            </p:extLst>
          </p:nvPr>
        </p:nvGraphicFramePr>
        <p:xfrm>
          <a:off x="6006534" y="3511178"/>
          <a:ext cx="12366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2" name="Formula" r:id="rId15" imgW="623880" imgH="147600" progId="Equation.Ribbit">
                  <p:embed/>
                </p:oleObj>
              </mc:Choice>
              <mc:Fallback>
                <p:oleObj name="Formula" r:id="rId15" imgW="623880" imgH="147600" progId="Equation.Ribbit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06534" y="3511178"/>
                        <a:ext cx="1236662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069674"/>
              </p:ext>
            </p:extLst>
          </p:nvPr>
        </p:nvGraphicFramePr>
        <p:xfrm>
          <a:off x="2954338" y="2390775"/>
          <a:ext cx="26860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3" name="Formula" r:id="rId17" imgW="1355400" imgH="343080" progId="Equation.Ribbit">
                  <p:embed/>
                </p:oleObj>
              </mc:Choice>
              <mc:Fallback>
                <p:oleObj name="Formula" r:id="rId17" imgW="1355400" imgH="343080" progId="Equation.Ribbit">
                  <p:embed/>
                  <p:pic>
                    <p:nvPicPr>
                      <p:cNvPr id="15" name="개체 1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54338" y="2390775"/>
                        <a:ext cx="2686050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개체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518194"/>
              </p:ext>
            </p:extLst>
          </p:nvPr>
        </p:nvGraphicFramePr>
        <p:xfrm>
          <a:off x="6007100" y="3990975"/>
          <a:ext cx="10858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4" name="Formula" r:id="rId19" imgW="547560" imgH="145080" progId="Equation.Ribbit">
                  <p:embed/>
                </p:oleObj>
              </mc:Choice>
              <mc:Fallback>
                <p:oleObj name="Formula" r:id="rId19" imgW="547560" imgH="145080" progId="Equation.Ribbit">
                  <p:embed/>
                  <p:pic>
                    <p:nvPicPr>
                      <p:cNvPr id="52" name="개체 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07100" y="3990975"/>
                        <a:ext cx="108585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1202" name="Picture 66" descr="http://iconizer.net/files/Clean/orig/file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443" y="5629878"/>
            <a:ext cx="961776" cy="9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>
            <a:stCxn id="91202" idx="0"/>
            <a:endCxn id="8" idx="2"/>
          </p:cNvCxnSpPr>
          <p:nvPr/>
        </p:nvCxnSpPr>
        <p:spPr>
          <a:xfrm flipV="1">
            <a:off x="5365331" y="5271881"/>
            <a:ext cx="0" cy="35799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66" descr="http://iconizer.net/files/Clean/orig/file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417" y="3489488"/>
            <a:ext cx="961776" cy="9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연결선: 구부러짐 16"/>
          <p:cNvCxnSpPr>
            <a:stCxn id="50" idx="3"/>
            <a:endCxn id="58" idx="2"/>
          </p:cNvCxnSpPr>
          <p:nvPr/>
        </p:nvCxnSpPr>
        <p:spPr>
          <a:xfrm flipV="1">
            <a:off x="9467952" y="4451264"/>
            <a:ext cx="599353" cy="547078"/>
          </a:xfrm>
          <a:prstGeom prst="curved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60" name="직사각형 5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직사각형 61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자유형: 도형 62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자유형: 도형 64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7" name="자유형: 도형 66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자유형: 도형 68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1" name="자유형: 도형 70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1168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예제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1" y="1639522"/>
            <a:ext cx="3289437" cy="203481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6224214" y="1645150"/>
            <a:ext cx="3707726" cy="66760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>
                <a:latin typeface="서울남산체 B" panose="02020603020101020101" pitchFamily="18" charset="-127"/>
                <a:ea typeface="서울남산체 B" panose="02020603020101020101" pitchFamily="18" charset="-127"/>
              </a:rPr>
              <a:t>파일탐색기 실행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exam5.exe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가 저장된 폴더로 이동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237" y="2515238"/>
            <a:ext cx="2581275" cy="38481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654" y="2768612"/>
            <a:ext cx="2905125" cy="3724275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2829261" y="5097639"/>
            <a:ext cx="2627956" cy="139524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마우스 오른쪽 버튼 클릭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[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새로 만들기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]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클릭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[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텍스트 문서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]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클릭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input.txt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로 이름 변경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2" name="직사각형 31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자유형: 도형 34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자유형: 도형 38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자유형: 도형 40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자유형: 도형 49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237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17" y="4345949"/>
            <a:ext cx="3289437" cy="20348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예제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2197" y="1669960"/>
            <a:ext cx="3156592" cy="74403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'input.txt'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파일 클릭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편집창에서 수치 입력 후 저장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242" y="2528505"/>
            <a:ext cx="2581275" cy="405765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768292" y="4345949"/>
            <a:ext cx="3457410" cy="105290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파일 탐색기에서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[Shift]+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마우스 오른쪽 버튼 클릭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[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여기서 명령 창 열기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]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클릭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57514" y="4355677"/>
            <a:ext cx="2581275" cy="226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261" y="1643431"/>
            <a:ext cx="5133975" cy="2047875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3" name="직사각형 32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직사각형 3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자유형: 도형 39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자유형: 도형 46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자유형: 도형 48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자유형: 도형 50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65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en-US" altLang="ko-KR" dirty="0"/>
              <a:t>while</a:t>
            </a:r>
          </a:p>
          <a:p>
            <a:pPr lvl="1"/>
            <a:r>
              <a:rPr lang="en-US" altLang="ko-KR" dirty="0"/>
              <a:t>for</a:t>
            </a:r>
          </a:p>
          <a:p>
            <a:r>
              <a:rPr lang="en-US" altLang="ko-KR" dirty="0"/>
              <a:t>Redirection</a:t>
            </a:r>
          </a:p>
          <a:p>
            <a:pPr lvl="1"/>
            <a:r>
              <a:rPr lang="ko-KR" altLang="en-US" dirty="0"/>
              <a:t>파일로 저장하기</a:t>
            </a:r>
            <a:endParaRPr lang="en-US" altLang="ko-KR" dirty="0"/>
          </a:p>
          <a:p>
            <a:pPr lvl="1"/>
            <a:r>
              <a:rPr lang="ko-KR" altLang="en-US" dirty="0"/>
              <a:t>결과 엑셀로 보기</a:t>
            </a:r>
            <a:endParaRPr lang="en-US" altLang="ko-KR" dirty="0"/>
          </a:p>
          <a:p>
            <a:r>
              <a:rPr lang="ko-KR" altLang="en-US" dirty="0"/>
              <a:t>사용자 정의 함수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8" name="직사각형 7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직사각형 8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자유형: 도형 9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: 도형 11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 err="1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698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예제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51" y="1636201"/>
            <a:ext cx="8672411" cy="123365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60" name="직사각형 59"/>
          <p:cNvSpPr/>
          <p:nvPr/>
        </p:nvSpPr>
        <p:spPr>
          <a:xfrm>
            <a:off x="8276751" y="1480791"/>
            <a:ext cx="2871148" cy="45586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명령창에서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exam5.exe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실행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986305" y="2045851"/>
            <a:ext cx="3268597" cy="313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51" y="2945920"/>
            <a:ext cx="5943600" cy="367665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7578906" y="4784245"/>
            <a:ext cx="3685723" cy="75079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파일 탐색기에서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output.txt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파일 생성 확인 후 더블클릭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2" name="직사각형 31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자유형: 도형 39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자유형: 도형 46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자유형: 도형 48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자유형: 도형 50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71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예제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1" y="1651974"/>
            <a:ext cx="5133975" cy="383857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2829260" y="5578567"/>
            <a:ext cx="5133975" cy="60799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화면 출력 결과가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output.txt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에 저장되었음을 확인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2" name="직사각형 31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직사각형 32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자유형: 도형 38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자유형: 도형 40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자유형: 도형 49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335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C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기본 입출력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94210" name="Picture 2" descr="https://upload.wikimedia.org/wikipedia/commons/thumb/7/70/Stdstreams-notitle.svg/300px-Stdstreams-notit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61" y="1704759"/>
            <a:ext cx="4281658" cy="262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829261" y="4641362"/>
            <a:ext cx="5133975" cy="60799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scanf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함수는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"</a:t>
            </a:r>
            <a:r>
              <a:rPr lang="en-US" altLang="ko-KR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stdin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"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으로 부터 값을 읽어 온다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829260" y="5347666"/>
            <a:ext cx="5133975" cy="60799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printf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함수는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"</a:t>
            </a:r>
            <a:r>
              <a:rPr lang="en-US" altLang="ko-KR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stdout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"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으로 값을 출력한다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026171" y="1704759"/>
            <a:ext cx="5133975" cy="60799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"</a:t>
            </a:r>
            <a:r>
              <a:rPr lang="en-US" altLang="ko-KR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stdin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"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은 기본적으로 키보드와 연결되어 있다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767423" y="3427226"/>
            <a:ext cx="4545846" cy="60799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"</a:t>
            </a:r>
            <a:r>
              <a:rPr lang="en-US" altLang="ko-KR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stdout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"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은 기본적으로 모니터와 연결되어 있다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6" name="직사각형 35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직사각형 38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자유형: 도형 39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자유형: 도형 46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자유형: 도형 48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자유형: 도형 50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자유형: 도형 52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533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Redirection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08570" y="1704759"/>
            <a:ext cx="4659549" cy="4558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Consolas" panose="020B0609020204030204" pitchFamily="49" charset="0"/>
              </a:rPr>
              <a:t>&gt; program </a:t>
            </a:r>
            <a:r>
              <a:rPr lang="en-US" altLang="ko-KR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 input.txt </a:t>
            </a:r>
            <a:r>
              <a:rPr lang="en-US" altLang="ko-KR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latin typeface="Consolas" panose="020B0609020204030204" pitchFamily="49" charset="0"/>
              </a:rPr>
              <a:t> output.txt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50660" y="2588209"/>
            <a:ext cx="1303508" cy="509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input.txt</a:t>
            </a:r>
            <a:endParaRPr lang="ko-KR" altLang="en-US" dirty="0"/>
          </a:p>
        </p:txBody>
      </p:sp>
      <p:pic>
        <p:nvPicPr>
          <p:cNvPr id="99332" name="Picture 4" descr="http://icons.iconarchive.com/icons/dtafalonso/android-lollipop/512/Doc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360" y="3123575"/>
            <a:ext cx="1820108" cy="137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6264611" y="2565892"/>
            <a:ext cx="1702342" cy="509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program.exe</a:t>
            </a:r>
            <a:endParaRPr lang="ko-KR" altLang="en-US" dirty="0"/>
          </a:p>
        </p:txBody>
      </p:sp>
      <p:pic>
        <p:nvPicPr>
          <p:cNvPr id="99334" name="Picture 6" descr="http://kr.seaicons.com/wp-content/uploads/2016/03/application-setting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757" y="2944065"/>
            <a:ext cx="1858050" cy="185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ttp://icons.iconarchive.com/icons/dtafalonso/android-lollipop/512/Doc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708" y="3123575"/>
            <a:ext cx="1820108" cy="137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9617008" y="2565892"/>
            <a:ext cx="1303508" cy="509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output.txt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730591" y="4971486"/>
            <a:ext cx="1303508" cy="5096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313500" y="4971486"/>
            <a:ext cx="1303508" cy="5096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stdout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연결선: 구부러짐 7"/>
          <p:cNvCxnSpPr>
            <a:stCxn id="99332" idx="2"/>
            <a:endCxn id="41" idx="1"/>
          </p:cNvCxnSpPr>
          <p:nvPr/>
        </p:nvCxnSpPr>
        <p:spPr>
          <a:xfrm rot="16200000" flipH="1">
            <a:off x="4002710" y="4498409"/>
            <a:ext cx="727585" cy="728177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/>
          <p:cNvCxnSpPr>
            <a:stCxn id="41" idx="0"/>
            <a:endCxn id="99334" idx="1"/>
          </p:cNvCxnSpPr>
          <p:nvPr/>
        </p:nvCxnSpPr>
        <p:spPr>
          <a:xfrm rot="5400000" flipH="1" flipV="1">
            <a:off x="5235353" y="4020082"/>
            <a:ext cx="1098396" cy="804412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/>
          <p:cNvCxnSpPr>
            <a:stCxn id="99334" idx="3"/>
            <a:endCxn id="47" idx="0"/>
          </p:cNvCxnSpPr>
          <p:nvPr/>
        </p:nvCxnSpPr>
        <p:spPr>
          <a:xfrm>
            <a:off x="8044807" y="3873090"/>
            <a:ext cx="920447" cy="109839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/>
          <p:cNvCxnSpPr>
            <a:stCxn id="47" idx="3"/>
            <a:endCxn id="39" idx="2"/>
          </p:cNvCxnSpPr>
          <p:nvPr/>
        </p:nvCxnSpPr>
        <p:spPr>
          <a:xfrm flipV="1">
            <a:off x="9617008" y="4498706"/>
            <a:ext cx="651754" cy="72758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6" name="직사각형 35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직사각형 47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자유형: 도형 48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자유형: 도형 50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자유형: 도형 52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자유형: 도형 54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자유형: 도형 56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465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 </a:t>
            </a:r>
            <a:r>
              <a:rPr lang="ko-KR" altLang="en-US" dirty="0"/>
              <a:t>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7180" y="1046207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exam7.c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635"/>
          <a:stretch/>
        </p:blipFill>
        <p:spPr>
          <a:xfrm>
            <a:off x="2829261" y="1603515"/>
            <a:ext cx="4610985" cy="5010756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3486843" y="5864046"/>
            <a:ext cx="1030447" cy="192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44" name="직사각형 4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자유형: 도형 4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자유형: 도형 49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자유형: 도형 51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자유형: 도형 53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149600" y="4118707"/>
            <a:ext cx="4024923" cy="2141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28725" y="4118708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Quiz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328724" y="4665920"/>
            <a:ext cx="4011399" cy="74235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계산과 출력이 하나로 묶여 있어 코딩의 원칙과 철학에 맞지 않다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이를 개선하라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2628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 </a:t>
            </a:r>
            <a:r>
              <a:rPr lang="ko-KR" altLang="en-US" dirty="0"/>
              <a:t>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44" name="직사각형 4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자유형: 도형 4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자유형: 도형 49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자유형: 도형 51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자유형: 도형 53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39" y="1065352"/>
            <a:ext cx="981075" cy="1076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39" y="2241576"/>
            <a:ext cx="1019175" cy="1162050"/>
          </a:xfrm>
          <a:prstGeom prst="rect">
            <a:avLst/>
          </a:prstGeom>
        </p:spPr>
      </p:pic>
      <p:pic>
        <p:nvPicPr>
          <p:cNvPr id="26" name="Picture 2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349" y="3123229"/>
            <a:ext cx="601993" cy="60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698139" y="3734000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클릭 후 드래그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139" y="4285279"/>
            <a:ext cx="1752600" cy="2266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1225" y="4285279"/>
            <a:ext cx="1733550" cy="1200150"/>
          </a:xfrm>
          <a:prstGeom prst="rect">
            <a:avLst/>
          </a:prstGeom>
        </p:spPr>
      </p:pic>
      <p:pic>
        <p:nvPicPr>
          <p:cNvPr id="29" name="Picture 2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103" y="5053629"/>
            <a:ext cx="601993" cy="60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4721225" y="577994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더블 클릭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1094" y="1380403"/>
            <a:ext cx="16954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1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 </a:t>
            </a:r>
            <a:r>
              <a:rPr lang="ko-KR" altLang="en-US" dirty="0"/>
              <a:t>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44" name="직사각형 4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자유형: 도형 4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자유형: 도형 49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자유형: 도형 51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자유형: 도형 53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176" y="995923"/>
            <a:ext cx="1838325" cy="971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56" y="1003259"/>
            <a:ext cx="1978358" cy="562418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707176" y="2278321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[Ctrl]+A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169" y="995923"/>
            <a:ext cx="581025" cy="10001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768" y="2118618"/>
            <a:ext cx="4294042" cy="4063762"/>
          </a:xfrm>
          <a:prstGeom prst="rect">
            <a:avLst/>
          </a:prstGeom>
        </p:spPr>
      </p:pic>
      <p:pic>
        <p:nvPicPr>
          <p:cNvPr id="31" name="Picture 2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703" y="5819537"/>
            <a:ext cx="601993" cy="60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250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 </a:t>
            </a:r>
            <a:r>
              <a:rPr lang="ko-KR" altLang="en-US" dirty="0"/>
              <a:t>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44" name="직사각형 4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자유형: 도형 4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자유형: 도형 49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자유형: 도형 51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자유형: 도형 53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91" y="1018937"/>
            <a:ext cx="72485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29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개체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51332"/>
              </p:ext>
            </p:extLst>
          </p:nvPr>
        </p:nvGraphicFramePr>
        <p:xfrm>
          <a:off x="2906754" y="1683950"/>
          <a:ext cx="83518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39" name="Formula" r:id="rId3" imgW="4209120" imgH="261720" progId="Equation.Ribbit">
                  <p:embed/>
                </p:oleObj>
              </mc:Choice>
              <mc:Fallback>
                <p:oleObj name="Formula" r:id="rId3" imgW="4209120" imgH="26172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6754" y="1683950"/>
                        <a:ext cx="8351838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화살표: 오른쪽 4"/>
          <p:cNvSpPr/>
          <p:nvPr/>
        </p:nvSpPr>
        <p:spPr>
          <a:xfrm>
            <a:off x="4566831" y="3159577"/>
            <a:ext cx="723014" cy="467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/>
          </p:nvPr>
        </p:nvGraphicFramePr>
        <p:xfrm>
          <a:off x="6827999" y="3069594"/>
          <a:ext cx="9001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40" name="Formula" r:id="rId5" imgW="454680" imgH="147600" progId="Equation.Ribbit">
                  <p:embed/>
                </p:oleObj>
              </mc:Choice>
              <mc:Fallback>
                <p:oleObj name="Formula" r:id="rId5" imgW="454680" imgH="147600" progId="Equation.Ribbit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27999" y="3069594"/>
                        <a:ext cx="900112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과제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9610105" y="2841854"/>
            <a:ext cx="457200" cy="43593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쪽 8"/>
          <p:cNvSpPr/>
          <p:nvPr/>
        </p:nvSpPr>
        <p:spPr>
          <a:xfrm rot="10800000">
            <a:off x="9668584" y="3380583"/>
            <a:ext cx="340242" cy="51036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061328"/>
              </p:ext>
            </p:extLst>
          </p:nvPr>
        </p:nvGraphicFramePr>
        <p:xfrm>
          <a:off x="9272108" y="2964597"/>
          <a:ext cx="2238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41" name="Formula" r:id="rId7" imgW="111960" imgH="108000" progId="Equation.Ribbit">
                  <p:embed/>
                </p:oleObj>
              </mc:Choice>
              <mc:Fallback>
                <p:oleObj name="Formula" r:id="rId7" imgW="111960" imgH="108000" progId="Equation.Ribbit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72108" y="2964597"/>
                        <a:ext cx="2238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832309"/>
              </p:ext>
            </p:extLst>
          </p:nvPr>
        </p:nvGraphicFramePr>
        <p:xfrm>
          <a:off x="10134769" y="3762767"/>
          <a:ext cx="12954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42" name="Formula" r:id="rId9" imgW="653040" imgH="165240" progId="Equation.Ribbit">
                  <p:embed/>
                </p:oleObj>
              </mc:Choice>
              <mc:Fallback>
                <p:oleObj name="Formula" r:id="rId9" imgW="653040" imgH="165240" progId="Equation.Ribbit">
                  <p:embed/>
                  <p:pic>
                    <p:nvPicPr>
                      <p:cNvPr id="39" name="개체 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34769" y="3762767"/>
                        <a:ext cx="1295400" cy="325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840287" y="104406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problem6.c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827999" y="1038961"/>
            <a:ext cx="4461853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참고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: problem5.c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다른 이름으로 저장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9419" y="3108962"/>
            <a:ext cx="769254" cy="47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given</a:t>
            </a:r>
          </a:p>
        </p:txBody>
      </p:sp>
      <p:graphicFrame>
        <p:nvGraphicFramePr>
          <p:cNvPr id="48" name="개체 47"/>
          <p:cNvGraphicFramePr>
            <a:graphicFrameLocks noChangeAspect="1"/>
          </p:cNvGraphicFramePr>
          <p:nvPr>
            <p:extLst/>
          </p:nvPr>
        </p:nvGraphicFramePr>
        <p:xfrm>
          <a:off x="6006534" y="3111422"/>
          <a:ext cx="1047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43" name="Formula" r:id="rId11" imgW="52200" imgH="132120" progId="Equation.Ribbit">
                  <p:embed/>
                </p:oleObj>
              </mc:Choice>
              <mc:Fallback>
                <p:oleObj name="Formula" r:id="rId11" imgW="52200" imgH="132120" progId="Equation.Ribbit">
                  <p:embed/>
                  <p:pic>
                    <p:nvPicPr>
                      <p:cNvPr id="48" name="개체 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06534" y="3111422"/>
                        <a:ext cx="10477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화살표: 오른쪽 5"/>
          <p:cNvSpPr/>
          <p:nvPr/>
        </p:nvSpPr>
        <p:spPr>
          <a:xfrm>
            <a:off x="6261194" y="3085051"/>
            <a:ext cx="466615" cy="26764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4784548" y="4724804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s0, v0, k, m  </a:t>
            </a:r>
            <a:r>
              <a:rPr lang="ko-KR" altLang="en-US" sz="1200" dirty="0"/>
              <a:t>입력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6545467" y="4724803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s(t) </a:t>
            </a:r>
            <a:r>
              <a:rPr lang="ko-KR" altLang="en-US" sz="1200" dirty="0"/>
              <a:t>계산</a:t>
            </a:r>
            <a:endParaRPr lang="en-US" altLang="ko-KR" sz="1200" dirty="0"/>
          </a:p>
          <a:p>
            <a:pPr algn="ctr"/>
            <a:r>
              <a:rPr lang="en-US" altLang="ko-KR" sz="1200" dirty="0"/>
              <a:t>s(t) </a:t>
            </a:r>
            <a:r>
              <a:rPr lang="ko-KR" altLang="en-US" sz="1200" dirty="0"/>
              <a:t>출력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8306386" y="4724803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 = </a:t>
            </a:r>
            <a:r>
              <a:rPr lang="en-US" altLang="ko-KR" sz="1200" dirty="0" err="1"/>
              <a:t>t+dt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3470031" y="4724803"/>
            <a:ext cx="715164" cy="54707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시작</a:t>
            </a:r>
          </a:p>
        </p:txBody>
      </p:sp>
      <p:sp>
        <p:nvSpPr>
          <p:cNvPr id="53" name="타원 52"/>
          <p:cNvSpPr/>
          <p:nvPr/>
        </p:nvSpPr>
        <p:spPr>
          <a:xfrm>
            <a:off x="10067305" y="4724802"/>
            <a:ext cx="715164" cy="54707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끝</a:t>
            </a:r>
          </a:p>
        </p:txBody>
      </p:sp>
      <p:cxnSp>
        <p:nvCxnSpPr>
          <p:cNvPr id="13" name="연결선: 구부러짐 12"/>
          <p:cNvCxnSpPr>
            <a:stCxn id="11" idx="6"/>
            <a:endCxn id="8" idx="1"/>
          </p:cNvCxnSpPr>
          <p:nvPr/>
        </p:nvCxnSpPr>
        <p:spPr>
          <a:xfrm>
            <a:off x="4185195" y="4998342"/>
            <a:ext cx="599353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49" idx="1"/>
          </p:cNvCxnSpPr>
          <p:nvPr/>
        </p:nvCxnSpPr>
        <p:spPr>
          <a:xfrm flipV="1">
            <a:off x="5946114" y="4998342"/>
            <a:ext cx="599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9" idx="3"/>
            <a:endCxn id="50" idx="1"/>
          </p:cNvCxnSpPr>
          <p:nvPr/>
        </p:nvCxnSpPr>
        <p:spPr>
          <a:xfrm>
            <a:off x="7707033" y="4998342"/>
            <a:ext cx="599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/>
          <p:cNvCxnSpPr>
            <a:stCxn id="50" idx="0"/>
            <a:endCxn id="49" idx="0"/>
          </p:cNvCxnSpPr>
          <p:nvPr/>
        </p:nvCxnSpPr>
        <p:spPr>
          <a:xfrm rot="16200000" flipV="1">
            <a:off x="8006710" y="3844343"/>
            <a:ext cx="12700" cy="176091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/>
          <p:cNvCxnSpPr>
            <a:stCxn id="49" idx="2"/>
            <a:endCxn id="53" idx="4"/>
          </p:cNvCxnSpPr>
          <p:nvPr/>
        </p:nvCxnSpPr>
        <p:spPr>
          <a:xfrm rot="5400000" flipH="1" flipV="1">
            <a:off x="8775567" y="3622561"/>
            <a:ext cx="1" cy="329863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8518769" y="5576679"/>
            <a:ext cx="813731" cy="2422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s(t)&lt;0</a:t>
            </a:r>
            <a:endParaRPr lang="ko-KR" altLang="en-US" sz="1100" dirty="0"/>
          </a:p>
        </p:txBody>
      </p:sp>
      <p:sp>
        <p:nvSpPr>
          <p:cNvPr id="58" name="화살표: 위쪽 57"/>
          <p:cNvSpPr/>
          <p:nvPr/>
        </p:nvSpPr>
        <p:spPr>
          <a:xfrm>
            <a:off x="9668584" y="3990382"/>
            <a:ext cx="340242" cy="51036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780542" y="6104103"/>
            <a:ext cx="850931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Redirection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방법으로 좌표를 파일로 출력하고 엑셀에서 그래프를 그려 확인하여라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499316" y="2322222"/>
            <a:ext cx="1441026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저항계수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889309" y="1949516"/>
            <a:ext cx="200553" cy="3546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연결선: 꺾임 53"/>
          <p:cNvCxnSpPr>
            <a:stCxn id="36" idx="4"/>
            <a:endCxn id="62" idx="1"/>
          </p:cNvCxnSpPr>
          <p:nvPr/>
        </p:nvCxnSpPr>
        <p:spPr>
          <a:xfrm rot="16200000" flipH="1">
            <a:off x="6616949" y="1676771"/>
            <a:ext cx="255005" cy="1509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개체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222508"/>
              </p:ext>
            </p:extLst>
          </p:nvPr>
        </p:nvGraphicFramePr>
        <p:xfrm>
          <a:off x="6006534" y="3511178"/>
          <a:ext cx="12366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44" name="Formula" r:id="rId13" imgW="623880" imgH="147600" progId="Equation.Ribbit">
                  <p:embed/>
                </p:oleObj>
              </mc:Choice>
              <mc:Fallback>
                <p:oleObj name="Formula" r:id="rId13" imgW="623880" imgH="147600" progId="Equation.Ribbit">
                  <p:embed/>
                  <p:pic>
                    <p:nvPicPr>
                      <p:cNvPr id="52" name="개체 5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06534" y="3511178"/>
                        <a:ext cx="1236662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개체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185488"/>
              </p:ext>
            </p:extLst>
          </p:nvPr>
        </p:nvGraphicFramePr>
        <p:xfrm>
          <a:off x="6007100" y="3990975"/>
          <a:ext cx="10858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45" name="Formula" r:id="rId15" imgW="547560" imgH="145080" progId="Equation.Ribbit">
                  <p:embed/>
                </p:oleObj>
              </mc:Choice>
              <mc:Fallback>
                <p:oleObj name="Formula" r:id="rId15" imgW="547560" imgH="145080" progId="Equation.Ribbit">
                  <p:embed/>
                  <p:pic>
                    <p:nvPicPr>
                      <p:cNvPr id="57" name="개체 5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07100" y="3990975"/>
                        <a:ext cx="108585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개체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091648"/>
              </p:ext>
            </p:extLst>
          </p:nvPr>
        </p:nvGraphicFramePr>
        <p:xfrm>
          <a:off x="4058295" y="3737252"/>
          <a:ext cx="236538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46" name="Formula" r:id="rId17" imgW="118440" imgH="108000" progId="Equation.Ribbit">
                  <p:embed/>
                </p:oleObj>
              </mc:Choice>
              <mc:Fallback>
                <p:oleObj name="Formula" r:id="rId17" imgW="118440" imgH="108000" progId="Equation.Ribbit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58295" y="3737252"/>
                        <a:ext cx="236538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개체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536372"/>
              </p:ext>
            </p:extLst>
          </p:nvPr>
        </p:nvGraphicFramePr>
        <p:xfrm>
          <a:off x="4064859" y="2841705"/>
          <a:ext cx="223837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47" name="Formula" r:id="rId19" imgW="111960" imgH="108000" progId="Equation.Ribbit">
                  <p:embed/>
                </p:oleObj>
              </mc:Choice>
              <mc:Fallback>
                <p:oleObj name="Formula" r:id="rId19" imgW="111960" imgH="108000" progId="Equation.Ribbit">
                  <p:embed/>
                  <p:pic>
                    <p:nvPicPr>
                      <p:cNvPr id="41" name="개체 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4859" y="2841705"/>
                        <a:ext cx="223837" cy="21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개체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729914"/>
              </p:ext>
            </p:extLst>
          </p:nvPr>
        </p:nvGraphicFramePr>
        <p:xfrm>
          <a:off x="4113757" y="3390827"/>
          <a:ext cx="14287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48" name="Formula" r:id="rId20" imgW="71280" imgH="140040" progId="Equation.Ribbit">
                  <p:embed/>
                </p:oleObj>
              </mc:Choice>
              <mc:Fallback>
                <p:oleObj name="Formula" r:id="rId20" imgW="71280" imgH="140040" progId="Equation.Ribbit">
                  <p:embed/>
                  <p:pic>
                    <p:nvPicPr>
                      <p:cNvPr id="57" name="개체 5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113757" y="3390827"/>
                        <a:ext cx="142875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개체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521779"/>
              </p:ext>
            </p:extLst>
          </p:nvPr>
        </p:nvGraphicFramePr>
        <p:xfrm>
          <a:off x="4060825" y="3129818"/>
          <a:ext cx="23495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49" name="Formula" r:id="rId22" imgW="117000" imgH="108000" progId="Equation.Ribbit">
                  <p:embed/>
                </p:oleObj>
              </mc:Choice>
              <mc:Fallback>
                <p:oleObj name="Formula" r:id="rId22" imgW="117000" imgH="108000" progId="Equation.Ribbit">
                  <p:embed/>
                  <p:pic>
                    <p:nvPicPr>
                      <p:cNvPr id="67" name="개체 6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060825" y="3129818"/>
                        <a:ext cx="234950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57" name="직사각형 56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직사각형 69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1" name="자유형: 도형 70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3" name="자유형: 도형 72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자유형: 도형 74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자유형: 도형 76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자유형: 도형 78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233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10" name="사각형: 둥근 모서리 91209"/>
          <p:cNvSpPr/>
          <p:nvPr/>
        </p:nvSpPr>
        <p:spPr>
          <a:xfrm>
            <a:off x="2803165" y="5228768"/>
            <a:ext cx="4759570" cy="13029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877249"/>
              </p:ext>
            </p:extLst>
          </p:nvPr>
        </p:nvGraphicFramePr>
        <p:xfrm>
          <a:off x="2845002" y="1690039"/>
          <a:ext cx="83216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76" name="Formula" r:id="rId3" imgW="4195080" imgH="398880" progId="Equation.Ribbit">
                  <p:embed/>
                </p:oleObj>
              </mc:Choice>
              <mc:Fallback>
                <p:oleObj name="Formula" r:id="rId3" imgW="4195080" imgH="39888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5002" y="1690039"/>
                        <a:ext cx="8321675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644180"/>
              </p:ext>
            </p:extLst>
          </p:nvPr>
        </p:nvGraphicFramePr>
        <p:xfrm>
          <a:off x="4663076" y="3128606"/>
          <a:ext cx="23336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77" name="Formula" r:id="rId5" imgW="117000" imgH="108000" progId="Equation.Ribbit">
                  <p:embed/>
                </p:oleObj>
              </mc:Choice>
              <mc:Fallback>
                <p:oleObj name="Formula" r:id="rId5" imgW="117000" imgH="108000" progId="Equation.Ribbit">
                  <p:embed/>
                  <p:pic>
                    <p:nvPicPr>
                      <p:cNvPr id="27" name="개체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3076" y="3128606"/>
                        <a:ext cx="233363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화살표: 오른쪽 4"/>
          <p:cNvSpPr/>
          <p:nvPr/>
        </p:nvSpPr>
        <p:spPr>
          <a:xfrm>
            <a:off x="5404120" y="3327104"/>
            <a:ext cx="723014" cy="467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130663"/>
              </p:ext>
            </p:extLst>
          </p:nvPr>
        </p:nvGraphicFramePr>
        <p:xfrm>
          <a:off x="7461042" y="2916557"/>
          <a:ext cx="9001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78" name="Formula" r:id="rId7" imgW="454680" imgH="147600" progId="Equation.Ribbit">
                  <p:embed/>
                </p:oleObj>
              </mc:Choice>
              <mc:Fallback>
                <p:oleObj name="Formula" r:id="rId7" imgW="454680" imgH="147600" progId="Equation.Ribbit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61042" y="2916557"/>
                        <a:ext cx="900112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문제 제기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9362373" y="3603572"/>
            <a:ext cx="457200" cy="43593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쪽 8"/>
          <p:cNvSpPr/>
          <p:nvPr/>
        </p:nvSpPr>
        <p:spPr>
          <a:xfrm>
            <a:off x="9420852" y="2949680"/>
            <a:ext cx="340242" cy="51036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187162"/>
              </p:ext>
            </p:extLst>
          </p:nvPr>
        </p:nvGraphicFramePr>
        <p:xfrm>
          <a:off x="9053513" y="3768088"/>
          <a:ext cx="2238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79" name="Formula" r:id="rId9" imgW="111960" imgH="108000" progId="Equation.Ribbit">
                  <p:embed/>
                </p:oleObj>
              </mc:Choice>
              <mc:Fallback>
                <p:oleObj name="Formula" r:id="rId9" imgW="111960" imgH="108000" progId="Equation.Ribbit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53513" y="3768088"/>
                        <a:ext cx="2238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840287" y="104406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exam7.c</a:t>
            </a:r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679314"/>
              </p:ext>
            </p:extLst>
          </p:nvPr>
        </p:nvGraphicFramePr>
        <p:xfrm>
          <a:off x="4667840" y="3441489"/>
          <a:ext cx="223837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80" name="Formula" r:id="rId11" imgW="111960" imgH="108000" progId="Equation.Ribbit">
                  <p:embed/>
                </p:oleObj>
              </mc:Choice>
              <mc:Fallback>
                <p:oleObj name="Formula" r:id="rId11" imgW="111960" imgH="108000" progId="Equation.Ribbit">
                  <p:embed/>
                  <p:pic>
                    <p:nvPicPr>
                      <p:cNvPr id="41" name="개체 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67840" y="3441489"/>
                        <a:ext cx="223837" cy="21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827999" y="1038961"/>
            <a:ext cx="4461853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참고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: exam6.c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다른 이름으로 저장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83436" y="3290144"/>
            <a:ext cx="769254" cy="47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given</a:t>
            </a:r>
          </a:p>
        </p:txBody>
      </p:sp>
      <p:graphicFrame>
        <p:nvGraphicFramePr>
          <p:cNvPr id="48" name="개체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180670"/>
              </p:ext>
            </p:extLst>
          </p:nvPr>
        </p:nvGraphicFramePr>
        <p:xfrm>
          <a:off x="6639577" y="2958385"/>
          <a:ext cx="1047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81" name="Formula" r:id="rId12" imgW="52200" imgH="132120" progId="Equation.Ribbit">
                  <p:embed/>
                </p:oleObj>
              </mc:Choice>
              <mc:Fallback>
                <p:oleObj name="Formula" r:id="rId12" imgW="52200" imgH="132120" progId="Equation.Ribbit">
                  <p:embed/>
                  <p:pic>
                    <p:nvPicPr>
                      <p:cNvPr id="48" name="개체 4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39577" y="2958385"/>
                        <a:ext cx="10477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화살표: 오른쪽 5"/>
          <p:cNvSpPr/>
          <p:nvPr/>
        </p:nvSpPr>
        <p:spPr>
          <a:xfrm>
            <a:off x="6894237" y="2932014"/>
            <a:ext cx="466615" cy="26764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개체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996809"/>
              </p:ext>
            </p:extLst>
          </p:nvPr>
        </p:nvGraphicFramePr>
        <p:xfrm>
          <a:off x="6639577" y="3358141"/>
          <a:ext cx="12366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82" name="Formula" r:id="rId14" imgW="623880" imgH="147600" progId="Equation.Ribbit">
                  <p:embed/>
                </p:oleObj>
              </mc:Choice>
              <mc:Fallback>
                <p:oleObj name="Formula" r:id="rId14" imgW="623880" imgH="147600" progId="Equation.Ribbit">
                  <p:embed/>
                  <p:pic>
                    <p:nvPicPr>
                      <p:cNvPr id="52" name="개체 5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639577" y="3358141"/>
                        <a:ext cx="1236662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개체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933190"/>
              </p:ext>
            </p:extLst>
          </p:nvPr>
        </p:nvGraphicFramePr>
        <p:xfrm>
          <a:off x="6640143" y="3837938"/>
          <a:ext cx="10858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83" name="Formula" r:id="rId16" imgW="547560" imgH="145080" progId="Equation.Ribbit">
                  <p:embed/>
                </p:oleObj>
              </mc:Choice>
              <mc:Fallback>
                <p:oleObj name="Formula" r:id="rId16" imgW="547560" imgH="145080" progId="Equation.Ribbit">
                  <p:embed/>
                  <p:pic>
                    <p:nvPicPr>
                      <p:cNvPr id="57" name="개체 5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640143" y="3837938"/>
                        <a:ext cx="108585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777815"/>
              </p:ext>
            </p:extLst>
          </p:nvPr>
        </p:nvGraphicFramePr>
        <p:xfrm>
          <a:off x="4697412" y="3780947"/>
          <a:ext cx="14287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84" name="Formula" r:id="rId18" imgW="71280" imgH="140040" progId="Equation.Ribbit">
                  <p:embed/>
                </p:oleObj>
              </mc:Choice>
              <mc:Fallback>
                <p:oleObj name="Formula" r:id="rId18" imgW="71280" imgH="140040" progId="Equation.Ribbit">
                  <p:embed/>
                  <p:pic>
                    <p:nvPicPr>
                      <p:cNvPr id="41" name="개체 4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697412" y="3780947"/>
                        <a:ext cx="142875" cy="277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개체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46431"/>
              </p:ext>
            </p:extLst>
          </p:nvPr>
        </p:nvGraphicFramePr>
        <p:xfrm>
          <a:off x="9053513" y="2917825"/>
          <a:ext cx="233362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85" name="Formula" r:id="rId20" imgW="117000" imgH="108000" progId="Equation.Ribbit">
                  <p:embed/>
                </p:oleObj>
              </mc:Choice>
              <mc:Fallback>
                <p:oleObj name="Formula" r:id="rId20" imgW="117000" imgH="108000" progId="Equation.Ribbit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53513" y="2917825"/>
                        <a:ext cx="233362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개체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069850"/>
              </p:ext>
            </p:extLst>
          </p:nvPr>
        </p:nvGraphicFramePr>
        <p:xfrm>
          <a:off x="2993292" y="2721384"/>
          <a:ext cx="6889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86" name="Formula" r:id="rId21" imgW="344520" imgH="137160" progId="Equation.Ribbit">
                  <p:embed/>
                </p:oleObj>
              </mc:Choice>
              <mc:Fallback>
                <p:oleObj name="Formula" r:id="rId21" imgW="344520" imgH="137160" progId="Equation.Ribbit">
                  <p:embed/>
                  <p:pic>
                    <p:nvPicPr>
                      <p:cNvPr id="63" name="개체 6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93292" y="2721384"/>
                        <a:ext cx="68897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사각형: 둥근 모서리 65"/>
          <p:cNvSpPr/>
          <p:nvPr/>
        </p:nvSpPr>
        <p:spPr>
          <a:xfrm>
            <a:off x="4784548" y="4388745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v0, s0, k </a:t>
            </a:r>
            <a:r>
              <a:rPr lang="ko-KR" altLang="en-US" sz="1200" dirty="0"/>
              <a:t>입력</a:t>
            </a:r>
          </a:p>
        </p:txBody>
      </p:sp>
      <p:sp>
        <p:nvSpPr>
          <p:cNvPr id="67" name="사각형: 둥근 모서리 66"/>
          <p:cNvSpPr/>
          <p:nvPr/>
        </p:nvSpPr>
        <p:spPr>
          <a:xfrm>
            <a:off x="6545467" y="4388744"/>
            <a:ext cx="1161566" cy="5470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s(t)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s(t)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</a:p>
        </p:txBody>
      </p:sp>
      <p:sp>
        <p:nvSpPr>
          <p:cNvPr id="68" name="사각형: 둥근 모서리 67"/>
          <p:cNvSpPr/>
          <p:nvPr/>
        </p:nvSpPr>
        <p:spPr>
          <a:xfrm>
            <a:off x="8306386" y="4388744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 = </a:t>
            </a:r>
            <a:r>
              <a:rPr lang="en-US" altLang="ko-KR" sz="1200" dirty="0" err="1"/>
              <a:t>t+dt</a:t>
            </a:r>
            <a:endParaRPr lang="ko-KR" altLang="en-US" sz="1200" dirty="0"/>
          </a:p>
        </p:txBody>
      </p:sp>
      <p:sp>
        <p:nvSpPr>
          <p:cNvPr id="69" name="타원 68"/>
          <p:cNvSpPr/>
          <p:nvPr/>
        </p:nvSpPr>
        <p:spPr>
          <a:xfrm>
            <a:off x="3470031" y="4388744"/>
            <a:ext cx="715164" cy="54707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시작</a:t>
            </a:r>
          </a:p>
        </p:txBody>
      </p:sp>
      <p:sp>
        <p:nvSpPr>
          <p:cNvPr id="70" name="타원 69"/>
          <p:cNvSpPr/>
          <p:nvPr/>
        </p:nvSpPr>
        <p:spPr>
          <a:xfrm>
            <a:off x="10067305" y="4388743"/>
            <a:ext cx="715164" cy="54707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끝</a:t>
            </a:r>
          </a:p>
        </p:txBody>
      </p:sp>
      <p:cxnSp>
        <p:nvCxnSpPr>
          <p:cNvPr id="71" name="연결선: 구부러짐 70"/>
          <p:cNvCxnSpPr>
            <a:stCxn id="69" idx="6"/>
            <a:endCxn id="66" idx="1"/>
          </p:cNvCxnSpPr>
          <p:nvPr/>
        </p:nvCxnSpPr>
        <p:spPr>
          <a:xfrm>
            <a:off x="4185195" y="4662283"/>
            <a:ext cx="599353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6" idx="3"/>
            <a:endCxn id="67" idx="1"/>
          </p:cNvCxnSpPr>
          <p:nvPr/>
        </p:nvCxnSpPr>
        <p:spPr>
          <a:xfrm flipV="1">
            <a:off x="5946114" y="4662283"/>
            <a:ext cx="599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7" idx="3"/>
            <a:endCxn id="68" idx="1"/>
          </p:cNvCxnSpPr>
          <p:nvPr/>
        </p:nvCxnSpPr>
        <p:spPr>
          <a:xfrm>
            <a:off x="7707033" y="4662283"/>
            <a:ext cx="599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/>
          <p:cNvCxnSpPr>
            <a:stCxn id="68" idx="0"/>
            <a:endCxn id="67" idx="0"/>
          </p:cNvCxnSpPr>
          <p:nvPr/>
        </p:nvCxnSpPr>
        <p:spPr>
          <a:xfrm rot="16200000" flipV="1">
            <a:off x="8006710" y="3508284"/>
            <a:ext cx="12700" cy="176091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/>
          <p:cNvCxnSpPr>
            <a:stCxn id="67" idx="2"/>
            <a:endCxn id="70" idx="4"/>
          </p:cNvCxnSpPr>
          <p:nvPr/>
        </p:nvCxnSpPr>
        <p:spPr>
          <a:xfrm rot="5400000" flipH="1" flipV="1">
            <a:off x="8775567" y="3286502"/>
            <a:ext cx="1" cy="329863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518769" y="5240620"/>
            <a:ext cx="813731" cy="2422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s(t)&lt;0</a:t>
            </a:r>
            <a:endParaRPr lang="ko-KR" altLang="en-US" sz="1100" dirty="0"/>
          </a:p>
        </p:txBody>
      </p:sp>
      <p:sp>
        <p:nvSpPr>
          <p:cNvPr id="78" name="타원 77"/>
          <p:cNvSpPr/>
          <p:nvPr/>
        </p:nvSpPr>
        <p:spPr>
          <a:xfrm>
            <a:off x="2924479" y="5580317"/>
            <a:ext cx="715164" cy="54707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시작</a:t>
            </a:r>
          </a:p>
        </p:txBody>
      </p:sp>
      <p:cxnSp>
        <p:nvCxnSpPr>
          <p:cNvPr id="79" name="연결선: 구부러짐 78"/>
          <p:cNvCxnSpPr>
            <a:stCxn id="78" idx="6"/>
            <a:endCxn id="80" idx="1"/>
          </p:cNvCxnSpPr>
          <p:nvPr/>
        </p:nvCxnSpPr>
        <p:spPr>
          <a:xfrm flipV="1">
            <a:off x="3639643" y="5539689"/>
            <a:ext cx="255317" cy="314167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/>
          <p:cNvSpPr/>
          <p:nvPr/>
        </p:nvSpPr>
        <p:spPr>
          <a:xfrm>
            <a:off x="3894960" y="5266150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s(t) </a:t>
            </a:r>
            <a:r>
              <a:rPr lang="ko-KR" altLang="en-US" sz="1200" dirty="0"/>
              <a:t>계산</a:t>
            </a:r>
            <a:endParaRPr lang="en-US" altLang="ko-KR" sz="1200" dirty="0"/>
          </a:p>
          <a:p>
            <a:pPr algn="ctr"/>
            <a:r>
              <a:rPr lang="en-US" altLang="ko-KR" sz="1200" dirty="0"/>
              <a:t> </a:t>
            </a:r>
            <a:r>
              <a:rPr lang="ko-KR" altLang="en-US" sz="1200" dirty="0"/>
              <a:t>저항 없음</a:t>
            </a:r>
          </a:p>
        </p:txBody>
      </p:sp>
      <p:sp>
        <p:nvSpPr>
          <p:cNvPr id="81" name="사각형: 둥근 모서리 80"/>
          <p:cNvSpPr/>
          <p:nvPr/>
        </p:nvSpPr>
        <p:spPr>
          <a:xfrm>
            <a:off x="3890169" y="5907411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s(t) </a:t>
            </a:r>
            <a:r>
              <a:rPr lang="ko-KR" altLang="en-US" sz="1200" dirty="0"/>
              <a:t>계산</a:t>
            </a:r>
            <a:endParaRPr lang="en-US" altLang="ko-KR" sz="1200" dirty="0"/>
          </a:p>
          <a:p>
            <a:pPr algn="ctr"/>
            <a:r>
              <a:rPr lang="ko-KR" altLang="en-US" sz="1200" dirty="0"/>
              <a:t>저항 있음</a:t>
            </a:r>
          </a:p>
        </p:txBody>
      </p:sp>
      <p:cxnSp>
        <p:nvCxnSpPr>
          <p:cNvPr id="82" name="연결선: 구부러짐 81"/>
          <p:cNvCxnSpPr>
            <a:stCxn id="78" idx="6"/>
            <a:endCxn id="81" idx="1"/>
          </p:cNvCxnSpPr>
          <p:nvPr/>
        </p:nvCxnSpPr>
        <p:spPr>
          <a:xfrm>
            <a:off x="3639643" y="5853856"/>
            <a:ext cx="250526" cy="327094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/>
          <p:cNvSpPr/>
          <p:nvPr/>
        </p:nvSpPr>
        <p:spPr>
          <a:xfrm>
            <a:off x="5361046" y="5581991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s(t) </a:t>
            </a:r>
            <a:r>
              <a:rPr lang="ko-KR" altLang="en-US" sz="1200" dirty="0"/>
              <a:t>출력</a:t>
            </a:r>
          </a:p>
        </p:txBody>
      </p:sp>
      <p:sp>
        <p:nvSpPr>
          <p:cNvPr id="88" name="타원 87"/>
          <p:cNvSpPr/>
          <p:nvPr/>
        </p:nvSpPr>
        <p:spPr>
          <a:xfrm>
            <a:off x="6727045" y="5573192"/>
            <a:ext cx="715164" cy="54707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끝</a:t>
            </a:r>
          </a:p>
        </p:txBody>
      </p:sp>
      <p:cxnSp>
        <p:nvCxnSpPr>
          <p:cNvPr id="89" name="연결선: 구부러짐 88"/>
          <p:cNvCxnSpPr>
            <a:stCxn id="80" idx="3"/>
            <a:endCxn id="87" idx="1"/>
          </p:cNvCxnSpPr>
          <p:nvPr/>
        </p:nvCxnSpPr>
        <p:spPr>
          <a:xfrm>
            <a:off x="5056526" y="5539689"/>
            <a:ext cx="304520" cy="315841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/>
          <p:cNvCxnSpPr>
            <a:stCxn id="81" idx="3"/>
            <a:endCxn id="87" idx="1"/>
          </p:cNvCxnSpPr>
          <p:nvPr/>
        </p:nvCxnSpPr>
        <p:spPr>
          <a:xfrm flipV="1">
            <a:off x="5051735" y="5855530"/>
            <a:ext cx="309311" cy="325420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7" idx="3"/>
            <a:endCxn id="88" idx="2"/>
          </p:cNvCxnSpPr>
          <p:nvPr/>
        </p:nvCxnSpPr>
        <p:spPr>
          <a:xfrm flipV="1">
            <a:off x="6522612" y="5846731"/>
            <a:ext cx="204433" cy="879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62" name="직사각형 61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직사각형 62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자유형: 도형 76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자유형: 도형 83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자유형: 도형 85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자유형: 도형 90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자유형: 도형 93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60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592517"/>
              </p:ext>
            </p:extLst>
          </p:nvPr>
        </p:nvGraphicFramePr>
        <p:xfrm>
          <a:off x="3221038" y="1992313"/>
          <a:ext cx="341153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67" name="Formula" r:id="rId3" imgW="1718640" imgH="285840" progId="Equation.Ribbit">
                  <p:embed/>
                </p:oleObj>
              </mc:Choice>
              <mc:Fallback>
                <p:oleObj name="Formula" r:id="rId3" imgW="1718640" imgH="28584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1038" y="1992313"/>
                        <a:ext cx="3411537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/>
          </p:nvPr>
        </p:nvGraphicFramePr>
        <p:xfrm>
          <a:off x="4030033" y="3133154"/>
          <a:ext cx="23336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68" name="Formula" r:id="rId5" imgW="117000" imgH="108000" progId="Equation.Ribbit">
                  <p:embed/>
                </p:oleObj>
              </mc:Choice>
              <mc:Fallback>
                <p:oleObj name="Formula" r:id="rId5" imgW="117000" imgH="108000" progId="Equation.Ribbit">
                  <p:embed/>
                  <p:pic>
                    <p:nvPicPr>
                      <p:cNvPr id="27" name="개체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0033" y="3133154"/>
                        <a:ext cx="233363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화살표: 오른쪽 4"/>
          <p:cNvSpPr/>
          <p:nvPr/>
        </p:nvSpPr>
        <p:spPr>
          <a:xfrm>
            <a:off x="4566831" y="3159577"/>
            <a:ext cx="723014" cy="467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564848"/>
              </p:ext>
            </p:extLst>
          </p:nvPr>
        </p:nvGraphicFramePr>
        <p:xfrm>
          <a:off x="6827999" y="3069594"/>
          <a:ext cx="9001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69" name="Formula" r:id="rId7" imgW="454680" imgH="147600" progId="Equation.Ribbit">
                  <p:embed/>
                </p:oleObj>
              </mc:Choice>
              <mc:Fallback>
                <p:oleObj name="Formula" r:id="rId7" imgW="454680" imgH="147600" progId="Equation.Ribbit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7999" y="3069594"/>
                        <a:ext cx="900112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문제 제기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729330" y="3037601"/>
            <a:ext cx="457200" cy="43593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쪽 8"/>
          <p:cNvSpPr/>
          <p:nvPr/>
        </p:nvSpPr>
        <p:spPr>
          <a:xfrm>
            <a:off x="8787809" y="2383709"/>
            <a:ext cx="340242" cy="51036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8395107" y="3206768"/>
          <a:ext cx="2238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0" name="Formula" r:id="rId9" imgW="111960" imgH="108000" progId="Equation.Ribbit">
                  <p:embed/>
                </p:oleObj>
              </mc:Choice>
              <mc:Fallback>
                <p:oleObj name="Formula" r:id="rId9" imgW="111960" imgH="108000" progId="Equation.Ribbit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95107" y="3206768"/>
                        <a:ext cx="2238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/>
        </p:nvGraphicFramePr>
        <p:xfrm>
          <a:off x="8841341" y="2081188"/>
          <a:ext cx="23336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1" name="Formula" r:id="rId11" imgW="117000" imgH="108000" progId="Equation.Ribbit">
                  <p:embed/>
                </p:oleObj>
              </mc:Choice>
              <mc:Fallback>
                <p:oleObj name="Formula" r:id="rId11" imgW="117000" imgH="108000" progId="Equation.Ribbit">
                  <p:embed/>
                  <p:pic>
                    <p:nvPicPr>
                      <p:cNvPr id="39" name="개체 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41341" y="2081188"/>
                        <a:ext cx="233363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840287" y="104406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exam5.c</a:t>
            </a:r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/>
          </p:nvPr>
        </p:nvGraphicFramePr>
        <p:xfrm>
          <a:off x="4034797" y="3446037"/>
          <a:ext cx="223837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2" name="Formula" r:id="rId12" imgW="111960" imgH="108000" progId="Equation.Ribbit">
                  <p:embed/>
                </p:oleObj>
              </mc:Choice>
              <mc:Fallback>
                <p:oleObj name="Formula" r:id="rId12" imgW="111960" imgH="108000" progId="Equation.Ribbit">
                  <p:embed/>
                  <p:pic>
                    <p:nvPicPr>
                      <p:cNvPr id="41" name="개체 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34797" y="3446037"/>
                        <a:ext cx="223837" cy="21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827999" y="1038961"/>
            <a:ext cx="4461853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참고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: exam4.c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다른 이름으로 저장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9419" y="3108962"/>
            <a:ext cx="769254" cy="47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given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888002" y="3447208"/>
            <a:ext cx="190393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반복계산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aphicFrame>
        <p:nvGraphicFramePr>
          <p:cNvPr id="48" name="개체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384052"/>
              </p:ext>
            </p:extLst>
          </p:nvPr>
        </p:nvGraphicFramePr>
        <p:xfrm>
          <a:off x="6006534" y="3111422"/>
          <a:ext cx="1047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3" name="Formula" r:id="rId13" imgW="52200" imgH="132120" progId="Equation.Ribbit">
                  <p:embed/>
                </p:oleObj>
              </mc:Choice>
              <mc:Fallback>
                <p:oleObj name="Formula" r:id="rId13" imgW="52200" imgH="132120" progId="Equation.Ribbit">
                  <p:embed/>
                  <p:pic>
                    <p:nvPicPr>
                      <p:cNvPr id="27" name="개체 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06534" y="3111422"/>
                        <a:ext cx="10477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화살표: 오른쪽 5"/>
          <p:cNvSpPr/>
          <p:nvPr/>
        </p:nvSpPr>
        <p:spPr>
          <a:xfrm>
            <a:off x="6261194" y="3085051"/>
            <a:ext cx="466615" cy="26764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4784548" y="4724804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v0, x0 </a:t>
            </a:r>
            <a:r>
              <a:rPr lang="ko-KR" altLang="en-US" sz="1200" dirty="0"/>
              <a:t>입력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6545467" y="4724803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</a:t>
            </a:r>
            <a:r>
              <a:rPr lang="ko-KR" altLang="en-US" sz="1200" dirty="0"/>
              <a:t> 입력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8306386" y="4724803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s(t) </a:t>
            </a:r>
            <a:r>
              <a:rPr lang="ko-KR" altLang="en-US" sz="1200" dirty="0"/>
              <a:t>계산</a:t>
            </a:r>
            <a:endParaRPr lang="en-US" altLang="ko-KR" sz="1200" dirty="0"/>
          </a:p>
          <a:p>
            <a:pPr algn="ctr"/>
            <a:r>
              <a:rPr lang="en-US" altLang="ko-KR" sz="1200" dirty="0"/>
              <a:t>s(t) </a:t>
            </a:r>
            <a:r>
              <a:rPr lang="ko-KR" altLang="en-US" sz="1200" dirty="0"/>
              <a:t>출력</a:t>
            </a:r>
          </a:p>
        </p:txBody>
      </p:sp>
      <p:sp>
        <p:nvSpPr>
          <p:cNvPr id="11" name="타원 10"/>
          <p:cNvSpPr/>
          <p:nvPr/>
        </p:nvSpPr>
        <p:spPr>
          <a:xfrm>
            <a:off x="3470031" y="4724803"/>
            <a:ext cx="715164" cy="54707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시작</a:t>
            </a:r>
          </a:p>
        </p:txBody>
      </p:sp>
      <p:sp>
        <p:nvSpPr>
          <p:cNvPr id="53" name="타원 52"/>
          <p:cNvSpPr/>
          <p:nvPr/>
        </p:nvSpPr>
        <p:spPr>
          <a:xfrm>
            <a:off x="10067305" y="4724802"/>
            <a:ext cx="715164" cy="54707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끝</a:t>
            </a:r>
          </a:p>
        </p:txBody>
      </p:sp>
      <p:cxnSp>
        <p:nvCxnSpPr>
          <p:cNvPr id="13" name="연결선: 구부러짐 12"/>
          <p:cNvCxnSpPr>
            <a:stCxn id="11" idx="6"/>
            <a:endCxn id="8" idx="1"/>
          </p:cNvCxnSpPr>
          <p:nvPr/>
        </p:nvCxnSpPr>
        <p:spPr>
          <a:xfrm>
            <a:off x="4185195" y="4998342"/>
            <a:ext cx="599353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49" idx="1"/>
          </p:cNvCxnSpPr>
          <p:nvPr/>
        </p:nvCxnSpPr>
        <p:spPr>
          <a:xfrm flipV="1">
            <a:off x="5946114" y="4998342"/>
            <a:ext cx="599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9" idx="3"/>
            <a:endCxn id="50" idx="1"/>
          </p:cNvCxnSpPr>
          <p:nvPr/>
        </p:nvCxnSpPr>
        <p:spPr>
          <a:xfrm>
            <a:off x="7707033" y="4998342"/>
            <a:ext cx="599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/>
          <p:cNvCxnSpPr>
            <a:stCxn id="50" idx="0"/>
            <a:endCxn id="49" idx="0"/>
          </p:cNvCxnSpPr>
          <p:nvPr/>
        </p:nvCxnSpPr>
        <p:spPr>
          <a:xfrm rot="16200000" flipV="1">
            <a:off x="8006710" y="3844343"/>
            <a:ext cx="12700" cy="176091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/>
          <p:cNvCxnSpPr>
            <a:stCxn id="49" idx="2"/>
            <a:endCxn id="53" idx="4"/>
          </p:cNvCxnSpPr>
          <p:nvPr/>
        </p:nvCxnSpPr>
        <p:spPr>
          <a:xfrm rot="5400000" flipH="1" flipV="1">
            <a:off x="8775567" y="3622561"/>
            <a:ext cx="1" cy="329863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8518769" y="5576679"/>
            <a:ext cx="813731" cy="2422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t&lt;</a:t>
            </a:r>
            <a:r>
              <a:rPr lang="en-US" altLang="ko-KR" sz="1100" dirty="0" err="1"/>
              <a:t>tmax</a:t>
            </a:r>
            <a:endParaRPr lang="ko-KR" altLang="en-US" sz="11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52" name="직사각형 51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직사각형 53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자유형: 도형 5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자유형: 도형 57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자유형: 도형 61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자유형: 도형 63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자유형: 도형 65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470031" y="5573504"/>
            <a:ext cx="3119089" cy="47383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유한 상태 기계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오토마타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70031" y="6049919"/>
            <a:ext cx="3119089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로직의 상태변화를 기술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257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7" name="Window"/>
          <p:cNvGrpSpPr/>
          <p:nvPr>
            <p:custDataLst>
              <p:custData r:id="rId1"/>
            </p:custDataLst>
          </p:nvPr>
        </p:nvGrpSpPr>
        <p:grpSpPr>
          <a:xfrm>
            <a:off x="2740441" y="1688164"/>
            <a:ext cx="8576603" cy="4861492"/>
            <a:chOff x="0" y="0"/>
            <a:chExt cx="9144000" cy="6858000"/>
          </a:xfrm>
        </p:grpSpPr>
        <p:grpSp>
          <p:nvGrpSpPr>
            <p:cNvPr id="58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6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endParaRPr lang="en-US" kern="0" dirty="0">
                  <a:latin typeface="Segoe UI"/>
                </a:endParaRPr>
              </a:p>
            </p:txBody>
          </p:sp>
          <p:sp>
            <p:nvSpPr>
              <p:cNvPr id="68" name="WindowTitle"/>
              <p:cNvSpPr txBox="1"/>
              <p:nvPr/>
            </p:nvSpPr>
            <p:spPr>
              <a:xfrm>
                <a:off x="240976" y="42736"/>
                <a:ext cx="53963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Editor</a:t>
                </a:r>
              </a:p>
            </p:txBody>
          </p:sp>
        </p:grpSp>
        <p:grpSp>
          <p:nvGrpSpPr>
            <p:cNvPr id="5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함수의 필요성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990" y="2071259"/>
            <a:ext cx="7753382" cy="439986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213322" y="3641970"/>
            <a:ext cx="4427050" cy="89961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계산과 로직이 혼합되어 있다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계산 부분을 모듈화 하면 다른 프로그램에서도 사용할 수 있게 된다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472614" y="4611078"/>
            <a:ext cx="7167758" cy="726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46" name="직사각형 45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직사각형 46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자유형: 도형 49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자유형: 도형 51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자유형: 도형 53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자유형: 도형 55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4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7" name="Window"/>
          <p:cNvGrpSpPr/>
          <p:nvPr>
            <p:custDataLst>
              <p:custData r:id="rId1"/>
            </p:custDataLst>
          </p:nvPr>
        </p:nvGrpSpPr>
        <p:grpSpPr>
          <a:xfrm>
            <a:off x="2740441" y="1688164"/>
            <a:ext cx="8576603" cy="4861492"/>
            <a:chOff x="0" y="0"/>
            <a:chExt cx="9144000" cy="6858000"/>
          </a:xfrm>
        </p:grpSpPr>
        <p:grpSp>
          <p:nvGrpSpPr>
            <p:cNvPr id="58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6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endParaRPr lang="en-US" kern="0" dirty="0">
                  <a:latin typeface="Segoe UI"/>
                </a:endParaRPr>
              </a:p>
            </p:txBody>
          </p:sp>
          <p:sp>
            <p:nvSpPr>
              <p:cNvPr id="68" name="WindowTitle"/>
              <p:cNvSpPr txBox="1"/>
              <p:nvPr/>
            </p:nvSpPr>
            <p:spPr>
              <a:xfrm>
                <a:off x="240976" y="42736"/>
                <a:ext cx="53963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Editor</a:t>
                </a:r>
              </a:p>
            </p:txBody>
          </p:sp>
        </p:grpSp>
        <p:grpSp>
          <p:nvGrpSpPr>
            <p:cNvPr id="5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샘플 예제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061" y="2025433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함수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990" y="2015922"/>
            <a:ext cx="3614870" cy="43263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746" y="4297241"/>
            <a:ext cx="752475" cy="5143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pSp>
        <p:nvGrpSpPr>
          <p:cNvPr id="44" name="그룹 43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45" name="직사각형 44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직사각형 45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자유형: 도형 46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자유형: 도형 48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자유형: 도형 50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자유형: 도형 52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자유형: 도형 54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876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함수의 종류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105476" name="Picture 4" descr="http://www.studytonight.com/c/images/functions-and-arguments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769" y="3021987"/>
            <a:ext cx="5392523" cy="359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74" name="Picture 2" descr="http://www.studytonight.com/c/images/types-of-function-in-c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936" y="1019678"/>
            <a:ext cx="5715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2" name="직사각형 31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직사각형 32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자유형: 도형 39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자유형: 도형 46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자유형: 도형 48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921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사용자 함수 정의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110594" name="Picture 2" descr="http://www.programiz.com/sites/tutorial2program/files/function-c-programm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9" t="24437" r="24144" b="4529"/>
          <a:stretch/>
        </p:blipFill>
        <p:spPr bwMode="auto">
          <a:xfrm>
            <a:off x="2858805" y="1806002"/>
            <a:ext cx="3743571" cy="420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6432153" y="2312751"/>
            <a:ext cx="442705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사용자 정의 함수를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main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함수 앞에 선언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2153" y="2903175"/>
            <a:ext cx="4427050" cy="73464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함수를 선언할 때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argument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가 없을 경우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"void"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로 명시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{}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과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Ø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의 관계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4" name="직사각형 3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직사각형 3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자유형: 도형 39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자유형: 도형 46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자유형: 도형 48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자유형: 도형 50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220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4" name="Picture 6" descr="http://4.bp.blogspot.com/-KrDSb9PB4uM/VXbBkXYtPxI/AAAAAAAAAKk/mFmhFmNS8X4/s1600/C-Function-Defini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3" t="11419" r="2910" b="8556"/>
          <a:stretch/>
        </p:blipFill>
        <p:spPr bwMode="auto">
          <a:xfrm>
            <a:off x="2657231" y="1628518"/>
            <a:ext cx="5649307" cy="298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사용자 함수 정의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109572" name="Picture 4" descr="http://img.c4learn.com/2012/02/how-function-works.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4"/>
          <a:stretch/>
        </p:blipFill>
        <p:spPr bwMode="auto">
          <a:xfrm>
            <a:off x="8171153" y="922214"/>
            <a:ext cx="3333459" cy="484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3" name="직사각형 32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자유형: 도형 34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자유형: 도형 38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자유형: 도형 40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자유형: 도형 49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pic>
        <p:nvPicPr>
          <p:cNvPr id="20" name="Picture 2" descr="https://dojang.io/pluginfile.php/613/mod_page/content/13/unit63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61" y="4750919"/>
            <a:ext cx="3413590" cy="18189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75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2836894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함수 선언과 구현을 분리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111618" name="Picture 2" descr="http://coder-tronics.com/wp-content/uploads/2014/02/Function-breakdow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/>
          <a:stretch/>
        </p:blipFill>
        <p:spPr bwMode="auto">
          <a:xfrm>
            <a:off x="2592925" y="2762139"/>
            <a:ext cx="8359677" cy="39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://coder-tronics.com/wp-content/uploads/2014/02/Anatomy-of-a-C-func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t="-261"/>
          <a:stretch/>
        </p:blipFill>
        <p:spPr bwMode="auto">
          <a:xfrm>
            <a:off x="5869355" y="1020253"/>
            <a:ext cx="5452325" cy="200173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3" name="직사각형 32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자유형: 도형 34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자유형: 도형 38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자유형: 도형 40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자유형: 도형 49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911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4045838" y="2081645"/>
          <a:ext cx="15875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8" name="Formula" r:id="rId3" imgW="800280" imgH="298800" progId="Equation.Ribbit">
                  <p:embed/>
                </p:oleObj>
              </mc:Choice>
              <mc:Fallback>
                <p:oleObj name="Formula" r:id="rId3" imgW="800280" imgH="29880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5838" y="2081645"/>
                        <a:ext cx="1587500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화살표: 오른쪽 4"/>
          <p:cNvSpPr/>
          <p:nvPr/>
        </p:nvSpPr>
        <p:spPr>
          <a:xfrm>
            <a:off x="4726320" y="3152002"/>
            <a:ext cx="723014" cy="467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/>
        </p:nvGraphicFramePr>
        <p:xfrm>
          <a:off x="5773148" y="3244630"/>
          <a:ext cx="57626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9" name="Formula" r:id="rId5" imgW="290880" imgH="143640" progId="Equation.Ribbit">
                  <p:embed/>
                </p:oleObj>
              </mc:Choice>
              <mc:Fallback>
                <p:oleObj name="Formula" r:id="rId5" imgW="290880" imgH="143640" progId="Equation.Ribbit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3148" y="3244630"/>
                        <a:ext cx="576262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78" name="Picture 2" descr="http://wolfzone.co.kr/files/attach/images/6848/873/080/180882a1cd0141975674ef8778dffc4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82" y="1663998"/>
            <a:ext cx="43719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3067641" y="4373398"/>
            <a:ext cx="8222215" cy="71364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double </a:t>
            </a:r>
            <a:r>
              <a:rPr lang="en-US" altLang="ko-KR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getParResist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(double R1, double R2)</a:t>
            </a:r>
          </a:p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함수를 만들어서 계산 부분을 분리하라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Quiz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314794" y="3123075"/>
            <a:ext cx="780956" cy="47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given</a:t>
            </a:r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/>
          </p:nvPr>
        </p:nvGraphicFramePr>
        <p:xfrm>
          <a:off x="4103688" y="3078163"/>
          <a:ext cx="290512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0" name="Formula" r:id="rId8" imgW="146160" imgH="138600" progId="Equation.Ribbit">
                  <p:embed/>
                </p:oleObj>
              </mc:Choice>
              <mc:Fallback>
                <p:oleObj name="Formula" r:id="rId8" imgW="146160" imgH="138600" progId="Equation.Ribbit">
                  <p:embed/>
                  <p:pic>
                    <p:nvPicPr>
                      <p:cNvPr id="16" name="개체 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03688" y="3078163"/>
                        <a:ext cx="290512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/>
          </p:nvPr>
        </p:nvGraphicFramePr>
        <p:xfrm>
          <a:off x="4095750" y="3451225"/>
          <a:ext cx="30003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1" name="Formula" r:id="rId10" imgW="150120" imgH="138600" progId="Equation.Ribbit">
                  <p:embed/>
                </p:oleObj>
              </mc:Choice>
              <mc:Fallback>
                <p:oleObj name="Formula" r:id="rId10" imgW="150120" imgH="138600" progId="Equation.Ribbit">
                  <p:embed/>
                  <p:pic>
                    <p:nvPicPr>
                      <p:cNvPr id="17" name="개체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95750" y="3451225"/>
                        <a:ext cx="300038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42" name="직사각형 41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직사각형 42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자유형: 도형 43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자유형: 도형 45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자유형: 도형 49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자유형: 도형 51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4839588" y="1036556"/>
            <a:ext cx="2178627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problem2.c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변형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67640" y="5126962"/>
            <a:ext cx="8222215" cy="5472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계산 부분을 함수로 만들었을 때의 큰 이점은 무엇인가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067639" y="5719213"/>
            <a:ext cx="8222215" cy="5472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부족한 부분은 무엇인가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7071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7180" y="1046207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exam7.c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1" y="1603515"/>
            <a:ext cx="6916524" cy="4980842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4" name="직사각형 2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직사각형 42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자유형: 도형 43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자유형: 도형 45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자유형: 도형 49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자유형: 도형 51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027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7180" y="1046207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exam7.c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5360" y="1633336"/>
            <a:ext cx="8839252" cy="137832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2790544" y="3418239"/>
            <a:ext cx="3852534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지역 변수를 </a:t>
            </a:r>
            <a:r>
              <a:rPr lang="ko-KR" altLang="en-US">
                <a:latin typeface="서울남산체 B" panose="02020603020101020101" pitchFamily="18" charset="-127"/>
                <a:ea typeface="서울남산체 B" panose="02020603020101020101" pitchFamily="18" charset="-127"/>
              </a:rPr>
              <a:t>활용하여 중복 계산 제거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45" name="직사각형 44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직사각형 45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자유형: 도형 46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자유형: 도형 48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자유형: 도형 50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자유형: 도형 52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자유형: 도형 54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544" y="3958003"/>
            <a:ext cx="7455425" cy="265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02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개체 68"/>
          <p:cNvGraphicFramePr>
            <a:graphicFrameLocks noChangeAspect="1"/>
          </p:cNvGraphicFramePr>
          <p:nvPr>
            <p:extLst/>
          </p:nvPr>
        </p:nvGraphicFramePr>
        <p:xfrm>
          <a:off x="2906754" y="1683950"/>
          <a:ext cx="83518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14" name="Formula" r:id="rId3" imgW="4209120" imgH="261720" progId="Equation.Ribbit">
                  <p:embed/>
                </p:oleObj>
              </mc:Choice>
              <mc:Fallback>
                <p:oleObj name="Formula" r:id="rId3" imgW="4209120" imgH="261720" progId="Equation.Ribbit">
                  <p:embed/>
                  <p:pic>
                    <p:nvPicPr>
                      <p:cNvPr id="69" name="개체 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6754" y="1683950"/>
                        <a:ext cx="8351838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화살표: 오른쪽 4"/>
          <p:cNvSpPr/>
          <p:nvPr/>
        </p:nvSpPr>
        <p:spPr>
          <a:xfrm>
            <a:off x="4566831" y="3159577"/>
            <a:ext cx="723014" cy="467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/>
          </p:nvPr>
        </p:nvGraphicFramePr>
        <p:xfrm>
          <a:off x="6827999" y="3069594"/>
          <a:ext cx="9001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15" name="Formula" r:id="rId5" imgW="454680" imgH="147600" progId="Equation.Ribbit">
                  <p:embed/>
                </p:oleObj>
              </mc:Choice>
              <mc:Fallback>
                <p:oleObj name="Formula" r:id="rId5" imgW="454680" imgH="147600" progId="Equation.Ribbit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27999" y="3069594"/>
                        <a:ext cx="900112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과제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9610105" y="2841854"/>
            <a:ext cx="457200" cy="43593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쪽 8"/>
          <p:cNvSpPr/>
          <p:nvPr/>
        </p:nvSpPr>
        <p:spPr>
          <a:xfrm rot="10800000">
            <a:off x="9668584" y="3380583"/>
            <a:ext cx="340242" cy="51036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/>
          </p:nvPr>
        </p:nvGraphicFramePr>
        <p:xfrm>
          <a:off x="9272108" y="2964597"/>
          <a:ext cx="2238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16" name="Formula" r:id="rId7" imgW="111960" imgH="108000" progId="Equation.Ribbit">
                  <p:embed/>
                </p:oleObj>
              </mc:Choice>
              <mc:Fallback>
                <p:oleObj name="Formula" r:id="rId7" imgW="111960" imgH="108000" progId="Equation.Ribbit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72108" y="2964597"/>
                        <a:ext cx="2238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652183"/>
              </p:ext>
            </p:extLst>
          </p:nvPr>
        </p:nvGraphicFramePr>
        <p:xfrm>
          <a:off x="10067305" y="3786532"/>
          <a:ext cx="13811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17" name="Formula" r:id="rId9" imgW="694800" imgH="141120" progId="Equation.Ribbit">
                  <p:embed/>
                </p:oleObj>
              </mc:Choice>
              <mc:Fallback>
                <p:oleObj name="Formula" r:id="rId9" imgW="694800" imgH="141120" progId="Equation.Ribbit">
                  <p:embed/>
                  <p:pic>
                    <p:nvPicPr>
                      <p:cNvPr id="39" name="개체 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67305" y="3786532"/>
                        <a:ext cx="138112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840287" y="104406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problem7.c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827999" y="1038961"/>
            <a:ext cx="4461853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참고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: problem6.c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다른 이름으로 저장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99419" y="3108962"/>
            <a:ext cx="769254" cy="47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given</a:t>
            </a:r>
          </a:p>
        </p:txBody>
      </p:sp>
      <p:graphicFrame>
        <p:nvGraphicFramePr>
          <p:cNvPr id="48" name="개체 47"/>
          <p:cNvGraphicFramePr>
            <a:graphicFrameLocks noChangeAspect="1"/>
          </p:cNvGraphicFramePr>
          <p:nvPr>
            <p:extLst/>
          </p:nvPr>
        </p:nvGraphicFramePr>
        <p:xfrm>
          <a:off x="6006534" y="3111422"/>
          <a:ext cx="1047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18" name="Formula" r:id="rId11" imgW="52200" imgH="132120" progId="Equation.Ribbit">
                  <p:embed/>
                </p:oleObj>
              </mc:Choice>
              <mc:Fallback>
                <p:oleObj name="Formula" r:id="rId11" imgW="52200" imgH="132120" progId="Equation.Ribbit">
                  <p:embed/>
                  <p:pic>
                    <p:nvPicPr>
                      <p:cNvPr id="48" name="개체 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06534" y="3111422"/>
                        <a:ext cx="10477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화살표: 오른쪽 5"/>
          <p:cNvSpPr/>
          <p:nvPr/>
        </p:nvSpPr>
        <p:spPr>
          <a:xfrm>
            <a:off x="6261194" y="3085051"/>
            <a:ext cx="466615" cy="26764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4784548" y="4607579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s0, v0, k, m  </a:t>
            </a:r>
            <a:r>
              <a:rPr lang="ko-KR" altLang="en-US" sz="1200" dirty="0"/>
              <a:t>입력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6545467" y="4607578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s(t) </a:t>
            </a:r>
            <a:r>
              <a:rPr lang="ko-KR" altLang="en-US" sz="1200" dirty="0"/>
              <a:t>계산</a:t>
            </a:r>
            <a:endParaRPr lang="en-US" altLang="ko-KR" sz="1200" dirty="0"/>
          </a:p>
          <a:p>
            <a:pPr algn="ctr"/>
            <a:r>
              <a:rPr lang="en-US" altLang="ko-KR" sz="1200" dirty="0"/>
              <a:t>s(t) </a:t>
            </a:r>
            <a:r>
              <a:rPr lang="ko-KR" altLang="en-US" sz="1200" dirty="0"/>
              <a:t>출력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8306386" y="4607578"/>
            <a:ext cx="1161566" cy="5470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 = </a:t>
            </a:r>
            <a:r>
              <a:rPr lang="en-US" altLang="ko-KR" sz="1200" dirty="0" err="1"/>
              <a:t>t+dt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3470031" y="4607578"/>
            <a:ext cx="715164" cy="54707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시작</a:t>
            </a:r>
          </a:p>
        </p:txBody>
      </p:sp>
      <p:sp>
        <p:nvSpPr>
          <p:cNvPr id="53" name="타원 52"/>
          <p:cNvSpPr/>
          <p:nvPr/>
        </p:nvSpPr>
        <p:spPr>
          <a:xfrm>
            <a:off x="10067305" y="4607577"/>
            <a:ext cx="715164" cy="54707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끝</a:t>
            </a:r>
          </a:p>
        </p:txBody>
      </p:sp>
      <p:cxnSp>
        <p:nvCxnSpPr>
          <p:cNvPr id="13" name="연결선: 구부러짐 12"/>
          <p:cNvCxnSpPr>
            <a:stCxn id="11" idx="6"/>
            <a:endCxn id="8" idx="1"/>
          </p:cNvCxnSpPr>
          <p:nvPr/>
        </p:nvCxnSpPr>
        <p:spPr>
          <a:xfrm>
            <a:off x="4185195" y="4881117"/>
            <a:ext cx="599353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49" idx="1"/>
          </p:cNvCxnSpPr>
          <p:nvPr/>
        </p:nvCxnSpPr>
        <p:spPr>
          <a:xfrm flipV="1">
            <a:off x="5946114" y="4881117"/>
            <a:ext cx="599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9" idx="3"/>
            <a:endCxn id="50" idx="1"/>
          </p:cNvCxnSpPr>
          <p:nvPr/>
        </p:nvCxnSpPr>
        <p:spPr>
          <a:xfrm>
            <a:off x="7707033" y="4881117"/>
            <a:ext cx="599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/>
          <p:cNvCxnSpPr>
            <a:stCxn id="50" idx="0"/>
            <a:endCxn id="49" idx="0"/>
          </p:cNvCxnSpPr>
          <p:nvPr/>
        </p:nvCxnSpPr>
        <p:spPr>
          <a:xfrm rot="16200000" flipV="1">
            <a:off x="8006710" y="3727118"/>
            <a:ext cx="12700" cy="176091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/>
          <p:cNvCxnSpPr>
            <a:stCxn id="49" idx="2"/>
            <a:endCxn id="53" idx="4"/>
          </p:cNvCxnSpPr>
          <p:nvPr/>
        </p:nvCxnSpPr>
        <p:spPr>
          <a:xfrm rot="5400000" flipH="1" flipV="1">
            <a:off x="8775567" y="3505336"/>
            <a:ext cx="1" cy="329863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8518769" y="5459454"/>
            <a:ext cx="813731" cy="2422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s(t)&lt;0</a:t>
            </a:r>
            <a:endParaRPr lang="ko-KR" altLang="en-US" sz="1100" dirty="0"/>
          </a:p>
        </p:txBody>
      </p:sp>
      <p:sp>
        <p:nvSpPr>
          <p:cNvPr id="58" name="화살표: 위쪽 57"/>
          <p:cNvSpPr/>
          <p:nvPr/>
        </p:nvSpPr>
        <p:spPr>
          <a:xfrm>
            <a:off x="9668584" y="3990382"/>
            <a:ext cx="340242" cy="51036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794113" y="5800814"/>
            <a:ext cx="8509310" cy="79044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함수를 이용하여 위치 계산 부분을 개선하여라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(exam7.c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코드를 이용하라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.)</a:t>
            </a:r>
          </a:p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프로젝트를 만들어 모듈을 등록하여 사용하는 법은 생략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-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시간이 남으면 강의 가능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499316" y="2322222"/>
            <a:ext cx="1441026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저항계수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889309" y="1949516"/>
            <a:ext cx="200553" cy="3546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연결선: 꺾임 53"/>
          <p:cNvCxnSpPr>
            <a:stCxn id="36" idx="4"/>
            <a:endCxn id="62" idx="1"/>
          </p:cNvCxnSpPr>
          <p:nvPr/>
        </p:nvCxnSpPr>
        <p:spPr>
          <a:xfrm rot="16200000" flipH="1">
            <a:off x="6616949" y="1676771"/>
            <a:ext cx="255005" cy="1509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개체 62"/>
          <p:cNvGraphicFramePr>
            <a:graphicFrameLocks noChangeAspect="1"/>
          </p:cNvGraphicFramePr>
          <p:nvPr>
            <p:extLst/>
          </p:nvPr>
        </p:nvGraphicFramePr>
        <p:xfrm>
          <a:off x="6006534" y="3511178"/>
          <a:ext cx="12366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19" name="Formula" r:id="rId13" imgW="623880" imgH="147600" progId="Equation.Ribbit">
                  <p:embed/>
                </p:oleObj>
              </mc:Choice>
              <mc:Fallback>
                <p:oleObj name="Formula" r:id="rId13" imgW="623880" imgH="147600" progId="Equation.Ribbit">
                  <p:embed/>
                  <p:pic>
                    <p:nvPicPr>
                      <p:cNvPr id="63" name="개체 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06534" y="3511178"/>
                        <a:ext cx="1236662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개체 63"/>
          <p:cNvGraphicFramePr>
            <a:graphicFrameLocks noChangeAspect="1"/>
          </p:cNvGraphicFramePr>
          <p:nvPr>
            <p:extLst/>
          </p:nvPr>
        </p:nvGraphicFramePr>
        <p:xfrm>
          <a:off x="6007100" y="3990975"/>
          <a:ext cx="10858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20" name="Formula" r:id="rId15" imgW="547560" imgH="145080" progId="Equation.Ribbit">
                  <p:embed/>
                </p:oleObj>
              </mc:Choice>
              <mc:Fallback>
                <p:oleObj name="Formula" r:id="rId15" imgW="547560" imgH="145080" progId="Equation.Ribbit">
                  <p:embed/>
                  <p:pic>
                    <p:nvPicPr>
                      <p:cNvPr id="64" name="개체 6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07100" y="3990975"/>
                        <a:ext cx="108585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개체 64"/>
          <p:cNvGraphicFramePr>
            <a:graphicFrameLocks noChangeAspect="1"/>
          </p:cNvGraphicFramePr>
          <p:nvPr>
            <p:extLst/>
          </p:nvPr>
        </p:nvGraphicFramePr>
        <p:xfrm>
          <a:off x="4058295" y="3737252"/>
          <a:ext cx="236538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21" name="Formula" r:id="rId17" imgW="118440" imgH="108000" progId="Equation.Ribbit">
                  <p:embed/>
                </p:oleObj>
              </mc:Choice>
              <mc:Fallback>
                <p:oleObj name="Formula" r:id="rId17" imgW="118440" imgH="108000" progId="Equation.Ribbit">
                  <p:embed/>
                  <p:pic>
                    <p:nvPicPr>
                      <p:cNvPr id="65" name="개체 6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58295" y="3737252"/>
                        <a:ext cx="236538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개체 65"/>
          <p:cNvGraphicFramePr>
            <a:graphicFrameLocks noChangeAspect="1"/>
          </p:cNvGraphicFramePr>
          <p:nvPr>
            <p:extLst/>
          </p:nvPr>
        </p:nvGraphicFramePr>
        <p:xfrm>
          <a:off x="4064859" y="2841705"/>
          <a:ext cx="223837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22" name="Formula" r:id="rId19" imgW="111960" imgH="108000" progId="Equation.Ribbit">
                  <p:embed/>
                </p:oleObj>
              </mc:Choice>
              <mc:Fallback>
                <p:oleObj name="Formula" r:id="rId19" imgW="111960" imgH="108000" progId="Equation.Ribbit">
                  <p:embed/>
                  <p:pic>
                    <p:nvPicPr>
                      <p:cNvPr id="66" name="개체 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4859" y="2841705"/>
                        <a:ext cx="223837" cy="21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개체 66"/>
          <p:cNvGraphicFramePr>
            <a:graphicFrameLocks noChangeAspect="1"/>
          </p:cNvGraphicFramePr>
          <p:nvPr>
            <p:extLst/>
          </p:nvPr>
        </p:nvGraphicFramePr>
        <p:xfrm>
          <a:off x="4113757" y="3390827"/>
          <a:ext cx="14287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23" name="Formula" r:id="rId20" imgW="71280" imgH="140040" progId="Equation.Ribbit">
                  <p:embed/>
                </p:oleObj>
              </mc:Choice>
              <mc:Fallback>
                <p:oleObj name="Formula" r:id="rId20" imgW="71280" imgH="140040" progId="Equation.Ribbit">
                  <p:embed/>
                  <p:pic>
                    <p:nvPicPr>
                      <p:cNvPr id="67" name="개체 6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113757" y="3390827"/>
                        <a:ext cx="142875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개체 67"/>
          <p:cNvGraphicFramePr>
            <a:graphicFrameLocks noChangeAspect="1"/>
          </p:cNvGraphicFramePr>
          <p:nvPr>
            <p:extLst/>
          </p:nvPr>
        </p:nvGraphicFramePr>
        <p:xfrm>
          <a:off x="4060825" y="3129818"/>
          <a:ext cx="23495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24" name="Formula" r:id="rId22" imgW="117000" imgH="108000" progId="Equation.Ribbit">
                  <p:embed/>
                </p:oleObj>
              </mc:Choice>
              <mc:Fallback>
                <p:oleObj name="Formula" r:id="rId22" imgW="117000" imgH="108000" progId="Equation.Ribbit">
                  <p:embed/>
                  <p:pic>
                    <p:nvPicPr>
                      <p:cNvPr id="68" name="개체 6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060825" y="3129818"/>
                        <a:ext cx="234950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52" name="직사각형 51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직사각형 79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1" name="자유형: 도형 80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자유형: 도형 82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자유형: 도형 84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chemeClr val="accent6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7" name="자유형: 도형 86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자유형: 도형 88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60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Window"/>
          <p:cNvGrpSpPr/>
          <p:nvPr>
            <p:custDataLst>
              <p:custData r:id="rId1"/>
            </p:custDataLst>
          </p:nvPr>
        </p:nvGrpSpPr>
        <p:grpSpPr>
          <a:xfrm>
            <a:off x="2740441" y="1688164"/>
            <a:ext cx="8576603" cy="4861492"/>
            <a:chOff x="0" y="0"/>
            <a:chExt cx="9144000" cy="6858000"/>
          </a:xfrm>
        </p:grpSpPr>
        <p:grpSp>
          <p:nvGrpSpPr>
            <p:cNvPr id="58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6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endParaRPr lang="en-US" kern="0" dirty="0">
                  <a:latin typeface="Segoe UI"/>
                </a:endParaRPr>
              </a:p>
            </p:txBody>
          </p:sp>
          <p:sp>
            <p:nvSpPr>
              <p:cNvPr id="68" name="WindowTitle"/>
              <p:cNvSpPr txBox="1"/>
              <p:nvPr/>
            </p:nvSpPr>
            <p:spPr>
              <a:xfrm>
                <a:off x="240976" y="42736"/>
                <a:ext cx="53963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Editor</a:t>
                </a:r>
              </a:p>
            </p:txBody>
          </p:sp>
        </p:grpSp>
        <p:grpSp>
          <p:nvGrpSpPr>
            <p:cNvPr id="5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595" y="2026154"/>
            <a:ext cx="2958529" cy="22207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3926" y="2302508"/>
            <a:ext cx="4155134" cy="39038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230061" y="2025433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증감 연산자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30061" y="2567304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복합 대입 연산자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30061" y="3101824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while / for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샘플 예제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230061" y="3632581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break / continue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46" name="직사각형 45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직사각형 46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자유형: 도형 49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자유형: 도형 51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자유형: 도형 53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자유형: 도형 55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936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81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2" name="Group 2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3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5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4" descr="http://pentagist.com/wp-content/uploads/2014/10/5-things-you-should-do-in-a-boring-class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1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3632297"/>
            <a:ext cx="10602096" cy="2170389"/>
          </a:xfrm>
          <a:custGeom>
            <a:avLst/>
            <a:gdLst>
              <a:gd name="T0" fmla="*/ 2253 w 2259"/>
              <a:gd name="T1" fmla="*/ 195 h 413"/>
              <a:gd name="T2" fmla="*/ 2064 w 2259"/>
              <a:gd name="T3" fmla="*/ 7 h 413"/>
              <a:gd name="T4" fmla="*/ 2062 w 2259"/>
              <a:gd name="T5" fmla="*/ 5 h 413"/>
              <a:gd name="T6" fmla="*/ 2048 w 2259"/>
              <a:gd name="T7" fmla="*/ 0 h 413"/>
              <a:gd name="T8" fmla="*/ 891 w 2259"/>
              <a:gd name="T9" fmla="*/ 0 h 413"/>
              <a:gd name="T10" fmla="*/ 851 w 2259"/>
              <a:gd name="T11" fmla="*/ 0 h 413"/>
              <a:gd name="T12" fmla="*/ 541 w 2259"/>
              <a:gd name="T13" fmla="*/ 0 h 413"/>
              <a:gd name="T14" fmla="*/ 54 w 2259"/>
              <a:gd name="T15" fmla="*/ 0 h 413"/>
              <a:gd name="T16" fmla="*/ 0 w 2259"/>
              <a:gd name="T17" fmla="*/ 0 h 413"/>
              <a:gd name="T18" fmla="*/ 0 w 2259"/>
              <a:gd name="T19" fmla="*/ 413 h 413"/>
              <a:gd name="T20" fmla="*/ 54 w 2259"/>
              <a:gd name="T21" fmla="*/ 413 h 413"/>
              <a:gd name="T22" fmla="*/ 541 w 2259"/>
              <a:gd name="T23" fmla="*/ 413 h 413"/>
              <a:gd name="T24" fmla="*/ 851 w 2259"/>
              <a:gd name="T25" fmla="*/ 413 h 413"/>
              <a:gd name="T26" fmla="*/ 891 w 2259"/>
              <a:gd name="T27" fmla="*/ 413 h 413"/>
              <a:gd name="T28" fmla="*/ 2048 w 2259"/>
              <a:gd name="T29" fmla="*/ 413 h 413"/>
              <a:gd name="T30" fmla="*/ 2062 w 2259"/>
              <a:gd name="T31" fmla="*/ 408 h 413"/>
              <a:gd name="T32" fmla="*/ 2064 w 2259"/>
              <a:gd name="T33" fmla="*/ 406 h 413"/>
              <a:gd name="T34" fmla="*/ 2253 w 2259"/>
              <a:gd name="T35" fmla="*/ 217 h 413"/>
              <a:gd name="T36" fmla="*/ 2253 w 2259"/>
              <a:gd name="T37" fmla="*/ 1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59" h="413">
                <a:moveTo>
                  <a:pt x="2253" y="195"/>
                </a:moveTo>
                <a:cubicBezTo>
                  <a:pt x="2064" y="7"/>
                  <a:pt x="2064" y="7"/>
                  <a:pt x="2064" y="7"/>
                </a:cubicBezTo>
                <a:cubicBezTo>
                  <a:pt x="2064" y="6"/>
                  <a:pt x="2063" y="5"/>
                  <a:pt x="2062" y="5"/>
                </a:cubicBezTo>
                <a:cubicBezTo>
                  <a:pt x="2058" y="2"/>
                  <a:pt x="2053" y="0"/>
                  <a:pt x="2048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13"/>
                  <a:pt x="0" y="413"/>
                  <a:pt x="0" y="413"/>
                </a:cubicBezTo>
                <a:cubicBezTo>
                  <a:pt x="54" y="413"/>
                  <a:pt x="54" y="413"/>
                  <a:pt x="54" y="413"/>
                </a:cubicBezTo>
                <a:cubicBezTo>
                  <a:pt x="541" y="413"/>
                  <a:pt x="541" y="413"/>
                  <a:pt x="541" y="413"/>
                </a:cubicBezTo>
                <a:cubicBezTo>
                  <a:pt x="851" y="413"/>
                  <a:pt x="851" y="413"/>
                  <a:pt x="851" y="413"/>
                </a:cubicBezTo>
                <a:cubicBezTo>
                  <a:pt x="891" y="413"/>
                  <a:pt x="891" y="413"/>
                  <a:pt x="891" y="413"/>
                </a:cubicBezTo>
                <a:cubicBezTo>
                  <a:pt x="2048" y="413"/>
                  <a:pt x="2048" y="413"/>
                  <a:pt x="2048" y="413"/>
                </a:cubicBezTo>
                <a:cubicBezTo>
                  <a:pt x="2053" y="413"/>
                  <a:pt x="2058" y="411"/>
                  <a:pt x="2062" y="408"/>
                </a:cubicBezTo>
                <a:cubicBezTo>
                  <a:pt x="2063" y="407"/>
                  <a:pt x="2064" y="406"/>
                  <a:pt x="2064" y="406"/>
                </a:cubicBezTo>
                <a:cubicBezTo>
                  <a:pt x="2253" y="217"/>
                  <a:pt x="2253" y="217"/>
                  <a:pt x="2253" y="217"/>
                </a:cubicBezTo>
                <a:cubicBezTo>
                  <a:pt x="2259" y="211"/>
                  <a:pt x="2259" y="201"/>
                  <a:pt x="2253" y="195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3733" y="3962400"/>
            <a:ext cx="8458200" cy="9589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400">
                <a:solidFill>
                  <a:srgbClr val="FEFFFF"/>
                </a:solidFill>
              </a:rPr>
              <a:t>Question?</a:t>
            </a:r>
          </a:p>
        </p:txBody>
      </p:sp>
      <p:pic>
        <p:nvPicPr>
          <p:cNvPr id="9" name="Picture 2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1489" y="8157435"/>
            <a:ext cx="497003" cy="49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9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while</a:t>
            </a:r>
          </a:p>
        </p:txBody>
      </p:sp>
      <p:pic>
        <p:nvPicPr>
          <p:cNvPr id="88068" name="Picture 4" descr="http://image.slidesharecdn.com/loopsinc-131116013652-phpapp01/95/loops-in-c-9-638.jpg?cb=138456582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9" r="58930" b="9530"/>
          <a:stretch/>
        </p:blipFill>
        <p:spPr bwMode="auto">
          <a:xfrm>
            <a:off x="6953379" y="1871485"/>
            <a:ext cx="3050314" cy="437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70" name="Picture 6" descr="http://www.sitesbay.com/cprogramming/images/control-statement/while-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61" y="1607146"/>
            <a:ext cx="3813816" cy="491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25" name="직사각형 24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직사각형 25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자유형: 도형 29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자유형: 도형 44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자유형: 도형 46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자유형: 도형 48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자유형: 도형 50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69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continue / break</a:t>
            </a:r>
          </a:p>
        </p:txBody>
      </p:sp>
      <p:pic>
        <p:nvPicPr>
          <p:cNvPr id="88066" name="Picture 2" descr="http://programmingclangauge.weebly.com/uploads/1/4/0/6/14068534/6028275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160" y="1175514"/>
            <a:ext cx="3220588" cy="242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0" name="Picture 2" descr="http://www.edugrabs.com/wp-content/uploads/2015/12/break-statement-in-while-loop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67"/>
          <a:stretch/>
        </p:blipFill>
        <p:spPr bwMode="auto">
          <a:xfrm>
            <a:off x="8358748" y="1102500"/>
            <a:ext cx="2876696" cy="277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"/>
          <p:cNvSpPr/>
          <p:nvPr>
            <p:custDataLst>
              <p:custData r:id="rId1"/>
            </p:custDataLst>
          </p:nvPr>
        </p:nvSpPr>
        <p:spPr>
          <a:xfrm>
            <a:off x="2820620" y="4043138"/>
            <a:ext cx="2092854" cy="96346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while(</a:t>
            </a:r>
            <a:r>
              <a:rPr lang="ko-KR" altLang="en-US" sz="1400" dirty="0">
                <a:latin typeface="Consolas" panose="020B0609020204030204" pitchFamily="49" charset="0"/>
                <a:cs typeface="Segoe UI" pitchFamily="34" charset="0"/>
              </a:rPr>
              <a:t>나 </a:t>
            </a:r>
            <a:r>
              <a:rPr lang="en-US" altLang="ko-KR" sz="1400" dirty="0">
                <a:latin typeface="Consolas" panose="020B0609020204030204" pitchFamily="49" charset="0"/>
                <a:cs typeface="Segoe UI" pitchFamily="34" charset="0"/>
              </a:rPr>
              <a:t>== 0)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  <a:cs typeface="Segoe UI" pitchFamily="34" charset="0"/>
              </a:rPr>
              <a:t>집을 지킨다</a:t>
            </a:r>
            <a:r>
              <a:rPr lang="en-US" altLang="ko-KR" sz="1400" dirty="0">
                <a:latin typeface="Consolas" panose="020B0609020204030204" pitchFamily="49" charset="0"/>
                <a:cs typeface="Segoe UI" pitchFamily="34" charset="0"/>
              </a:rPr>
              <a:t>;</a:t>
            </a:r>
            <a:endParaRPr lang="en-US" sz="1400" dirty="0">
              <a:latin typeface="Consolas" panose="020B0609020204030204" pitchFamily="49" charset="0"/>
              <a:cs typeface="Segoe UI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}</a:t>
            </a:r>
          </a:p>
        </p:txBody>
      </p:sp>
      <p:sp>
        <p:nvSpPr>
          <p:cNvPr id="26" name="Content"/>
          <p:cNvSpPr/>
          <p:nvPr>
            <p:custDataLst>
              <p:custData r:id="rId2"/>
            </p:custDataLst>
          </p:nvPr>
        </p:nvSpPr>
        <p:spPr>
          <a:xfrm>
            <a:off x="2820620" y="5194871"/>
            <a:ext cx="2092854" cy="13914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while(1</a:t>
            </a:r>
            <a:r>
              <a:rPr lang="en-US" altLang="ko-KR" sz="1400" dirty="0">
                <a:latin typeface="Consolas" panose="020B0609020204030204" pitchFamily="49" charset="0"/>
                <a:cs typeface="Segoe UI" pitchFamily="34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    if (</a:t>
            </a:r>
            <a:r>
              <a:rPr lang="ko-KR" altLang="en-US" sz="1400" dirty="0">
                <a:latin typeface="Consolas" panose="020B0609020204030204" pitchFamily="49" charset="0"/>
                <a:cs typeface="Segoe UI" pitchFamily="34" charset="0"/>
              </a:rPr>
              <a:t>나 </a:t>
            </a:r>
            <a:r>
              <a:rPr lang="en-US" altLang="ko-KR" sz="1400" dirty="0">
                <a:latin typeface="Consolas" panose="020B0609020204030204" pitchFamily="49" charset="0"/>
                <a:cs typeface="Segoe UI" pitchFamily="34" charset="0"/>
              </a:rPr>
              <a:t>== 1)</a:t>
            </a:r>
          </a:p>
          <a:p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   </a:t>
            </a:r>
            <a:r>
              <a:rPr lang="ko-KR" altLang="en-US" sz="1400" dirty="0">
                <a:latin typeface="Consolas" panose="020B0609020204030204" pitchFamily="49" charset="0"/>
                <a:cs typeface="Segoe UI" pitchFamily="34" charset="0"/>
              </a:rPr>
              <a:t>     </a:t>
            </a:r>
            <a:r>
              <a:rPr lang="en-US" altLang="ko-KR" sz="1400" dirty="0">
                <a:latin typeface="Consolas" panose="020B0609020204030204" pitchFamily="49" charset="0"/>
                <a:cs typeface="Segoe UI" pitchFamily="34" charset="0"/>
              </a:rPr>
              <a:t>break;</a:t>
            </a:r>
            <a:endParaRPr lang="en-US" sz="1400" dirty="0">
              <a:latin typeface="Consolas" panose="020B0609020204030204" pitchFamily="49" charset="0"/>
              <a:cs typeface="Segoe UI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    </a:t>
            </a:r>
            <a:r>
              <a:rPr lang="ko-KR" altLang="en-US" sz="1400" dirty="0">
                <a:latin typeface="Consolas" panose="020B0609020204030204" pitchFamily="49" charset="0"/>
                <a:cs typeface="Segoe UI" pitchFamily="34" charset="0"/>
              </a:rPr>
              <a:t>집을 지킨다</a:t>
            </a:r>
            <a:r>
              <a:rPr lang="en-US" altLang="ko-KR" sz="1400" dirty="0">
                <a:latin typeface="Consolas" panose="020B0609020204030204" pitchFamily="49" charset="0"/>
                <a:cs typeface="Segoe UI" pitchFamily="34" charset="0"/>
              </a:rPr>
              <a:t>;</a:t>
            </a:r>
            <a:endParaRPr lang="en-US" sz="1400" dirty="0">
              <a:latin typeface="Consolas" panose="020B0609020204030204" pitchFamily="49" charset="0"/>
              <a:cs typeface="Segoe UI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}</a:t>
            </a:r>
          </a:p>
        </p:txBody>
      </p:sp>
      <p:pic>
        <p:nvPicPr>
          <p:cNvPr id="89092" name="Picture 4" descr="http://cfile6.uf.tistory.com/image/170C4B4050070BB51C026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678" y="4193349"/>
            <a:ext cx="2774084" cy="20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5027712" y="4051037"/>
            <a:ext cx="3435352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내가 없을 동안 집 잘 지켜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!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027712" y="5233631"/>
            <a:ext cx="3435352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내가 오면 집 지키는 걸 멈춰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!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46" name="직사각형 45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직사각형 46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자유형: 도형 49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자유형: 도형 51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자유형: 도형 53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자유형: 도형 55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90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0" y="1020253"/>
            <a:ext cx="2586801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프로그래머의 프로포즈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46" name="직사각형 45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직사각형 46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자유형: 도형 49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자유형: 도형 51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자유형: 도형 53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자유형: 도형 55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 bwMode="auto">
          <a:xfrm>
            <a:off x="2829261" y="1726557"/>
            <a:ext cx="8440524" cy="42343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en-US" altLang="ko-KR" sz="6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while(1) </a:t>
            </a:r>
          </a:p>
          <a:p>
            <a:pPr latinLnBrk="1"/>
            <a:r>
              <a:rPr lang="en-US" altLang="ko-KR" sz="6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 </a:t>
            </a:r>
          </a:p>
          <a:p>
            <a:pPr latinLnBrk="1"/>
            <a:r>
              <a:rPr lang="en-US" altLang="ko-KR" sz="6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6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ILoveYOU</a:t>
            </a:r>
            <a:r>
              <a:rPr lang="en-US" altLang="ko-KR" sz="6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 </a:t>
            </a:r>
          </a:p>
          <a:p>
            <a:pPr latinLnBrk="1"/>
            <a:r>
              <a:rPr lang="en-US" altLang="ko-KR" sz="6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3907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증감 연산자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83972" name="Picture 4" descr="http://wearehacker.com/files/attach/images/42791/035/008/d1c9768f048b3fd6f44a5999f09d8fb3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" t="3986" r="3907" b="6428"/>
          <a:stretch/>
        </p:blipFill>
        <p:spPr bwMode="auto">
          <a:xfrm>
            <a:off x="2829260" y="1527449"/>
            <a:ext cx="4284899" cy="223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4" name="Picture 6" descr="http://cfile6.uf.tistory.com/image/220AAA41512C860333EC4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3" t="9705" r="9029" b="5270"/>
          <a:stretch/>
        </p:blipFill>
        <p:spPr bwMode="auto">
          <a:xfrm>
            <a:off x="2896182" y="3757933"/>
            <a:ext cx="3800346" cy="283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7493539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복합 대입 연산자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28" name="Picture 2" descr="http://mblogthumb2.phinf.naver.net/20160203_85/skyvvv624_145449320688241oHU_PNG/7.PNG?type=w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85"/>
          <a:stretch/>
        </p:blipFill>
        <p:spPr bwMode="auto">
          <a:xfrm>
            <a:off x="7493539" y="1603515"/>
            <a:ext cx="3420895" cy="316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0" name="직사각형 2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직사각형 30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자유형: 도형 34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자유형: 도형 36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자유형: 도형 38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자유형: 도형 40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16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중복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while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261" y="1603515"/>
            <a:ext cx="5972175" cy="482917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8782386" y="2869856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Quiz</a:t>
            </a:r>
          </a:p>
        </p:txBody>
      </p:sp>
      <p:pic>
        <p:nvPicPr>
          <p:cNvPr id="87050" name="Picture 10" descr="http://cfile5.uf.tistory.com/image/22278C37553653742F9C8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44" b="16100"/>
          <a:stretch/>
        </p:blipFill>
        <p:spPr bwMode="auto">
          <a:xfrm>
            <a:off x="8789783" y="3477847"/>
            <a:ext cx="3136450" cy="3318986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276136" y="922214"/>
            <a:ext cx="2070885" cy="2201015"/>
            <a:chOff x="276135" y="970344"/>
            <a:chExt cx="2070885" cy="2201015"/>
          </a:xfrm>
        </p:grpSpPr>
        <p:sp>
          <p:nvSpPr>
            <p:cNvPr id="30" name="직사각형 2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직사각형 43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자유형: 도형 44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자유형: 도형 46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자유형: 도형 48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 err="1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반복문</a:t>
              </a:r>
              <a:endParaRPr lang="ko-KR" altLang="en-US" sz="1600" b="1" kern="12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자유형: 도형 50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Redirection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자유형: 도형 52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dirty="0">
                  <a:solidFill>
                    <a:srgbClr val="00B0F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사용자 정의 함수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196774"/>
              </p:ext>
            </p:extLst>
          </p:nvPr>
        </p:nvGraphicFramePr>
        <p:xfrm>
          <a:off x="4925976" y="2160620"/>
          <a:ext cx="49371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0" name="Formula" r:id="rId5" imgW="2490480" imgH="148680" progId="Equation.Ribbit">
                  <p:embed/>
                </p:oleObj>
              </mc:Choice>
              <mc:Fallback>
                <p:oleObj name="Formula" r:id="rId5" imgW="2490480" imgH="148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5976" y="2160620"/>
                        <a:ext cx="49371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4884615" y="2089048"/>
            <a:ext cx="5072185" cy="426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362540"/>
              </p:ext>
            </p:extLst>
          </p:nvPr>
        </p:nvGraphicFramePr>
        <p:xfrm>
          <a:off x="5391440" y="6236785"/>
          <a:ext cx="303212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1" name="Formula" r:id="rId7" imgW="1530360" imgH="136080" progId="Equation.Ribbit">
                  <p:embed/>
                </p:oleObj>
              </mc:Choice>
              <mc:Fallback>
                <p:oleObj name="Formula" r:id="rId7" imgW="1530360" imgH="13608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1440" y="6236785"/>
                        <a:ext cx="3032125" cy="27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직사각형 22"/>
          <p:cNvSpPr/>
          <p:nvPr/>
        </p:nvSpPr>
        <p:spPr>
          <a:xfrm>
            <a:off x="5189416" y="6159421"/>
            <a:ext cx="3438770" cy="426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43557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DADB25C7-4D55-47E7-9ECE-025888955B2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B14FD70-E32A-40A7-8137-5E958E012D2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5B76BF7-5D2B-48E0-B486-67D3E2388CA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CF61964-04D5-4375-84BC-992122D9347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AF6750A-C71A-49E5-8B65-F7C046A2BB3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6916</TotalTime>
  <Words>978</Words>
  <Application>Microsoft Office PowerPoint</Application>
  <PresentationFormat>와이드스크린</PresentationFormat>
  <Paragraphs>430</Paragraphs>
  <Slides>40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HY궁서B</vt:lpstr>
      <vt:lpstr>HY중고딕</vt:lpstr>
      <vt:lpstr>나눔고딕코딩</vt:lpstr>
      <vt:lpstr>맑은 고딕</vt:lpstr>
      <vt:lpstr>서울남산체 B</vt:lpstr>
      <vt:lpstr>Century Gothic</vt:lpstr>
      <vt:lpstr>Consolas</vt:lpstr>
      <vt:lpstr>Segoe UI</vt:lpstr>
      <vt:lpstr>Wingdings 3</vt:lpstr>
      <vt:lpstr>줄기</vt:lpstr>
      <vt:lpstr>Formula</vt:lpstr>
      <vt:lpstr>Startup Coding with C  [3. 반복과 함수] for data science and mathematical model simulation</vt:lpstr>
      <vt:lpstr>Index</vt:lpstr>
      <vt:lpstr>반복</vt:lpstr>
      <vt:lpstr>반복</vt:lpstr>
      <vt:lpstr>반복</vt:lpstr>
      <vt:lpstr>반복</vt:lpstr>
      <vt:lpstr>반복</vt:lpstr>
      <vt:lpstr>반복</vt:lpstr>
      <vt:lpstr>반복</vt:lpstr>
      <vt:lpstr>for 반복</vt:lpstr>
      <vt:lpstr>반복</vt:lpstr>
      <vt:lpstr>반복</vt:lpstr>
      <vt:lpstr>반복</vt:lpstr>
      <vt:lpstr>반복</vt:lpstr>
      <vt:lpstr>반복</vt:lpstr>
      <vt:lpstr>반복</vt:lpstr>
      <vt:lpstr>Redirection</vt:lpstr>
      <vt:lpstr>Redirection</vt:lpstr>
      <vt:lpstr>Redirection</vt:lpstr>
      <vt:lpstr>Redirection</vt:lpstr>
      <vt:lpstr>Redirection</vt:lpstr>
      <vt:lpstr>Redirection</vt:lpstr>
      <vt:lpstr>Redirection</vt:lpstr>
      <vt:lpstr>Redirection 반복</vt:lpstr>
      <vt:lpstr>Redirection 반복</vt:lpstr>
      <vt:lpstr>Redirection 반복</vt:lpstr>
      <vt:lpstr>Redirection 반복</vt:lpstr>
      <vt:lpstr>Redirection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Coding with C  for data science and mathematical model simulation</dc:title>
  <dc:creator>서종현</dc:creator>
  <cp:lastModifiedBy>서종현</cp:lastModifiedBy>
  <cp:revision>375</cp:revision>
  <dcterms:created xsi:type="dcterms:W3CDTF">2016-08-09T07:30:38Z</dcterms:created>
  <dcterms:modified xsi:type="dcterms:W3CDTF">2016-08-18T07:32:34Z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https://d.docs.live.net/d7e4888740adec00/강의데이터/부산대학특강/특강PPT3_1.pptx</vt:lpwstr>
  </property>
</Properties>
</file>