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4"/>
  </p:sldMasterIdLst>
  <p:notesMasterIdLst>
    <p:notesMasterId r:id="rId70"/>
  </p:notesMasterIdLst>
  <p:sldIdLst>
    <p:sldId id="256" r:id="rId15"/>
    <p:sldId id="258" r:id="rId16"/>
    <p:sldId id="328" r:id="rId17"/>
    <p:sldId id="329" r:id="rId18"/>
    <p:sldId id="364" r:id="rId19"/>
    <p:sldId id="365" r:id="rId20"/>
    <p:sldId id="334" r:id="rId21"/>
    <p:sldId id="366" r:id="rId22"/>
    <p:sldId id="367" r:id="rId23"/>
    <p:sldId id="368" r:id="rId24"/>
    <p:sldId id="337" r:id="rId25"/>
    <p:sldId id="369" r:id="rId26"/>
    <p:sldId id="370" r:id="rId27"/>
    <p:sldId id="338" r:id="rId28"/>
    <p:sldId id="372" r:id="rId29"/>
    <p:sldId id="339" r:id="rId30"/>
    <p:sldId id="371" r:id="rId31"/>
    <p:sldId id="374" r:id="rId32"/>
    <p:sldId id="375" r:id="rId33"/>
    <p:sldId id="415" r:id="rId34"/>
    <p:sldId id="416" r:id="rId35"/>
    <p:sldId id="417" r:id="rId36"/>
    <p:sldId id="418" r:id="rId37"/>
    <p:sldId id="419" r:id="rId38"/>
    <p:sldId id="420" r:id="rId39"/>
    <p:sldId id="376" r:id="rId40"/>
    <p:sldId id="373" r:id="rId41"/>
    <p:sldId id="377" r:id="rId42"/>
    <p:sldId id="401" r:id="rId43"/>
    <p:sldId id="409" r:id="rId44"/>
    <p:sldId id="394" r:id="rId45"/>
    <p:sldId id="406" r:id="rId46"/>
    <p:sldId id="407" r:id="rId47"/>
    <p:sldId id="408" r:id="rId48"/>
    <p:sldId id="395" r:id="rId49"/>
    <p:sldId id="396" r:id="rId50"/>
    <p:sldId id="397" r:id="rId51"/>
    <p:sldId id="400" r:id="rId52"/>
    <p:sldId id="399" r:id="rId53"/>
    <p:sldId id="398" r:id="rId54"/>
    <p:sldId id="403" r:id="rId55"/>
    <p:sldId id="379" r:id="rId56"/>
    <p:sldId id="405" r:id="rId57"/>
    <p:sldId id="380" r:id="rId58"/>
    <p:sldId id="381" r:id="rId59"/>
    <p:sldId id="378" r:id="rId60"/>
    <p:sldId id="410" r:id="rId61"/>
    <p:sldId id="389" r:id="rId62"/>
    <p:sldId id="390" r:id="rId63"/>
    <p:sldId id="391" r:id="rId64"/>
    <p:sldId id="388" r:id="rId65"/>
    <p:sldId id="413" r:id="rId66"/>
    <p:sldId id="411" r:id="rId67"/>
    <p:sldId id="412" r:id="rId68"/>
    <p:sldId id="402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63" Type="http://schemas.openxmlformats.org/officeDocument/2006/relationships/slide" Target="slides/slide49.xml"/><Relationship Id="rId68" Type="http://schemas.openxmlformats.org/officeDocument/2006/relationships/slide" Target="slides/slide54.xml"/><Relationship Id="rId7" Type="http://schemas.openxmlformats.org/officeDocument/2006/relationships/customXml" Target="../customXml/item7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66" Type="http://schemas.openxmlformats.org/officeDocument/2006/relationships/slide" Target="slides/slide52.xml"/><Relationship Id="rId7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61" Type="http://schemas.openxmlformats.org/officeDocument/2006/relationships/slide" Target="slides/slide47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7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slide" Target="slides/slide42.xml"/><Relationship Id="rId64" Type="http://schemas.openxmlformats.org/officeDocument/2006/relationships/slide" Target="slides/slide50.xml"/><Relationship Id="rId69" Type="http://schemas.openxmlformats.org/officeDocument/2006/relationships/slide" Target="slides/slide55.xml"/><Relationship Id="rId8" Type="http://schemas.openxmlformats.org/officeDocument/2006/relationships/customXml" Target="../customXml/item8.xml"/><Relationship Id="rId51" Type="http://schemas.openxmlformats.org/officeDocument/2006/relationships/slide" Target="slides/slide3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slide" Target="slides/slide45.xml"/><Relationship Id="rId67" Type="http://schemas.openxmlformats.org/officeDocument/2006/relationships/slide" Target="slides/slide53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Relationship Id="rId7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67.wmf"/><Relationship Id="rId6" Type="http://schemas.openxmlformats.org/officeDocument/2006/relationships/image" Target="../media/image31.wmf"/><Relationship Id="rId5" Type="http://schemas.openxmlformats.org/officeDocument/2006/relationships/image" Target="../media/image9.wmf"/><Relationship Id="rId4" Type="http://schemas.openxmlformats.org/officeDocument/2006/relationships/image" Target="../media/image4.wmf"/><Relationship Id="rId9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8.wmf"/><Relationship Id="rId7" Type="http://schemas.openxmlformats.org/officeDocument/2006/relationships/image" Target="../media/image4.wmf"/><Relationship Id="rId12" Type="http://schemas.openxmlformats.org/officeDocument/2006/relationships/image" Target="../media/image1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.wmf"/><Relationship Id="rId11" Type="http://schemas.openxmlformats.org/officeDocument/2006/relationships/image" Target="../media/image11.wmf"/><Relationship Id="rId5" Type="http://schemas.openxmlformats.org/officeDocument/2006/relationships/image" Target="../media/image2.wmf"/><Relationship Id="rId10" Type="http://schemas.openxmlformats.org/officeDocument/2006/relationships/image" Target="../media/image10.wmf"/><Relationship Id="rId4" Type="http://schemas.openxmlformats.org/officeDocument/2006/relationships/image" Target="../media/image29.wmf"/><Relationship Id="rId9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30.wmf"/><Relationship Id="rId6" Type="http://schemas.openxmlformats.org/officeDocument/2006/relationships/image" Target="../media/image31.wmf"/><Relationship Id="rId5" Type="http://schemas.openxmlformats.org/officeDocument/2006/relationships/image" Target="../media/image9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5.wmf"/><Relationship Id="rId7" Type="http://schemas.openxmlformats.org/officeDocument/2006/relationships/image" Target="../media/image41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67.wmf"/><Relationship Id="rId6" Type="http://schemas.openxmlformats.org/officeDocument/2006/relationships/image" Target="../media/image31.wmf"/><Relationship Id="rId5" Type="http://schemas.openxmlformats.org/officeDocument/2006/relationships/image" Target="../media/image9.wmf"/><Relationship Id="rId4" Type="http://schemas.openxmlformats.org/officeDocument/2006/relationships/image" Target="../media/image4.wmf"/><Relationship Id="rId9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8B19A-E209-463A-8848-B533B5413DB3}" type="datetimeFigureOut">
              <a:rPr lang="ko-KR" altLang="en-US" smtClean="0"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D13B-4113-4929-B5D3-E2E14C3FC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1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DA40-3431-4B31-8797-A8AD7D0E9D38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399"/>
            <a:ext cx="8911687" cy="57521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22214"/>
            <a:ext cx="8915400" cy="5744308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1669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9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144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151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9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216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223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7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288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295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360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67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6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432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39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9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5" y="130469"/>
            <a:ext cx="8911687" cy="695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914400"/>
            <a:ext cx="8915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0071-259A-491E-9408-2E97BCBBCF55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5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5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4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.wmf"/><Relationship Id="rId22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6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gif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1.wmf"/><Relationship Id="rId22" Type="http://schemas.openxmlformats.org/officeDocument/2006/relationships/image" Target="../media/image6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gi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33.wmf"/><Relationship Id="rId9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84.wmf"/><Relationship Id="rId3" Type="http://schemas.openxmlformats.org/officeDocument/2006/relationships/oleObject" Target="../embeddings/oleObject58.bin"/><Relationship Id="rId7" Type="http://schemas.openxmlformats.org/officeDocument/2006/relationships/image" Target="../media/image85.jpeg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1.wmf"/><Relationship Id="rId11" Type="http://schemas.openxmlformats.org/officeDocument/2006/relationships/image" Target="../media/image83.wmf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80.wmf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6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../customXml/item2.xml"/><Relationship Id="rId7" Type="http://schemas.openxmlformats.org/officeDocument/2006/relationships/image" Target="../media/image89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9.xml"/><Relationship Id="rId6" Type="http://schemas.openxmlformats.org/officeDocument/2006/relationships/image" Target="../media/image88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84.wmf"/><Relationship Id="rId3" Type="http://schemas.openxmlformats.org/officeDocument/2006/relationships/oleObject" Target="../embeddings/oleObject64.bin"/><Relationship Id="rId7" Type="http://schemas.openxmlformats.org/officeDocument/2006/relationships/image" Target="../media/image85.jpeg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1.wmf"/><Relationship Id="rId11" Type="http://schemas.openxmlformats.org/officeDocument/2006/relationships/image" Target="../media/image83.wmf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80.wmf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67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1.wmf"/><Relationship Id="rId22" Type="http://schemas.openxmlformats.org/officeDocument/2006/relationships/image" Target="../media/image6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68.bin"/><Relationship Id="rId7" Type="http://schemas.openxmlformats.org/officeDocument/2006/relationships/image" Target="../media/image105.gif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106.png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97.wmf"/><Relationship Id="rId9" Type="http://schemas.openxmlformats.org/officeDocument/2006/relationships/image" Target="../media/image99.wmf"/><Relationship Id="rId14" Type="http://schemas.openxmlformats.org/officeDocument/2006/relationships/image" Target="../media/image101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8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 Coding with C </a:t>
            </a:r>
            <a:br>
              <a:rPr lang="en-US" altLang="ko-KR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[4. </a:t>
            </a:r>
            <a:r>
              <a:rPr lang="ko-KR" altLang="en-US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구조체와 배열</a:t>
            </a:r>
            <a:r>
              <a:rPr lang="en-US" altLang="ko-KR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br>
              <a:rPr lang="en-US" altLang="ko-KR" dirty="0"/>
            </a:br>
            <a:r>
              <a:rPr lang="en-US" altLang="ko-KR" sz="2400" dirty="0"/>
              <a:t>for data science and mathematical model simulation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Pusan National University</a:t>
            </a:r>
          </a:p>
          <a:p>
            <a:r>
              <a:rPr lang="en-US" altLang="ko-KR" dirty="0"/>
              <a:t>Jong-</a:t>
            </a:r>
            <a:r>
              <a:rPr lang="en-US" altLang="ko-KR" dirty="0" err="1"/>
              <a:t>Hyeon</a:t>
            </a:r>
            <a:r>
              <a:rPr lang="en-US" altLang="ko-KR" dirty="0"/>
              <a:t> </a:t>
            </a:r>
            <a:r>
              <a:rPr lang="en-US" altLang="ko-KR" dirty="0" err="1"/>
              <a:t>Seo</a:t>
            </a:r>
            <a:r>
              <a:rPr lang="en-US" altLang="ko-KR" dirty="0"/>
              <a:t> / </a:t>
            </a:r>
            <a:r>
              <a:rPr lang="en-US" altLang="ko-KR" dirty="0" err="1"/>
              <a:t>Ezfarm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10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Quiz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45565" y="1028228"/>
            <a:ext cx="6367703" cy="47161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벡터의 연산을 함수를 구현하고 테스트하라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586014"/>
            <a:ext cx="6019800" cy="50673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9" name="직사각형 8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76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exam8.c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977" y="1704759"/>
            <a:ext cx="6172200" cy="363855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6" name="직사각형 35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직사각형 36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자유형: 도형 5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자유형: 도형 5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05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exam8.c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671350"/>
            <a:ext cx="4819650" cy="4848225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6" name="직사각형 35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직사각형 36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자유형: 도형 5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자유형: 도형 5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04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exam8.c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03515"/>
            <a:ext cx="6246645" cy="503226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743216" y="4640093"/>
            <a:ext cx="3579779" cy="15175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위치 계산 과정에서 매 계산마다 상수를 매개변수로 받아와서 계산하므로 비효율적이다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</a:p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전역 변수나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정적변수를 이용하면 그러한 문제를 해결할 수 있다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.]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2" name="직사각형 2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직사각형 25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17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32261"/>
              </p:ext>
            </p:extLst>
          </p:nvPr>
        </p:nvGraphicFramePr>
        <p:xfrm>
          <a:off x="2846451" y="2180517"/>
          <a:ext cx="73453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1" name="Formula" r:id="rId3" imgW="3699720" imgH="261720" progId="Equation.Ribbit">
                  <p:embed/>
                </p:oleObj>
              </mc:Choice>
              <mc:Fallback>
                <p:oleObj name="Formula" r:id="rId3" imgW="3699720" imgH="26172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6451" y="2180517"/>
                        <a:ext cx="7345362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499977"/>
              </p:ext>
            </p:extLst>
          </p:nvPr>
        </p:nvGraphicFramePr>
        <p:xfrm>
          <a:off x="9782175" y="4016375"/>
          <a:ext cx="10953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2" name="Formula" r:id="rId5" imgW="550080" imgH="140040" progId="Equation.Ribbit">
                  <p:embed/>
                </p:oleObj>
              </mc:Choice>
              <mc:Fallback>
                <p:oleObj name="Formula" r:id="rId5" imgW="550080" imgH="14004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82175" y="4016375"/>
                        <a:ext cx="1095375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problem8.c</a:t>
            </a:r>
          </a:p>
        </p:txBody>
      </p:sp>
      <p:graphicFrame>
        <p:nvGraphicFramePr>
          <p:cNvPr id="68" name="개체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62530"/>
              </p:ext>
            </p:extLst>
          </p:nvPr>
        </p:nvGraphicFramePr>
        <p:xfrm>
          <a:off x="3017539" y="2863366"/>
          <a:ext cx="6889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3" name="Formula" r:id="rId7" imgW="344520" imgH="137160" progId="Equation.Ribbit">
                  <p:embed/>
                </p:oleObj>
              </mc:Choice>
              <mc:Fallback>
                <p:oleObj name="Formula" r:id="rId7" imgW="344520" imgH="137160" progId="Equation.Ribbit">
                  <p:embed/>
                  <p:pic>
                    <p:nvPicPr>
                      <p:cNvPr id="65" name="개체 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7539" y="2863366"/>
                        <a:ext cx="68897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개체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615344"/>
              </p:ext>
            </p:extLst>
          </p:nvPr>
        </p:nvGraphicFramePr>
        <p:xfrm>
          <a:off x="2846451" y="1643866"/>
          <a:ext cx="2298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4" name="Formula" r:id="rId9" imgW="1159560" imgH="258120" progId="Equation.Ribbit">
                  <p:embed/>
                </p:oleObj>
              </mc:Choice>
              <mc:Fallback>
                <p:oleObj name="Formula" r:id="rId9" imgW="1159560" imgH="25812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6451" y="1643866"/>
                        <a:ext cx="229870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화살표: 오른쪽 101"/>
          <p:cNvSpPr/>
          <p:nvPr/>
        </p:nvSpPr>
        <p:spPr>
          <a:xfrm>
            <a:off x="4825640" y="3339911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개체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784435"/>
              </p:ext>
            </p:extLst>
          </p:nvPr>
        </p:nvGraphicFramePr>
        <p:xfrm>
          <a:off x="6789642" y="3115239"/>
          <a:ext cx="1644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5" name="Formula" r:id="rId11" imgW="828360" imgH="147600" progId="Equation.Ribbit">
                  <p:embed/>
                </p:oleObj>
              </mc:Choice>
              <mc:Fallback>
                <p:oleObj name="Formula" r:id="rId11" imgW="82836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89642" y="3115239"/>
                        <a:ext cx="16446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타원 103"/>
          <p:cNvSpPr/>
          <p:nvPr/>
        </p:nvSpPr>
        <p:spPr>
          <a:xfrm>
            <a:off x="9675281" y="3302558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위쪽 104"/>
          <p:cNvSpPr/>
          <p:nvPr/>
        </p:nvSpPr>
        <p:spPr>
          <a:xfrm rot="2341276">
            <a:off x="10143368" y="2890472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6" name="개체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112431"/>
              </p:ext>
            </p:extLst>
          </p:nvPr>
        </p:nvGraphicFramePr>
        <p:xfrm>
          <a:off x="8762024" y="3462740"/>
          <a:ext cx="7778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6" name="Formula" r:id="rId13" imgW="391320" imgH="147600" progId="Equation.Ribbit">
                  <p:embed/>
                </p:oleObj>
              </mc:Choice>
              <mc:Fallback>
                <p:oleObj name="Formula" r:id="rId13" imgW="391320" imgH="1476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62024" y="3462740"/>
                        <a:ext cx="777875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개체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996402"/>
              </p:ext>
            </p:extLst>
          </p:nvPr>
        </p:nvGraphicFramePr>
        <p:xfrm>
          <a:off x="10606323" y="2674633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7" name="Formula" r:id="rId15" imgW="117000" imgH="108000" progId="Equation.Ribbit">
                  <p:embed/>
                </p:oleObj>
              </mc:Choice>
              <mc:Fallback>
                <p:oleObj name="Formula" r:id="rId15" imgW="117000" imgH="10800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606323" y="2674633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직사각형 107"/>
          <p:cNvSpPr/>
          <p:nvPr/>
        </p:nvSpPr>
        <p:spPr>
          <a:xfrm>
            <a:off x="2908341" y="3289974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109" name="개체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314791"/>
              </p:ext>
            </p:extLst>
          </p:nvPr>
        </p:nvGraphicFramePr>
        <p:xfrm>
          <a:off x="5824192" y="3449335"/>
          <a:ext cx="1047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8" name="Formula" r:id="rId17" imgW="52200" imgH="132120" progId="Equation.Ribbit">
                  <p:embed/>
                </p:oleObj>
              </mc:Choice>
              <mc:Fallback>
                <p:oleObj name="Formula" r:id="rId17" imgW="52200" imgH="132120" progId="Equation.Ribbit">
                  <p:embed/>
                  <p:pic>
                    <p:nvPicPr>
                      <p:cNvPr id="48" name="개체 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24192" y="3449335"/>
                        <a:ext cx="1047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화살표: 오른쪽 109"/>
          <p:cNvSpPr/>
          <p:nvPr/>
        </p:nvSpPr>
        <p:spPr>
          <a:xfrm>
            <a:off x="6078852" y="3422964"/>
            <a:ext cx="466615" cy="26764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1" name="개체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600366"/>
              </p:ext>
            </p:extLst>
          </p:nvPr>
        </p:nvGraphicFramePr>
        <p:xfrm>
          <a:off x="10245725" y="3494088"/>
          <a:ext cx="1333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9" name="Formula" r:id="rId19" imgW="66240" imgH="141120" progId="Equation.Ribbit">
                  <p:embed/>
                </p:oleObj>
              </mc:Choice>
              <mc:Fallback>
                <p:oleObj name="Formula" r:id="rId19" imgW="66240" imgH="141120" progId="Equation.Ribbit">
                  <p:embed/>
                  <p:pic>
                    <p:nvPicPr>
                      <p:cNvPr id="70" name="개체 6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245725" y="3494088"/>
                        <a:ext cx="133350" cy="27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개체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784655"/>
              </p:ext>
            </p:extLst>
          </p:nvPr>
        </p:nvGraphicFramePr>
        <p:xfrm>
          <a:off x="3804668" y="3422964"/>
          <a:ext cx="8175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0" name="Formula" r:id="rId21" imgW="411480" imgH="142560" progId="Equation.Ribbit">
                  <p:embed/>
                </p:oleObj>
              </mc:Choice>
              <mc:Fallback>
                <p:oleObj name="Formula" r:id="rId21" imgW="411480" imgH="142560" progId="Equation.Ribbit">
                  <p:embed/>
                  <p:pic>
                    <p:nvPicPr>
                      <p:cNvPr id="71" name="개체 7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04668" y="3422964"/>
                        <a:ext cx="817562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개체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840774"/>
              </p:ext>
            </p:extLst>
          </p:nvPr>
        </p:nvGraphicFramePr>
        <p:xfrm>
          <a:off x="6811323" y="3519960"/>
          <a:ext cx="12017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1" name="Formula" r:id="rId23" imgW="605880" imgH="147600" progId="Equation.Ribbit">
                  <p:embed/>
                </p:oleObj>
              </mc:Choice>
              <mc:Fallback>
                <p:oleObj name="Formula" r:id="rId23" imgW="605880" imgH="147600" progId="Equation.Ribbit">
                  <p:embed/>
                  <p:pic>
                    <p:nvPicPr>
                      <p:cNvPr id="72" name="개체 7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11323" y="3519960"/>
                        <a:ext cx="1201737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개체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680548"/>
              </p:ext>
            </p:extLst>
          </p:nvPr>
        </p:nvGraphicFramePr>
        <p:xfrm>
          <a:off x="6827999" y="3915604"/>
          <a:ext cx="10842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2" name="Formula" r:id="rId25" imgW="547560" imgH="145080" progId="Equation.Ribbit">
                  <p:embed/>
                </p:oleObj>
              </mc:Choice>
              <mc:Fallback>
                <p:oleObj name="Formula" r:id="rId25" imgW="547560" imgH="145080" progId="Equation.Ribbit">
                  <p:embed/>
                  <p:pic>
                    <p:nvPicPr>
                      <p:cNvPr id="73" name="개체 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27999" y="3915604"/>
                        <a:ext cx="1084263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사각형: 둥근 모서리 114"/>
          <p:cNvSpPr/>
          <p:nvPr/>
        </p:nvSpPr>
        <p:spPr>
          <a:xfrm>
            <a:off x="4767401" y="4805892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v0, theta, x0 , y0 </a:t>
            </a:r>
            <a:r>
              <a:rPr lang="ko-KR" altLang="en-US" sz="1200" dirty="0"/>
              <a:t>입력</a:t>
            </a:r>
          </a:p>
        </p:txBody>
      </p:sp>
      <p:sp>
        <p:nvSpPr>
          <p:cNvPr id="116" name="사각형: 둥근 모서리 115"/>
          <p:cNvSpPr/>
          <p:nvPr/>
        </p:nvSpPr>
        <p:spPr>
          <a:xfrm>
            <a:off x="6528319" y="4805891"/>
            <a:ext cx="1223025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x(t),y(t)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x(t),y(t) </a:t>
            </a:r>
            <a:r>
              <a:rPr lang="ko-KR" altLang="en-US" sz="1200" dirty="0"/>
              <a:t>출력</a:t>
            </a:r>
          </a:p>
        </p:txBody>
      </p:sp>
      <p:sp>
        <p:nvSpPr>
          <p:cNvPr id="117" name="사각형: 둥근 모서리 116"/>
          <p:cNvSpPr/>
          <p:nvPr/>
        </p:nvSpPr>
        <p:spPr>
          <a:xfrm>
            <a:off x="8289239" y="4805891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 = </a:t>
            </a:r>
            <a:r>
              <a:rPr lang="en-US" altLang="ko-KR" sz="1200" dirty="0" err="1"/>
              <a:t>t+Δt</a:t>
            </a:r>
            <a:endParaRPr lang="ko-KR" altLang="en-US" sz="1200" dirty="0"/>
          </a:p>
        </p:txBody>
      </p:sp>
      <p:sp>
        <p:nvSpPr>
          <p:cNvPr id="118" name="타원 117"/>
          <p:cNvSpPr/>
          <p:nvPr/>
        </p:nvSpPr>
        <p:spPr>
          <a:xfrm>
            <a:off x="3452884" y="4805891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119" name="타원 118"/>
          <p:cNvSpPr/>
          <p:nvPr/>
        </p:nvSpPr>
        <p:spPr>
          <a:xfrm>
            <a:off x="10050158" y="4805890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끝</a:t>
            </a:r>
          </a:p>
        </p:txBody>
      </p:sp>
      <p:cxnSp>
        <p:nvCxnSpPr>
          <p:cNvPr id="120" name="연결선: 구부러짐 119"/>
          <p:cNvCxnSpPr>
            <a:stCxn id="118" idx="6"/>
            <a:endCxn id="115" idx="1"/>
          </p:cNvCxnSpPr>
          <p:nvPr/>
        </p:nvCxnSpPr>
        <p:spPr>
          <a:xfrm>
            <a:off x="4168048" y="5079430"/>
            <a:ext cx="59935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5" idx="3"/>
            <a:endCxn id="116" idx="1"/>
          </p:cNvCxnSpPr>
          <p:nvPr/>
        </p:nvCxnSpPr>
        <p:spPr>
          <a:xfrm flipV="1">
            <a:off x="5928967" y="5079430"/>
            <a:ext cx="599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6" idx="3"/>
            <a:endCxn id="117" idx="1"/>
          </p:cNvCxnSpPr>
          <p:nvPr/>
        </p:nvCxnSpPr>
        <p:spPr>
          <a:xfrm>
            <a:off x="7751344" y="5079430"/>
            <a:ext cx="537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구부러짐 122"/>
          <p:cNvCxnSpPr>
            <a:stCxn id="117" idx="0"/>
            <a:endCxn id="116" idx="0"/>
          </p:cNvCxnSpPr>
          <p:nvPr/>
        </p:nvCxnSpPr>
        <p:spPr>
          <a:xfrm rot="16200000" flipV="1">
            <a:off x="8004927" y="3940796"/>
            <a:ext cx="12700" cy="17301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/>
          <p:cNvCxnSpPr>
            <a:stCxn id="116" idx="2"/>
            <a:endCxn id="119" idx="4"/>
          </p:cNvCxnSpPr>
          <p:nvPr/>
        </p:nvCxnSpPr>
        <p:spPr>
          <a:xfrm rot="5400000" flipH="1" flipV="1">
            <a:off x="8773785" y="3719014"/>
            <a:ext cx="1" cy="32679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8501622" y="5657767"/>
            <a:ext cx="813731" cy="2422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y(t)&lt;0</a:t>
            </a:r>
            <a:endParaRPr lang="ko-KR" altLang="en-US" sz="11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7" name="직사각형 4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직사각형 4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자유형: 도형 52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자유형: 도형 54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자유형: 도형 56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2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480183"/>
              </p:ext>
            </p:extLst>
          </p:nvPr>
        </p:nvGraphicFramePr>
        <p:xfrm>
          <a:off x="9428884" y="3787590"/>
          <a:ext cx="1193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13" name="Formula" r:id="rId3" imgW="600840" imgH="162720" progId="Equation.Ribbit">
                  <p:embed/>
                </p:oleObj>
              </mc:Choice>
              <mc:Fallback>
                <p:oleObj name="Formula" r:id="rId3" imgW="600840" imgH="16272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28884" y="3787590"/>
                        <a:ext cx="11938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exam9.c</a:t>
            </a:r>
          </a:p>
        </p:txBody>
      </p:sp>
      <p:sp>
        <p:nvSpPr>
          <p:cNvPr id="102" name="화살표: 오른쪽 101"/>
          <p:cNvSpPr/>
          <p:nvPr/>
        </p:nvSpPr>
        <p:spPr>
          <a:xfrm>
            <a:off x="4825640" y="3339911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개체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246623"/>
              </p:ext>
            </p:extLst>
          </p:nvPr>
        </p:nvGraphicFramePr>
        <p:xfrm>
          <a:off x="6034187" y="3110923"/>
          <a:ext cx="1644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14" name="Formula" r:id="rId5" imgW="828360" imgH="147600" progId="Equation.Ribbit">
                  <p:embed/>
                </p:oleObj>
              </mc:Choice>
              <mc:Fallback>
                <p:oleObj name="Formula" r:id="rId5" imgW="828360" imgH="147600" progId="Equation.Ribbit">
                  <p:embed/>
                  <p:pic>
                    <p:nvPicPr>
                      <p:cNvPr id="103" name="개체 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4187" y="3110923"/>
                        <a:ext cx="16446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타원 103"/>
          <p:cNvSpPr/>
          <p:nvPr/>
        </p:nvSpPr>
        <p:spPr>
          <a:xfrm>
            <a:off x="9371202" y="3097585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위쪽 104"/>
          <p:cNvSpPr/>
          <p:nvPr/>
        </p:nvSpPr>
        <p:spPr>
          <a:xfrm rot="2341276">
            <a:off x="9839289" y="2685499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6" name="개체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307761"/>
              </p:ext>
            </p:extLst>
          </p:nvPr>
        </p:nvGraphicFramePr>
        <p:xfrm>
          <a:off x="8457945" y="3257767"/>
          <a:ext cx="7778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15" name="Formula" r:id="rId7" imgW="391320" imgH="147600" progId="Equation.Ribbit">
                  <p:embed/>
                </p:oleObj>
              </mc:Choice>
              <mc:Fallback>
                <p:oleObj name="Formula" r:id="rId7" imgW="391320" imgH="147600" progId="Equation.Ribbit">
                  <p:embed/>
                  <p:pic>
                    <p:nvPicPr>
                      <p:cNvPr id="106" name="개체 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57945" y="3257767"/>
                        <a:ext cx="777875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개체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773865"/>
              </p:ext>
            </p:extLst>
          </p:nvPr>
        </p:nvGraphicFramePr>
        <p:xfrm>
          <a:off x="10302244" y="2469660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16" name="Formula" r:id="rId9" imgW="117000" imgH="108000" progId="Equation.Ribbit">
                  <p:embed/>
                </p:oleObj>
              </mc:Choice>
              <mc:Fallback>
                <p:oleObj name="Formula" r:id="rId9" imgW="117000" imgH="108000" progId="Equation.Ribbit">
                  <p:embed/>
                  <p:pic>
                    <p:nvPicPr>
                      <p:cNvPr id="107" name="개체 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02244" y="2469660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직사각형 107"/>
          <p:cNvSpPr/>
          <p:nvPr/>
        </p:nvSpPr>
        <p:spPr>
          <a:xfrm>
            <a:off x="2723590" y="3327020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111" name="개체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899341"/>
              </p:ext>
            </p:extLst>
          </p:nvPr>
        </p:nvGraphicFramePr>
        <p:xfrm>
          <a:off x="9941646" y="3289115"/>
          <a:ext cx="1333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17" name="Formula" r:id="rId11" imgW="66240" imgH="141120" progId="Equation.Ribbit">
                  <p:embed/>
                </p:oleObj>
              </mc:Choice>
              <mc:Fallback>
                <p:oleObj name="Formula" r:id="rId11" imgW="66240" imgH="141120" progId="Equation.Ribbit">
                  <p:embed/>
                  <p:pic>
                    <p:nvPicPr>
                      <p:cNvPr id="111" name="개체 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41646" y="3289115"/>
                        <a:ext cx="133350" cy="27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개체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145861"/>
              </p:ext>
            </p:extLst>
          </p:nvPr>
        </p:nvGraphicFramePr>
        <p:xfrm>
          <a:off x="3696482" y="3173110"/>
          <a:ext cx="8191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18" name="Formula" r:id="rId13" imgW="411480" imgH="140040" progId="Equation.Ribbit">
                  <p:embed/>
                </p:oleObj>
              </mc:Choice>
              <mc:Fallback>
                <p:oleObj name="Formula" r:id="rId13" imgW="411480" imgH="140040" progId="Equation.Ribbit">
                  <p:embed/>
                  <p:pic>
                    <p:nvPicPr>
                      <p:cNvPr id="112" name="개체 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96482" y="3173110"/>
                        <a:ext cx="8191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개체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47404"/>
              </p:ext>
            </p:extLst>
          </p:nvPr>
        </p:nvGraphicFramePr>
        <p:xfrm>
          <a:off x="6055868" y="3515644"/>
          <a:ext cx="12017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19" name="Formula" r:id="rId15" imgW="605880" imgH="147600" progId="Equation.Ribbit">
                  <p:embed/>
                </p:oleObj>
              </mc:Choice>
              <mc:Fallback>
                <p:oleObj name="Formula" r:id="rId15" imgW="605880" imgH="147600" progId="Equation.Ribbit">
                  <p:embed/>
                  <p:pic>
                    <p:nvPicPr>
                      <p:cNvPr id="113" name="개체 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5868" y="3515644"/>
                        <a:ext cx="1201737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개체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786828"/>
              </p:ext>
            </p:extLst>
          </p:nvPr>
        </p:nvGraphicFramePr>
        <p:xfrm>
          <a:off x="6459733" y="3913634"/>
          <a:ext cx="3079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20" name="Formula" r:id="rId17" imgW="155160" imgH="143640" progId="Equation.Ribbit">
                  <p:embed/>
                </p:oleObj>
              </mc:Choice>
              <mc:Fallback>
                <p:oleObj name="Formula" r:id="rId17" imgW="155160" imgH="143640" progId="Equation.Ribbit">
                  <p:embed/>
                  <p:pic>
                    <p:nvPicPr>
                      <p:cNvPr id="114" name="개체 1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59733" y="3913634"/>
                        <a:ext cx="307975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683565"/>
              </p:ext>
            </p:extLst>
          </p:nvPr>
        </p:nvGraphicFramePr>
        <p:xfrm>
          <a:off x="3726927" y="3514991"/>
          <a:ext cx="7810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21" name="Formula" r:id="rId19" imgW="391320" imgH="147600" progId="Equation.Ribbit">
                  <p:embed/>
                </p:oleObj>
              </mc:Choice>
              <mc:Fallback>
                <p:oleObj name="Formula" r:id="rId19" imgW="391320" imgH="147600" progId="Equation.Ribbit">
                  <p:embed/>
                  <p:pic>
                    <p:nvPicPr>
                      <p:cNvPr id="112" name="개체 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6927" y="3514991"/>
                        <a:ext cx="7810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057463"/>
              </p:ext>
            </p:extLst>
          </p:nvPr>
        </p:nvGraphicFramePr>
        <p:xfrm>
          <a:off x="3992137" y="3853746"/>
          <a:ext cx="30956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22" name="Formula" r:id="rId20" imgW="155160" imgH="143640" progId="Equation.Ribbit">
                  <p:embed/>
                </p:oleObj>
              </mc:Choice>
              <mc:Fallback>
                <p:oleObj name="Formula" r:id="rId20" imgW="155160" imgH="143640" progId="Equation.Ribbit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92137" y="3853746"/>
                        <a:ext cx="309563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직사각형 47"/>
          <p:cNvSpPr/>
          <p:nvPr/>
        </p:nvSpPr>
        <p:spPr>
          <a:xfrm>
            <a:off x="8044774" y="4293003"/>
            <a:ext cx="3112851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해석해 계산이 어렵거나 불가능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4" name="직사각형 3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직사각형 3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자유형: 도형 42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자유형: 도형 44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58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563464"/>
              </p:ext>
            </p:extLst>
          </p:nvPr>
        </p:nvGraphicFramePr>
        <p:xfrm>
          <a:off x="2966408" y="1738182"/>
          <a:ext cx="10636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93" name="Formula" r:id="rId3" imgW="536040" imgH="289800" progId="Equation.Ribbit">
                  <p:embed/>
                </p:oleObj>
              </mc:Choice>
              <mc:Fallback>
                <p:oleObj name="Formula" r:id="rId3" imgW="536040" imgH="28980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6408" y="1738182"/>
                        <a:ext cx="1063625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오일러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 해법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910112"/>
              </p:ext>
            </p:extLst>
          </p:nvPr>
        </p:nvGraphicFramePr>
        <p:xfrm>
          <a:off x="5084433" y="1765369"/>
          <a:ext cx="1909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94" name="Formula" r:id="rId5" imgW="963000" imgH="288360" progId="Equation.Ribbit">
                  <p:embed/>
                </p:oleObj>
              </mc:Choice>
              <mc:Fallback>
                <p:oleObj name="Formula" r:id="rId5" imgW="963000" imgH="288360" progId="Equation.Ribbit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4433" y="1765369"/>
                        <a:ext cx="1909762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208" name="Picture 1280" descr="http://turing.une.edu.au/~amth247/Lectures_2003/Lecture_19/lecture/img80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535" y="2655587"/>
            <a:ext cx="4342929" cy="38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56213"/>
              </p:ext>
            </p:extLst>
          </p:nvPr>
        </p:nvGraphicFramePr>
        <p:xfrm>
          <a:off x="7669213" y="1885950"/>
          <a:ext cx="22161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95" name="Formula" r:id="rId8" imgW="1118880" imgH="142560" progId="Equation.Ribbit">
                  <p:embed/>
                </p:oleObj>
              </mc:Choice>
              <mc:Fallback>
                <p:oleObj name="Formula" r:id="rId8" imgW="1118880" imgH="142560" progId="Equation.Ribbit">
                  <p:embed/>
                  <p:pic>
                    <p:nvPicPr>
                      <p:cNvPr id="56" name="개체 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69213" y="1885950"/>
                        <a:ext cx="221615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213" name="Picture 1285" descr="http://www.codecogs.com/users/1/EulerMethod-37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78" y="2869856"/>
            <a:ext cx="3585689" cy="31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3" name="직사각형 22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직사각형 2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: 도형 3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16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2966408" y="1738182"/>
          <a:ext cx="10636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06" name="Formula" r:id="rId3" imgW="536040" imgH="289800" progId="Equation.Ribbit">
                  <p:embed/>
                </p:oleObj>
              </mc:Choice>
              <mc:Fallback>
                <p:oleObj name="Formula" r:id="rId3" imgW="536040" imgH="28980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6408" y="1738182"/>
                        <a:ext cx="1063625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적분기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 설계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/>
          </p:nvPr>
        </p:nvGraphicFramePr>
        <p:xfrm>
          <a:off x="5084433" y="1765369"/>
          <a:ext cx="1909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07" name="Formula" r:id="rId5" imgW="963000" imgH="288360" progId="Equation.Ribbit">
                  <p:embed/>
                </p:oleObj>
              </mc:Choice>
              <mc:Fallback>
                <p:oleObj name="Formula" r:id="rId5" imgW="963000" imgH="288360" progId="Equation.Ribbit">
                  <p:embed/>
                  <p:pic>
                    <p:nvPicPr>
                      <p:cNvPr id="56" name="개체 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4433" y="1765369"/>
                        <a:ext cx="1909762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개체 71"/>
          <p:cNvGraphicFramePr>
            <a:graphicFrameLocks noChangeAspect="1"/>
          </p:cNvGraphicFramePr>
          <p:nvPr>
            <p:extLst/>
          </p:nvPr>
        </p:nvGraphicFramePr>
        <p:xfrm>
          <a:off x="7669213" y="1885950"/>
          <a:ext cx="22161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08" name="Formula" r:id="rId7" imgW="1118880" imgH="142560" progId="Equation.Ribbit">
                  <p:embed/>
                </p:oleObj>
              </mc:Choice>
              <mc:Fallback>
                <p:oleObj name="Formula" r:id="rId7" imgW="1118880" imgH="142560" progId="Equation.Ribbit">
                  <p:embed/>
                  <p:pic>
                    <p:nvPicPr>
                      <p:cNvPr id="72" name="개체 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69213" y="1885950"/>
                        <a:ext cx="221615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사각형: 둥근 모서리 90"/>
          <p:cNvSpPr/>
          <p:nvPr/>
        </p:nvSpPr>
        <p:spPr>
          <a:xfrm>
            <a:off x="3914773" y="5091076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m, F </a:t>
            </a:r>
            <a:r>
              <a:rPr lang="ko-KR" altLang="en-US" sz="1200" dirty="0"/>
              <a:t>계산</a:t>
            </a:r>
          </a:p>
        </p:txBody>
      </p:sp>
      <p:sp>
        <p:nvSpPr>
          <p:cNvPr id="92" name="사각형: 둥근 모서리 91"/>
          <p:cNvSpPr/>
          <p:nvPr/>
        </p:nvSpPr>
        <p:spPr>
          <a:xfrm>
            <a:off x="8688804" y="5090965"/>
            <a:ext cx="1223025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y(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</a:p>
        </p:txBody>
      </p:sp>
      <p:sp>
        <p:nvSpPr>
          <p:cNvPr id="93" name="사각형: 둥근 모서리 92"/>
          <p:cNvSpPr/>
          <p:nvPr/>
        </p:nvSpPr>
        <p:spPr>
          <a:xfrm>
            <a:off x="5519088" y="5091076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 = </a:t>
            </a:r>
            <a:r>
              <a:rPr lang="en-US" altLang="ko-KR" sz="1200" dirty="0" err="1"/>
              <a:t>t+Δt</a:t>
            </a:r>
            <a:endParaRPr lang="ko-KR" altLang="en-US" sz="1200" dirty="0"/>
          </a:p>
        </p:txBody>
      </p:sp>
      <p:sp>
        <p:nvSpPr>
          <p:cNvPr id="94" name="타원 93"/>
          <p:cNvSpPr/>
          <p:nvPr/>
        </p:nvSpPr>
        <p:spPr>
          <a:xfrm>
            <a:off x="2829261" y="5078375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95" name="타원 94"/>
          <p:cNvSpPr/>
          <p:nvPr/>
        </p:nvSpPr>
        <p:spPr>
          <a:xfrm>
            <a:off x="10255279" y="5078373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끝</a:t>
            </a:r>
          </a:p>
        </p:txBody>
      </p:sp>
      <p:cxnSp>
        <p:nvCxnSpPr>
          <p:cNvPr id="96" name="연결선: 구부러짐 95"/>
          <p:cNvCxnSpPr>
            <a:stCxn id="94" idx="6"/>
            <a:endCxn id="91" idx="1"/>
          </p:cNvCxnSpPr>
          <p:nvPr/>
        </p:nvCxnSpPr>
        <p:spPr>
          <a:xfrm>
            <a:off x="3544425" y="5351914"/>
            <a:ext cx="370348" cy="127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3" idx="3"/>
            <a:endCxn id="127" idx="1"/>
          </p:cNvCxnSpPr>
          <p:nvPr/>
        </p:nvCxnSpPr>
        <p:spPr>
          <a:xfrm flipV="1">
            <a:off x="6680654" y="5364614"/>
            <a:ext cx="441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1" idx="3"/>
            <a:endCxn id="93" idx="1"/>
          </p:cNvCxnSpPr>
          <p:nvPr/>
        </p:nvCxnSpPr>
        <p:spPr>
          <a:xfrm>
            <a:off x="5076339" y="5364615"/>
            <a:ext cx="442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구부러짐 98"/>
          <p:cNvCxnSpPr>
            <a:stCxn id="92" idx="0"/>
            <a:endCxn id="91" idx="0"/>
          </p:cNvCxnSpPr>
          <p:nvPr/>
        </p:nvCxnSpPr>
        <p:spPr>
          <a:xfrm rot="16200000" flipH="1" flipV="1">
            <a:off x="6897881" y="2688639"/>
            <a:ext cx="111" cy="4804761"/>
          </a:xfrm>
          <a:prstGeom prst="curvedConnector3">
            <a:avLst>
              <a:gd name="adj1" fmla="val -205945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/>
          <p:cNvCxnSpPr>
            <a:stCxn id="92" idx="2"/>
            <a:endCxn id="95" idx="4"/>
          </p:cNvCxnSpPr>
          <p:nvPr/>
        </p:nvCxnSpPr>
        <p:spPr>
          <a:xfrm rot="5400000" flipH="1" flipV="1">
            <a:off x="9950293" y="4975474"/>
            <a:ext cx="12592" cy="1312544"/>
          </a:xfrm>
          <a:prstGeom prst="curvedConnector3">
            <a:avLst>
              <a:gd name="adj1" fmla="val -1815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70403" y="5964705"/>
            <a:ext cx="813731" cy="2422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y(t)&lt;0</a:t>
            </a:r>
            <a:endParaRPr lang="ko-KR" altLang="en-US" sz="1100" dirty="0"/>
          </a:p>
        </p:txBody>
      </p:sp>
      <p:sp>
        <p:nvSpPr>
          <p:cNvPr id="127" name="사각형: 둥근 모서리 126"/>
          <p:cNvSpPr/>
          <p:nvPr/>
        </p:nvSpPr>
        <p:spPr>
          <a:xfrm>
            <a:off x="7122330" y="5091075"/>
            <a:ext cx="1223025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vy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</a:p>
        </p:txBody>
      </p:sp>
      <p:cxnSp>
        <p:nvCxnSpPr>
          <p:cNvPr id="134" name="직선 화살표 연결선 133"/>
          <p:cNvCxnSpPr>
            <a:stCxn id="127" idx="3"/>
            <a:endCxn id="92" idx="1"/>
          </p:cNvCxnSpPr>
          <p:nvPr/>
        </p:nvCxnSpPr>
        <p:spPr>
          <a:xfrm flipV="1">
            <a:off x="8345355" y="5364504"/>
            <a:ext cx="343449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개체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690116"/>
              </p:ext>
            </p:extLst>
          </p:nvPr>
        </p:nvGraphicFramePr>
        <p:xfrm>
          <a:off x="2829261" y="2596942"/>
          <a:ext cx="19986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09" name="Formula" r:id="rId9" imgW="1007280" imgH="162720" progId="Equation.Ribbit">
                  <p:embed/>
                </p:oleObj>
              </mc:Choice>
              <mc:Fallback>
                <p:oleObj name="Formula" r:id="rId9" imgW="1007280" imgH="16272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9261" y="2596942"/>
                        <a:ext cx="199866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개체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396035"/>
              </p:ext>
            </p:extLst>
          </p:nvPr>
        </p:nvGraphicFramePr>
        <p:xfrm>
          <a:off x="2829261" y="3194331"/>
          <a:ext cx="26590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10" name="Formula" r:id="rId11" imgW="1339920" imgH="176760" progId="Equation.Ribbit">
                  <p:embed/>
                </p:oleObj>
              </mc:Choice>
              <mc:Fallback>
                <p:oleObj name="Formula" r:id="rId11" imgW="1339920" imgH="176760" progId="Equation.Ribbit">
                  <p:embed/>
                  <p:pic>
                    <p:nvPicPr>
                      <p:cNvPr id="145" name="개체 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9261" y="3194331"/>
                        <a:ext cx="265906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개체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719596"/>
              </p:ext>
            </p:extLst>
          </p:nvPr>
        </p:nvGraphicFramePr>
        <p:xfrm>
          <a:off x="6328517" y="2376988"/>
          <a:ext cx="2971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11" name="Formula" r:id="rId13" imgW="1500120" imgH="288360" progId="Equation.Ribbit">
                  <p:embed/>
                </p:oleObj>
              </mc:Choice>
              <mc:Fallback>
                <p:oleObj name="Formula" r:id="rId13" imgW="1500120" imgH="288360" progId="Equation.Ribbit">
                  <p:embed/>
                  <p:pic>
                    <p:nvPicPr>
                      <p:cNvPr id="145" name="개체 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28517" y="2376988"/>
                        <a:ext cx="2971800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개체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314212"/>
              </p:ext>
            </p:extLst>
          </p:nvPr>
        </p:nvGraphicFramePr>
        <p:xfrm>
          <a:off x="6328517" y="3355110"/>
          <a:ext cx="2965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12" name="Formula" r:id="rId15" imgW="1497600" imgH="288360" progId="Equation.Ribbit">
                  <p:embed/>
                </p:oleObj>
              </mc:Choice>
              <mc:Fallback>
                <p:oleObj name="Formula" r:id="rId15" imgW="1497600" imgH="288360" progId="Equation.Ribbit">
                  <p:embed/>
                  <p:pic>
                    <p:nvPicPr>
                      <p:cNvPr id="147" name="개체 1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28517" y="3355110"/>
                        <a:ext cx="2965450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개체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247568"/>
              </p:ext>
            </p:extLst>
          </p:nvPr>
        </p:nvGraphicFramePr>
        <p:xfrm>
          <a:off x="6402613" y="2992100"/>
          <a:ext cx="35528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13" name="Formula" r:id="rId17" imgW="1794600" imgH="147600" progId="Equation.Ribbit">
                  <p:embed/>
                </p:oleObj>
              </mc:Choice>
              <mc:Fallback>
                <p:oleObj name="Formula" r:id="rId17" imgW="1794600" imgH="147600" progId="Equation.Ribbit">
                  <p:embed/>
                  <p:pic>
                    <p:nvPicPr>
                      <p:cNvPr id="147" name="개체 14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02613" y="2992100"/>
                        <a:ext cx="355282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개체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94175"/>
              </p:ext>
            </p:extLst>
          </p:nvPr>
        </p:nvGraphicFramePr>
        <p:xfrm>
          <a:off x="6413323" y="4052512"/>
          <a:ext cx="35290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14" name="Formula" r:id="rId19" imgW="1780560" imgH="161640" progId="Equation.Ribbit">
                  <p:embed/>
                </p:oleObj>
              </mc:Choice>
              <mc:Fallback>
                <p:oleObj name="Formula" r:id="rId19" imgW="1780560" imgH="161640" progId="Equation.Ribbit">
                  <p:embed/>
                  <p:pic>
                    <p:nvPicPr>
                      <p:cNvPr id="149" name="개체 1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13323" y="4052512"/>
                        <a:ext cx="3529012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0" name="직사각형 3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직사각형 4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31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exam9.c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603515"/>
            <a:ext cx="2809875" cy="36004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829262" y="5313394"/>
            <a:ext cx="2511224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sign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함수를 직접 구현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855" r="1959"/>
          <a:stretch/>
        </p:blipFill>
        <p:spPr>
          <a:xfrm>
            <a:off x="5892958" y="1603515"/>
            <a:ext cx="5507860" cy="320992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892958" y="5313394"/>
            <a:ext cx="5313306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이전 함수 그대로 사용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8" name="직사각형 2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자유형: 도형 36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6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exam9.c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74"/>
          <a:stretch/>
        </p:blipFill>
        <p:spPr>
          <a:xfrm>
            <a:off x="2829260" y="1603515"/>
            <a:ext cx="7044313" cy="50377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42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구조체 선언</a:t>
            </a:r>
            <a:endParaRPr lang="en-US" altLang="ko-KR" dirty="0"/>
          </a:p>
          <a:p>
            <a:pPr lvl="1"/>
            <a:r>
              <a:rPr lang="ko-KR" altLang="en-US" dirty="0"/>
              <a:t>구조체와 함수</a:t>
            </a:r>
            <a:endParaRPr lang="en-US" altLang="ko-KR" dirty="0"/>
          </a:p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  <a:endParaRPr lang="en-US" altLang="ko-KR" dirty="0"/>
          </a:p>
          <a:p>
            <a:r>
              <a:rPr lang="ko-KR" altLang="en-US" dirty="0"/>
              <a:t>배열과 포인터</a:t>
            </a:r>
            <a:endParaRPr lang="en-US" altLang="ko-KR" dirty="0"/>
          </a:p>
          <a:p>
            <a:pPr lvl="1"/>
            <a:r>
              <a:rPr lang="ko-KR" altLang="en-US" dirty="0"/>
              <a:t>배열의 선언</a:t>
            </a:r>
            <a:endParaRPr lang="en-US" altLang="ko-KR" dirty="0"/>
          </a:p>
          <a:p>
            <a:pPr lvl="1"/>
            <a:r>
              <a:rPr lang="ko-KR" altLang="en-US" dirty="0"/>
              <a:t>배열과 함수</a:t>
            </a:r>
            <a:endParaRPr lang="en-US" altLang="ko-KR" dirty="0"/>
          </a:p>
          <a:p>
            <a:pPr lvl="1"/>
            <a:r>
              <a:rPr lang="ko-KR" altLang="en-US" dirty="0"/>
              <a:t>배열과 포인터</a:t>
            </a:r>
            <a:endParaRPr lang="en-US" altLang="ko-KR" dirty="0"/>
          </a:p>
          <a:p>
            <a:pPr lvl="1"/>
            <a:r>
              <a:rPr lang="ko-KR" altLang="en-US" dirty="0"/>
              <a:t>구조체와 포인터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8" name="직사각형 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9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69" y="2564096"/>
            <a:ext cx="5075115" cy="3971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214686" y="579354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이름 겹침 문제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0236" y="5805211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자동 채우기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572" y="1011521"/>
            <a:ext cx="5124450" cy="1552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277" y="2787835"/>
            <a:ext cx="1733550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b="37066"/>
          <a:stretch/>
        </p:blipFill>
        <p:spPr>
          <a:xfrm>
            <a:off x="2782277" y="3834429"/>
            <a:ext cx="1143000" cy="25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9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95" y="1057059"/>
            <a:ext cx="4772025" cy="64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95" y="1775819"/>
            <a:ext cx="5438775" cy="638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695" y="2555891"/>
            <a:ext cx="5143500" cy="476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695" y="3264633"/>
            <a:ext cx="5181600" cy="1047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695" y="4544875"/>
            <a:ext cx="5286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12" y="1021737"/>
            <a:ext cx="5133975" cy="2000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12" y="3123229"/>
            <a:ext cx="5200650" cy="2019300"/>
          </a:xfrm>
          <a:prstGeom prst="rect">
            <a:avLst/>
          </a:prstGeom>
        </p:spPr>
      </p:pic>
      <p:pic>
        <p:nvPicPr>
          <p:cNvPr id="157698" name="Picture 2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99" y="4880347"/>
            <a:ext cx="524363" cy="5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5082789" y="5357434"/>
            <a:ext cx="2767397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마우스 드래그 자동 채우기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91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082789" y="5447585"/>
            <a:ext cx="2767397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마우스 드래그 자동 채우기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61" y="1012468"/>
            <a:ext cx="5153025" cy="2028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61" y="3154007"/>
            <a:ext cx="5200650" cy="1962150"/>
          </a:xfrm>
          <a:prstGeom prst="rect">
            <a:avLst/>
          </a:prstGeom>
        </p:spPr>
      </p:pic>
      <p:pic>
        <p:nvPicPr>
          <p:cNvPr id="157698" name="Picture 2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29" y="4853975"/>
            <a:ext cx="524363" cy="5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8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341805" y="1636257"/>
            <a:ext cx="151339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더블 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57" y="1165498"/>
            <a:ext cx="4895850" cy="723900"/>
          </a:xfrm>
          <a:prstGeom prst="rect">
            <a:avLst/>
          </a:prstGeom>
        </p:spPr>
      </p:pic>
      <p:pic>
        <p:nvPicPr>
          <p:cNvPr id="157698" name="Picture 2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004" y="1636257"/>
            <a:ext cx="524363" cy="5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738" y="2413994"/>
            <a:ext cx="4876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3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348" y="1141048"/>
            <a:ext cx="3735860" cy="34221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879072" y="1214464"/>
            <a:ext cx="151339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영역선택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57698" name="Picture 2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789" y="4301028"/>
            <a:ext cx="524363" cy="5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21" y="1084873"/>
            <a:ext cx="1847850" cy="461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471" y="2114979"/>
            <a:ext cx="581025" cy="1000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949" y="3525826"/>
            <a:ext cx="4533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6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해법과 실시간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problem9.c</a:t>
            </a:r>
          </a:p>
        </p:txBody>
      </p: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358561"/>
              </p:ext>
            </p:extLst>
          </p:nvPr>
        </p:nvGraphicFramePr>
        <p:xfrm>
          <a:off x="8761340" y="3719738"/>
          <a:ext cx="23606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64" name="Formula" r:id="rId3" imgW="1186200" imgH="285840" progId="Equation.Ribbit">
                  <p:embed/>
                </p:oleObj>
              </mc:Choice>
              <mc:Fallback>
                <p:oleObj name="Formula" r:id="rId3" imgW="1186200" imgH="28584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1340" y="3719738"/>
                        <a:ext cx="2360612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화살표: 오른쪽 46"/>
          <p:cNvSpPr/>
          <p:nvPr/>
        </p:nvSpPr>
        <p:spPr>
          <a:xfrm>
            <a:off x="4825640" y="3339911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93937"/>
              </p:ext>
            </p:extLst>
          </p:nvPr>
        </p:nvGraphicFramePr>
        <p:xfrm>
          <a:off x="6034187" y="3110923"/>
          <a:ext cx="1644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65" name="Formula" r:id="rId5" imgW="828360" imgH="147600" progId="Equation.Ribbit">
                  <p:embed/>
                </p:oleObj>
              </mc:Choice>
              <mc:Fallback>
                <p:oleObj name="Formula" r:id="rId5" imgW="828360" imgH="147600" progId="Equation.Ribbit">
                  <p:embed/>
                  <p:pic>
                    <p:nvPicPr>
                      <p:cNvPr id="103" name="개체 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4187" y="3110923"/>
                        <a:ext cx="16446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타원 48"/>
          <p:cNvSpPr/>
          <p:nvPr/>
        </p:nvSpPr>
        <p:spPr>
          <a:xfrm>
            <a:off x="9371202" y="3097585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위쪽 49"/>
          <p:cNvSpPr/>
          <p:nvPr/>
        </p:nvSpPr>
        <p:spPr>
          <a:xfrm rot="2341276">
            <a:off x="9839289" y="2685499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083951"/>
              </p:ext>
            </p:extLst>
          </p:nvPr>
        </p:nvGraphicFramePr>
        <p:xfrm>
          <a:off x="8457945" y="3257767"/>
          <a:ext cx="7778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66" name="Formula" r:id="rId7" imgW="391320" imgH="147600" progId="Equation.Ribbit">
                  <p:embed/>
                </p:oleObj>
              </mc:Choice>
              <mc:Fallback>
                <p:oleObj name="Formula" r:id="rId7" imgW="391320" imgH="147600" progId="Equation.Ribbit">
                  <p:embed/>
                  <p:pic>
                    <p:nvPicPr>
                      <p:cNvPr id="106" name="개체 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57945" y="3257767"/>
                        <a:ext cx="777875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621602"/>
              </p:ext>
            </p:extLst>
          </p:nvPr>
        </p:nvGraphicFramePr>
        <p:xfrm>
          <a:off x="10302244" y="2469660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67" name="Formula" r:id="rId9" imgW="117000" imgH="108000" progId="Equation.Ribbit">
                  <p:embed/>
                </p:oleObj>
              </mc:Choice>
              <mc:Fallback>
                <p:oleObj name="Formula" r:id="rId9" imgW="117000" imgH="108000" progId="Equation.Ribbit">
                  <p:embed/>
                  <p:pic>
                    <p:nvPicPr>
                      <p:cNvPr id="107" name="개체 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02244" y="2469660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723590" y="3327020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899758"/>
              </p:ext>
            </p:extLst>
          </p:nvPr>
        </p:nvGraphicFramePr>
        <p:xfrm>
          <a:off x="9941646" y="3289115"/>
          <a:ext cx="1333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68" name="Formula" r:id="rId11" imgW="66240" imgH="141120" progId="Equation.Ribbit">
                  <p:embed/>
                </p:oleObj>
              </mc:Choice>
              <mc:Fallback>
                <p:oleObj name="Formula" r:id="rId11" imgW="66240" imgH="141120" progId="Equation.Ribbit">
                  <p:embed/>
                  <p:pic>
                    <p:nvPicPr>
                      <p:cNvPr id="111" name="개체 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41646" y="3289115"/>
                        <a:ext cx="133350" cy="27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69874"/>
              </p:ext>
            </p:extLst>
          </p:nvPr>
        </p:nvGraphicFramePr>
        <p:xfrm>
          <a:off x="3696482" y="3173110"/>
          <a:ext cx="8191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69" name="Formula" r:id="rId13" imgW="411480" imgH="140040" progId="Equation.Ribbit">
                  <p:embed/>
                </p:oleObj>
              </mc:Choice>
              <mc:Fallback>
                <p:oleObj name="Formula" r:id="rId13" imgW="411480" imgH="140040" progId="Equation.Ribbit">
                  <p:embed/>
                  <p:pic>
                    <p:nvPicPr>
                      <p:cNvPr id="112" name="개체 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96482" y="3173110"/>
                        <a:ext cx="8191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85752"/>
              </p:ext>
            </p:extLst>
          </p:nvPr>
        </p:nvGraphicFramePr>
        <p:xfrm>
          <a:off x="6055868" y="3515644"/>
          <a:ext cx="12017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70" name="Formula" r:id="rId15" imgW="605880" imgH="147600" progId="Equation.Ribbit">
                  <p:embed/>
                </p:oleObj>
              </mc:Choice>
              <mc:Fallback>
                <p:oleObj name="Formula" r:id="rId15" imgW="605880" imgH="147600" progId="Equation.Ribbit">
                  <p:embed/>
                  <p:pic>
                    <p:nvPicPr>
                      <p:cNvPr id="113" name="개체 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5868" y="3515644"/>
                        <a:ext cx="1201737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873972"/>
              </p:ext>
            </p:extLst>
          </p:nvPr>
        </p:nvGraphicFramePr>
        <p:xfrm>
          <a:off x="6459733" y="3913634"/>
          <a:ext cx="3079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71" name="Formula" r:id="rId17" imgW="155160" imgH="143640" progId="Equation.Ribbit">
                  <p:embed/>
                </p:oleObj>
              </mc:Choice>
              <mc:Fallback>
                <p:oleObj name="Formula" r:id="rId17" imgW="155160" imgH="143640" progId="Equation.Ribbit">
                  <p:embed/>
                  <p:pic>
                    <p:nvPicPr>
                      <p:cNvPr id="114" name="개체 1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59733" y="3913634"/>
                        <a:ext cx="307975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248349"/>
              </p:ext>
            </p:extLst>
          </p:nvPr>
        </p:nvGraphicFramePr>
        <p:xfrm>
          <a:off x="3726927" y="3514991"/>
          <a:ext cx="7810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72" name="Formula" r:id="rId19" imgW="391320" imgH="147600" progId="Equation.Ribbit">
                  <p:embed/>
                </p:oleObj>
              </mc:Choice>
              <mc:Fallback>
                <p:oleObj name="Formula" r:id="rId19" imgW="391320" imgH="147600" progId="Equation.Ribbit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6927" y="3514991"/>
                        <a:ext cx="7810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665998"/>
              </p:ext>
            </p:extLst>
          </p:nvPr>
        </p:nvGraphicFramePr>
        <p:xfrm>
          <a:off x="3992137" y="3853746"/>
          <a:ext cx="30956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73" name="Formula" r:id="rId20" imgW="155160" imgH="143640" progId="Equation.Ribbit">
                  <p:embed/>
                </p:oleObj>
              </mc:Choice>
              <mc:Fallback>
                <p:oleObj name="Formula" r:id="rId20" imgW="155160" imgH="143640" progId="Equation.Ribbit">
                  <p:embed/>
                  <p:pic>
                    <p:nvPicPr>
                      <p:cNvPr id="47" name="개체 4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92137" y="3853746"/>
                        <a:ext cx="309563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직사각형 59"/>
          <p:cNvSpPr/>
          <p:nvPr/>
        </p:nvSpPr>
        <p:spPr>
          <a:xfrm>
            <a:off x="6803249" y="5569185"/>
            <a:ext cx="4388519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바람이 추가되었을 때의 </a:t>
            </a:r>
            <a:r>
              <a:rPr lang="ko-KR" altLang="en-US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수치해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graphicFrame>
        <p:nvGraphicFramePr>
          <p:cNvPr id="61" name="개체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033128"/>
              </p:ext>
            </p:extLst>
          </p:nvPr>
        </p:nvGraphicFramePr>
        <p:xfrm>
          <a:off x="8694927" y="4407371"/>
          <a:ext cx="11334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74" name="Formula" r:id="rId21" imgW="570240" imgH="143640" progId="Equation.Ribbit">
                  <p:embed/>
                </p:oleObj>
              </mc:Choice>
              <mc:Fallback>
                <p:oleObj name="Formula" r:id="rId21" imgW="570240" imgH="143640" progId="Equation.Ribbit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694927" y="4407371"/>
                        <a:ext cx="1133475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직사각형 61"/>
          <p:cNvSpPr/>
          <p:nvPr/>
        </p:nvSpPr>
        <p:spPr>
          <a:xfrm>
            <a:off x="4825640" y="5005526"/>
            <a:ext cx="6366128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W :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바람의 속도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r :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물체의 반지름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A :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물체의 투영 면적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6" name="직사각형 35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직사각형 3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자유형: 도형 66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자유형: 도형 76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851312" y="1044066"/>
            <a:ext cx="4527887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exam9.c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의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F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계산부분만 바꾸면 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6866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 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482980" y="102025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변수와 포인터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482980" y="155477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포인터와 함수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exam10.c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4" name="직사각형 3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직사각형 3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자유형: 도형 42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rcRect l="3993" t="41817" r="16570" b="8957"/>
          <a:stretch/>
        </p:blipFill>
        <p:spPr>
          <a:xfrm>
            <a:off x="2735384" y="1603515"/>
            <a:ext cx="5595816" cy="24917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43385" y="3021987"/>
            <a:ext cx="2751015" cy="90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243384" y="4001477"/>
            <a:ext cx="8140925" cy="259470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알고리즘에 의하면 두 계산은 하나의 모듈로 통합되어야 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문제는 함수의 리턴 값은 하나기 때문에 속도와 위치 둘을 모두 되돌려 받을 수는 없다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</a:p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1. MATLAB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은 함수가 여러 개의 변수들을 되돌려 줄 수 있다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2. R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Python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은 리스트라는 자료형에 다양한 자료형의 데이터를 여러 개 넣을 수 있으므로 되돌려 줄 데이터가 여러 개일 경우라도 리스트로 만들어 묶으면 하나가 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3. Java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의 경우 객체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에게 명령하면 객체 스스로 자신이 보유하는 변수의 값을 마음데로 바꿀 수 있으므로 문제 없다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68155" y="2072902"/>
            <a:ext cx="5916154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적분 계산은 방법이 정해져 있으므로 모듈화 하여 재사용 가능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83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샘플 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20189" y="1029981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test10.c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230061" y="202543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30061" y="256730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포인터와 함수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7" name="직사각형 3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직사각형 3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1951536"/>
            <a:ext cx="4845417" cy="4468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445" y="3233193"/>
            <a:ext cx="2228850" cy="9525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6151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 선언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7" name="직사각형 3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직사각형 3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50" name="Picture 2" descr="http://1.bp.blogspot.com/-fsEH6-8n1fc/UmiVBOtldMI/AAAAAAAAAp8/3IpD5OFUFl0/s1600/%E1%84%89%E1%85%B3%E1%84%8F%E1%85%B3%E1%84%85%E1%85%B5%E1%86%AB%E1%84%89%E1%85%A3%E1%86%BA+2013-10-24+%E1%84%8B%E1%85%A9%E1%84%92%E1%85%AE+12.32.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59" y="1726557"/>
            <a:ext cx="2323644" cy="186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ontent"/>
          <p:cNvSpPr/>
          <p:nvPr>
            <p:custDataLst>
              <p:custData r:id="rId1"/>
            </p:custDataLst>
          </p:nvPr>
        </p:nvSpPr>
        <p:spPr>
          <a:xfrm>
            <a:off x="2829259" y="3748641"/>
            <a:ext cx="2871150" cy="11319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Segoe UI" pitchFamily="34" charset="0"/>
              </a:rPr>
              <a:t>val</a:t>
            </a:r>
            <a:r>
              <a:rPr lang="en-US" altLang="ko-KR" sz="1600" dirty="0">
                <a:latin typeface="Consolas" panose="020B0609020204030204" pitchFamily="49" charset="0"/>
                <a:cs typeface="Segoe UI" pitchFamily="34" charset="0"/>
              </a:rPr>
              <a:t> = 5;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 *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ptr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 = &amp;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ptr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 = 3;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=%d",*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ptr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00600000101010101" pitchFamily="2" charset="-127"/>
                <a:cs typeface="Segoe UI" pitchFamily="34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Segoe U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02156" y="1494085"/>
            <a:ext cx="3521413" cy="2968499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564557" y="2169668"/>
            <a:ext cx="1177046" cy="43285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0x1000</a:t>
            </a:r>
          </a:p>
        </p:txBody>
      </p:sp>
      <p:pic>
        <p:nvPicPr>
          <p:cNvPr id="54" name="Picture 4" descr="http://icons.iconarchive.com/icons/everaldo/kids-icons/128/kcm-memory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639" y="787782"/>
            <a:ext cx="1508937" cy="150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6564557" y="2659772"/>
            <a:ext cx="1177046" cy="43285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0x1004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564557" y="3167196"/>
            <a:ext cx="1177046" cy="43285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0x1008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923456" y="5520453"/>
            <a:ext cx="3194424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일반 변수의 주소 표현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(&amp;)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923456" y="4556542"/>
            <a:ext cx="3194424" cy="88035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 변수 선언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(*)</a:t>
            </a:r>
          </a:p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자료형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*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포인터변수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;</a:t>
            </a:r>
          </a:p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자료형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*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포인터변수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;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923456" y="6065480"/>
            <a:ext cx="3194424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 변수로 실제 값 접근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39624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110912"/>
              </p:ext>
            </p:extLst>
          </p:nvPr>
        </p:nvGraphicFramePr>
        <p:xfrm>
          <a:off x="3144059" y="2031276"/>
          <a:ext cx="35369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90" name="Formula" r:id="rId3" imgW="1782000" imgH="285840" progId="Equation.Ribbit">
                  <p:embed/>
                </p:oleObj>
              </mc:Choice>
              <mc:Fallback>
                <p:oleObj name="Formula" r:id="rId3" imgW="1782000" imgH="28584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4059" y="2031276"/>
                        <a:ext cx="353695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825640" y="3339911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733521"/>
              </p:ext>
            </p:extLst>
          </p:nvPr>
        </p:nvGraphicFramePr>
        <p:xfrm>
          <a:off x="6789642" y="3115239"/>
          <a:ext cx="1644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91" name="Formula" r:id="rId5" imgW="828360" imgH="147600" progId="Equation.Ribbit">
                  <p:embed/>
                </p:oleObj>
              </mc:Choice>
              <mc:Fallback>
                <p:oleObj name="Formula" r:id="rId5" imgW="82836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9642" y="3115239"/>
                        <a:ext cx="16446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 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9675281" y="3302558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/>
          <p:cNvSpPr/>
          <p:nvPr/>
        </p:nvSpPr>
        <p:spPr>
          <a:xfrm rot="2341276">
            <a:off x="10143368" y="2890472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438527"/>
              </p:ext>
            </p:extLst>
          </p:nvPr>
        </p:nvGraphicFramePr>
        <p:xfrm>
          <a:off x="8762024" y="3462740"/>
          <a:ext cx="7778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92" name="Formula" r:id="rId7" imgW="391320" imgH="147600" progId="Equation.Ribbit">
                  <p:embed/>
                </p:oleObj>
              </mc:Choice>
              <mc:Fallback>
                <p:oleObj name="Formula" r:id="rId7" imgW="391320" imgH="1476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62024" y="3462740"/>
                        <a:ext cx="777875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990619"/>
              </p:ext>
            </p:extLst>
          </p:nvPr>
        </p:nvGraphicFramePr>
        <p:xfrm>
          <a:off x="10606323" y="2674633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93" name="Formula" r:id="rId9" imgW="117000" imgH="108000" progId="Equation.Ribbit">
                  <p:embed/>
                </p:oleObj>
              </mc:Choice>
              <mc:Fallback>
                <p:oleObj name="Formula" r:id="rId9" imgW="117000" imgH="10800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06323" y="2674633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exam8.c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27999" y="1038961"/>
            <a:ext cx="446185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exam6.c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다른 이름으로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8341" y="3289974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572714"/>
              </p:ext>
            </p:extLst>
          </p:nvPr>
        </p:nvGraphicFramePr>
        <p:xfrm>
          <a:off x="5824192" y="3449335"/>
          <a:ext cx="1047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94" name="Formula" r:id="rId11" imgW="52200" imgH="132120" progId="Equation.Ribbit">
                  <p:embed/>
                </p:oleObj>
              </mc:Choice>
              <mc:Fallback>
                <p:oleObj name="Formula" r:id="rId11" imgW="52200" imgH="132120" progId="Equation.Ribbit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24192" y="3449335"/>
                        <a:ext cx="1047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화살표: 오른쪽 5"/>
          <p:cNvSpPr/>
          <p:nvPr/>
        </p:nvSpPr>
        <p:spPr>
          <a:xfrm>
            <a:off x="6078852" y="3422964"/>
            <a:ext cx="466615" cy="26764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30933"/>
              </p:ext>
            </p:extLst>
          </p:nvPr>
        </p:nvGraphicFramePr>
        <p:xfrm>
          <a:off x="3144059" y="1710143"/>
          <a:ext cx="12160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95" name="Formula" r:id="rId13" imgW="612360" imgH="148680" progId="Equation.Ribbit">
                  <p:embed/>
                </p:oleObj>
              </mc:Choice>
              <mc:Fallback>
                <p:oleObj name="Formula" r:id="rId13" imgW="612360" imgH="14868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44059" y="1710143"/>
                        <a:ext cx="12160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78114"/>
              </p:ext>
            </p:extLst>
          </p:nvPr>
        </p:nvGraphicFramePr>
        <p:xfrm>
          <a:off x="7150507" y="2146683"/>
          <a:ext cx="14684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96" name="Formula" r:id="rId15" imgW="740520" imgH="141120" progId="Equation.Ribbit">
                  <p:embed/>
                </p:oleObj>
              </mc:Choice>
              <mc:Fallback>
                <p:oleObj name="Formula" r:id="rId15" imgW="740520" imgH="141120" progId="Equation.Ribbit">
                  <p:embed/>
                  <p:pic>
                    <p:nvPicPr>
                      <p:cNvPr id="67" name="개체 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50507" y="2146683"/>
                        <a:ext cx="1468437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635595"/>
              </p:ext>
            </p:extLst>
          </p:nvPr>
        </p:nvGraphicFramePr>
        <p:xfrm>
          <a:off x="7157347" y="2540461"/>
          <a:ext cx="1430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97" name="Formula" r:id="rId17" imgW="720360" imgH="153720" progId="Equation.Ribbit">
                  <p:embed/>
                </p:oleObj>
              </mc:Choice>
              <mc:Fallback>
                <p:oleObj name="Formula" r:id="rId17" imgW="720360" imgH="153720" progId="Equation.Ribbit">
                  <p:embed/>
                  <p:pic>
                    <p:nvPicPr>
                      <p:cNvPr id="68" name="개체 6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57347" y="2540461"/>
                        <a:ext cx="143033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203610"/>
              </p:ext>
            </p:extLst>
          </p:nvPr>
        </p:nvGraphicFramePr>
        <p:xfrm>
          <a:off x="10245725" y="3494088"/>
          <a:ext cx="1333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98" name="Formula" r:id="rId19" imgW="66240" imgH="141120" progId="Equation.Ribbit">
                  <p:embed/>
                </p:oleObj>
              </mc:Choice>
              <mc:Fallback>
                <p:oleObj name="Formula" r:id="rId19" imgW="66240" imgH="14112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245725" y="3494088"/>
                        <a:ext cx="133350" cy="27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개체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331648"/>
              </p:ext>
            </p:extLst>
          </p:nvPr>
        </p:nvGraphicFramePr>
        <p:xfrm>
          <a:off x="3804668" y="3422964"/>
          <a:ext cx="8175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99" name="Formula" r:id="rId21" imgW="411480" imgH="142560" progId="Equation.Ribbit">
                  <p:embed/>
                </p:oleObj>
              </mc:Choice>
              <mc:Fallback>
                <p:oleObj name="Formula" r:id="rId21" imgW="411480" imgH="142560" progId="Equation.Ribbit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04668" y="3422964"/>
                        <a:ext cx="817562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개체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313949"/>
              </p:ext>
            </p:extLst>
          </p:nvPr>
        </p:nvGraphicFramePr>
        <p:xfrm>
          <a:off x="6811323" y="3519960"/>
          <a:ext cx="12017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00" name="Formula" r:id="rId23" imgW="605880" imgH="147600" progId="Equation.Ribbit">
                  <p:embed/>
                </p:oleObj>
              </mc:Choice>
              <mc:Fallback>
                <p:oleObj name="Formula" r:id="rId23" imgW="60588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11323" y="3519960"/>
                        <a:ext cx="1201737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187301"/>
              </p:ext>
            </p:extLst>
          </p:nvPr>
        </p:nvGraphicFramePr>
        <p:xfrm>
          <a:off x="6827999" y="3915604"/>
          <a:ext cx="10842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01" name="Formula" r:id="rId25" imgW="547560" imgH="145080" progId="Equation.Ribbit">
                  <p:embed/>
                </p:oleObj>
              </mc:Choice>
              <mc:Fallback>
                <p:oleObj name="Formula" r:id="rId25" imgW="547560" imgH="145080" progId="Equation.Ribbit">
                  <p:embed/>
                  <p:pic>
                    <p:nvPicPr>
                      <p:cNvPr id="72" name="개체 7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27999" y="3915604"/>
                        <a:ext cx="1084263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직사각형 73"/>
          <p:cNvSpPr/>
          <p:nvPr/>
        </p:nvSpPr>
        <p:spPr>
          <a:xfrm>
            <a:off x="6831288" y="1560858"/>
            <a:ext cx="445856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에서 함수의 리턴 값의 개수는 오직 하나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5" name="사각형: 둥근 모서리 74"/>
          <p:cNvSpPr/>
          <p:nvPr/>
        </p:nvSpPr>
        <p:spPr>
          <a:xfrm>
            <a:off x="4784548" y="4724804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v0, theta, x0 , y0 </a:t>
            </a:r>
            <a:r>
              <a:rPr lang="ko-KR" altLang="en-US" sz="1200" dirty="0"/>
              <a:t>입력</a:t>
            </a:r>
          </a:p>
        </p:txBody>
      </p:sp>
      <p:sp>
        <p:nvSpPr>
          <p:cNvPr id="76" name="사각형: 둥근 모서리 75"/>
          <p:cNvSpPr/>
          <p:nvPr/>
        </p:nvSpPr>
        <p:spPr>
          <a:xfrm>
            <a:off x="6545466" y="4724803"/>
            <a:ext cx="1223025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x(t),y(t)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x(t),y(t) </a:t>
            </a:r>
            <a:r>
              <a:rPr lang="ko-KR" altLang="en-US" sz="1200" dirty="0"/>
              <a:t>출력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8306386" y="4724803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 = </a:t>
            </a:r>
            <a:r>
              <a:rPr lang="en-US" altLang="ko-KR" sz="1200" dirty="0" err="1"/>
              <a:t>t+Δt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3470031" y="4724803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79" name="타원 78"/>
          <p:cNvSpPr/>
          <p:nvPr/>
        </p:nvSpPr>
        <p:spPr>
          <a:xfrm>
            <a:off x="10067305" y="4724802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끝</a:t>
            </a:r>
          </a:p>
        </p:txBody>
      </p:sp>
      <p:cxnSp>
        <p:nvCxnSpPr>
          <p:cNvPr id="80" name="연결선: 구부러짐 79"/>
          <p:cNvCxnSpPr>
            <a:stCxn id="78" idx="6"/>
            <a:endCxn id="75" idx="1"/>
          </p:cNvCxnSpPr>
          <p:nvPr/>
        </p:nvCxnSpPr>
        <p:spPr>
          <a:xfrm>
            <a:off x="4185195" y="4998342"/>
            <a:ext cx="59935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5" idx="3"/>
            <a:endCxn id="76" idx="1"/>
          </p:cNvCxnSpPr>
          <p:nvPr/>
        </p:nvCxnSpPr>
        <p:spPr>
          <a:xfrm flipV="1">
            <a:off x="5946114" y="4998342"/>
            <a:ext cx="599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6" idx="3"/>
            <a:endCxn id="77" idx="1"/>
          </p:cNvCxnSpPr>
          <p:nvPr/>
        </p:nvCxnSpPr>
        <p:spPr>
          <a:xfrm>
            <a:off x="7768491" y="4998342"/>
            <a:ext cx="537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/>
          <p:cNvCxnSpPr>
            <a:stCxn id="77" idx="0"/>
            <a:endCxn id="76" idx="0"/>
          </p:cNvCxnSpPr>
          <p:nvPr/>
        </p:nvCxnSpPr>
        <p:spPr>
          <a:xfrm rot="16200000" flipV="1">
            <a:off x="8022074" y="3859708"/>
            <a:ext cx="12700" cy="17301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/>
          <p:cNvCxnSpPr>
            <a:stCxn id="76" idx="2"/>
            <a:endCxn id="79" idx="4"/>
          </p:cNvCxnSpPr>
          <p:nvPr/>
        </p:nvCxnSpPr>
        <p:spPr>
          <a:xfrm rot="5400000" flipH="1" flipV="1">
            <a:off x="8790932" y="3637926"/>
            <a:ext cx="1" cy="32679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8518769" y="5576679"/>
            <a:ext cx="813731" cy="2422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t&lt;</a:t>
            </a:r>
            <a:r>
              <a:rPr lang="en-US" altLang="ko-KR" sz="1100" dirty="0" err="1"/>
              <a:t>tmax</a:t>
            </a:r>
            <a:endParaRPr lang="ko-KR" altLang="en-US" sz="1100" dirty="0"/>
          </a:p>
        </p:txBody>
      </p:sp>
      <p:graphicFrame>
        <p:nvGraphicFramePr>
          <p:cNvPr id="88" name="개체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89142"/>
              </p:ext>
            </p:extLst>
          </p:nvPr>
        </p:nvGraphicFramePr>
        <p:xfrm>
          <a:off x="3209925" y="2640013"/>
          <a:ext cx="26892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02" name="Formula" r:id="rId27" imgW="1357920" imgH="343080" progId="Equation.Ribbit">
                  <p:embed/>
                </p:oleObj>
              </mc:Choice>
              <mc:Fallback>
                <p:oleObj name="Formula" r:id="rId27" imgW="1357920" imgH="343080" progId="Equation.Ribbit">
                  <p:embed/>
                  <p:pic>
                    <p:nvPicPr>
                      <p:cNvPr id="56" name="개체 5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209925" y="2640013"/>
                        <a:ext cx="26892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1" name="직사각형 4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직사각형 41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자유형: 도형 42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자유형: 도형 4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257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참조 호출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67" y="1638422"/>
            <a:ext cx="2752725" cy="336232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11" name="직사각형 1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144386" name="Picture 2" descr="https://blog.penjee.com/wp-content/uploads/2015/02/pass-by-reference-vs-pass-by-value-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836" y="2160620"/>
            <a:ext cx="6043066" cy="32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99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구조체와 포인터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726557"/>
            <a:ext cx="4476750" cy="4314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802156" y="1494086"/>
            <a:ext cx="3521413" cy="1951084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http://icons.iconarchive.com/icons/everaldo/kids-icons/128/kcm-memory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639" y="787782"/>
            <a:ext cx="1508937" cy="150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802156" y="4324835"/>
            <a:ext cx="3521413" cy="1951084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017541" y="4024874"/>
            <a:ext cx="1177046" cy="5999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func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64557" y="2169667"/>
            <a:ext cx="1177046" cy="5999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0x01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13" name="직사각형 12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직사각형 1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1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E7CE-5FF0-4E38-A62C-DEF04EEB84BC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2809244" y="1059899"/>
            <a:ext cx="8065120" cy="51127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zh-TW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汝等尙以緣心聽法。此法亦緣非得法性。如人以手指月示人。</a:t>
            </a:r>
          </a:p>
          <a:p>
            <a:pPr latinLnBrk="1"/>
            <a:r>
              <a:rPr lang="zh-TW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彼人因指當應看月。若復觀指以爲月體。此人豈唯亡失月輪亦亡其指。</a:t>
            </a:r>
          </a:p>
          <a:p>
            <a:pPr latinLnBrk="1"/>
            <a:r>
              <a:rPr lang="zh-TW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何以故。以所標指爲明月故。豈唯亡指。亦復不識明之與暗。</a:t>
            </a:r>
          </a:p>
          <a:p>
            <a:pPr latinLnBrk="1"/>
            <a:r>
              <a:rPr lang="zh-TW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何以故。卽以指體爲月明性。明暗二性無所了故。</a:t>
            </a:r>
          </a:p>
          <a:p>
            <a:pPr latinLnBrk="1"/>
            <a:r>
              <a:rPr lang="zh-TW" altLang="en-US" sz="2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汝亦如是若以分別我說法音爲汝心者。此心自應離分別音有分別性。</a:t>
            </a:r>
            <a:endParaRPr lang="en-US" altLang="zh-TW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 latinLnBrk="1"/>
            <a:r>
              <a:rPr lang="ko-KR" altLang="en-US" sz="4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楞嚴經</a:t>
            </a:r>
            <a:endParaRPr lang="ko-KR" altLang="en-US" sz="4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endParaRPr lang="zh-TW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16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E7CE-5FF0-4E38-A62C-DEF04EEB84BC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2832691" y="1152907"/>
            <a:ext cx="8065120" cy="51127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400" dirty="0"/>
              <a:t>너희들은 오히려 인연하는 마음으로 법을 듣고 있으니</a:t>
            </a:r>
            <a:r>
              <a:rPr lang="en-US" altLang="ko-KR" sz="2400" dirty="0"/>
              <a:t>, </a:t>
            </a:r>
            <a:r>
              <a:rPr lang="ko-KR" altLang="en-US" sz="2400" dirty="0"/>
              <a:t>이 법도 인연일 뿐</a:t>
            </a:r>
            <a:r>
              <a:rPr lang="en-US" altLang="ko-KR" sz="2400" dirty="0"/>
              <a:t>, </a:t>
            </a:r>
            <a:r>
              <a:rPr lang="ko-KR" altLang="en-US" sz="2400" dirty="0"/>
              <a:t>법의 본성을 얻은 것이 아니니라</a:t>
            </a:r>
            <a:r>
              <a:rPr lang="en-US" altLang="ko-KR" sz="2400" dirty="0"/>
              <a:t>. </a:t>
            </a:r>
          </a:p>
          <a:p>
            <a:pPr latinLnBrk="1"/>
            <a:r>
              <a:rPr lang="ko-KR" altLang="en-US" sz="2400" dirty="0"/>
              <a:t>어떤 사람이 손으로 달을 가리켜 다른 사람에게 보인다면</a:t>
            </a:r>
            <a:r>
              <a:rPr lang="en-US" altLang="ko-KR" sz="2400" dirty="0"/>
              <a:t>, </a:t>
            </a:r>
            <a:endParaRPr lang="ko-KR" altLang="en-US" sz="2400" dirty="0"/>
          </a:p>
          <a:p>
            <a:pPr latinLnBrk="1"/>
            <a:r>
              <a:rPr lang="ko-KR" altLang="en-US" sz="2400" dirty="0"/>
              <a:t>그 사람은 당연히 손가락을 따라 달을 보아야 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여기서 만일 손가락을 보고 달 자체로 여긴다면</a:t>
            </a:r>
            <a:r>
              <a:rPr lang="en-US" altLang="ko-KR" sz="2400" dirty="0"/>
              <a:t>, </a:t>
            </a:r>
            <a:r>
              <a:rPr lang="ko-KR" altLang="en-US" sz="2400" dirty="0"/>
              <a:t>그 사람은 어찌 달만 잃었겠느냐</a:t>
            </a:r>
            <a:r>
              <a:rPr lang="en-US" altLang="ko-KR" sz="2400" dirty="0"/>
              <a:t>. </a:t>
            </a:r>
            <a:r>
              <a:rPr lang="ko-KR" altLang="en-US" sz="2400" dirty="0"/>
              <a:t>손가락도 잃었느니라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atinLnBrk="1"/>
            <a:r>
              <a:rPr lang="ko-KR" altLang="en-US" sz="2400" dirty="0"/>
              <a:t>왜냐하면 가리킨 손가락을 밝은 달로 여겼기 때문이다</a:t>
            </a:r>
            <a:r>
              <a:rPr lang="en-US" altLang="ko-KR" sz="2400" dirty="0"/>
              <a:t>. </a:t>
            </a:r>
          </a:p>
          <a:p>
            <a:pPr latinLnBrk="1"/>
            <a:r>
              <a:rPr lang="ko-KR" altLang="en-US" sz="2400" dirty="0"/>
              <a:t>어찌 손가락만 잃었다고 하겠느냐</a:t>
            </a:r>
            <a:r>
              <a:rPr lang="en-US" altLang="ko-KR" sz="2400" dirty="0"/>
              <a:t>. </a:t>
            </a:r>
            <a:r>
              <a:rPr lang="ko-KR" altLang="en-US" sz="2400" dirty="0"/>
              <a:t>밝음과 어둠도 모른다고 하리라</a:t>
            </a:r>
            <a:r>
              <a:rPr lang="en-US" altLang="ko-KR" sz="2400" dirty="0"/>
              <a:t>. </a:t>
            </a:r>
            <a:r>
              <a:rPr lang="ko-KR" altLang="en-US" sz="2400" dirty="0"/>
              <a:t>왜냐하면 손가락 자체를 달의 밝은 성질로 여겨서</a:t>
            </a:r>
            <a:r>
              <a:rPr lang="en-US" altLang="ko-KR" sz="2400" dirty="0"/>
              <a:t>, </a:t>
            </a:r>
            <a:r>
              <a:rPr lang="ko-KR" altLang="en-US" sz="2400" dirty="0"/>
              <a:t>밝고 어두운 두 성질을 알지 못하기 때문이다</a:t>
            </a:r>
            <a:r>
              <a:rPr lang="en-US" altLang="ko-KR" sz="2400" dirty="0"/>
              <a:t>.</a:t>
            </a:r>
          </a:p>
          <a:p>
            <a:pPr algn="r" latinLnBrk="1"/>
            <a:r>
              <a:rPr lang="ko-KR" altLang="en-US" sz="3600" dirty="0" err="1"/>
              <a:t>능엄경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5072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E7CE-5FF0-4E38-A62C-DEF04EEB84BC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2903029" y="1231837"/>
            <a:ext cx="8065120" cy="51127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2800" dirty="0"/>
              <a:t>어떤 사람이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*finger=&amp;moon;</a:t>
            </a:r>
            <a:r>
              <a:rPr lang="ko-KR" altLang="en-US" sz="2800" dirty="0"/>
              <a:t>로 </a:t>
            </a:r>
            <a:r>
              <a:rPr lang="en-US" altLang="ko-KR" sz="2800" dirty="0"/>
              <a:t>moon</a:t>
            </a:r>
            <a:r>
              <a:rPr lang="ko-KR" altLang="en-US" sz="2800" dirty="0"/>
              <a:t>을 가리켜 다른 사람에게 보인다면 그 사람은 당연히 *</a:t>
            </a:r>
            <a:r>
              <a:rPr lang="en-US" altLang="ko-KR" sz="2800" dirty="0"/>
              <a:t>finger</a:t>
            </a:r>
            <a:r>
              <a:rPr lang="ko-KR" altLang="en-US" sz="2800" dirty="0"/>
              <a:t>를 따라 </a:t>
            </a:r>
            <a:r>
              <a:rPr lang="en-US" altLang="ko-KR" sz="2800" dirty="0"/>
              <a:t>moon</a:t>
            </a:r>
            <a:r>
              <a:rPr lang="ko-KR" altLang="en-US" sz="2800" dirty="0"/>
              <a:t>을 보아야 하는데</a:t>
            </a:r>
            <a:r>
              <a:rPr lang="en-US" altLang="ko-KR" sz="2800" dirty="0"/>
              <a:t>, </a:t>
            </a:r>
            <a:r>
              <a:rPr lang="ko-KR" altLang="en-US" sz="2800" dirty="0"/>
              <a:t>여기서 만일 </a:t>
            </a:r>
            <a:r>
              <a:rPr lang="en-US" altLang="ko-KR" sz="2800" dirty="0"/>
              <a:t>finger</a:t>
            </a:r>
            <a:r>
              <a:rPr lang="ko-KR" altLang="en-US" sz="2800" dirty="0"/>
              <a:t>를 보고 </a:t>
            </a:r>
            <a:r>
              <a:rPr lang="en-US" altLang="ko-KR" sz="2800" dirty="0"/>
              <a:t>moon</a:t>
            </a:r>
            <a:r>
              <a:rPr lang="ko-KR" altLang="en-US" sz="2800" dirty="0"/>
              <a:t>자체로 여긴다면 그 사람은 </a:t>
            </a:r>
            <a:r>
              <a:rPr lang="en-US" altLang="ko-KR" sz="2800" dirty="0"/>
              <a:t>moon</a:t>
            </a:r>
            <a:r>
              <a:rPr lang="ko-KR" altLang="en-US" sz="2800" dirty="0"/>
              <a:t>만 잃었겠느냐 </a:t>
            </a:r>
            <a:r>
              <a:rPr lang="en-US" altLang="ko-KR" sz="2800" dirty="0"/>
              <a:t>finger</a:t>
            </a:r>
            <a:r>
              <a:rPr lang="ko-KR" altLang="en-US" sz="2800" dirty="0"/>
              <a:t>도 잃었느니라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latinLnBrk="1"/>
            <a:r>
              <a:rPr lang="ko-KR" altLang="en-US" sz="2800" dirty="0"/>
              <a:t>왜냐하면 </a:t>
            </a:r>
            <a:r>
              <a:rPr lang="en-US" altLang="ko-KR" sz="2800" dirty="0"/>
              <a:t>finger==moon</a:t>
            </a:r>
            <a:r>
              <a:rPr lang="ko-KR" altLang="en-US" sz="2800" dirty="0"/>
              <a:t>으로 여겼기 때문이다</a:t>
            </a:r>
            <a:r>
              <a:rPr lang="en-US" altLang="ko-KR" sz="2800" dirty="0"/>
              <a:t>. </a:t>
            </a:r>
            <a:r>
              <a:rPr lang="ko-KR" altLang="en-US" sz="2800" dirty="0"/>
              <a:t>어찌 </a:t>
            </a:r>
            <a:r>
              <a:rPr lang="en-US" altLang="ko-KR" sz="2800" dirty="0"/>
              <a:t>moon</a:t>
            </a:r>
            <a:r>
              <a:rPr lang="ko-KR" altLang="en-US" sz="2800" dirty="0"/>
              <a:t>만 잃었다고 하겠느냐</a:t>
            </a:r>
            <a:r>
              <a:rPr lang="en-US" altLang="ko-KR" sz="2800" dirty="0"/>
              <a:t>. moon</a:t>
            </a:r>
            <a:r>
              <a:rPr lang="ko-KR" altLang="en-US" sz="2800" dirty="0"/>
              <a:t>과 </a:t>
            </a:r>
            <a:r>
              <a:rPr lang="en-US" altLang="ko-KR" sz="2800" dirty="0"/>
              <a:t>&amp;moon</a:t>
            </a:r>
            <a:r>
              <a:rPr lang="ko-KR" altLang="en-US" sz="2800" dirty="0"/>
              <a:t>도 모른다고 하리라</a:t>
            </a:r>
            <a:r>
              <a:rPr lang="en-US" altLang="ko-KR" sz="2800" dirty="0"/>
              <a:t>. </a:t>
            </a:r>
            <a:r>
              <a:rPr lang="ko-KR" altLang="en-US" sz="2800" dirty="0"/>
              <a:t>왜냐하면 </a:t>
            </a:r>
            <a:r>
              <a:rPr lang="en-US" altLang="ko-KR" sz="2800" dirty="0"/>
              <a:t>finger</a:t>
            </a:r>
            <a:r>
              <a:rPr lang="ko-KR" altLang="en-US" sz="2800" dirty="0"/>
              <a:t>자체를 </a:t>
            </a:r>
            <a:r>
              <a:rPr lang="en-US" altLang="ko-KR" sz="2800" dirty="0"/>
              <a:t>moon</a:t>
            </a:r>
            <a:r>
              <a:rPr lang="ko-KR" altLang="en-US" sz="2800" dirty="0"/>
              <a:t>으로 여겨서</a:t>
            </a:r>
            <a:r>
              <a:rPr lang="en-US" altLang="ko-KR" sz="2800" dirty="0"/>
              <a:t>, moon</a:t>
            </a:r>
            <a:r>
              <a:rPr lang="ko-KR" altLang="en-US" sz="2800" dirty="0"/>
              <a:t>과 </a:t>
            </a:r>
            <a:r>
              <a:rPr lang="en-US" altLang="ko-KR" sz="2800" dirty="0"/>
              <a:t>&amp;moon</a:t>
            </a:r>
            <a:r>
              <a:rPr lang="ko-KR" altLang="en-US" sz="2800" dirty="0"/>
              <a:t>의 두 성질을 알지 못하기 때문이다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latinLnBrk="1"/>
            <a:endParaRPr lang="zh-TW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34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exam10.c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03515"/>
            <a:ext cx="5964543" cy="50205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76804" y="5032407"/>
            <a:ext cx="1388858" cy="2422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98773" y="5899916"/>
            <a:ext cx="998089" cy="48525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10" name="직사각형 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직사각형 1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90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exam10.c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2" y="1704759"/>
            <a:ext cx="8357548" cy="41924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4681" y="2141416"/>
            <a:ext cx="1935934" cy="29560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93666" y="1695561"/>
            <a:ext cx="591688" cy="29560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68800" y="2805724"/>
            <a:ext cx="2860430" cy="29560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80862" y="3283146"/>
            <a:ext cx="804984" cy="5385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03446" y="3262389"/>
            <a:ext cx="922215" cy="5385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21046" y="3275025"/>
            <a:ext cx="1875692" cy="5385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79716" y="4179367"/>
            <a:ext cx="4057884" cy="3379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71346" y="4654097"/>
            <a:ext cx="814500" cy="10042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43561" y="4654097"/>
            <a:ext cx="681731" cy="10042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3" name="직사각형 22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직사각형 2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07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exam10.c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726557"/>
            <a:ext cx="8440607" cy="47158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85612" y="3846166"/>
            <a:ext cx="594941" cy="2774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41551" y="4612073"/>
            <a:ext cx="594941" cy="2774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30535" y="5129769"/>
            <a:ext cx="876296" cy="2774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8343" y="5424760"/>
            <a:ext cx="1547933" cy="2774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12" name="직사각형 1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847180" y="1578120"/>
            <a:ext cx="6549092" cy="60789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포인터를 쓰지 </a:t>
            </a:r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않고 함수에서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속도와 위치 정보를 한꺼번에 되돌려 받을 방법은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641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사각형: 둥근 모서리 73"/>
          <p:cNvSpPr/>
          <p:nvPr/>
        </p:nvSpPr>
        <p:spPr>
          <a:xfrm>
            <a:off x="2966409" y="4329376"/>
            <a:ext cx="2926392" cy="10070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2966408" y="1738182"/>
          <a:ext cx="10636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4" name="Formula" r:id="rId3" imgW="536040" imgH="289800" progId="Equation.Ribbit">
                  <p:embed/>
                </p:oleObj>
              </mc:Choice>
              <mc:Fallback>
                <p:oleObj name="Formula" r:id="rId3" imgW="536040" imgH="28980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6408" y="1738182"/>
                        <a:ext cx="1063625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 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/>
          </p:nvPr>
        </p:nvGraphicFramePr>
        <p:xfrm>
          <a:off x="4365653" y="1719048"/>
          <a:ext cx="1909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5" name="Formula" r:id="rId5" imgW="963000" imgH="288360" progId="Equation.Ribbit">
                  <p:embed/>
                </p:oleObj>
              </mc:Choice>
              <mc:Fallback>
                <p:oleObj name="Formula" r:id="rId5" imgW="963000" imgH="288360" progId="Equation.Ribbit">
                  <p:embed/>
                  <p:pic>
                    <p:nvPicPr>
                      <p:cNvPr id="56" name="개체 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5653" y="1719048"/>
                        <a:ext cx="1909762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개체 71"/>
          <p:cNvGraphicFramePr>
            <a:graphicFrameLocks noChangeAspect="1"/>
          </p:cNvGraphicFramePr>
          <p:nvPr>
            <p:extLst/>
          </p:nvPr>
        </p:nvGraphicFramePr>
        <p:xfrm>
          <a:off x="6634770" y="1863510"/>
          <a:ext cx="22161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6" name="Formula" r:id="rId7" imgW="1118880" imgH="142560" progId="Equation.Ribbit">
                  <p:embed/>
                </p:oleObj>
              </mc:Choice>
              <mc:Fallback>
                <p:oleObj name="Formula" r:id="rId7" imgW="1118880" imgH="142560" progId="Equation.Ribbit">
                  <p:embed/>
                  <p:pic>
                    <p:nvPicPr>
                      <p:cNvPr id="72" name="개체 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34770" y="1863510"/>
                        <a:ext cx="221615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사각형: 둥근 모서리 22"/>
          <p:cNvSpPr/>
          <p:nvPr/>
        </p:nvSpPr>
        <p:spPr>
          <a:xfrm>
            <a:off x="3087140" y="3703546"/>
            <a:ext cx="746081" cy="4756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m, F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3056075" y="4559375"/>
            <a:ext cx="1223025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vy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</a:p>
        </p:txBody>
      </p:sp>
      <p:cxnSp>
        <p:nvCxnSpPr>
          <p:cNvPr id="29" name="직선 화살표 연결선 28"/>
          <p:cNvCxnSpPr>
            <a:stCxn id="23" idx="2"/>
            <a:endCxn id="24" idx="0"/>
          </p:cNvCxnSpPr>
          <p:nvPr/>
        </p:nvCxnSpPr>
        <p:spPr>
          <a:xfrm>
            <a:off x="3460181" y="4179208"/>
            <a:ext cx="207407" cy="38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5" idx="2"/>
            <a:endCxn id="83" idx="0"/>
          </p:cNvCxnSpPr>
          <p:nvPr/>
        </p:nvCxnSpPr>
        <p:spPr>
          <a:xfrm>
            <a:off x="5079855" y="5106451"/>
            <a:ext cx="240679" cy="47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/>
          <p:cNvSpPr/>
          <p:nvPr/>
        </p:nvSpPr>
        <p:spPr>
          <a:xfrm>
            <a:off x="4468342" y="4559374"/>
            <a:ext cx="1223025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y(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</a:p>
        </p:txBody>
      </p:sp>
      <p:cxnSp>
        <p:nvCxnSpPr>
          <p:cNvPr id="55" name="직선 화살표 연결선 54"/>
          <p:cNvCxnSpPr>
            <a:stCxn id="24" idx="3"/>
            <a:endCxn id="45" idx="1"/>
          </p:cNvCxnSpPr>
          <p:nvPr/>
        </p:nvCxnSpPr>
        <p:spPr>
          <a:xfrm flipV="1">
            <a:off x="4279100" y="4832913"/>
            <a:ext cx="189242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/>
          <p:cNvSpPr/>
          <p:nvPr/>
        </p:nvSpPr>
        <p:spPr>
          <a:xfrm>
            <a:off x="4514529" y="5584537"/>
            <a:ext cx="1612009" cy="4756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x, y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482980" y="102025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배열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482980" y="155477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배열과 함수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exam10.c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482980" y="209467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배열과 포인터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4" name="직사각형 3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직사각형 3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자유형: 도형 42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829261" y="2649396"/>
            <a:ext cx="8555049" cy="47383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정확도를 높이길 원한다면 속도와 위치 벡터가 여러 개 필요하므로 배열이 필요하다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pic>
        <p:nvPicPr>
          <p:cNvPr id="137414" name="Picture 198" descr="http://admin.midasuser.com/UploadFiles2/70/%EB%A3%BD%EA%B2%8C%EC%BF%A0%ED%83%80%EA%B8%B0%EB%B2%95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907" y="3703546"/>
            <a:ext cx="49053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73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3302295" y="2039816"/>
          <a:ext cx="28813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0" name="Formula" r:id="rId3" imgW="1451880" imgH="299880" progId="Equation.Ribbit">
                  <p:embed/>
                </p:oleObj>
              </mc:Choice>
              <mc:Fallback>
                <p:oleObj name="Formula" r:id="rId3" imgW="1451880" imgH="29988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295" y="2039816"/>
                        <a:ext cx="2881313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726320" y="3152002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/>
        </p:nvGraphicFramePr>
        <p:xfrm>
          <a:off x="5773148" y="3244630"/>
          <a:ext cx="5762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1" name="Formula" r:id="rId5" imgW="290880" imgH="143640" progId="Equation.Ribbit">
                  <p:embed/>
                </p:oleObj>
              </mc:Choice>
              <mc:Fallback>
                <p:oleObj name="Formula" r:id="rId5" imgW="290880" imgH="14364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3148" y="3244630"/>
                        <a:ext cx="576262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78" name="Picture 2" descr="http://wolfzone.co.kr/files/attach/images/6848/873/080/180882a1cd0141975674ef8778dffc4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2" y="1663998"/>
            <a:ext cx="43719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067641" y="4373398"/>
            <a:ext cx="8222215" cy="155066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double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getParResist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(double R1, double R2, ... ????)</a:t>
            </a: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함수의 매개변수를 무한히 많이 만들 수 없다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대부분의 언어들은 입력할 때는 원하는 수만큼 여러 개의 변수들을 입력 할 수 있는 문법이 있지만 함수 내부에서는 결국 배열로 바꾸어 처리한다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문제제기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2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67639" y="3214308"/>
            <a:ext cx="780956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/>
          </p:nvPr>
        </p:nvGraphicFramePr>
        <p:xfrm>
          <a:off x="4063114" y="2818854"/>
          <a:ext cx="290512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2" name="Formula" r:id="rId8" imgW="146160" imgH="138600" progId="Equation.Ribbit">
                  <p:embed/>
                </p:oleObj>
              </mc:Choice>
              <mc:Fallback>
                <p:oleObj name="Formula" r:id="rId8" imgW="146160" imgH="138600" progId="Equation.Ribbit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63114" y="2818854"/>
                        <a:ext cx="290512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/>
          </p:nvPr>
        </p:nvGraphicFramePr>
        <p:xfrm>
          <a:off x="4063114" y="3114691"/>
          <a:ext cx="3000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3" name="Formula" r:id="rId10" imgW="150120" imgH="138600" progId="Equation.Ribbit">
                  <p:embed/>
                </p:oleObj>
              </mc:Choice>
              <mc:Fallback>
                <p:oleObj name="Formula" r:id="rId10" imgW="150120" imgH="138600" progId="Equation.Ribbit">
                  <p:embed/>
                  <p:pic>
                    <p:nvPicPr>
                      <p:cNvPr id="17" name="개체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3114" y="3114691"/>
                        <a:ext cx="300038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839588" y="1036556"/>
            <a:ext cx="2178627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problem2.c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변형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9" name="직사각형 28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직사각형 2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: 도형 30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자유형: 도형 56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graphicFrame>
        <p:nvGraphicFramePr>
          <p:cNvPr id="58" name="개체 57"/>
          <p:cNvGraphicFramePr>
            <a:graphicFrameLocks noChangeAspect="1"/>
          </p:cNvGraphicFramePr>
          <p:nvPr>
            <p:extLst/>
          </p:nvPr>
        </p:nvGraphicFramePr>
        <p:xfrm>
          <a:off x="4187825" y="3381375"/>
          <a:ext cx="571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4" name="Formula" r:id="rId12" imgW="28080" imgH="166680" progId="Equation.Ribbit">
                  <p:embed/>
                </p:oleObj>
              </mc:Choice>
              <mc:Fallback>
                <p:oleObj name="Formula" r:id="rId12" imgW="28080" imgH="166680" progId="Equation.Ribbit">
                  <p:embed/>
                  <p:pic>
                    <p:nvPicPr>
                      <p:cNvPr id="58" name="개체 5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87825" y="3381375"/>
                        <a:ext cx="57150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/>
          </p:nvPr>
        </p:nvGraphicFramePr>
        <p:xfrm>
          <a:off x="4066807" y="3709735"/>
          <a:ext cx="3000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5" name="Formula" r:id="rId14" imgW="150120" imgH="138600" progId="Equation.Ribbit">
                  <p:embed/>
                </p:oleObj>
              </mc:Choice>
              <mc:Fallback>
                <p:oleObj name="Formula" r:id="rId14" imgW="150120" imgH="138600" progId="Equation.Ribbit">
                  <p:embed/>
                  <p:pic>
                    <p:nvPicPr>
                      <p:cNvPr id="59" name="개체 5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6807" y="3709735"/>
                        <a:ext cx="300038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8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85"/>
          <a:stretch/>
        </p:blipFill>
        <p:spPr>
          <a:xfrm>
            <a:off x="2886990" y="1990866"/>
            <a:ext cx="6259082" cy="39528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샘플 답안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23710" y="4845537"/>
            <a:ext cx="2574063" cy="6446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코드의 목적을 명확히 하기위해 모듈화 필요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69612" y="4845538"/>
            <a:ext cx="5164788" cy="711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369612" y="5556740"/>
            <a:ext cx="5558207" cy="320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134707" y="5938310"/>
            <a:ext cx="6063066" cy="49201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변수가 바뀌어서 똑같은 계산을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수정해야 하는 번거로움이 있다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369612" y="3642454"/>
            <a:ext cx="4986448" cy="716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623710" y="3698008"/>
            <a:ext cx="2574063" cy="6446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변수가 많아져서 관리하기가 힘들다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5" name="직사각형 24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직사각형 25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936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샘플 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20189" y="1029981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test10.c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90" y="2021085"/>
            <a:ext cx="6414465" cy="430489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9230061" y="202543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30061" y="256730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포인터와 함수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7" name="직사각형 3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직사각형 3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558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7" name="직사각형 3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직사각형 3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35" name="_x195380656" descr="EMB00001c2c87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33" y="1047264"/>
            <a:ext cx="6029044" cy="539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27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배열의 선언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43364" name="Picture 4" descr="http://www.ctutorial.org/c-arrays-initializatio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5"/>
          <a:stretch/>
        </p:blipFill>
        <p:spPr bwMode="auto">
          <a:xfrm>
            <a:off x="2829261" y="2599543"/>
            <a:ext cx="3737139" cy="164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"/>
          <p:cNvSpPr/>
          <p:nvPr>
            <p:custDataLst>
              <p:custData r:id="rId1"/>
            </p:custDataLst>
          </p:nvPr>
        </p:nvSpPr>
        <p:spPr>
          <a:xfrm>
            <a:off x="6643712" y="2667401"/>
            <a:ext cx="1646689" cy="164345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int</a:t>
            </a:r>
            <a:r>
              <a:rPr lang="ko-KR" altLang="en-US" sz="1600" dirty="0">
                <a:latin typeface="Consolas" panose="020B0609020204030204" pitchFamily="49" charset="0"/>
                <a:cs typeface="Segoe UI" pitchFamily="34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Segoe UI" pitchFamily="34" charset="0"/>
              </a:rPr>
              <a:t>day[5];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day[0] = 1;</a:t>
            </a:r>
          </a:p>
          <a:p>
            <a:r>
              <a:rPr lang="en-US" sz="1600" dirty="0">
                <a:latin typeface="Consolas" panose="020B0609020204030204" pitchFamily="49" charset="0"/>
                <a:cs typeface="Segoe UI" pitchFamily="34" charset="0"/>
              </a:rPr>
              <a:t>day[1] = 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day[2] = 3;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day[3] = 4;</a:t>
            </a:r>
          </a:p>
          <a:p>
            <a:r>
              <a:rPr lang="en-US" sz="1600" dirty="0">
                <a:latin typeface="Consolas" panose="020B0609020204030204" pitchFamily="49" charset="0"/>
                <a:cs typeface="Segoe UI" pitchFamily="34" charset="0"/>
              </a:rPr>
              <a:t>day[4] = 5;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8433608" y="2667401"/>
            <a:ext cx="2850477" cy="164345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int</a:t>
            </a:r>
            <a:r>
              <a:rPr lang="ko-KR" altLang="en-US" sz="1600" dirty="0">
                <a:latin typeface="Consolas" panose="020B0609020204030204" pitchFamily="49" charset="0"/>
                <a:cs typeface="Segoe UI" pitchFamily="34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Segoe UI" pitchFamily="34" charset="0"/>
              </a:rPr>
              <a:t>day[] = {1,2,3,4,5};</a:t>
            </a:r>
          </a:p>
        </p:txBody>
      </p:sp>
      <p:pic>
        <p:nvPicPr>
          <p:cNvPr id="143366" name="Picture 6" descr="http://www.tutorialdost.com/C-Programming-Tutorial/images/Array-of-Characters-in-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4477164"/>
            <a:ext cx="4618108" cy="210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/>
          <p:cNvSpPr/>
          <p:nvPr>
            <p:custDataLst>
              <p:custData r:id="rId3"/>
            </p:custDataLst>
          </p:nvPr>
        </p:nvSpPr>
        <p:spPr>
          <a:xfrm>
            <a:off x="7606757" y="4477164"/>
            <a:ext cx="3677328" cy="3283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altLang="ko-KR" sz="1600" dirty="0">
                <a:latin typeface="Consolas" panose="020B0609020204030204" pitchFamily="49" charset="0"/>
                <a:cs typeface="Segoe UI" pitchFamily="34" charset="0"/>
              </a:rPr>
              <a:t>char</a:t>
            </a:r>
            <a:r>
              <a:rPr lang="ko-KR" altLang="en-US" sz="1600" dirty="0">
                <a:latin typeface="Consolas" panose="020B0609020204030204" pitchFamily="49" charset="0"/>
                <a:cs typeface="Segoe UI" pitchFamily="34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Segoe UI" pitchFamily="34" charset="0"/>
              </a:rPr>
              <a:t>mychar</a:t>
            </a:r>
            <a:r>
              <a:rPr lang="en-US" altLang="ko-KR" sz="1600" dirty="0">
                <a:latin typeface="Consolas" panose="020B0609020204030204" pitchFamily="49" charset="0"/>
                <a:cs typeface="Segoe UI" pitchFamily="34" charset="0"/>
              </a:rPr>
              <a:t>[] = "KUMAR";</a:t>
            </a:r>
          </a:p>
        </p:txBody>
      </p:sp>
      <p:sp>
        <p:nvSpPr>
          <p:cNvPr id="12" name="Content"/>
          <p:cNvSpPr/>
          <p:nvPr>
            <p:custDataLst>
              <p:custData r:id="rId4"/>
            </p:custDataLst>
          </p:nvPr>
        </p:nvSpPr>
        <p:spPr>
          <a:xfrm>
            <a:off x="7606757" y="4875486"/>
            <a:ext cx="3677328" cy="6498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altLang="ko-KR" sz="1600" dirty="0">
                <a:latin typeface="Consolas" panose="020B0609020204030204" pitchFamily="49" charset="0"/>
                <a:cs typeface="Segoe UI" pitchFamily="34" charset="0"/>
              </a:rPr>
              <a:t>char</a:t>
            </a:r>
            <a:r>
              <a:rPr lang="ko-KR" altLang="en-US" sz="1600" dirty="0">
                <a:latin typeface="Consolas" panose="020B0609020204030204" pitchFamily="49" charset="0"/>
                <a:cs typeface="Segoe UI" pitchFamily="34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Segoe UI" pitchFamily="34" charset="0"/>
              </a:rPr>
              <a:t>mychar</a:t>
            </a:r>
            <a:r>
              <a:rPr lang="en-US" altLang="ko-KR" sz="1600" dirty="0">
                <a:latin typeface="Consolas" panose="020B0609020204030204" pitchFamily="49" charset="0"/>
                <a:cs typeface="Segoe UI" pitchFamily="34" charset="0"/>
              </a:rPr>
              <a:t>[] =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Segoe UI" pitchFamily="34" charset="0"/>
              </a:rPr>
              <a:t>		{'K','U','M','A','R'};</a:t>
            </a:r>
          </a:p>
        </p:txBody>
      </p:sp>
      <p:pic>
        <p:nvPicPr>
          <p:cNvPr id="143368" name="Picture 8" descr="http://www.sitesbay.com/cprogramming/images/c-arra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59" y="922557"/>
            <a:ext cx="4393857" cy="16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14" name="직사각형 1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8908181" y="3184352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배열의 초기화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305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E7CE-5FF0-4E38-A62C-DEF04EEB84BC}" type="slidenum">
              <a:rPr lang="en-US" altLang="ko-KR" smtClean="0"/>
              <a:pPr/>
              <a:t>43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2832783" y="1575912"/>
            <a:ext cx="8065120" cy="48874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endParaRPr lang="en-US" altLang="ko-KR" sz="2000" b="1" kern="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Courier New" pitchFamily="49" charset="0"/>
            </a:endParaRP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endParaRPr lang="en-US" altLang="ko-KR" sz="2000" b="1" kern="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Courier New" pitchFamily="49" charset="0"/>
            </a:endParaRP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#include&lt;</a:t>
            </a:r>
            <a:r>
              <a:rPr lang="en-US" altLang="ko-KR" sz="2000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stdio.h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&gt;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int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 main(void)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{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	</a:t>
            </a:r>
            <a:r>
              <a:rPr lang="en-US" altLang="ko-KR" sz="2000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int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 data[5] = {1,3,5,7,9};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	data[3] = 2;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	data[2] = 3*data[3];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endParaRPr lang="en-US" altLang="ko-KR" sz="2000" b="1" kern="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Courier New" pitchFamily="49" charset="0"/>
            </a:endParaRP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endParaRPr lang="en-US" altLang="ko-KR" sz="2000" b="1" kern="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Courier New" pitchFamily="49" charset="0"/>
            </a:endParaRP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	</a:t>
            </a:r>
            <a:r>
              <a:rPr lang="en-US" altLang="ko-KR" sz="2000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int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 </a:t>
            </a:r>
            <a:r>
              <a:rPr lang="en-US" altLang="ko-KR" sz="2000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; 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	for(</a:t>
            </a:r>
            <a:r>
              <a:rPr lang="en-US" altLang="ko-KR" sz="2000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=0; </a:t>
            </a:r>
            <a:r>
              <a:rPr lang="en-US" altLang="ko-KR" sz="2000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&lt;5; </a:t>
            </a:r>
            <a:r>
              <a:rPr lang="en-US" altLang="ko-KR" sz="2000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++)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	{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		</a:t>
            </a:r>
            <a:r>
              <a:rPr lang="en-US" altLang="ko-KR" sz="2000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printf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("%d </a:t>
            </a:r>
            <a:r>
              <a:rPr lang="ko-KR" altLang="en-US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배열의 값은 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%d \n", </a:t>
            </a:r>
            <a:r>
              <a:rPr lang="en-US" altLang="ko-KR" sz="2000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, data[</a:t>
            </a:r>
            <a:r>
              <a:rPr lang="en-US" altLang="ko-KR" sz="2000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]);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	}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endParaRPr lang="en-US" altLang="ko-KR" sz="2000" b="1" kern="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Courier New" pitchFamily="49" charset="0"/>
            </a:endParaRP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	return 0;</a:t>
            </a:r>
          </a:p>
          <a:p>
            <a:pPr>
              <a:lnSpc>
                <a:spcPct val="85000"/>
              </a:lnSpc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itchFamily="49" charset="0"/>
              </a:rPr>
              <a:t>}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21594"/>
              </p:ext>
            </p:extLst>
          </p:nvPr>
        </p:nvGraphicFramePr>
        <p:xfrm>
          <a:off x="7061028" y="1575912"/>
          <a:ext cx="354049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8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6898184" y="2368022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endParaRPr lang="ko-KR" altLang="en-US" sz="20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7" name="직선 화살표 연결선 16"/>
          <p:cNvCxnSpPr>
            <a:stCxn id="9" idx="0"/>
          </p:cNvCxnSpPr>
          <p:nvPr/>
        </p:nvCxnSpPr>
        <p:spPr bwMode="auto">
          <a:xfrm flipH="1" flipV="1">
            <a:off x="7432575" y="1935962"/>
            <a:ext cx="5685" cy="4320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직사각형 19"/>
          <p:cNvSpPr/>
          <p:nvPr/>
        </p:nvSpPr>
        <p:spPr bwMode="auto">
          <a:xfrm>
            <a:off x="6865343" y="2826529"/>
            <a:ext cx="3927703" cy="122417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data[3]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의미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ko-KR" altLang="en-US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시작주소 </a:t>
            </a:r>
            <a:r>
              <a:rPr lang="en-US" altLang="ko-KR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en-US" altLang="ko-KR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sizeof</a:t>
            </a:r>
            <a:r>
              <a:rPr lang="en-US" altLang="ko-KR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b="1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)*3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주소에 있는 값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*(data+3)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같다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15565"/>
              </p:ext>
            </p:extLst>
          </p:nvPr>
        </p:nvGraphicFramePr>
        <p:xfrm>
          <a:off x="7061028" y="1585545"/>
          <a:ext cx="354049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8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99013"/>
              </p:ext>
            </p:extLst>
          </p:nvPr>
        </p:nvGraphicFramePr>
        <p:xfrm>
          <a:off x="7061028" y="1585545"/>
          <a:ext cx="354049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8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>
                        <a:solidFill>
                          <a:srgbClr val="FFFF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solidFill>
                          <a:srgbClr val="FFFF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13" name="직사각형 12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직사각형 1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배열의 인덱스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8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배열의 사용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44386" name="Picture 2" descr="http://cfile25.uf.tistory.com/image/1846453A4F9F282425F1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11" y="1806002"/>
            <a:ext cx="7569247" cy="40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8" name="직사각형 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690430" y="4099120"/>
            <a:ext cx="3690932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배열의 크기를 계산하기 위해 필요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58338" y="3938904"/>
            <a:ext cx="1649046" cy="320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/>
          <p:cNvCxnSpPr>
            <a:stCxn id="3" idx="2"/>
            <a:endCxn id="19" idx="1"/>
          </p:cNvCxnSpPr>
          <p:nvPr/>
        </p:nvCxnSpPr>
        <p:spPr>
          <a:xfrm rot="16200000" flipH="1">
            <a:off x="7048294" y="3693901"/>
            <a:ext cx="76702" cy="1207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63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39270" name="Picture 6" descr="https://upload.wikimedia.org/wikipedia/ko/2/2f/Exam_int_po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70" y="4431323"/>
            <a:ext cx="5305341" cy="23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"/>
          <p:cNvSpPr/>
          <p:nvPr>
            <p:custDataLst>
              <p:custData r:id="rId1"/>
            </p:custDataLst>
          </p:nvPr>
        </p:nvSpPr>
        <p:spPr>
          <a:xfrm>
            <a:off x="2829260" y="5204109"/>
            <a:ext cx="6032637" cy="12647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 a[10] = {1,2,3,4,5,6,7,8,9,10}</a:t>
            </a:r>
          </a:p>
          <a:p>
            <a:r>
              <a:rPr lang="en-US" sz="1600" dirty="0" err="1">
                <a:latin typeface="Consolas" panose="020B0609020204030204" pitchFamily="49" charset="0"/>
                <a:cs typeface="Segoe UI" pitchFamily="34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Segoe UI" pitchFamily="34" charset="0"/>
              </a:rPr>
              <a:t>* pa = a;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//a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의 주소로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pa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를 초기화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HY울릉도M" panose="02000600000101010101" pitchFamily="2" charset="-127"/>
              <a:ea typeface="HY울릉도M" panose="02000600000101010101" pitchFamily="2" charset="-127"/>
              <a:cs typeface="Segoe UI" pitchFamily="34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Segoe UI" pitchFamily="34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Segoe UI" pitchFamily="34" charset="0"/>
              </a:rPr>
              <a:t>("a[2]=%d\n", pa[2]);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// a[2]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값을 출력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HY울릉도M" panose="02000600000101010101" pitchFamily="2" charset="-127"/>
              <a:ea typeface="HY울릉도M" panose="02000600000101010101" pitchFamily="2" charset="-127"/>
              <a:cs typeface="Segoe UI" pitchFamily="34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Segoe UI" pitchFamily="34" charset="0"/>
              </a:rPr>
              <a:t>pa[2] = 3;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//a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의 세번째 값이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3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으로 바뀐다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. </a:t>
            </a:r>
            <a:r>
              <a:rPr lang="en-US" altLang="ko-KR" sz="1600" dirty="0" err="1">
                <a:latin typeface="Consolas" panose="020B0609020204030204" pitchFamily="49" charset="0"/>
                <a:cs typeface="Segoe UI" pitchFamily="34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cs typeface="Segoe UI" pitchFamily="34" charset="0"/>
              </a:rPr>
              <a:t>("a[2]=%d\n", pa[2]);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// a[2]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HY울릉도M" panose="02000600000101010101" pitchFamily="2" charset="-127"/>
                <a:ea typeface="HY울릉도M" panose="02000600000101010101" pitchFamily="2" charset="-127"/>
                <a:cs typeface="Segoe UI" pitchFamily="34" charset="0"/>
              </a:rPr>
              <a:t>값을 출력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HY울릉도M" panose="02000600000101010101" pitchFamily="2" charset="-127"/>
              <a:ea typeface="HY울릉도M" panose="02000600000101010101" pitchFamily="2" charset="-127"/>
              <a:cs typeface="Segoe UI" pitchFamily="34" charset="0"/>
            </a:endParaRPr>
          </a:p>
          <a:p>
            <a:endParaRPr lang="en-US" sz="1600" dirty="0">
              <a:solidFill>
                <a:schemeClr val="accent6">
                  <a:lumMod val="50000"/>
                </a:schemeClr>
              </a:solidFill>
              <a:latin typeface="HY울릉도M" panose="02000600000101010101" pitchFamily="2" charset="-127"/>
              <a:ea typeface="HY울릉도M" panose="02000600000101010101" pitchFamily="2" charset="-127"/>
              <a:cs typeface="Segoe UI" pitchFamily="34" charset="0"/>
            </a:endParaRPr>
          </a:p>
          <a:p>
            <a:endParaRPr lang="en-US" sz="1600" dirty="0">
              <a:solidFill>
                <a:schemeClr val="accent6">
                  <a:lumMod val="50000"/>
                </a:schemeClr>
              </a:solidFill>
              <a:latin typeface="HY울릉도M" panose="02000600000101010101" pitchFamily="2" charset="-127"/>
              <a:ea typeface="HY울릉도M" panose="02000600000101010101" pitchFamily="2" charset="-127"/>
              <a:cs typeface="Segoe UI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Segoe UI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12" name="직사각형 1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829260" y="1068890"/>
            <a:ext cx="8571951" cy="31514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배열의 크기가 클 경우 함수에 배열의 복사본을 넘겨주는 것은 비효율적이다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때문에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는 배열의 이름을 매개변수로 넘겨 주면 함수는 배열의 주소만 전달받아 해당 주소를 보고 배열에 접근하는 방식으로 프로그래밍 하게 되어 있다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이와 달리 대부분의 다른 언어들은 함수에 전달된 모든 변수에 대하여 자동으로 주소만 전달되므로 함수 내부에서 값을 바꿀 경우 원본도 같이 바뀌는 문제가 생긴다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</a:p>
          <a:p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MATLAB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R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의 경우 함수나 대입한 다른 변수가 넘겨받은 시점에서는 주소만 보관하고 있다가 값을 바꿀 경우 즉시 복사본을 만든다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즉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원본은 절대 건드리지 않는다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</a:p>
          <a:p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R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은 파일을 </a:t>
            </a:r>
            <a:r>
              <a:rPr lang="ko-KR" altLang="en-US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로드하면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메모리에 주소만 </a:t>
            </a:r>
            <a:r>
              <a:rPr lang="ko-KR" altLang="en-US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로딩하고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있다가 본격적으로 다루려고 하면 그때서야 데이터 전체를 읽거나 원본이 아니라면 복사를 시작한다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1472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704759"/>
            <a:ext cx="5010150" cy="3876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배열과 함수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4783" y="5392617"/>
            <a:ext cx="7674908" cy="67212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함수는 배열의 주소만 전달 받기에 배열의 크기를 알 수 없으므로 원본 배열의 크기가 고정되지 않았다면 배열의 크기도 같이 매개변수로 입력해 주어야 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92984" y="2667369"/>
            <a:ext cx="4626707" cy="5999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main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함수에 있는 원본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array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의 값을 출력한다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11" name="직사각형 1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778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3302295" y="2039816"/>
          <a:ext cx="28813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2" name="Formula" r:id="rId3" imgW="1451880" imgH="299880" progId="Equation.Ribbit">
                  <p:embed/>
                </p:oleObj>
              </mc:Choice>
              <mc:Fallback>
                <p:oleObj name="Formula" r:id="rId3" imgW="1451880" imgH="29988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295" y="2039816"/>
                        <a:ext cx="2881313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726320" y="3152002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/>
        </p:nvGraphicFramePr>
        <p:xfrm>
          <a:off x="5773148" y="3244630"/>
          <a:ext cx="5762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3" name="Formula" r:id="rId5" imgW="290880" imgH="143640" progId="Equation.Ribbit">
                  <p:embed/>
                </p:oleObj>
              </mc:Choice>
              <mc:Fallback>
                <p:oleObj name="Formula" r:id="rId5" imgW="290880" imgH="14364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3148" y="3244630"/>
                        <a:ext cx="576262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78" name="Picture 2" descr="http://wolfzone.co.kr/files/attach/images/6848/873/080/180882a1cd0141975674ef8778dffc4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2" y="1663998"/>
            <a:ext cx="43719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067641" y="4373398"/>
            <a:ext cx="8222215" cy="10349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double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getParResist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(double*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p_R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int</a:t>
            </a:r>
            <a:r>
              <a:rPr lang="en-US" altLang="ko-KR">
                <a:latin typeface="서울남산체 B" panose="02020603020101020101" pitchFamily="18" charset="-127"/>
                <a:ea typeface="서울남산체 B" panose="02020603020101020101" pitchFamily="18" charset="-127"/>
              </a:rPr>
              <a:t> size)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ctr"/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배열을 넘겨 받아서 저항을 계산하는 함수를 작성하여라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 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67639" y="3214308"/>
            <a:ext cx="780956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/>
          </p:nvPr>
        </p:nvGraphicFramePr>
        <p:xfrm>
          <a:off x="4063114" y="2818854"/>
          <a:ext cx="290512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4" name="Formula" r:id="rId8" imgW="146160" imgH="138600" progId="Equation.Ribbit">
                  <p:embed/>
                </p:oleObj>
              </mc:Choice>
              <mc:Fallback>
                <p:oleObj name="Formula" r:id="rId8" imgW="146160" imgH="138600" progId="Equation.Ribbit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63114" y="2818854"/>
                        <a:ext cx="290512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/>
          </p:nvPr>
        </p:nvGraphicFramePr>
        <p:xfrm>
          <a:off x="4063114" y="3114691"/>
          <a:ext cx="3000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5" name="Formula" r:id="rId10" imgW="150120" imgH="138600" progId="Equation.Ribbit">
                  <p:embed/>
                </p:oleObj>
              </mc:Choice>
              <mc:Fallback>
                <p:oleObj name="Formula" r:id="rId10" imgW="150120" imgH="138600" progId="Equation.Ribbit">
                  <p:embed/>
                  <p:pic>
                    <p:nvPicPr>
                      <p:cNvPr id="17" name="개체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3114" y="3114691"/>
                        <a:ext cx="300038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839588" y="1036556"/>
            <a:ext cx="2178627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problem2.c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변형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9" name="직사각형 28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직사각형 2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: 도형 30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자유형: 도형 56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graphicFrame>
        <p:nvGraphicFramePr>
          <p:cNvPr id="58" name="개체 57"/>
          <p:cNvGraphicFramePr>
            <a:graphicFrameLocks noChangeAspect="1"/>
          </p:cNvGraphicFramePr>
          <p:nvPr>
            <p:extLst/>
          </p:nvPr>
        </p:nvGraphicFramePr>
        <p:xfrm>
          <a:off x="4187825" y="3381375"/>
          <a:ext cx="571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6" name="Formula" r:id="rId12" imgW="28080" imgH="166680" progId="Equation.Ribbit">
                  <p:embed/>
                </p:oleObj>
              </mc:Choice>
              <mc:Fallback>
                <p:oleObj name="Formula" r:id="rId12" imgW="28080" imgH="166680" progId="Equation.Ribbit">
                  <p:embed/>
                  <p:pic>
                    <p:nvPicPr>
                      <p:cNvPr id="58" name="개체 5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87825" y="3381375"/>
                        <a:ext cx="57150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/>
          </p:nvPr>
        </p:nvGraphicFramePr>
        <p:xfrm>
          <a:off x="4066807" y="3709735"/>
          <a:ext cx="3000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7" name="Formula" r:id="rId14" imgW="150120" imgH="138600" progId="Equation.Ribbit">
                  <p:embed/>
                </p:oleObj>
              </mc:Choice>
              <mc:Fallback>
                <p:oleObj name="Formula" r:id="rId14" imgW="150120" imgH="138600" progId="Equation.Ribbit">
                  <p:embed/>
                  <p:pic>
                    <p:nvPicPr>
                      <p:cNvPr id="59" name="개체 5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6807" y="3709735"/>
                        <a:ext cx="300038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577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exam10_2.c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65099" y="1037231"/>
            <a:ext cx="4451578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F,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vel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pos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배열로 관리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-1" b="580"/>
          <a:stretch/>
        </p:blipFill>
        <p:spPr>
          <a:xfrm>
            <a:off x="2829261" y="1605151"/>
            <a:ext cx="5470677" cy="499884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10399" y="5134708"/>
            <a:ext cx="1156677" cy="2422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01587" y="5986585"/>
            <a:ext cx="885859" cy="4376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13" name="직사각형 12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직사각형 1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756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exam10_2.c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65099" y="1037231"/>
            <a:ext cx="4451578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F,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vel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pos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배열로 관리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651121"/>
            <a:ext cx="7277100" cy="43529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25476" y="1677075"/>
            <a:ext cx="1339623" cy="2422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34778" y="2880645"/>
            <a:ext cx="1293900" cy="2422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69666" y="4313391"/>
            <a:ext cx="1293900" cy="2422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48510" y="2117657"/>
            <a:ext cx="1965644" cy="3207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23393" y="3354741"/>
            <a:ext cx="1043807" cy="52950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462955" y="3317605"/>
            <a:ext cx="3118338" cy="59647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23393" y="4762515"/>
            <a:ext cx="1043807" cy="102868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45703" y="4764342"/>
            <a:ext cx="950114" cy="102868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7" name="직사각형 2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20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샘플 답안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61" y="2071259"/>
            <a:ext cx="5591175" cy="347662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690044" y="2549425"/>
            <a:ext cx="4453588" cy="1709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99402" y="4913757"/>
            <a:ext cx="6237704" cy="79783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 부분을 분리하면 모델이 바뀌어도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main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코드는 바꾸지 않고 모듈만 수정하면 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1" name="직사각형 2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751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exam10_2.c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65099" y="1037231"/>
            <a:ext cx="4451578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F,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vel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pos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배열로 관리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638545"/>
            <a:ext cx="7562850" cy="43624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69112" y="2133600"/>
            <a:ext cx="1748365" cy="288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86558" y="3114431"/>
            <a:ext cx="2596334" cy="246184"/>
          </a:xfrm>
          <a:prstGeom prst="rect">
            <a:avLst/>
          </a:prstGeom>
          <a:noFill/>
          <a:ln w="28575">
            <a:solidFill>
              <a:srgbClr val="FFFF00">
                <a:alpha val="50196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66231" y="3614617"/>
            <a:ext cx="540784" cy="2149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68711" y="3829540"/>
            <a:ext cx="1128518" cy="25790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92404" y="4325817"/>
            <a:ext cx="501811" cy="2149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59571" y="4794742"/>
            <a:ext cx="497038" cy="2149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30039" y="5054477"/>
            <a:ext cx="465777" cy="2149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2" name="직사각형 2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459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problem10.c</a:t>
            </a:r>
          </a:p>
        </p:txBody>
      </p: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303803"/>
              </p:ext>
            </p:extLst>
          </p:nvPr>
        </p:nvGraphicFramePr>
        <p:xfrm>
          <a:off x="8820344" y="2603967"/>
          <a:ext cx="23606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9" name="Formula" r:id="rId3" imgW="1186200" imgH="285840" progId="Equation.Ribbit">
                  <p:embed/>
                </p:oleObj>
              </mc:Choice>
              <mc:Fallback>
                <p:oleObj name="Formula" r:id="rId3" imgW="1186200" imgH="285840" progId="Equation.Ribbit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0344" y="2603967"/>
                        <a:ext cx="2360612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화살표: 오른쪽 46"/>
          <p:cNvSpPr/>
          <p:nvPr/>
        </p:nvSpPr>
        <p:spPr>
          <a:xfrm>
            <a:off x="4884644" y="2224140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14548"/>
              </p:ext>
            </p:extLst>
          </p:nvPr>
        </p:nvGraphicFramePr>
        <p:xfrm>
          <a:off x="6093191" y="1995152"/>
          <a:ext cx="1644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0" name="Formula" r:id="rId5" imgW="828360" imgH="147600" progId="Equation.Ribbit">
                  <p:embed/>
                </p:oleObj>
              </mc:Choice>
              <mc:Fallback>
                <p:oleObj name="Formula" r:id="rId5" imgW="828360" imgH="147600" progId="Equation.Ribbit">
                  <p:embed/>
                  <p:pic>
                    <p:nvPicPr>
                      <p:cNvPr id="48" name="개체 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3191" y="1995152"/>
                        <a:ext cx="16446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타원 48"/>
          <p:cNvSpPr/>
          <p:nvPr/>
        </p:nvSpPr>
        <p:spPr>
          <a:xfrm>
            <a:off x="9430206" y="1981814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위쪽 49"/>
          <p:cNvSpPr/>
          <p:nvPr/>
        </p:nvSpPr>
        <p:spPr>
          <a:xfrm rot="2341276">
            <a:off x="9898293" y="1569728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197900"/>
              </p:ext>
            </p:extLst>
          </p:nvPr>
        </p:nvGraphicFramePr>
        <p:xfrm>
          <a:off x="8516949" y="2141996"/>
          <a:ext cx="7778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1" name="Formula" r:id="rId7" imgW="391320" imgH="147600" progId="Equation.Ribbit">
                  <p:embed/>
                </p:oleObj>
              </mc:Choice>
              <mc:Fallback>
                <p:oleObj name="Formula" r:id="rId7" imgW="391320" imgH="147600" progId="Equation.Ribbit">
                  <p:embed/>
                  <p:pic>
                    <p:nvPicPr>
                      <p:cNvPr id="51" name="개체 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16949" y="2141996"/>
                        <a:ext cx="777875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052096"/>
              </p:ext>
            </p:extLst>
          </p:nvPr>
        </p:nvGraphicFramePr>
        <p:xfrm>
          <a:off x="10361248" y="1353889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2" name="Formula" r:id="rId9" imgW="117000" imgH="108000" progId="Equation.Ribbit">
                  <p:embed/>
                </p:oleObj>
              </mc:Choice>
              <mc:Fallback>
                <p:oleObj name="Formula" r:id="rId9" imgW="117000" imgH="108000" progId="Equation.Ribbit">
                  <p:embed/>
                  <p:pic>
                    <p:nvPicPr>
                      <p:cNvPr id="52" name="개체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61248" y="1353889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782594" y="2211249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71353"/>
              </p:ext>
            </p:extLst>
          </p:nvPr>
        </p:nvGraphicFramePr>
        <p:xfrm>
          <a:off x="10000650" y="2173344"/>
          <a:ext cx="1333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3" name="Formula" r:id="rId11" imgW="66240" imgH="141120" progId="Equation.Ribbit">
                  <p:embed/>
                </p:oleObj>
              </mc:Choice>
              <mc:Fallback>
                <p:oleObj name="Formula" r:id="rId11" imgW="66240" imgH="141120" progId="Equation.Ribbit">
                  <p:embed/>
                  <p:pic>
                    <p:nvPicPr>
                      <p:cNvPr id="54" name="개체 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00650" y="2173344"/>
                        <a:ext cx="133350" cy="27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326041"/>
              </p:ext>
            </p:extLst>
          </p:nvPr>
        </p:nvGraphicFramePr>
        <p:xfrm>
          <a:off x="3755486" y="2057339"/>
          <a:ext cx="8191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4" name="Formula" r:id="rId13" imgW="411480" imgH="140040" progId="Equation.Ribbit">
                  <p:embed/>
                </p:oleObj>
              </mc:Choice>
              <mc:Fallback>
                <p:oleObj name="Formula" r:id="rId13" imgW="411480" imgH="140040" progId="Equation.Ribbit">
                  <p:embed/>
                  <p:pic>
                    <p:nvPicPr>
                      <p:cNvPr id="55" name="개체 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55486" y="2057339"/>
                        <a:ext cx="8191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214577"/>
              </p:ext>
            </p:extLst>
          </p:nvPr>
        </p:nvGraphicFramePr>
        <p:xfrm>
          <a:off x="6114872" y="2399873"/>
          <a:ext cx="12017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5" name="Formula" r:id="rId15" imgW="605880" imgH="147600" progId="Equation.Ribbit">
                  <p:embed/>
                </p:oleObj>
              </mc:Choice>
              <mc:Fallback>
                <p:oleObj name="Formula" r:id="rId15" imgW="605880" imgH="147600" progId="Equation.Ribbit">
                  <p:embed/>
                  <p:pic>
                    <p:nvPicPr>
                      <p:cNvPr id="56" name="개체 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14872" y="2399873"/>
                        <a:ext cx="1201737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6729"/>
              </p:ext>
            </p:extLst>
          </p:nvPr>
        </p:nvGraphicFramePr>
        <p:xfrm>
          <a:off x="6518737" y="2797863"/>
          <a:ext cx="3079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6" name="Formula" r:id="rId17" imgW="155160" imgH="143640" progId="Equation.Ribbit">
                  <p:embed/>
                </p:oleObj>
              </mc:Choice>
              <mc:Fallback>
                <p:oleObj name="Formula" r:id="rId17" imgW="155160" imgH="143640" progId="Equation.Ribbit">
                  <p:embed/>
                  <p:pic>
                    <p:nvPicPr>
                      <p:cNvPr id="57" name="개체 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18737" y="2797863"/>
                        <a:ext cx="307975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911132"/>
              </p:ext>
            </p:extLst>
          </p:nvPr>
        </p:nvGraphicFramePr>
        <p:xfrm>
          <a:off x="3785931" y="2399220"/>
          <a:ext cx="7810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7" name="Formula" r:id="rId19" imgW="391320" imgH="147600" progId="Equation.Ribbit">
                  <p:embed/>
                </p:oleObj>
              </mc:Choice>
              <mc:Fallback>
                <p:oleObj name="Formula" r:id="rId19" imgW="391320" imgH="147600" progId="Equation.Ribbit">
                  <p:embed/>
                  <p:pic>
                    <p:nvPicPr>
                      <p:cNvPr id="58" name="개체 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85931" y="2399220"/>
                        <a:ext cx="7810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266083"/>
              </p:ext>
            </p:extLst>
          </p:nvPr>
        </p:nvGraphicFramePr>
        <p:xfrm>
          <a:off x="4051141" y="2737975"/>
          <a:ext cx="30956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8" name="Formula" r:id="rId20" imgW="155160" imgH="143640" progId="Equation.Ribbit">
                  <p:embed/>
                </p:oleObj>
              </mc:Choice>
              <mc:Fallback>
                <p:oleObj name="Formula" r:id="rId20" imgW="155160" imgH="143640" progId="Equation.Ribbit">
                  <p:embed/>
                  <p:pic>
                    <p:nvPicPr>
                      <p:cNvPr id="59" name="개체 5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51141" y="2737975"/>
                        <a:ext cx="309563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직사각형 59"/>
          <p:cNvSpPr/>
          <p:nvPr/>
        </p:nvSpPr>
        <p:spPr>
          <a:xfrm>
            <a:off x="6968619" y="4235191"/>
            <a:ext cx="4388519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바람이 추가되었을 때의 </a:t>
            </a:r>
            <a:r>
              <a:rPr lang="ko-KR" altLang="en-US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수치해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aphicFrame>
        <p:nvGraphicFramePr>
          <p:cNvPr id="61" name="개체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44423"/>
              </p:ext>
            </p:extLst>
          </p:nvPr>
        </p:nvGraphicFramePr>
        <p:xfrm>
          <a:off x="8753931" y="3291600"/>
          <a:ext cx="11334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9" name="Formula" r:id="rId21" imgW="570240" imgH="143640" progId="Equation.Ribbit">
                  <p:embed/>
                </p:oleObj>
              </mc:Choice>
              <mc:Fallback>
                <p:oleObj name="Formula" r:id="rId21" imgW="570240" imgH="143640" progId="Equation.Ribbit">
                  <p:embed/>
                  <p:pic>
                    <p:nvPicPr>
                      <p:cNvPr id="61" name="개체 6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53931" y="3291600"/>
                        <a:ext cx="1133475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직사각형 61"/>
          <p:cNvSpPr/>
          <p:nvPr/>
        </p:nvSpPr>
        <p:spPr>
          <a:xfrm>
            <a:off x="4991010" y="3671532"/>
            <a:ext cx="6366128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W :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바람의 속도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r :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물체의 반지름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A :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물체의 투영 면적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3030885" y="4841304"/>
            <a:ext cx="3618804" cy="10070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3288150" y="4259574"/>
            <a:ext cx="746081" cy="4756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m, F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3335183" y="5103044"/>
            <a:ext cx="1223025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vy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</a:p>
        </p:txBody>
      </p:sp>
      <p:cxnSp>
        <p:nvCxnSpPr>
          <p:cNvPr id="39" name="직선 화살표 연결선 38"/>
          <p:cNvCxnSpPr>
            <a:stCxn id="36" idx="2"/>
            <a:endCxn id="38" idx="0"/>
          </p:cNvCxnSpPr>
          <p:nvPr/>
        </p:nvCxnSpPr>
        <p:spPr>
          <a:xfrm>
            <a:off x="3661191" y="4735236"/>
            <a:ext cx="285505" cy="36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2" idx="2"/>
            <a:endCxn id="44" idx="0"/>
          </p:cNvCxnSpPr>
          <p:nvPr/>
        </p:nvCxnSpPr>
        <p:spPr>
          <a:xfrm>
            <a:off x="5757116" y="5650121"/>
            <a:ext cx="298372" cy="37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/>
          <p:cNvSpPr/>
          <p:nvPr/>
        </p:nvSpPr>
        <p:spPr>
          <a:xfrm>
            <a:off x="5145603" y="5103044"/>
            <a:ext cx="1223025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y(</a:t>
            </a:r>
            <a:r>
              <a:rPr lang="en-US" altLang="ko-KR" sz="1200" dirty="0" err="1"/>
              <a:t>t+Δt</a:t>
            </a:r>
            <a:r>
              <a:rPr lang="en-US" altLang="ko-KR" sz="1200" dirty="0"/>
              <a:t>) </a:t>
            </a:r>
            <a:r>
              <a:rPr lang="ko-KR" altLang="en-US" sz="1200" dirty="0"/>
              <a:t>계산</a:t>
            </a:r>
          </a:p>
        </p:txBody>
      </p:sp>
      <p:cxnSp>
        <p:nvCxnSpPr>
          <p:cNvPr id="43" name="직선 화살표 연결선 42"/>
          <p:cNvCxnSpPr>
            <a:stCxn id="38" idx="3"/>
            <a:endCxn id="42" idx="1"/>
          </p:cNvCxnSpPr>
          <p:nvPr/>
        </p:nvCxnSpPr>
        <p:spPr>
          <a:xfrm>
            <a:off x="4558208" y="5376583"/>
            <a:ext cx="58739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/>
          <p:cNvSpPr/>
          <p:nvPr/>
        </p:nvSpPr>
        <p:spPr>
          <a:xfrm>
            <a:off x="5576345" y="6028569"/>
            <a:ext cx="958285" cy="4756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x, y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06164" y="1049888"/>
            <a:ext cx="3227836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exam10.c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의 적분 모듈 이용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68" name="직사각형 6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직사각형 76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자유형: 도형 77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자유형: 도형 79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자유형: 도형 8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자유형: 도형 8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자유형: 도형 8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593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52747" y="3614825"/>
            <a:ext cx="787941" cy="2626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/>
          </p:nvPr>
        </p:nvGraphicFramePr>
        <p:xfrm>
          <a:off x="5860198" y="3628673"/>
          <a:ext cx="17303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2" name="Formula" r:id="rId3" imgW="87840" imgH="119520" progId="Equation.Ribbit">
                  <p:embed/>
                </p:oleObj>
              </mc:Choice>
              <mc:Fallback>
                <p:oleObj name="Formula" r:id="rId3" imgW="87840" imgH="11952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0198" y="3628673"/>
                        <a:ext cx="173037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801166" y="1493147"/>
            <a:ext cx="368305" cy="7889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/>
          </p:nvPr>
        </p:nvGraphicFramePr>
        <p:xfrm>
          <a:off x="2902805" y="1491290"/>
          <a:ext cx="16351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3" name="Formula" r:id="rId5" imgW="82800" imgH="120960" progId="Equation.Ribbit">
                  <p:embed/>
                </p:oleObj>
              </mc:Choice>
              <mc:Fallback>
                <p:oleObj name="Formula" r:id="rId5" imgW="82800" imgH="120960" progId="Equation.Ribbit">
                  <p:embed/>
                  <p:pic>
                    <p:nvPicPr>
                      <p:cNvPr id="34" name="개체 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2805" y="1491290"/>
                        <a:ext cx="163512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11" name="Picture 63" descr="http://ictedusrv.cumbria.ac.uk/maths/SecMaths/U4/images/pic111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" t="2546" r="2481" b="6846"/>
          <a:stretch/>
        </p:blipFill>
        <p:spPr bwMode="auto">
          <a:xfrm>
            <a:off x="2659843" y="1311780"/>
            <a:ext cx="5303565" cy="31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6230998" y="1542387"/>
          <a:ext cx="14573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4" name="Formula" r:id="rId8" imgW="735480" imgH="199440" progId="Equation.Ribbit">
                  <p:embed/>
                </p:oleObj>
              </mc:Choice>
              <mc:Fallback>
                <p:oleObj name="Formula" r:id="rId8" imgW="735480" imgH="19944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30998" y="1542387"/>
                        <a:ext cx="145732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7986319" y="1296150"/>
            <a:ext cx="3456734" cy="311833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09" name="Picture 61" descr="https://upload.wikimedia.org/math/e/e/d/eed68731d1230938d457c576deee1bcf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80" y="1440872"/>
            <a:ext cx="3162769" cy="28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87617"/>
              </p:ext>
            </p:extLst>
          </p:nvPr>
        </p:nvGraphicFramePr>
        <p:xfrm>
          <a:off x="3927564" y="4982082"/>
          <a:ext cx="6773335" cy="694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06634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292137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761487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40590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2402090"/>
                    </a:ext>
                  </a:extLst>
                </a:gridCol>
              </a:tblGrid>
              <a:tr h="6942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06980"/>
                  </a:ext>
                </a:extLst>
              </a:tr>
            </a:tbl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379757"/>
              </p:ext>
            </p:extLst>
          </p:nvPr>
        </p:nvGraphicFramePr>
        <p:xfrm>
          <a:off x="4532557" y="5201049"/>
          <a:ext cx="96837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5" name="Formula" r:id="rId11" imgW="48600" imgH="136080" progId="Equation.Ribbit">
                  <p:embed/>
                </p:oleObj>
              </mc:Choice>
              <mc:Fallback>
                <p:oleObj name="Formula" r:id="rId11" imgW="48600" imgH="136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32557" y="5201049"/>
                        <a:ext cx="96837" cy="27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886409"/>
              </p:ext>
            </p:extLst>
          </p:nvPr>
        </p:nvGraphicFramePr>
        <p:xfrm>
          <a:off x="5844293" y="5228831"/>
          <a:ext cx="2254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6" name="Formula" r:id="rId13" imgW="114480" imgH="108000" progId="Equation.Ribbit">
                  <p:embed/>
                </p:oleObj>
              </mc:Choice>
              <mc:Fallback>
                <p:oleObj name="Formula" r:id="rId13" imgW="114480" imgH="108000" progId="Equation.Ribbit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4293" y="5228831"/>
                        <a:ext cx="22542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9431"/>
              </p:ext>
            </p:extLst>
          </p:nvPr>
        </p:nvGraphicFramePr>
        <p:xfrm>
          <a:off x="7181429" y="5229955"/>
          <a:ext cx="2063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7" name="Formula" r:id="rId15" imgW="104400" imgH="109440" progId="Equation.Ribbit">
                  <p:embed/>
                </p:oleObj>
              </mc:Choice>
              <mc:Fallback>
                <p:oleObj name="Formula" r:id="rId15" imgW="104400" imgH="109440" progId="Equation.Ribbit">
                  <p:embed/>
                  <p:pic>
                    <p:nvPicPr>
                      <p:cNvPr id="40" name="개체 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81429" y="5229955"/>
                        <a:ext cx="20637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85291"/>
              </p:ext>
            </p:extLst>
          </p:nvPr>
        </p:nvGraphicFramePr>
        <p:xfrm>
          <a:off x="8505601" y="5233434"/>
          <a:ext cx="4318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8" name="Formula" r:id="rId17" imgW="218520" imgH="109440" progId="Equation.Ribbit">
                  <p:embed/>
                </p:oleObj>
              </mc:Choice>
              <mc:Fallback>
                <p:oleObj name="Formula" r:id="rId17" imgW="218520" imgH="10944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05601" y="5233434"/>
                        <a:ext cx="43180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138024"/>
              </p:ext>
            </p:extLst>
          </p:nvPr>
        </p:nvGraphicFramePr>
        <p:xfrm>
          <a:off x="9928198" y="5145487"/>
          <a:ext cx="254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9" name="Formula" r:id="rId19" imgW="128520" imgH="162720" progId="Equation.Ribbit">
                  <p:embed/>
                </p:oleObj>
              </mc:Choice>
              <mc:Fallback>
                <p:oleObj name="Formula" r:id="rId19" imgW="128520" imgH="162720" progId="Equation.Ribbit">
                  <p:embed/>
                  <p:pic>
                    <p:nvPicPr>
                      <p:cNvPr id="42" name="개체 4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28198" y="5145487"/>
                        <a:ext cx="2540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236308" y="4908062"/>
            <a:ext cx="2805723" cy="82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306645" y="5830253"/>
            <a:ext cx="265676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42032" y="5830252"/>
            <a:ext cx="2658868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898587" y="5830252"/>
            <a:ext cx="1329434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카운터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0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과제 힌트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89" y="1055343"/>
            <a:ext cx="60579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8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과제 힌트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70" y="1053489"/>
            <a:ext cx="60102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3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수업 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7D6-B54A-47A2-9F1E-FE64FA826F57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5" name="Picture 8" descr="https://s-media-cache-ak0.pinimg.com/originals/71/19/b6/7119b694f737e5e9acfdb37720f15928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49" y="1029223"/>
            <a:ext cx="8314696" cy="41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38379" y="5205803"/>
            <a:ext cx="8492550" cy="122417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수고 하셨습니다</a:t>
            </a:r>
            <a:r>
              <a:rPr lang="en-US" altLang="ko-KR" sz="3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.!!!</a:t>
            </a:r>
          </a:p>
        </p:txBody>
      </p:sp>
    </p:spTree>
    <p:extLst>
      <p:ext uri="{BB962C8B-B14F-4D97-AF65-F5344CB8AC3E}">
        <p14:creationId xmlns:p14="http://schemas.microsoft.com/office/powerpoint/2010/main" val="355529431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17" y="1990866"/>
            <a:ext cx="5857875" cy="3867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230061" y="202543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구조체 선언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30061" y="256730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구조체와 함수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30061" y="310182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구조체 연산 정의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샘플 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1" y="3404207"/>
            <a:ext cx="1971675" cy="3429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9" name="직사각형 38"/>
          <p:cNvSpPr/>
          <p:nvPr/>
        </p:nvSpPr>
        <p:spPr>
          <a:xfrm>
            <a:off x="4820189" y="1029981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test9.c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4" name="직사각형 2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직사각형 25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8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구조체 선언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52" name="Content"/>
          <p:cNvSpPr/>
          <p:nvPr>
            <p:custDataLst>
              <p:custData r:id="rId1"/>
            </p:custDataLst>
          </p:nvPr>
        </p:nvSpPr>
        <p:spPr>
          <a:xfrm>
            <a:off x="8355299" y="4111152"/>
            <a:ext cx="2947702" cy="23720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altLang="ko-KR" sz="1400" dirty="0" err="1">
                <a:latin typeface="Consolas" panose="020B0609020204030204" pitchFamily="49" charset="0"/>
                <a:cs typeface="Segoe UI" pitchFamily="34" charset="0"/>
              </a:rPr>
              <a:t>typedef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Segoe UI" pitchFamily="34" charset="0"/>
              </a:rPr>
              <a:t>struct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{  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Segoe UI" pitchFamily="34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 x;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Segoe UI" pitchFamily="34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 y;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} Point;</a:t>
            </a:r>
          </a:p>
          <a:p>
            <a:endParaRPr lang="en-US" altLang="ko-KR" sz="1400" dirty="0">
              <a:latin typeface="Consolas" panose="020B0609020204030204" pitchFamily="49" charset="0"/>
              <a:cs typeface="Segoe UI" pitchFamily="34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Segoe UI" pitchFamily="34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 man()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    Point </a:t>
            </a:r>
            <a:r>
              <a:rPr lang="en-US" altLang="ko-KR" sz="1400" dirty="0" err="1">
                <a:latin typeface="Consolas" panose="020B0609020204030204" pitchFamily="49" charset="0"/>
                <a:cs typeface="Segoe UI" pitchFamily="34" charset="0"/>
              </a:rPr>
              <a:t>pt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}</a:t>
            </a:r>
          </a:p>
        </p:txBody>
      </p:sp>
      <p:sp>
        <p:nvSpPr>
          <p:cNvPr id="53" name="Content"/>
          <p:cNvSpPr/>
          <p:nvPr>
            <p:custDataLst>
              <p:custData r:id="rId2"/>
            </p:custDataLst>
          </p:nvPr>
        </p:nvSpPr>
        <p:spPr>
          <a:xfrm>
            <a:off x="8355299" y="1020253"/>
            <a:ext cx="2947702" cy="23720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 _</a:t>
            </a:r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{   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Segoe UI" pitchFamily="34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x;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Segoe UI" pitchFamily="34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Segoe UI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Segoe UI" pitchFamily="34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man()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Segoe UI" pitchFamily="34" charset="0"/>
              </a:rPr>
              <a:t>struct</a:t>
            </a:r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_point </a:t>
            </a:r>
            <a:r>
              <a:rPr lang="en-US" sz="1400" dirty="0" err="1">
                <a:latin typeface="Consolas" panose="020B0609020204030204" pitchFamily="49" charset="0"/>
                <a:cs typeface="Segoe UI" pitchFamily="34" charset="0"/>
              </a:rPr>
              <a:t>pt</a:t>
            </a:r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}</a:t>
            </a:r>
          </a:p>
        </p:txBody>
      </p:sp>
      <p:sp>
        <p:nvSpPr>
          <p:cNvPr id="3" name="화살표: 아래쪽 2"/>
          <p:cNvSpPr/>
          <p:nvPr/>
        </p:nvSpPr>
        <p:spPr>
          <a:xfrm>
            <a:off x="9230899" y="3568633"/>
            <a:ext cx="1196502" cy="36618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908571" y="5924144"/>
            <a:ext cx="5359940" cy="5358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구조체 자료형의 별명은 관습적으로 대문자로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정의한다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pic>
        <p:nvPicPr>
          <p:cNvPr id="122894" name="Picture 14" descr="http://cfile29.uf.tistory.com/image/1210640D4C14DC693AF45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5167" r="56625" b="36086"/>
          <a:stretch/>
        </p:blipFill>
        <p:spPr bwMode="auto">
          <a:xfrm>
            <a:off x="2829261" y="1680204"/>
            <a:ext cx="2675107" cy="35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6" name="Picture 16" descr="http://cfile203.uf.daum.net/image/26591E425270ED0521C8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44" y="1020253"/>
            <a:ext cx="3095625" cy="22574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6274339" y="4117831"/>
            <a:ext cx="1994171" cy="5358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자료형에 별명 부여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355298" y="4117831"/>
            <a:ext cx="798430" cy="230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14" name="직사각형 1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69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구조체와 함수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29261" y="5333907"/>
            <a:ext cx="5040416" cy="5358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함수는 구조체 변수를 넘겨 받아 계산할 수 있다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pic>
        <p:nvPicPr>
          <p:cNvPr id="126982" name="Picture 6" descr="http://cfile2.uf.tistory.com/image/21017A385754D8FB21CB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0" y="1604245"/>
            <a:ext cx="6733020" cy="372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829260" y="5992612"/>
            <a:ext cx="8493735" cy="5358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구조체의 크기가 큰 경우 함수를 사용하면 메모리의 낭비가 생긴다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포인터 개념이 필요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9" name="직사각형 8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30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샘플 예제 개선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0189" y="103797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test10.c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597666"/>
            <a:ext cx="5486400" cy="47910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9" name="직사각형 8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구조체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오일러</a:t>
              </a: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 해법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배열과 포인터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070562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Props1.xml><?xml version="1.0" encoding="utf-8"?>
<ds:datastoreItem xmlns:ds="http://schemas.openxmlformats.org/officeDocument/2006/customXml" ds:itemID="{6DBE89E5-1F23-43A3-9DF9-8F3D5F2797A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18CDEDF-2520-4ED7-90B2-39DC06505E3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84B5AA7-D0F8-48A0-9D52-C72401FD74B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3F7772E-62C3-47D4-912A-D0ACBCE83C7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65F1279-CC83-4D81-B781-28E32F0CDA2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7E2401B-1874-4286-8002-8E70793A722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5B76BF7-5D2B-48E0-B486-67D3E2388CA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DF74DB6-97B9-4BEE-BC2C-D5340C98A12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CB0B651-69CC-4261-8315-5A1A2CB457B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DF55569-68E2-4D7D-98F7-A6063AB8699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39995A6-BA3A-4450-903A-70D47121384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22056BB-68EF-4999-87D2-63ADA1F153D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3DA776A-0F5E-44EA-A065-C339ECD46CC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8636</TotalTime>
  <Words>1822</Words>
  <Application>Microsoft Office PowerPoint</Application>
  <PresentationFormat>와이드스크린</PresentationFormat>
  <Paragraphs>592</Paragraphs>
  <Slides>55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8" baseType="lpstr">
      <vt:lpstr>HY궁서B</vt:lpstr>
      <vt:lpstr>HY울릉도M</vt:lpstr>
      <vt:lpstr>HY중고딕</vt:lpstr>
      <vt:lpstr>나눔고딕코딩</vt:lpstr>
      <vt:lpstr>맑은 고딕</vt:lpstr>
      <vt:lpstr>서울남산체 B</vt:lpstr>
      <vt:lpstr>Century Gothic</vt:lpstr>
      <vt:lpstr>Consolas</vt:lpstr>
      <vt:lpstr>Courier New</vt:lpstr>
      <vt:lpstr>Segoe UI</vt:lpstr>
      <vt:lpstr>Wingdings 3</vt:lpstr>
      <vt:lpstr>줄기</vt:lpstr>
      <vt:lpstr>Formula</vt:lpstr>
      <vt:lpstr>Startup Coding with C  [4. 구조체와 배열] for data science and mathematical model simulation</vt:lpstr>
      <vt:lpstr>Index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오일러 해법과 실시간 시뮬레이션</vt:lpstr>
      <vt:lpstr>오일러 해법과 실시간 시뮬레이션</vt:lpstr>
      <vt:lpstr>오일러 해법과 실시간 시뮬레이션</vt:lpstr>
      <vt:lpstr>오일러 해법과 실시간 시뮬레이션</vt:lpstr>
      <vt:lpstr>오일러 해법과 실시간 시뮬레이션</vt:lpstr>
      <vt:lpstr>오일러 해법과 실시간 시뮬레이션</vt:lpstr>
      <vt:lpstr>오일러 해법과 실시간 시뮬레이션</vt:lpstr>
      <vt:lpstr>오일러 해법과 실시간 시뮬레이션</vt:lpstr>
      <vt:lpstr>오일러 해법과 실시간 시뮬레이션</vt:lpstr>
      <vt:lpstr>오일러 해법과 실시간 시뮬레이션</vt:lpstr>
      <vt:lpstr>오일러 해법과 실시간 시뮬레이션</vt:lpstr>
      <vt:lpstr>오일러 해법과 실시간 시뮬레이션</vt:lpstr>
      <vt:lpstr>구조체와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배열과 포인터</vt:lpstr>
      <vt:lpstr>최종 과제</vt:lpstr>
      <vt:lpstr>최종 과제 힌트</vt:lpstr>
      <vt:lpstr>최종 과제 힌트</vt:lpstr>
      <vt:lpstr>수업 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Coding with C  for data science and mathematical model simulation</dc:title>
  <dc:creator>서종현</dc:creator>
  <cp:lastModifiedBy>서종현</cp:lastModifiedBy>
  <cp:revision>593</cp:revision>
  <dcterms:created xsi:type="dcterms:W3CDTF">2016-08-09T07:30:38Z</dcterms:created>
  <dcterms:modified xsi:type="dcterms:W3CDTF">2016-08-18T07:39:23Z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https://d.docs.live.net/d7e4888740adec00/강의데이터/부산대학특강/특강PPT4_1.pptx</vt:lpwstr>
  </property>
</Properties>
</file>