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88" r:id="rId3"/>
    <p:sldId id="370" r:id="rId4"/>
    <p:sldId id="528" r:id="rId5"/>
    <p:sldId id="514" r:id="rId6"/>
    <p:sldId id="515" r:id="rId7"/>
    <p:sldId id="529" r:id="rId8"/>
    <p:sldId id="392" r:id="rId9"/>
    <p:sldId id="379" r:id="rId10"/>
    <p:sldId id="517" r:id="rId11"/>
    <p:sldId id="498" r:id="rId12"/>
    <p:sldId id="513" r:id="rId13"/>
    <p:sldId id="516" r:id="rId14"/>
    <p:sldId id="518" r:id="rId15"/>
    <p:sldId id="525" r:id="rId16"/>
    <p:sldId id="521" r:id="rId17"/>
    <p:sldId id="523" r:id="rId18"/>
    <p:sldId id="524" r:id="rId19"/>
    <p:sldId id="526" r:id="rId20"/>
    <p:sldId id="520" r:id="rId21"/>
    <p:sldId id="519" r:id="rId22"/>
    <p:sldId id="522" r:id="rId23"/>
    <p:sldId id="527" r:id="rId24"/>
    <p:sldId id="530" r:id="rId25"/>
    <p:sldId id="49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" id="{130F2874-5FC4-4431-B6F1-002E288A1C76}">
          <p14:sldIdLst>
            <p14:sldId id="528"/>
            <p14:sldId id="514"/>
            <p14:sldId id="515"/>
          </p14:sldIdLst>
        </p14:section>
        <p14:section name="시나리오 별 테스트" id="{01650C6D-12AF-461C-9975-058D0866C3BB}">
          <p14:sldIdLst>
            <p14:sldId id="529"/>
            <p14:sldId id="392"/>
            <p14:sldId id="379"/>
            <p14:sldId id="517"/>
            <p14:sldId id="498"/>
            <p14:sldId id="513"/>
            <p14:sldId id="516"/>
            <p14:sldId id="518"/>
            <p14:sldId id="525"/>
            <p14:sldId id="521"/>
            <p14:sldId id="523"/>
            <p14:sldId id="524"/>
            <p14:sldId id="526"/>
            <p14:sldId id="520"/>
            <p14:sldId id="519"/>
            <p14:sldId id="522"/>
            <p14:sldId id="527"/>
            <p14:sldId id="530"/>
            <p14:sldId id="49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116" autoAdjust="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9082CE-B909-4E11-8405-6D877E1196CB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7836B78-E63B-40E9-9B9E-12BACF772633}" type="parTrans" cxnId="{28D04206-16BF-41E0-8159-79D3EF48233C}">
      <dgm:prSet/>
      <dgm:spPr/>
      <dgm:t>
        <a:bodyPr/>
        <a:lstStyle/>
        <a:p>
          <a:pPr latinLnBrk="1"/>
          <a:endParaRPr lang="ko-KR" altLang="en-US"/>
        </a:p>
      </dgm:t>
    </dgm:pt>
    <dgm:pt modelId="{9160D107-62A1-449E-B0B3-4BF919ADED59}" type="sibTrans" cxnId="{28D04206-16BF-41E0-8159-79D3EF48233C}">
      <dgm:prSet/>
      <dgm:spPr/>
      <dgm:t>
        <a:bodyPr/>
        <a:lstStyle/>
        <a:p>
          <a:pPr latinLnBrk="1"/>
          <a:endParaRPr lang="ko-KR" altLang="en-US"/>
        </a:p>
      </dgm:t>
    </dgm:pt>
    <dgm:pt modelId="{C10D5CF7-10FC-4140-BC7B-CAC2E6655956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FD67DCDE-C542-4095-A7EF-2B0D360C67EF}" type="parTrans" cxnId="{66446D20-263B-4047-AF69-5D899177E22B}">
      <dgm:prSet/>
      <dgm:spPr/>
    </dgm:pt>
    <dgm:pt modelId="{2106A61A-1DE8-44E6-945A-D324093D7681}" type="sibTrans" cxnId="{66446D20-263B-4047-AF69-5D899177E22B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E381D5AF-23C5-47D5-9099-CE2AE15C0DDD}" type="pres">
      <dgm:prSet presAssocID="{C10D5CF7-10FC-4140-BC7B-CAC2E6655956}" presName="horz2" presStyleCnt="0"/>
      <dgm:spPr/>
    </dgm:pt>
    <dgm:pt modelId="{CC122D38-B6F1-4970-8D12-90945B15C037}" type="pres">
      <dgm:prSet presAssocID="{C10D5CF7-10FC-4140-BC7B-CAC2E6655956}" presName="horzSpace2" presStyleCnt="0"/>
      <dgm:spPr/>
    </dgm:pt>
    <dgm:pt modelId="{36FD0C8C-82A2-4832-AE6A-004B79D1BAAD}" type="pres">
      <dgm:prSet presAssocID="{C10D5CF7-10FC-4140-BC7B-CAC2E6655956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F694A08-B7CA-4BBD-AFE1-3AFE22862347}" type="pres">
      <dgm:prSet presAssocID="{C10D5CF7-10FC-4140-BC7B-CAC2E6655956}" presName="vert2" presStyleCnt="0"/>
      <dgm:spPr/>
    </dgm:pt>
    <dgm:pt modelId="{85E4B202-6AE5-420B-99A7-12BA5FA0CB2C}" type="pres">
      <dgm:prSet presAssocID="{C10D5CF7-10FC-4140-BC7B-CAC2E6655956}" presName="thinLine2b" presStyleLbl="callout" presStyleIdx="2" presStyleCnt="4"/>
      <dgm:spPr/>
    </dgm:pt>
    <dgm:pt modelId="{DED273DA-7F3E-4ADA-AA9B-AF357E22EAD9}" type="pres">
      <dgm:prSet presAssocID="{C10D5CF7-10FC-4140-BC7B-CAC2E6655956}" presName="vertSpace2b" presStyleCnt="0"/>
      <dgm:spPr/>
    </dgm:pt>
    <dgm:pt modelId="{0CF36F6D-E78B-4897-A920-D03E24C8A531}" type="pres">
      <dgm:prSet presAssocID="{5D9082CE-B909-4E11-8405-6D877E1196CB}" presName="horz2" presStyleCnt="0"/>
      <dgm:spPr/>
    </dgm:pt>
    <dgm:pt modelId="{D67CA9A4-B17C-4B47-BAB4-B90CCCDA3DF4}" type="pres">
      <dgm:prSet presAssocID="{5D9082CE-B909-4E11-8405-6D877E1196CB}" presName="horzSpace2" presStyleCnt="0"/>
      <dgm:spPr/>
    </dgm:pt>
    <dgm:pt modelId="{3B6777E5-523A-423E-96FA-6AEEDB6748CF}" type="pres">
      <dgm:prSet presAssocID="{5D9082CE-B909-4E11-8405-6D877E1196CB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D7AB7FE-32CD-4D3E-8DEC-343E166B3BCE}" type="pres">
      <dgm:prSet presAssocID="{5D9082CE-B909-4E11-8405-6D877E1196CB}" presName="vert2" presStyleCnt="0"/>
      <dgm:spPr/>
    </dgm:pt>
    <dgm:pt modelId="{D92753A8-6338-41F0-86F9-8C4820C6E2C2}" type="pres">
      <dgm:prSet presAssocID="{5D9082CE-B909-4E11-8405-6D877E1196CB}" presName="thinLine2b" presStyleLbl="callout" presStyleIdx="3" presStyleCnt="4"/>
      <dgm:spPr/>
    </dgm:pt>
    <dgm:pt modelId="{E18F87A5-3D43-4A32-B8F7-A5138CB4ED9C}" type="pres">
      <dgm:prSet presAssocID="{5D9082CE-B909-4E11-8405-6D877E1196CB}" presName="vertSpace2b" presStyleCnt="0"/>
      <dgm:spPr/>
    </dgm:pt>
  </dgm:ptLst>
  <dgm:cxnLst>
    <dgm:cxn modelId="{66446D20-263B-4047-AF69-5D899177E22B}" srcId="{64CC74A9-1640-48A9-A4D7-3765570643B5}" destId="{C10D5CF7-10FC-4140-BC7B-CAC2E6655956}" srcOrd="2" destOrd="0" parTransId="{FD67DCDE-C542-4095-A7EF-2B0D360C67EF}" sibTransId="{2106A61A-1DE8-44E6-945A-D324093D768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531BCE1B-4CD7-47F1-A3E7-3D10437097A0}" type="presOf" srcId="{5D9082CE-B909-4E11-8405-6D877E1196CB}" destId="{3B6777E5-523A-423E-96FA-6AEEDB6748CF}" srcOrd="0" destOrd="0" presId="urn:microsoft.com/office/officeart/2008/layout/LinedList"/>
    <dgm:cxn modelId="{DEC56EB9-A7D7-4958-B8CB-B895B469F10D}" type="presOf" srcId="{C10D5CF7-10FC-4140-BC7B-CAC2E6655956}" destId="{36FD0C8C-82A2-4832-AE6A-004B79D1BAAD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8D04206-16BF-41E0-8159-79D3EF48233C}" srcId="{64CC74A9-1640-48A9-A4D7-3765570643B5}" destId="{5D9082CE-B909-4E11-8405-6D877E1196CB}" srcOrd="3" destOrd="0" parTransId="{E7836B78-E63B-40E9-9B9E-12BACF772633}" sibTransId="{9160D107-62A1-449E-B0B3-4BF919ADED59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4BD21CAE-39DC-4453-B40B-1E895F8FAE6E}" type="presParOf" srcId="{D82DAA90-6962-4166-8D15-ABC659AA7335}" destId="{E381D5AF-23C5-47D5-9099-CE2AE15C0DDD}" srcOrd="7" destOrd="0" presId="urn:microsoft.com/office/officeart/2008/layout/LinedList"/>
    <dgm:cxn modelId="{103AF01D-96FE-40FC-ACC0-4EB1612B768F}" type="presParOf" srcId="{E381D5AF-23C5-47D5-9099-CE2AE15C0DDD}" destId="{CC122D38-B6F1-4970-8D12-90945B15C037}" srcOrd="0" destOrd="0" presId="urn:microsoft.com/office/officeart/2008/layout/LinedList"/>
    <dgm:cxn modelId="{648130FB-F6F8-42E3-8E18-9CF572804F73}" type="presParOf" srcId="{E381D5AF-23C5-47D5-9099-CE2AE15C0DDD}" destId="{36FD0C8C-82A2-4832-AE6A-004B79D1BAAD}" srcOrd="1" destOrd="0" presId="urn:microsoft.com/office/officeart/2008/layout/LinedList"/>
    <dgm:cxn modelId="{639318AE-5F63-4DE0-B398-9598A2A86D02}" type="presParOf" srcId="{E381D5AF-23C5-47D5-9099-CE2AE15C0DDD}" destId="{7F694A08-B7CA-4BBD-AFE1-3AFE22862347}" srcOrd="2" destOrd="0" presId="urn:microsoft.com/office/officeart/2008/layout/LinedList"/>
    <dgm:cxn modelId="{B0034D99-95AF-424B-BF48-40CA8A0381AB}" type="presParOf" srcId="{D82DAA90-6962-4166-8D15-ABC659AA7335}" destId="{85E4B202-6AE5-420B-99A7-12BA5FA0CB2C}" srcOrd="8" destOrd="0" presId="urn:microsoft.com/office/officeart/2008/layout/LinedList"/>
    <dgm:cxn modelId="{892F7D17-DB31-4B12-9F62-A67CC0E8907C}" type="presParOf" srcId="{D82DAA90-6962-4166-8D15-ABC659AA7335}" destId="{DED273DA-7F3E-4ADA-AA9B-AF357E22EAD9}" srcOrd="9" destOrd="0" presId="urn:microsoft.com/office/officeart/2008/layout/LinedList"/>
    <dgm:cxn modelId="{9E4125D1-0063-454E-BC39-DC761F0AF09B}" type="presParOf" srcId="{D82DAA90-6962-4166-8D15-ABC659AA7335}" destId="{0CF36F6D-E78B-4897-A920-D03E24C8A531}" srcOrd="10" destOrd="0" presId="urn:microsoft.com/office/officeart/2008/layout/LinedList"/>
    <dgm:cxn modelId="{B4269E9E-7065-47A8-90DC-81B076E9A682}" type="presParOf" srcId="{0CF36F6D-E78B-4897-A920-D03E24C8A531}" destId="{D67CA9A4-B17C-4B47-BAB4-B90CCCDA3DF4}" srcOrd="0" destOrd="0" presId="urn:microsoft.com/office/officeart/2008/layout/LinedList"/>
    <dgm:cxn modelId="{0496E514-3662-45D3-A862-8D02116319A6}" type="presParOf" srcId="{0CF36F6D-E78B-4897-A920-D03E24C8A531}" destId="{3B6777E5-523A-423E-96FA-6AEEDB6748CF}" srcOrd="1" destOrd="0" presId="urn:microsoft.com/office/officeart/2008/layout/LinedList"/>
    <dgm:cxn modelId="{FC6C48D1-3BAE-4388-91C9-FFA18BE670A6}" type="presParOf" srcId="{0CF36F6D-E78B-4897-A920-D03E24C8A531}" destId="{1D7AB7FE-32CD-4D3E-8DEC-343E166B3BCE}" srcOrd="2" destOrd="0" presId="urn:microsoft.com/office/officeart/2008/layout/LinedList"/>
    <dgm:cxn modelId="{FD1C93FA-B548-41D2-9A3B-FF51009F00B7}" type="presParOf" srcId="{D82DAA90-6962-4166-8D15-ABC659AA7335}" destId="{D92753A8-6338-41F0-86F9-8C4820C6E2C2}" srcOrd="11" destOrd="0" presId="urn:microsoft.com/office/officeart/2008/layout/LinedList"/>
    <dgm:cxn modelId="{7F354838-3BC7-4AF3-92EE-00EF75EAEC25}" type="presParOf" srcId="{D82DAA90-6962-4166-8D15-ABC659AA7335}" destId="{E18F87A5-3D43-4A32-B8F7-A5138CB4ED9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 및 그래프 그리기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분산분석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D0C8C-82A2-4832-AE6A-004B79D1BAAD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2630528"/>
        <a:ext cx="8624203" cy="1223501"/>
      </dsp:txXfrm>
    </dsp:sp>
    <dsp:sp modelId="{85E4B202-6AE5-420B-99A7-12BA5FA0CB2C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777E5-523A-423E-96FA-6AEEDB6748CF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 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D92753A8-6338-41F0-86F9-8C4820C6E2C2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 및 그래프 그리기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분산분석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12/19/2015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12/19/2015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Logistic Regression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66" y="347132"/>
            <a:ext cx="5058471" cy="61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67762427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7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2529"/>
            <a:ext cx="6134100" cy="3238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67" y="1282529"/>
            <a:ext cx="4048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59230"/>
            <a:ext cx="6610350" cy="352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953"/>
          <a:stretch/>
        </p:blipFill>
        <p:spPr>
          <a:xfrm>
            <a:off x="774533" y="1718746"/>
            <a:ext cx="7405640" cy="4921609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790665" y="3382789"/>
            <a:ext cx="5832389" cy="52194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작을 수록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생존에 유리하다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2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계산 및 테스트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33" t="5064" r="1105" b="7929"/>
          <a:stretch/>
        </p:blipFill>
        <p:spPr>
          <a:xfrm>
            <a:off x="516711" y="1235676"/>
            <a:ext cx="10618574" cy="13757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762594"/>
            <a:ext cx="9534525" cy="34766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392562" y="1309816"/>
            <a:ext cx="2990335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93639" y="1309816"/>
            <a:ext cx="671984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0000" y="5445209"/>
            <a:ext cx="2431236" cy="79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0000" y="4716141"/>
            <a:ext cx="2863579" cy="6013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유의미하다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320108"/>
              </p:ext>
            </p:extLst>
          </p:nvPr>
        </p:nvGraphicFramePr>
        <p:xfrm>
          <a:off x="5711265" y="2037074"/>
          <a:ext cx="4352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Formula" r:id="rId5" imgW="2196000" imgH="322920" progId="Equation.Ribbit">
                  <p:embed/>
                </p:oleObj>
              </mc:Choice>
              <mc:Fallback>
                <p:oleObj name="Formula" r:id="rId5" imgW="2196000" imgH="322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1265" y="2037074"/>
                        <a:ext cx="4352925" cy="638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2844500" y="5445209"/>
            <a:ext cx="1472127" cy="79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꺾인 연결선 16"/>
          <p:cNvCxnSpPr>
            <a:stCxn id="15" idx="0"/>
            <a:endCxn id="13" idx="1"/>
          </p:cNvCxnSpPr>
          <p:nvPr/>
        </p:nvCxnSpPr>
        <p:spPr>
          <a:xfrm rot="5400000" flipH="1" flipV="1">
            <a:off x="3101390" y="2835335"/>
            <a:ext cx="3089048" cy="2130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64" y="2702012"/>
            <a:ext cx="9839325" cy="19335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모델 계산 및 테스트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33" t="5064" r="1105" b="7929"/>
          <a:stretch/>
        </p:blipFill>
        <p:spPr>
          <a:xfrm>
            <a:off x="516711" y="1235676"/>
            <a:ext cx="10618574" cy="137572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046505" y="3841579"/>
            <a:ext cx="1248630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25764" y="4726203"/>
            <a:ext cx="3909285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작을 수록 좋은 모델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08256" y="3070825"/>
            <a:ext cx="1248630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67259" y="4726203"/>
            <a:ext cx="5240940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귀무가설의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AIC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deviance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25764" y="5418181"/>
            <a:ext cx="3909285" cy="60136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선택한다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0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41372580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9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2" y="1271458"/>
            <a:ext cx="10639425" cy="4762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55366" y="1271458"/>
            <a:ext cx="2311553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범위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2481262"/>
            <a:ext cx="10563225" cy="189547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600302" y="2825578"/>
            <a:ext cx="2777309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52738"/>
              </p:ext>
            </p:extLst>
          </p:nvPr>
        </p:nvGraphicFramePr>
        <p:xfrm>
          <a:off x="502441" y="5110291"/>
          <a:ext cx="4352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Formula" r:id="rId5" imgW="2196000" imgH="322920" progId="Equation.Ribbit">
                  <p:embed/>
                </p:oleObj>
              </mc:Choice>
              <mc:Fallback>
                <p:oleObj name="Formula" r:id="rId5" imgW="2196000" imgH="322920" progId="Equation.Ribbit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41" y="5110291"/>
                        <a:ext cx="4352925" cy="638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03980"/>
              </p:ext>
            </p:extLst>
          </p:nvPr>
        </p:nvGraphicFramePr>
        <p:xfrm>
          <a:off x="7083425" y="5059363"/>
          <a:ext cx="3194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Formula" r:id="rId7" imgW="1611720" imgH="371160" progId="Equation.Ribbit">
                  <p:embed/>
                </p:oleObj>
              </mc:Choice>
              <mc:Fallback>
                <p:oleObj name="Formula" r:id="rId7" imgW="1611720" imgH="371160" progId="Equation.Ribbit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3425" y="5059363"/>
                        <a:ext cx="3194050" cy="7366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5346357" y="5110291"/>
            <a:ext cx="1293340" cy="68567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꺾인 연결선 7"/>
          <p:cNvCxnSpPr>
            <a:stCxn id="19" idx="3"/>
            <a:endCxn id="13" idx="3"/>
          </p:cNvCxnSpPr>
          <p:nvPr/>
        </p:nvCxnSpPr>
        <p:spPr>
          <a:xfrm flipV="1">
            <a:off x="10277475" y="3043881"/>
            <a:ext cx="1100136" cy="2383782"/>
          </a:xfrm>
          <a:prstGeom prst="bentConnector3">
            <a:avLst>
              <a:gd name="adj1" fmla="val 120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12043" y="2205358"/>
            <a:ext cx="6687193" cy="5518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예측범위는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data.frame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입력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7945" y="2825578"/>
            <a:ext cx="3641125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9430" y="1427464"/>
            <a:ext cx="7149414" cy="50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61677"/>
            <a:ext cx="1068705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7513" y="2721563"/>
            <a:ext cx="5387546" cy="37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031524546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16204554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92" b="5441"/>
          <a:stretch/>
        </p:blipFill>
        <p:spPr>
          <a:xfrm>
            <a:off x="2889657" y="856736"/>
            <a:ext cx="8223186" cy="5731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282844"/>
            <a:ext cx="28575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40310"/>
            <a:ext cx="9848850" cy="54483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24367" y="6326660"/>
            <a:ext cx="1935893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41136" y="4602568"/>
            <a:ext cx="4755593" cy="551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유의미하지 않다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30161" y="6310184"/>
            <a:ext cx="1326293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5" name="꺾인 연결선 14"/>
          <p:cNvCxnSpPr>
            <a:stCxn id="14" idx="3"/>
            <a:endCxn id="13" idx="1"/>
          </p:cNvCxnSpPr>
          <p:nvPr/>
        </p:nvCxnSpPr>
        <p:spPr>
          <a:xfrm flipV="1">
            <a:off x="3756454" y="4878472"/>
            <a:ext cx="1684682" cy="1612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9375"/>
          <a:stretch/>
        </p:blipFill>
        <p:spPr>
          <a:xfrm>
            <a:off x="516711" y="1327194"/>
            <a:ext cx="11087100" cy="345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672282"/>
            <a:ext cx="6953250" cy="286702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456670" y="1655420"/>
            <a:ext cx="1902941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59612" y="4194219"/>
            <a:ext cx="1110350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6712" y="4602568"/>
            <a:ext cx="7885884" cy="551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가설을 기각할 수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90947"/>
            <a:ext cx="10715625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314732"/>
            <a:ext cx="8696325" cy="1905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272148" y="4818824"/>
            <a:ext cx="1100349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032" y="5312934"/>
            <a:ext cx="6213004" cy="86728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변수가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보다 낮은 값이 나왔으므로 이것을 최종 모델로 선택한다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" name="꺾인 연결선 6"/>
          <p:cNvCxnSpPr>
            <a:stCxn id="10" idx="2"/>
            <a:endCxn id="11" idx="1"/>
          </p:cNvCxnSpPr>
          <p:nvPr/>
        </p:nvCxnSpPr>
        <p:spPr>
          <a:xfrm rot="16200000" flipH="1">
            <a:off x="2147754" y="4894300"/>
            <a:ext cx="526847" cy="1177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07428089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6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4604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iris.csv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파일에는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붓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꽃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(iris)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대하여 붓꽃의 종류를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outcome(response)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하고 꽃받침과 꽃잎의 너비와 길이를 설명 변수로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저장되어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붓꽃의 종류가 </a:t>
            </a:r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setosa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 versicolor /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virginica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세 종류일 때 설명 변수를 통해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모델로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setosa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versicolor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구분하여라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algn="just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해결하기 위해서는 두 범주 중 하나는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하나는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계산하여야 하고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virginica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제외하여야 한다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557100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iris&lt;-read.csv("Iris(150).csv")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42" name="Picture 2" descr="http://www.badbear.com/signa/photos/Iris-setosa-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2" y="3843432"/>
            <a:ext cx="3684586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fs.fed.us/wildflowers/beauty/iris/Blue_Flag/images/iris_versicolor_10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951" y="3843431"/>
            <a:ext cx="3487571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www.fs.fed.us/wildflowers/beauty/iris/Blue_Flag/images/iris_virginica_virginica_l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75" y="3843431"/>
            <a:ext cx="3510978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712" y="134055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6711" y="2123867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ko-KR" altLang="ko-KR" sz="3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Hypericum.csv</a:t>
            </a:r>
            <a:endParaRPr lang="ko-KR" altLang="ko-KR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711" y="2907184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3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iris(150)</a:t>
            </a:r>
            <a:r>
              <a:rPr lang="ko-KR" altLang="ko-KR" sz="3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ko-KR" sz="3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csv</a:t>
            </a:r>
            <a:endParaRPr lang="ko-KR" altLang="ko-KR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83196770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1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9159" y="1297256"/>
            <a:ext cx="11082813" cy="19510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회귀분석이나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분산분석은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종속변수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Logistic regression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종속변수가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(0, 1), (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죽다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(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없다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같이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binary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되는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확률에 대한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odds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log-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변환을 종속변수로 모형화한 것이다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91562"/>
              </p:ext>
            </p:extLst>
          </p:nvPr>
        </p:nvGraphicFramePr>
        <p:xfrm>
          <a:off x="4529601" y="3488240"/>
          <a:ext cx="42291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Formula" r:id="rId3" imgW="2133720" imgH="437040" progId="Equation.Ribbit">
                  <p:embed/>
                </p:oleObj>
              </mc:Choice>
              <mc:Fallback>
                <p:oleObj name="Formula" r:id="rId3" imgW="2133720" imgH="4370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9601" y="3488240"/>
                        <a:ext cx="4229100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549159" y="3627710"/>
            <a:ext cx="3698082" cy="586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확률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51641"/>
              </p:ext>
            </p:extLst>
          </p:nvPr>
        </p:nvGraphicFramePr>
        <p:xfrm>
          <a:off x="2603157" y="4990091"/>
          <a:ext cx="6232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Formula" r:id="rId5" imgW="3144600" imgH="376200" progId="Equation.Ribbit">
                  <p:embed/>
                </p:oleObj>
              </mc:Choice>
              <mc:Fallback>
                <p:oleObj name="Formula" r:id="rId5" imgW="3144600" imgH="376200" progId="Equation.Ribbit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3157" y="4990091"/>
                        <a:ext cx="62325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03157" y="5875684"/>
            <a:ext cx="9267566" cy="6144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고딕코딩" panose="020D0009000000000000" pitchFamily="49" charset="-127"/>
              </a:rPr>
              <a:t>Logit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 확률에</a:t>
            </a:r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로그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승산비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(Odds Ratio)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31076" y="4977481"/>
            <a:ext cx="1463040" cy="758735"/>
          </a:xfrm>
          <a:prstGeom prst="roundRect">
            <a:avLst>
              <a:gd name="adj" fmla="val 871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  <a:endCxn id="10" idx="1"/>
          </p:cNvCxnSpPr>
          <p:nvPr/>
        </p:nvCxnSpPr>
        <p:spPr>
          <a:xfrm rot="10800000" flipH="1" flipV="1">
            <a:off x="2531075" y="5356848"/>
            <a:ext cx="72081" cy="826077"/>
          </a:xfrm>
          <a:prstGeom prst="bentConnector3">
            <a:avLst>
              <a:gd name="adj1" fmla="val -31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12173"/>
            <a:ext cx="11082813" cy="232895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독성학이나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약학에서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dose-response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불리는 실험이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쥐를 여러 그룹으로 나눈 후 각각 약의 양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(dose)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조절하여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주입해 몇 마리가 죽는지 실험을 한다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약의 양에 따라 죽는 비율이 커진다고 할 때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주입한 약의 양에 대하여 쥐가 죽을 확률을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회귀 모델화 할 수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9356" y="3707284"/>
            <a:ext cx="5676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363899385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4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42485720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165318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Hypericum.csv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미국 동남부 지방의 고추나물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생존여부를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outcome(response)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전의 나물의 크기와 과일의 개수를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변환한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 설명 변수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(predict)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하는 데이터가 들어있다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생존 확률을 설명하는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모형을 만들어라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02075" y="532970"/>
            <a:ext cx="662559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Hypericum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&lt;- read.csv("Hypericum.csv")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148" name="Picture 4" descr="https://upload.wikimedia.org/wikipedia/commons/4/4e/Peelbark_St._Johns-wort_(Hypericum_fasciculatum)_(6439017119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" y="3088975"/>
            <a:ext cx="3369489" cy="336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6930</TotalTime>
  <Words>428</Words>
  <Application>Microsoft Office PowerPoint</Application>
  <PresentationFormat>와이드스크린</PresentationFormat>
  <Paragraphs>87</Paragraphs>
  <Slides>26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Formula</vt:lpstr>
      <vt:lpstr>Logistic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1079</cp:revision>
  <dcterms:created xsi:type="dcterms:W3CDTF">2015-11-12T10:17:49Z</dcterms:created>
  <dcterms:modified xsi:type="dcterms:W3CDTF">2015-12-18T18:07:32Z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