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88" r:id="rId3"/>
    <p:sldId id="434" r:id="rId4"/>
    <p:sldId id="370" r:id="rId5"/>
    <p:sldId id="406" r:id="rId6"/>
    <p:sldId id="372" r:id="rId7"/>
    <p:sldId id="374" r:id="rId8"/>
    <p:sldId id="408" r:id="rId9"/>
    <p:sldId id="407" r:id="rId10"/>
    <p:sldId id="409" r:id="rId11"/>
    <p:sldId id="410" r:id="rId12"/>
    <p:sldId id="392" r:id="rId13"/>
    <p:sldId id="379" r:id="rId14"/>
    <p:sldId id="385" r:id="rId15"/>
    <p:sldId id="416" r:id="rId16"/>
    <p:sldId id="411" r:id="rId17"/>
    <p:sldId id="412" r:id="rId18"/>
    <p:sldId id="417" r:id="rId19"/>
    <p:sldId id="413" r:id="rId20"/>
    <p:sldId id="414" r:id="rId21"/>
    <p:sldId id="415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8" r:id="rId32"/>
    <p:sldId id="429" r:id="rId33"/>
    <p:sldId id="431" r:id="rId34"/>
    <p:sldId id="432" r:id="rId35"/>
    <p:sldId id="433" r:id="rId36"/>
    <p:sldId id="33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준비과정" id="{FEE086E5-6951-4210-8E39-3A1BB7B8541B}">
          <p14:sldIdLst>
            <p14:sldId id="388"/>
            <p14:sldId id="434"/>
            <p14:sldId id="370"/>
          </p14:sldIdLst>
        </p14:section>
        <p14:section name="소개/요구사항" id="{130F2874-5FC4-4431-B6F1-002E288A1C76}">
          <p14:sldIdLst>
            <p14:sldId id="406"/>
            <p14:sldId id="372"/>
            <p14:sldId id="374"/>
            <p14:sldId id="408"/>
            <p14:sldId id="407"/>
            <p14:sldId id="409"/>
          </p14:sldIdLst>
        </p14:section>
        <p14:section name="시나리오 별 테스트" id="{01650C6D-12AF-461C-9975-058D0866C3BB}">
          <p14:sldIdLst>
            <p14:sldId id="410"/>
            <p14:sldId id="392"/>
            <p14:sldId id="379"/>
            <p14:sldId id="385"/>
            <p14:sldId id="416"/>
            <p14:sldId id="411"/>
            <p14:sldId id="412"/>
            <p14:sldId id="417"/>
            <p14:sldId id="413"/>
            <p14:sldId id="414"/>
            <p14:sldId id="415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8"/>
            <p14:sldId id="429"/>
            <p14:sldId id="431"/>
            <p14:sldId id="432"/>
            <p14:sldId id="433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FF9B45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7116" autoAdjust="0"/>
  </p:normalViewPr>
  <p:slideViewPr>
    <p:cSldViewPr snapToGrid="0">
      <p:cViewPr varScale="1">
        <p:scale>
          <a:sx n="71" d="100"/>
          <a:sy n="71" d="100"/>
        </p:scale>
        <p:origin x="72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3D19D39F-72AE-4FDF-9105-BB4459B35546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paired t-test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EC8C3AD-EA21-4D1A-B7DD-261426FE19CE}" type="par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EF9875A7-6D13-490E-B952-8656987637C2}" type="sib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19D3B816-4534-4610-8D83-ED54BC07EF62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two-sample t-Test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56A4A53-7882-4363-B870-4C2D39053AC3}" type="par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82ABF639-4345-4F4C-AB00-1A684A88D043}" type="sib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FB8A98-6B74-45A1-83ED-E11A2AA553D7}" type="pres">
      <dgm:prSet presAssocID="{A5803A4B-B6E5-4CFD-B030-FFA783E171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BD3BC408-C7E1-4EF0-8CC3-62B71FAA74C7}" srcId="{A5803A4B-B6E5-4CFD-B030-FFA783E17165}" destId="{19D3B816-4534-4610-8D83-ED54BC07EF62}" srcOrd="1" destOrd="0" parTransId="{956A4A53-7882-4363-B870-4C2D39053AC3}" sibTransId="{82ABF639-4345-4F4C-AB00-1A684A88D043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7CBDAD5-7EEB-4992-BA19-EF4B437B4B31}" type="presOf" srcId="{3D19D39F-72AE-4FDF-9105-BB4459B35546}" destId="{17FB8A98-6B74-45A1-83ED-E11A2AA553D7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D0CC0F8-DEA6-43ED-81F6-32B38D77B4E5}" type="presOf" srcId="{19D3B816-4534-4610-8D83-ED54BC07EF62}" destId="{17FB8A98-6B74-45A1-83ED-E11A2AA553D7}" srcOrd="0" destOrd="1" presId="urn:microsoft.com/office/officeart/2005/8/layout/vList2"/>
    <dgm:cxn modelId="{5E37535D-E2A3-4FF7-AF4B-5CB5DBFBACE3}" srcId="{A5803A4B-B6E5-4CFD-B030-FFA783E17165}" destId="{3D19D39F-72AE-4FDF-9105-BB4459B35546}" srcOrd="0" destOrd="0" parTransId="{5EC8C3AD-EA21-4D1A-B7DD-261426FE19CE}" sibTransId="{EF9875A7-6D13-490E-B952-8656987637C2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609B7B45-17D9-4F95-99AC-3446E6C19C50}" type="presParOf" srcId="{61D470FD-3709-4BF2-8C0B-C5507B4B2088}" destId="{17FB8A98-6B74-45A1-83ED-E11A2AA553D7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two</a:t>
          </a:r>
        </a:p>
        <a:p>
          <a:pPr latinLnBrk="1"/>
          <a:r>
            <a:rPr lang="en-US" altLang="ko-KR" dirty="0" smtClean="0"/>
            <a:t>sample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기술 통계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3D19D39F-72AE-4FDF-9105-BB4459B35546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paired t-test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EC8C3AD-EA21-4D1A-B7DD-261426FE19CE}" type="par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EF9875A7-6D13-490E-B952-8656987637C2}" type="sib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19D3B816-4534-4610-8D83-ED54BC07EF62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two-sample t-Test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56A4A53-7882-4363-B870-4C2D39053AC3}" type="par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82ABF639-4345-4F4C-AB00-1A684A88D043}" type="sib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FB8A98-6B74-45A1-83ED-E11A2AA553D7}" type="pres">
      <dgm:prSet presAssocID="{A5803A4B-B6E5-4CFD-B030-FFA783E171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BD3BC408-C7E1-4EF0-8CC3-62B71FAA74C7}" srcId="{A5803A4B-B6E5-4CFD-B030-FFA783E17165}" destId="{19D3B816-4534-4610-8D83-ED54BC07EF62}" srcOrd="1" destOrd="0" parTransId="{956A4A53-7882-4363-B870-4C2D39053AC3}" sibTransId="{82ABF639-4345-4F4C-AB00-1A684A88D043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7CBDAD5-7EEB-4992-BA19-EF4B437B4B31}" type="presOf" srcId="{3D19D39F-72AE-4FDF-9105-BB4459B35546}" destId="{17FB8A98-6B74-45A1-83ED-E11A2AA553D7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D0CC0F8-DEA6-43ED-81F6-32B38D77B4E5}" type="presOf" srcId="{19D3B816-4534-4610-8D83-ED54BC07EF62}" destId="{17FB8A98-6B74-45A1-83ED-E11A2AA553D7}" srcOrd="0" destOrd="1" presId="urn:microsoft.com/office/officeart/2005/8/layout/vList2"/>
    <dgm:cxn modelId="{5E37535D-E2A3-4FF7-AF4B-5CB5DBFBACE3}" srcId="{A5803A4B-B6E5-4CFD-B030-FFA783E17165}" destId="{3D19D39F-72AE-4FDF-9105-BB4459B35546}" srcOrd="0" destOrd="0" parTransId="{5EC8C3AD-EA21-4D1A-B7DD-261426FE19CE}" sibTransId="{EF9875A7-6D13-490E-B952-8656987637C2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609B7B45-17D9-4F95-99AC-3446E6C19C50}" type="presParOf" srcId="{61D470FD-3709-4BF2-8C0B-C5507B4B2088}" destId="{17FB8A98-6B74-45A1-83ED-E11A2AA553D7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3D19D39F-72AE-4FDF-9105-BB4459B35546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paired t-test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EC8C3AD-EA21-4D1A-B7DD-261426FE19CE}" type="par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EF9875A7-6D13-490E-B952-8656987637C2}" type="sib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19D3B816-4534-4610-8D83-ED54BC07EF62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two-sample t-Test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56A4A53-7882-4363-B870-4C2D39053AC3}" type="par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82ABF639-4345-4F4C-AB00-1A684A88D043}" type="sib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FB8A98-6B74-45A1-83ED-E11A2AA553D7}" type="pres">
      <dgm:prSet presAssocID="{A5803A4B-B6E5-4CFD-B030-FFA783E171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BD3BC408-C7E1-4EF0-8CC3-62B71FAA74C7}" srcId="{A5803A4B-B6E5-4CFD-B030-FFA783E17165}" destId="{19D3B816-4534-4610-8D83-ED54BC07EF62}" srcOrd="1" destOrd="0" parTransId="{956A4A53-7882-4363-B870-4C2D39053AC3}" sibTransId="{82ABF639-4345-4F4C-AB00-1A684A88D043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7CBDAD5-7EEB-4992-BA19-EF4B437B4B31}" type="presOf" srcId="{3D19D39F-72AE-4FDF-9105-BB4459B35546}" destId="{17FB8A98-6B74-45A1-83ED-E11A2AA553D7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D0CC0F8-DEA6-43ED-81F6-32B38D77B4E5}" type="presOf" srcId="{19D3B816-4534-4610-8D83-ED54BC07EF62}" destId="{17FB8A98-6B74-45A1-83ED-E11A2AA553D7}" srcOrd="0" destOrd="1" presId="urn:microsoft.com/office/officeart/2005/8/layout/vList2"/>
    <dgm:cxn modelId="{5E37535D-E2A3-4FF7-AF4B-5CB5DBFBACE3}" srcId="{A5803A4B-B6E5-4CFD-B030-FFA783E17165}" destId="{3D19D39F-72AE-4FDF-9105-BB4459B35546}" srcOrd="0" destOrd="0" parTransId="{5EC8C3AD-EA21-4D1A-B7DD-261426FE19CE}" sibTransId="{EF9875A7-6D13-490E-B952-8656987637C2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609B7B45-17D9-4F95-99AC-3446E6C19C50}" type="presParOf" srcId="{61D470FD-3709-4BF2-8C0B-C5507B4B2088}" destId="{17FB8A98-6B74-45A1-83ED-E11A2AA553D7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3D19D39F-72AE-4FDF-9105-BB4459B35546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paired t-test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EC8C3AD-EA21-4D1A-B7DD-261426FE19CE}" type="par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EF9875A7-6D13-490E-B952-8656987637C2}" type="sib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19D3B816-4534-4610-8D83-ED54BC07EF62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two-sample t-Test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56A4A53-7882-4363-B870-4C2D39053AC3}" type="par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82ABF639-4345-4F4C-AB00-1A684A88D043}" type="sib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FB8A98-6B74-45A1-83ED-E11A2AA553D7}" type="pres">
      <dgm:prSet presAssocID="{A5803A4B-B6E5-4CFD-B030-FFA783E171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BD3BC408-C7E1-4EF0-8CC3-62B71FAA74C7}" srcId="{A5803A4B-B6E5-4CFD-B030-FFA783E17165}" destId="{19D3B816-4534-4610-8D83-ED54BC07EF62}" srcOrd="1" destOrd="0" parTransId="{956A4A53-7882-4363-B870-4C2D39053AC3}" sibTransId="{82ABF639-4345-4F4C-AB00-1A684A88D043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7CBDAD5-7EEB-4992-BA19-EF4B437B4B31}" type="presOf" srcId="{3D19D39F-72AE-4FDF-9105-BB4459B35546}" destId="{17FB8A98-6B74-45A1-83ED-E11A2AA553D7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D0CC0F8-DEA6-43ED-81F6-32B38D77B4E5}" type="presOf" srcId="{19D3B816-4534-4610-8D83-ED54BC07EF62}" destId="{17FB8A98-6B74-45A1-83ED-E11A2AA553D7}" srcOrd="0" destOrd="1" presId="urn:microsoft.com/office/officeart/2005/8/layout/vList2"/>
    <dgm:cxn modelId="{5E37535D-E2A3-4FF7-AF4B-5CB5DBFBACE3}" srcId="{A5803A4B-B6E5-4CFD-B030-FFA783E17165}" destId="{3D19D39F-72AE-4FDF-9105-BB4459B35546}" srcOrd="0" destOrd="0" parTransId="{5EC8C3AD-EA21-4D1A-B7DD-261426FE19CE}" sibTransId="{EF9875A7-6D13-490E-B952-8656987637C2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609B7B45-17D9-4F95-99AC-3446E6C19C50}" type="presParOf" srcId="{61D470FD-3709-4BF2-8C0B-C5507B4B2088}" destId="{17FB8A98-6B74-45A1-83ED-E11A2AA553D7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Paired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데이터 불러오기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Paired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 불러오기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Paired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데이터 불러오기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3D19D39F-72AE-4FDF-9105-BB4459B35546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paired t-test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5EC8C3AD-EA21-4D1A-B7DD-261426FE19CE}" type="par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EF9875A7-6D13-490E-B952-8656987637C2}" type="sibTrans" cxnId="{5E37535D-E2A3-4FF7-AF4B-5CB5DBFBACE3}">
      <dgm:prSet/>
      <dgm:spPr/>
      <dgm:t>
        <a:bodyPr/>
        <a:lstStyle/>
        <a:p>
          <a:pPr latinLnBrk="1"/>
          <a:endParaRPr lang="ko-KR" altLang="en-US"/>
        </a:p>
      </dgm:t>
    </dgm:pt>
    <dgm:pt modelId="{19D3B816-4534-4610-8D83-ED54BC07EF62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two-sample t-Test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956A4A53-7882-4363-B870-4C2D39053AC3}" type="par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82ABF639-4345-4F4C-AB00-1A684A88D043}" type="sibTrans" cxnId="{BD3BC408-C7E1-4EF0-8CC3-62B71FAA74C7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FB8A98-6B74-45A1-83ED-E11A2AA553D7}" type="pres">
      <dgm:prSet presAssocID="{A5803A4B-B6E5-4CFD-B030-FFA783E1716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BD3BC408-C7E1-4EF0-8CC3-62B71FAA74C7}" srcId="{A5803A4B-B6E5-4CFD-B030-FFA783E17165}" destId="{19D3B816-4534-4610-8D83-ED54BC07EF62}" srcOrd="1" destOrd="0" parTransId="{956A4A53-7882-4363-B870-4C2D39053AC3}" sibTransId="{82ABF639-4345-4F4C-AB00-1A684A88D043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77CBDAD5-7EEB-4992-BA19-EF4B437B4B31}" type="presOf" srcId="{3D19D39F-72AE-4FDF-9105-BB4459B35546}" destId="{17FB8A98-6B74-45A1-83ED-E11A2AA553D7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D0CC0F8-DEA6-43ED-81F6-32B38D77B4E5}" type="presOf" srcId="{19D3B816-4534-4610-8D83-ED54BC07EF62}" destId="{17FB8A98-6B74-45A1-83ED-E11A2AA553D7}" srcOrd="0" destOrd="1" presId="urn:microsoft.com/office/officeart/2005/8/layout/vList2"/>
    <dgm:cxn modelId="{5E37535D-E2A3-4FF7-AF4B-5CB5DBFBACE3}" srcId="{A5803A4B-B6E5-4CFD-B030-FFA783E17165}" destId="{3D19D39F-72AE-4FDF-9105-BB4459B35546}" srcOrd="0" destOrd="0" parTransId="{5EC8C3AD-EA21-4D1A-B7DD-261426FE19CE}" sibTransId="{EF9875A7-6D13-490E-B952-8656987637C2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609B7B45-17D9-4F95-99AC-3446E6C19C50}" type="presParOf" srcId="{61D470FD-3709-4BF2-8C0B-C5507B4B2088}" destId="{17FB8A98-6B74-45A1-83ED-E11A2AA553D7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two</a:t>
          </a:r>
        </a:p>
        <a:p>
          <a:pPr latinLnBrk="1"/>
          <a:r>
            <a:rPr lang="en-US" altLang="ko-KR" dirty="0" smtClean="0"/>
            <a:t>sample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기술 통계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two</a:t>
          </a:r>
        </a:p>
        <a:p>
          <a:pPr latinLnBrk="1"/>
          <a:r>
            <a:rPr lang="en-US" altLang="ko-KR" dirty="0" smtClean="0"/>
            <a:t>sample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기술 통계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EBB3D796-B392-4CC6-B2A9-2486BEDFD727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17FB8A98-6B74-45A1-83ED-E11A2AA553D7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paired t-test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two-sample t-Test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600" kern="1200" dirty="0" smtClean="0"/>
            <a:t>two</a:t>
          </a:r>
        </a:p>
        <a:p>
          <a:pPr lvl="0" algn="l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600" kern="1200" dirty="0" smtClean="0"/>
            <a:t>sample</a:t>
          </a:r>
          <a:endParaRPr lang="ko-KR" altLang="en-US" sz="46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기술 통계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EBB3D796-B392-4CC6-B2A9-2486BEDFD727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17FB8A98-6B74-45A1-83ED-E11A2AA553D7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paired t-test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two-sample t-Test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EBB3D796-B392-4CC6-B2A9-2486BEDFD727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17FB8A98-6B74-45A1-83ED-E11A2AA553D7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paired t-test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two-sample t-Test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EBB3D796-B392-4CC6-B2A9-2486BEDFD727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17FB8A98-6B74-45A1-83ED-E11A2AA553D7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paired t-test</a:t>
          </a:r>
          <a:endParaRPr lang="ko-KR" altLang="en-US" sz="28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two-sample t-Test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lvl="0" algn="l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200" kern="1200" dirty="0" smtClean="0"/>
            <a:t>Paired</a:t>
          </a:r>
          <a:endParaRPr lang="ko-KR" altLang="en-US" sz="5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데이터 불러오기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테스트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lvl="0" algn="l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200" kern="1200" dirty="0" smtClean="0"/>
            <a:t>Paired</a:t>
          </a:r>
          <a:endParaRPr lang="ko-KR" altLang="en-US" sz="5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데이터 불러오기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테스트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lvl="0" algn="l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200" kern="1200" dirty="0" smtClean="0"/>
            <a:t>Paired</a:t>
          </a:r>
          <a:endParaRPr lang="ko-KR" altLang="en-US" sz="5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데이터 불러오기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EBB3D796-B392-4CC6-B2A9-2486BEDFD727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별 테스트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17FB8A98-6B74-45A1-83ED-E11A2AA553D7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paired t-test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8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two-sample t-Test</a:t>
          </a:r>
          <a:endParaRPr lang="ko-KR" altLang="en-US" sz="28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600" kern="1200" dirty="0" smtClean="0"/>
            <a:t>two</a:t>
          </a:r>
        </a:p>
        <a:p>
          <a:pPr lvl="0" algn="l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600" kern="1200" dirty="0" smtClean="0"/>
            <a:t>sample</a:t>
          </a:r>
          <a:endParaRPr lang="ko-KR" altLang="en-US" sz="46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기술 통계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테스트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lvl="0" algn="l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600" kern="1200" dirty="0" smtClean="0"/>
            <a:t>two</a:t>
          </a:r>
        </a:p>
        <a:p>
          <a:pPr lvl="0" algn="l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600" kern="1200" dirty="0" smtClean="0"/>
            <a:t>sample</a:t>
          </a:r>
          <a:endParaRPr lang="ko-KR" altLang="en-US" sz="46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시나리오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기술 통계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테스트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12/16/2015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12/16/2015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9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Two Sample Test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서종현</a:t>
            </a:r>
            <a:endParaRPr lang="ko-KR" sz="24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00" y="336523"/>
            <a:ext cx="4351970" cy="621070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1147" y="3854102"/>
            <a:ext cx="5991665" cy="15919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</a:t>
            </a:r>
            <a:endParaRPr lang="en-US" altLang="ko-KR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파워포인터에서 제시된 예제는 </a:t>
            </a:r>
            <a:endParaRPr lang="en-US" altLang="ko-KR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 Studio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작업했지만 실제 수업은 </a:t>
            </a:r>
            <a:endParaRPr lang="en-US" altLang="ko-KR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 Commander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할 수도 있습니다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en-US" altLang="ko-KR" dirty="0" smtClean="0"/>
              <a:t>two sample t-test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62787" y="1378333"/>
            <a:ext cx="10656323" cy="4729915"/>
            <a:chOff x="562787" y="1378333"/>
            <a:chExt cx="10656323" cy="4729915"/>
          </a:xfrm>
        </p:grpSpPr>
        <p:sp>
          <p:nvSpPr>
            <p:cNvPr id="3" name="순서도: 대체 처리 2"/>
            <p:cNvSpPr/>
            <p:nvPr/>
          </p:nvSpPr>
          <p:spPr>
            <a:xfrm>
              <a:off x="562787" y="1378333"/>
              <a:ext cx="4007224" cy="1304365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모집단이</a:t>
              </a:r>
              <a:endPara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정규분포를 </a:t>
              </a:r>
              <a:r>
                <a:rPr lang="ko-KR" altLang="en-US" sz="2800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따르는가</a:t>
              </a:r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  <a:endPara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4760258" y="1896033"/>
              <a:ext cx="2380129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008028" y="1379257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8" name="순서도: 대체 처리 7"/>
            <p:cNvSpPr/>
            <p:nvPr/>
          </p:nvSpPr>
          <p:spPr>
            <a:xfrm>
              <a:off x="7211886" y="1427985"/>
              <a:ext cx="4007224" cy="1304365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두 그룹의 분산이 같은가</a:t>
              </a:r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  <a:endPara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 rot="7663500">
              <a:off x="7644526" y="3240568"/>
              <a:ext cx="1672112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335119" y="4744724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1" name="순서도: 대체 처리 10"/>
            <p:cNvSpPr/>
            <p:nvPr/>
          </p:nvSpPr>
          <p:spPr>
            <a:xfrm>
              <a:off x="4381152" y="3959991"/>
              <a:ext cx="3461615" cy="861430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Welch t-test</a:t>
              </a:r>
              <a:endPara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 rot="7663500">
              <a:off x="7446979" y="4041647"/>
              <a:ext cx="3537038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87906" y="2912051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4" name="순서도: 대체 처리 13"/>
            <p:cNvSpPr/>
            <p:nvPr/>
          </p:nvSpPr>
          <p:spPr>
            <a:xfrm>
              <a:off x="629149" y="3958620"/>
              <a:ext cx="3461615" cy="1097473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Wilcoxon Rank-Sum Test</a:t>
              </a:r>
              <a:endPara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 rot="5400000">
              <a:off x="738050" y="3117376"/>
              <a:ext cx="884699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91535" y="2978574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6" name="순서도: 대체 처리 15"/>
            <p:cNvSpPr/>
            <p:nvPr/>
          </p:nvSpPr>
          <p:spPr>
            <a:xfrm>
              <a:off x="2606109" y="5304183"/>
              <a:ext cx="5169392" cy="804065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pooled variance t-test</a:t>
              </a:r>
              <a:endPara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9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Paired/Two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761234389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96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465344601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Paired/Two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173180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FT.scv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17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명을 대상으로 거식증 치료제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복용 전후의 체중 변화를 측정하여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체중 감소에 영향이 있는지 조사한 실험결과가 저장되어 있다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Prewt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복용 전 체중이고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Postwt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복용 후 체중이다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 같은 행의 값은 같은 사람에 대한 것이다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과연 체중이 변화하였는가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7234" y="608375"/>
            <a:ext cx="3630872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read.csv("FT.csv")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06266" y="3288679"/>
            <a:ext cx="7587004" cy="2692695"/>
            <a:chOff x="629149" y="1282437"/>
            <a:chExt cx="11001450" cy="4825811"/>
          </a:xfrm>
        </p:grpSpPr>
        <p:sp>
          <p:nvSpPr>
            <p:cNvPr id="23" name="순서도: 대체 처리 22"/>
            <p:cNvSpPr/>
            <p:nvPr/>
          </p:nvSpPr>
          <p:spPr>
            <a:xfrm>
              <a:off x="7264272" y="1282437"/>
              <a:ext cx="4007224" cy="1304365"/>
            </a:xfrm>
            <a:prstGeom prst="flowChartAlternate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모집단이</a:t>
              </a:r>
              <a:endPara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정규분포를 </a:t>
              </a:r>
              <a:r>
                <a:rPr lang="ko-KR" altLang="en-US" sz="1600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따르는가</a:t>
              </a:r>
              <a:r>
                <a: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  <a:endPara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4760258" y="1896033"/>
              <a:ext cx="2380129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008028" y="1379257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6" name="순서도: 대체 처리 25"/>
            <p:cNvSpPr/>
            <p:nvPr/>
          </p:nvSpPr>
          <p:spPr>
            <a:xfrm>
              <a:off x="629149" y="1305067"/>
              <a:ext cx="4007224" cy="1304365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같은 샘플을 가지고 평가하는가</a:t>
              </a:r>
              <a:r>
                <a: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  <a:endPara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rot="7663500">
              <a:off x="7644526" y="3240568"/>
              <a:ext cx="1672112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336425" y="2830782"/>
              <a:ext cx="1607924" cy="61090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9" name="순서도: 대체 처리 28"/>
            <p:cNvSpPr/>
            <p:nvPr/>
          </p:nvSpPr>
          <p:spPr>
            <a:xfrm>
              <a:off x="4313886" y="3893320"/>
              <a:ext cx="3461615" cy="861430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paired t-test</a:t>
              </a:r>
              <a:endPara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 rot="7663500">
              <a:off x="7446979" y="4041647"/>
              <a:ext cx="3537038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022675" y="3842114"/>
              <a:ext cx="1607924" cy="61090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629149" y="3958621"/>
              <a:ext cx="3461615" cy="861430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two sample t-test</a:t>
              </a:r>
              <a:endPara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rot="5400000">
              <a:off x="738050" y="3117376"/>
              <a:ext cx="884699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591535" y="2978574"/>
              <a:ext cx="1607924" cy="61090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5" name="순서도: 대체 처리 34"/>
            <p:cNvSpPr/>
            <p:nvPr/>
          </p:nvSpPr>
          <p:spPr>
            <a:xfrm>
              <a:off x="2606109" y="5304183"/>
              <a:ext cx="5169392" cy="804065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Wilcoxon Singed-Rank Test</a:t>
              </a:r>
              <a:endPara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8349992" y="3297099"/>
            <a:ext cx="2232844" cy="61090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필요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6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711" y="1276326"/>
            <a:ext cx="54589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가설 세우기</a:t>
            </a:r>
            <a:endParaRPr lang="ko-KR" altLang="en-US" b="1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876033"/>
              </p:ext>
            </p:extLst>
          </p:nvPr>
        </p:nvGraphicFramePr>
        <p:xfrm>
          <a:off x="637734" y="1963150"/>
          <a:ext cx="17478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Formula" r:id="rId3" imgW="880200" imgH="160200" progId="Equation.Ribbit">
                  <p:embed/>
                </p:oleObj>
              </mc:Choice>
              <mc:Fallback>
                <p:oleObj name="Formula" r:id="rId3" imgW="880200" imgH="1602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734" y="1963150"/>
                        <a:ext cx="1747838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302532"/>
              </p:ext>
            </p:extLst>
          </p:nvPr>
        </p:nvGraphicFramePr>
        <p:xfrm>
          <a:off x="2640573" y="1963150"/>
          <a:ext cx="17478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Formula" r:id="rId5" imgW="880200" imgH="164160" progId="Equation.Ribbit">
                  <p:embed/>
                </p:oleObj>
              </mc:Choice>
              <mc:Fallback>
                <p:oleObj name="Formula" r:id="rId5" imgW="880200" imgH="16416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0573" y="1963150"/>
                        <a:ext cx="1747837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8546" y="2394980"/>
            <a:ext cx="9151865" cy="4235398"/>
          </a:xfrm>
          <a:prstGeom prst="rect">
            <a:avLst/>
          </a:prstGeom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628279"/>
              </p:ext>
            </p:extLst>
          </p:nvPr>
        </p:nvGraphicFramePr>
        <p:xfrm>
          <a:off x="2757253" y="3159322"/>
          <a:ext cx="15144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Formula" r:id="rId8" imgW="763560" imgH="156240" progId="Equation.Ribbit">
                  <p:embed/>
                </p:oleObj>
              </mc:Choice>
              <mc:Fallback>
                <p:oleObj name="Formula" r:id="rId8" imgW="763560" imgH="15624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57253" y="3159322"/>
                        <a:ext cx="1514475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2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665282512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Paired/Two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3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Paired T-Test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7356"/>
          <a:stretch/>
        </p:blipFill>
        <p:spPr>
          <a:xfrm>
            <a:off x="516711" y="2049517"/>
            <a:ext cx="10806665" cy="375219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16711" y="1340388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144102" y="1395802"/>
            <a:ext cx="4543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http://cafe.daum.net/biometrika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6556" t="46093" r="49824" b="28533"/>
          <a:stretch/>
        </p:blipFill>
        <p:spPr>
          <a:xfrm>
            <a:off x="549167" y="2759170"/>
            <a:ext cx="3740369" cy="304254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19351" y="3325703"/>
            <a:ext cx="1717516" cy="59991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FT.CSV</a:t>
            </a:r>
          </a:p>
        </p:txBody>
      </p:sp>
    </p:spTree>
    <p:extLst>
      <p:ext uri="{BB962C8B-B14F-4D97-AF65-F5344CB8AC3E}">
        <p14:creationId xmlns:p14="http://schemas.microsoft.com/office/powerpoint/2010/main" val="5646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Paired T-Test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88548"/>
            <a:ext cx="6557530" cy="53742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330448" y="5568867"/>
            <a:ext cx="4170904" cy="59991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버튼을 누른다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755" y="443128"/>
            <a:ext cx="4379203" cy="459635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01369" y="1416919"/>
            <a:ext cx="4170904" cy="59991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투약 전 몸무게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01369" y="2208714"/>
            <a:ext cx="4170904" cy="59991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투약 후 몸무게</a:t>
            </a:r>
            <a:endParaRPr lang="en-US" altLang="ko-KR" sz="28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70917" y="922933"/>
            <a:ext cx="831097" cy="37253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30078" y="922933"/>
            <a:ext cx="907053" cy="37253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3" idx="2"/>
            <a:endCxn id="11" idx="1"/>
          </p:cNvCxnSpPr>
          <p:nvPr/>
        </p:nvCxnSpPr>
        <p:spPr>
          <a:xfrm rot="16200000" flipH="1">
            <a:off x="5933213" y="548719"/>
            <a:ext cx="421408" cy="1914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4" idx="2"/>
            <a:endCxn id="12" idx="1"/>
          </p:cNvCxnSpPr>
          <p:nvPr/>
        </p:nvCxnSpPr>
        <p:spPr>
          <a:xfrm rot="16200000" flipH="1">
            <a:off x="6085886" y="1493186"/>
            <a:ext cx="1213203" cy="817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9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66866904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Paired/Two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8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Paired T-Test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9161" y="1259850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정규성 검정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61" y="1925527"/>
            <a:ext cx="6057900" cy="21240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30566" y="1246141"/>
            <a:ext cx="6484881" cy="59991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몸무게의 차이는 정규분포를 따르는가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8786" y="4163571"/>
            <a:ext cx="10647408" cy="59333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검정통계량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값이 작아서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p-value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유의미하지 않다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22484" y="3714710"/>
            <a:ext cx="2554014" cy="37253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8788" y="1898555"/>
            <a:ext cx="714702" cy="37253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72606" y="1904554"/>
            <a:ext cx="1965434" cy="37253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98786" y="4870874"/>
            <a:ext cx="7514895" cy="116924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with(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</a:t>
            </a:r>
          </a:p>
          <a:p>
            <a:r>
              <a:rPr lang="en-US" altLang="ko-KR" sz="28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8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2800" dirty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lang="ko-KR" altLang="en-US" sz="28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8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8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en-US" altLang="ko-KR" sz="28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8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</a:t>
            </a:r>
            <a:r>
              <a:rPr lang="en-US" altLang="ko-KR" sz="28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8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줄여 쓸 수 있다</a:t>
            </a:r>
            <a:r>
              <a:rPr lang="en-US" altLang="ko-KR" sz="2800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cxnSp>
        <p:nvCxnSpPr>
          <p:cNvPr id="5" name="꺾인 연결선 4"/>
          <p:cNvCxnSpPr>
            <a:stCxn id="15" idx="1"/>
            <a:endCxn id="17" idx="1"/>
          </p:cNvCxnSpPr>
          <p:nvPr/>
        </p:nvCxnSpPr>
        <p:spPr>
          <a:xfrm rot="10800000" flipV="1">
            <a:off x="798788" y="2084822"/>
            <a:ext cx="12700" cy="37386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697941" y="6145306"/>
            <a:ext cx="7637930" cy="52443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귀무가설을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기각한다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.(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정규분포를 따른다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2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Two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254510980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Paired T-Test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9161" y="1259850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Paired t-test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130566" y="1246141"/>
            <a:ext cx="7020910" cy="59991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몸무게의 차이의 평균이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49161" y="2155895"/>
            <a:ext cx="10602315" cy="4123882"/>
            <a:chOff x="629149" y="1282437"/>
            <a:chExt cx="11001450" cy="4825811"/>
          </a:xfrm>
        </p:grpSpPr>
        <p:sp>
          <p:nvSpPr>
            <p:cNvPr id="12" name="순서도: 대체 처리 11"/>
            <p:cNvSpPr/>
            <p:nvPr/>
          </p:nvSpPr>
          <p:spPr>
            <a:xfrm>
              <a:off x="7264272" y="1282437"/>
              <a:ext cx="4007224" cy="1304365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모집단이</a:t>
              </a:r>
              <a:endPara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4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정규분포를 </a:t>
              </a:r>
              <a:r>
                <a:rPr lang="ko-KR" altLang="en-US" sz="2400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따르는가</a:t>
              </a:r>
              <a:r>
                <a:rPr lang="en-US" altLang="ko-KR" sz="24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  <a:endPara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760258" y="1896033"/>
              <a:ext cx="2380129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008028" y="1379257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0" name="순서도: 대체 처리 19"/>
            <p:cNvSpPr/>
            <p:nvPr/>
          </p:nvSpPr>
          <p:spPr>
            <a:xfrm>
              <a:off x="629149" y="1305067"/>
              <a:ext cx="4007224" cy="1304365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같은 샘플을 가지고 평가하는가</a:t>
              </a:r>
              <a:r>
                <a:rPr lang="en-US" altLang="ko-KR" sz="24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  <a:endPara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1" name="오른쪽 화살표 20"/>
            <p:cNvSpPr/>
            <p:nvPr/>
          </p:nvSpPr>
          <p:spPr>
            <a:xfrm rot="7663500">
              <a:off x="7644526" y="3240568"/>
              <a:ext cx="1672112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336425" y="2830782"/>
              <a:ext cx="1607924" cy="61090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3" name="순서도: 대체 처리 22"/>
            <p:cNvSpPr/>
            <p:nvPr/>
          </p:nvSpPr>
          <p:spPr>
            <a:xfrm>
              <a:off x="4313886" y="3893320"/>
              <a:ext cx="3461615" cy="861430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paired t-test</a:t>
              </a:r>
              <a:endPara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 rot="7663500">
              <a:off x="7446979" y="4041647"/>
              <a:ext cx="3537038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022675" y="3842114"/>
              <a:ext cx="1607924" cy="61090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6" name="순서도: 대체 처리 25"/>
            <p:cNvSpPr/>
            <p:nvPr/>
          </p:nvSpPr>
          <p:spPr>
            <a:xfrm>
              <a:off x="629149" y="3958621"/>
              <a:ext cx="3461615" cy="861430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two sample t-test</a:t>
              </a:r>
              <a:endPara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rot="5400000">
              <a:off x="738050" y="3117376"/>
              <a:ext cx="884699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535" y="2978574"/>
              <a:ext cx="1607924" cy="61090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9" name="순서도: 대체 처리 28"/>
            <p:cNvSpPr/>
            <p:nvPr/>
          </p:nvSpPr>
          <p:spPr>
            <a:xfrm>
              <a:off x="2606109" y="5304183"/>
              <a:ext cx="5169392" cy="804065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Wilcoxon Singed-Rank Test</a:t>
              </a:r>
              <a:endPara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0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61" y="1958466"/>
            <a:ext cx="7981950" cy="43815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Paired T-Test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9161" y="1259850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Paired t-test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130566" y="1246141"/>
            <a:ext cx="7020910" cy="59991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몸무게의 차이의 평균이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인가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78230" y="3782170"/>
            <a:ext cx="3195536" cy="37253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7848" y="1958007"/>
            <a:ext cx="2170385" cy="37253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78230" y="4947379"/>
            <a:ext cx="7651529" cy="59991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유의수준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95%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신뢰 구간이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벗어났다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53734" y="5972418"/>
            <a:ext cx="7828361" cy="59991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평균이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기각한다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82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Paired/Two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496751794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9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132048894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Paired/Two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0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204109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harpo.Rdata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학생의 점수와 해당 학생의 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Tutor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그룹화하여 </a:t>
            </a:r>
            <a:r>
              <a:rPr lang="en-US" altLang="ko-K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data.frame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저장하고 있다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Tutor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학생들을 그룹화 하였을 때 각 그룹의 평균은 통계적으로 유의미한 차이가 있는가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학생의 성적은 정규분포를 따르고 각 그룹의 학생들은 해당 과목을 중복수강하지 않았다고 가정한다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7234" y="608375"/>
            <a:ext cx="3630872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load("</a:t>
            </a:r>
            <a:r>
              <a:rPr lang="en-US" altLang="ko-KR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harpo.Rdata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85634" y="3597962"/>
            <a:ext cx="8283554" cy="2810436"/>
            <a:chOff x="562787" y="1378333"/>
            <a:chExt cx="10656323" cy="4729915"/>
          </a:xfrm>
        </p:grpSpPr>
        <p:sp>
          <p:nvSpPr>
            <p:cNvPr id="37" name="순서도: 대체 처리 36"/>
            <p:cNvSpPr/>
            <p:nvPr/>
          </p:nvSpPr>
          <p:spPr>
            <a:xfrm>
              <a:off x="562787" y="1378333"/>
              <a:ext cx="4007224" cy="1304365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모집단이</a:t>
              </a:r>
              <a:endPara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정규분포를 </a:t>
              </a:r>
              <a:r>
                <a:rPr lang="ko-KR" altLang="en-US" sz="1600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따르는가</a:t>
              </a:r>
              <a:r>
                <a: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  <a:endPara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>
              <a:off x="4760258" y="1896033"/>
              <a:ext cx="2380129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008028" y="1379257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7211886" y="1427985"/>
              <a:ext cx="4007224" cy="1304365"/>
            </a:xfrm>
            <a:prstGeom prst="flowChartAlternateProcess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두 그룹의 분산이 같은가</a:t>
              </a:r>
              <a:r>
                <a: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  <a:endPara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1" name="오른쪽 화살표 40"/>
            <p:cNvSpPr/>
            <p:nvPr/>
          </p:nvSpPr>
          <p:spPr>
            <a:xfrm rot="7663500">
              <a:off x="7644526" y="3240568"/>
              <a:ext cx="1672112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335119" y="4744724"/>
              <a:ext cx="1607924" cy="61090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4381152" y="3959991"/>
              <a:ext cx="3461615" cy="861430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Welch t-test</a:t>
              </a:r>
              <a:endPara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rot="7663500">
              <a:off x="7446979" y="4041647"/>
              <a:ext cx="3537038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487906" y="2912051"/>
              <a:ext cx="1607924" cy="61090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629149" y="3958620"/>
              <a:ext cx="3461615" cy="1097473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Wilcoxon Rank-Sum Test</a:t>
              </a:r>
              <a:endPara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7" name="오른쪽 화살표 46"/>
            <p:cNvSpPr/>
            <p:nvPr/>
          </p:nvSpPr>
          <p:spPr>
            <a:xfrm rot="5400000">
              <a:off x="738050" y="3117376"/>
              <a:ext cx="884699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591535" y="2978574"/>
              <a:ext cx="1607924" cy="61090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9" name="순서도: 대체 처리 48"/>
            <p:cNvSpPr/>
            <p:nvPr/>
          </p:nvSpPr>
          <p:spPr>
            <a:xfrm>
              <a:off x="2606109" y="5304183"/>
              <a:ext cx="5169392" cy="804065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pooled variance t-test</a:t>
              </a:r>
              <a:endPara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9197157" y="3680025"/>
            <a:ext cx="2232844" cy="61090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필요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7164249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360"/>
          <a:stretch/>
        </p:blipFill>
        <p:spPr>
          <a:xfrm>
            <a:off x="705057" y="3324952"/>
            <a:ext cx="3361030" cy="338084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731"/>
          <a:stretch/>
        </p:blipFill>
        <p:spPr>
          <a:xfrm>
            <a:off x="4066088" y="3198479"/>
            <a:ext cx="4018359" cy="36272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225"/>
          <a:stretch/>
        </p:blipFill>
        <p:spPr>
          <a:xfrm>
            <a:off x="7478560" y="3198478"/>
            <a:ext cx="4058138" cy="3507321"/>
          </a:xfrm>
          <a:prstGeom prst="rect">
            <a:avLst/>
          </a:prstGeom>
        </p:spPr>
      </p:pic>
      <p:sp>
        <p:nvSpPr>
          <p:cNvPr id="17" name="순서도: 대체 처리 16"/>
          <p:cNvSpPr/>
          <p:nvPr/>
        </p:nvSpPr>
        <p:spPr>
          <a:xfrm>
            <a:off x="8699519" y="2471134"/>
            <a:ext cx="2690841" cy="669334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Welch t-test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4066087" y="2471134"/>
            <a:ext cx="4018360" cy="669333"/>
          </a:xfrm>
          <a:prstGeom prst="flowChartAlternate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pooled variance t-test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6711" y="1276326"/>
            <a:ext cx="54589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가설 세우기</a:t>
            </a:r>
            <a:endParaRPr lang="ko-KR" altLang="en-US" b="1" dirty="0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665458"/>
              </p:ext>
            </p:extLst>
          </p:nvPr>
        </p:nvGraphicFramePr>
        <p:xfrm>
          <a:off x="637734" y="1963150"/>
          <a:ext cx="17478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Formula" r:id="rId5" imgW="880200" imgH="160200" progId="Equation.Ribbit">
                  <p:embed/>
                </p:oleObj>
              </mc:Choice>
              <mc:Fallback>
                <p:oleObj name="Formula" r:id="rId5" imgW="880200" imgH="160200" progId="Equation.Ribbit">
                  <p:embed/>
                  <p:pic>
                    <p:nvPicPr>
                      <p:cNvPr id="3" name="개체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734" y="1963150"/>
                        <a:ext cx="1747838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99009"/>
              </p:ext>
            </p:extLst>
          </p:nvPr>
        </p:nvGraphicFramePr>
        <p:xfrm>
          <a:off x="2640573" y="1963150"/>
          <a:ext cx="17478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Formula" r:id="rId7" imgW="880200" imgH="164160" progId="Equation.Ribbit">
                  <p:embed/>
                </p:oleObj>
              </mc:Choice>
              <mc:Fallback>
                <p:oleObj name="Formula" r:id="rId7" imgW="880200" imgH="164160" progId="Equation.Ribbit">
                  <p:embed/>
                  <p:pic>
                    <p:nvPicPr>
                      <p:cNvPr id="12" name="개체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40573" y="1963150"/>
                        <a:ext cx="1747837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2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685468449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Paired/Two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7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7164249" cy="641350"/>
          </a:xfrm>
        </p:spPr>
        <p:txBody>
          <a:bodyPr/>
          <a:lstStyle/>
          <a:p>
            <a:r>
              <a:rPr lang="ko-KR" altLang="en-US" dirty="0" smtClean="0">
                <a:latin typeface="CMSSBX10"/>
              </a:rPr>
              <a:t>기술 통계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710" y="1392237"/>
            <a:ext cx="2123122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The data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9" y="2138355"/>
            <a:ext cx="5629275" cy="923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40" y="3062280"/>
            <a:ext cx="4819650" cy="1000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141" y="2138355"/>
            <a:ext cx="2638425" cy="2609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832" y="5318115"/>
            <a:ext cx="6257925" cy="116205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083329" y="3811488"/>
            <a:ext cx="1478237" cy="2497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083329" y="3169662"/>
            <a:ext cx="1478237" cy="2497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06810" y="5684516"/>
            <a:ext cx="6090947" cy="3154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806809" y="6079102"/>
            <a:ext cx="6090947" cy="3154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35" idx="3"/>
            <a:endCxn id="37" idx="3"/>
          </p:cNvCxnSpPr>
          <p:nvPr/>
        </p:nvCxnSpPr>
        <p:spPr>
          <a:xfrm flipH="1">
            <a:off x="8897756" y="3294545"/>
            <a:ext cx="663810" cy="2942298"/>
          </a:xfrm>
          <a:prstGeom prst="bentConnector3">
            <a:avLst>
              <a:gd name="adj1" fmla="val -34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3" idx="1"/>
            <a:endCxn id="36" idx="0"/>
          </p:cNvCxnSpPr>
          <p:nvPr/>
        </p:nvCxnSpPr>
        <p:spPr>
          <a:xfrm rot="10800000" flipV="1">
            <a:off x="5852285" y="3936370"/>
            <a:ext cx="2231045" cy="1748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672424" y="3735367"/>
            <a:ext cx="1129085" cy="3270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7164249" cy="641350"/>
          </a:xfrm>
        </p:spPr>
        <p:txBody>
          <a:bodyPr/>
          <a:lstStyle/>
          <a:p>
            <a:r>
              <a:rPr lang="ko-KR" altLang="en-US" dirty="0">
                <a:latin typeface="CMSSBX10"/>
              </a:rPr>
              <a:t>기술 통계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0" y="1362355"/>
            <a:ext cx="5534025" cy="314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0361"/>
          <a:stretch/>
        </p:blipFill>
        <p:spPr>
          <a:xfrm>
            <a:off x="1852695" y="896220"/>
            <a:ext cx="8396080" cy="56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7164249" cy="641350"/>
          </a:xfrm>
        </p:spPr>
        <p:txBody>
          <a:bodyPr/>
          <a:lstStyle/>
          <a:p>
            <a:r>
              <a:rPr lang="ko-KR" altLang="en-US" dirty="0">
                <a:latin typeface="CMSSBX10"/>
              </a:rPr>
              <a:t>기술 통계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0" y="1673044"/>
            <a:ext cx="769620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1369" b="2619"/>
          <a:stretch/>
        </p:blipFill>
        <p:spPr>
          <a:xfrm>
            <a:off x="2601003" y="1989867"/>
            <a:ext cx="7027115" cy="48681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0" y="1320619"/>
            <a:ext cx="29622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준비과정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60728" y="1365715"/>
            <a:ext cx="3712489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Formula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28" y="2035161"/>
            <a:ext cx="3524250" cy="942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28" y="3075088"/>
            <a:ext cx="10382250" cy="41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27" y="4251889"/>
            <a:ext cx="11153775" cy="10287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60728" y="3682328"/>
            <a:ext cx="11153775" cy="4929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관계에 대한 형식적인 표현이므로 함수에 따라 의미가 다르다</a:t>
            </a:r>
            <a:r>
              <a:rPr lang="en-US" altLang="ko-KR" sz="2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9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351692044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Paired/Two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4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7164249" cy="641350"/>
          </a:xfrm>
        </p:spPr>
        <p:txBody>
          <a:bodyPr/>
          <a:lstStyle/>
          <a:p>
            <a:r>
              <a:rPr lang="ko-KR" altLang="en-US" dirty="0" smtClean="0">
                <a:latin typeface="CMSSBX10"/>
              </a:rPr>
              <a:t>테스트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0" y="1272988"/>
            <a:ext cx="10077450" cy="441960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8041341" y="3119718"/>
            <a:ext cx="1290918" cy="363070"/>
          </a:xfrm>
          <a:prstGeom prst="roundRect">
            <a:avLst/>
          </a:prstGeom>
          <a:noFill/>
          <a:ln w="28575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99447" y="5881098"/>
            <a:ext cx="8866031" cy="59991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분산이 같다는 </a:t>
            </a:r>
            <a:r>
              <a:rPr lang="ko-KR" altLang="en-US" sz="2800" b="1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800" b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b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기각하지 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못한다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cxnSp>
        <p:nvCxnSpPr>
          <p:cNvPr id="9" name="꺾인 연결선 8"/>
          <p:cNvCxnSpPr>
            <a:stCxn id="4" idx="3"/>
            <a:endCxn id="8" idx="3"/>
          </p:cNvCxnSpPr>
          <p:nvPr/>
        </p:nvCxnSpPr>
        <p:spPr>
          <a:xfrm>
            <a:off x="9332259" y="3301253"/>
            <a:ext cx="1833219" cy="2879801"/>
          </a:xfrm>
          <a:prstGeom prst="bentConnector3">
            <a:avLst>
              <a:gd name="adj1" fmla="val 112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45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62787" y="1378333"/>
            <a:ext cx="10656323" cy="4729915"/>
            <a:chOff x="562787" y="1378333"/>
            <a:chExt cx="10656323" cy="4729915"/>
          </a:xfrm>
        </p:grpSpPr>
        <p:sp>
          <p:nvSpPr>
            <p:cNvPr id="3" name="순서도: 대체 처리 2"/>
            <p:cNvSpPr/>
            <p:nvPr/>
          </p:nvSpPr>
          <p:spPr>
            <a:xfrm>
              <a:off x="562787" y="1378333"/>
              <a:ext cx="4007224" cy="1304365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모집단이</a:t>
              </a:r>
              <a:endPara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  <a:p>
              <a:pPr algn="ctr"/>
              <a:r>
                <a:rPr lang="ko-KR" altLang="en-US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정규분포를 </a:t>
              </a:r>
              <a:r>
                <a:rPr lang="ko-KR" altLang="en-US" sz="2800" b="1" dirty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따르는가</a:t>
              </a:r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  <a:endPara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4760258" y="1896033"/>
              <a:ext cx="2380129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008028" y="1379257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8" name="순서도: 대체 처리 7"/>
            <p:cNvSpPr/>
            <p:nvPr/>
          </p:nvSpPr>
          <p:spPr>
            <a:xfrm>
              <a:off x="7211886" y="1427985"/>
              <a:ext cx="4007224" cy="1304365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두 그룹의 분산이 같은가</a:t>
              </a:r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?</a:t>
              </a:r>
              <a:endPara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 rot="7663500">
              <a:off x="7644526" y="3240568"/>
              <a:ext cx="1672112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335119" y="4744724"/>
              <a:ext cx="1607924" cy="61090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YES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1" name="순서도: 대체 처리 10"/>
            <p:cNvSpPr/>
            <p:nvPr/>
          </p:nvSpPr>
          <p:spPr>
            <a:xfrm>
              <a:off x="4381152" y="3959991"/>
              <a:ext cx="3461615" cy="861430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Welch t-test</a:t>
              </a:r>
              <a:endPara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 rot="7663500">
              <a:off x="7446979" y="4041647"/>
              <a:ext cx="3537038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87906" y="2912051"/>
              <a:ext cx="1607924" cy="61090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4" name="순서도: 대체 처리 13"/>
            <p:cNvSpPr/>
            <p:nvPr/>
          </p:nvSpPr>
          <p:spPr>
            <a:xfrm>
              <a:off x="629149" y="3958620"/>
              <a:ext cx="3461615" cy="1097473"/>
            </a:xfrm>
            <a:prstGeom prst="flowChartAlternateProcess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Wilcoxon Rank-Sum Test</a:t>
              </a:r>
              <a:endPara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 rot="5400000">
              <a:off x="738050" y="3117376"/>
              <a:ext cx="884699" cy="564777"/>
            </a:xfrm>
            <a:prstGeom prst="rightArrow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91535" y="2978574"/>
              <a:ext cx="1607924" cy="61090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NO</a:t>
              </a:r>
              <a:endParaRPr lang="ko-KR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16" name="순서도: 대체 처리 15"/>
            <p:cNvSpPr/>
            <p:nvPr/>
          </p:nvSpPr>
          <p:spPr>
            <a:xfrm>
              <a:off x="2606109" y="5304183"/>
              <a:ext cx="5169392" cy="804065"/>
            </a:xfrm>
            <a:prstGeom prst="flowChartAlternateProcess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pooled variance t-test</a:t>
              </a:r>
              <a:endPara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2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7164249" cy="641350"/>
          </a:xfrm>
        </p:spPr>
        <p:txBody>
          <a:bodyPr/>
          <a:lstStyle/>
          <a:p>
            <a:r>
              <a:rPr lang="ko-KR" altLang="en-US" dirty="0"/>
              <a:t>테스트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09" y="1688813"/>
            <a:ext cx="8582025" cy="13811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16708" y="1255715"/>
            <a:ext cx="6186178" cy="36586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outcome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설명변수가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data.frame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형식으로 되어 있을 경우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09" y="3167779"/>
            <a:ext cx="9229725" cy="32575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30961" y="2680045"/>
            <a:ext cx="4754945" cy="36586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모분산</a:t>
            </a:r>
            <a:r>
              <a:rPr lang="ko-KR" altLang="en-US" dirty="0" smtClean="0"/>
              <a:t> 같다는 가정이 있을 경우 </a:t>
            </a:r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74300" y="2429440"/>
            <a:ext cx="2369489" cy="2764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" idx="2"/>
            <a:endCxn id="8" idx="1"/>
          </p:cNvCxnSpPr>
          <p:nvPr/>
        </p:nvCxnSpPr>
        <p:spPr>
          <a:xfrm rot="16200000" flipH="1">
            <a:off x="3866477" y="1998493"/>
            <a:ext cx="157052" cy="1571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807721" y="4219822"/>
            <a:ext cx="1035038" cy="2862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58677" y="5173983"/>
            <a:ext cx="2862469" cy="2623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41001" y="5139363"/>
            <a:ext cx="5152510" cy="36586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두 평균의 차에 대한 </a:t>
            </a:r>
            <a:r>
              <a:rPr lang="ko-KR" altLang="en-US" dirty="0" err="1" smtClean="0"/>
              <a:t>신뢰구간이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벗어나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12" idx="3"/>
            <a:endCxn id="14" idx="3"/>
          </p:cNvCxnSpPr>
          <p:nvPr/>
        </p:nvCxnSpPr>
        <p:spPr>
          <a:xfrm>
            <a:off x="5842759" y="4362946"/>
            <a:ext cx="3150752" cy="959349"/>
          </a:xfrm>
          <a:prstGeom prst="bentConnector3">
            <a:avLst>
              <a:gd name="adj1" fmla="val 1072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30960" y="3125003"/>
            <a:ext cx="4754945" cy="36586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입력하지 않으면 </a:t>
            </a:r>
            <a:r>
              <a:rPr lang="en-US" altLang="ko-KR" dirty="0" smtClean="0"/>
              <a:t>Welch Test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16708" y="3583515"/>
            <a:ext cx="11195679" cy="599911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Tutor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성적이 관련이 없다는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기각한다</a:t>
            </a:r>
            <a:r>
              <a:rPr lang="en-US" altLang="ko-KR" sz="28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27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Paired/Two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705749432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7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6711" y="1362198"/>
            <a:ext cx="11082813" cy="272570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anorexia.csv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읽어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anorexia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저장한 후 변수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Treat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"CBT"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배제하고 </a:t>
            </a:r>
            <a:r>
              <a:rPr lang="en-US" altLang="ko-KR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Postwt-Prewt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두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Treat "FT", "</a:t>
            </a:r>
            <a:r>
              <a:rPr lang="en-US" altLang="ko-KR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차이가 있는지 조사해보라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도움말이나 프로그래밍 잘하는 친구의 도움을 받아서 </a:t>
            </a:r>
            <a:r>
              <a:rPr lang="en-US" altLang="ko-KR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data.frame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특정한 조건을 만족하는 행 만을 추출하거나 제외하여 새로운 </a:t>
            </a:r>
            <a:r>
              <a:rPr lang="en-US" altLang="ko-KR" sz="2800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data.frame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만드는 방법을 알아보라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8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Finished</a:t>
            </a:r>
            <a:endParaRPr lang="ko-KR" altLang="en-US" dirty="0"/>
          </a:p>
        </p:txBody>
      </p:sp>
      <p:pic>
        <p:nvPicPr>
          <p:cNvPr id="1028" name="Picture 4" descr="http://user2016.org/images/useR-lar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62" y="1570009"/>
            <a:ext cx="901065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준비과정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57234" y="608375"/>
            <a:ext cx="820587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2400" dirty="0"/>
              <a:t>http</a:t>
            </a:r>
            <a:r>
              <a:rPr lang="ko-KR" altLang="en-US" sz="2400" dirty="0" smtClean="0"/>
              <a:t>://</a:t>
            </a:r>
            <a:r>
              <a:rPr lang="en-US" altLang="ko-KR" sz="2400" dirty="0" smtClean="0"/>
              <a:t>github.com/hyeonni94/sample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516711" y="1363380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 데이터를 다운 받는다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6709" y="2146697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harpo.Rdata</a:t>
            </a:r>
            <a:endParaRPr lang="ko-KR" altLang="en-US" sz="3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6709" y="2903861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FT.csv</a:t>
            </a:r>
            <a:endParaRPr lang="ko-KR" altLang="en-US" sz="3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709" y="3661025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anorexia.csv</a:t>
            </a:r>
            <a:endParaRPr lang="ko-KR" altLang="en-US" sz="3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Paired/Two Sample Test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129794249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45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집단의 두 그룹의 평균이 같은지 검증하는 통계 방법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711" y="2167777"/>
            <a:ext cx="11128442" cy="368169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Paired T-Test </a:t>
            </a: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집단이 다이어트 약을 복용한 후에 몸무게의 차이가 있는가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집단에 실시한 새로운 교육 방법이 효과가 있는가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Two Sample T-Test</a:t>
            </a: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실험군과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대조군에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서로 다른 개입을 적용시켰을 때 두 그룹의 평균에 차이가 있는가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 </a:t>
            </a: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과목에 대한 서로 다른 두 학급의 평균점수가 담당 선생에 따라 통계적으로 유의미한 차이를 유발하였는가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8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Normality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모집단의 자료가 정규 분포를 이룬다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6711" y="2969549"/>
            <a:ext cx="11128442" cy="61090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Dependence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샘플을 가지고 개입 전과 개입 후의 효과를 테스트한다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6711" y="2287389"/>
            <a:ext cx="3759454" cy="6109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paired t-test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6711" y="4689678"/>
            <a:ext cx="11128442" cy="61090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Independence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샘플은 서로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연관성이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사용 되지 않았다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6711" y="4007518"/>
            <a:ext cx="3759454" cy="6109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two sample t-test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4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테스트 과정</a:t>
            </a:r>
            <a:endParaRPr lang="ko-KR" altLang="en-US" dirty="0"/>
          </a:p>
        </p:txBody>
      </p:sp>
      <p:sp>
        <p:nvSpPr>
          <p:cNvPr id="3" name="순서도: 대체 처리 2"/>
          <p:cNvSpPr/>
          <p:nvPr/>
        </p:nvSpPr>
        <p:spPr>
          <a:xfrm>
            <a:off x="7264272" y="1282437"/>
            <a:ext cx="4007224" cy="1304365"/>
          </a:xfrm>
          <a:prstGeom prst="flowChartAlternate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모집단이</a:t>
            </a:r>
            <a:endParaRPr lang="en-US" altLang="ko-KR" sz="28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정규분포를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따르는가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760258" y="1896033"/>
            <a:ext cx="2380129" cy="564777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08028" y="1379257"/>
            <a:ext cx="1607924" cy="61090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YES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629149" y="1305067"/>
            <a:ext cx="4007224" cy="1304365"/>
          </a:xfrm>
          <a:prstGeom prst="flowChartAlternate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샘플을 가지고 평가하는가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7663500">
            <a:off x="7644526" y="3240568"/>
            <a:ext cx="1672112" cy="564777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36425" y="2830782"/>
            <a:ext cx="1607924" cy="61090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YES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순서도: 대체 처리 10"/>
          <p:cNvSpPr/>
          <p:nvPr/>
        </p:nvSpPr>
        <p:spPr>
          <a:xfrm>
            <a:off x="4313886" y="3893320"/>
            <a:ext cx="3461615" cy="861430"/>
          </a:xfrm>
          <a:prstGeom prst="flowChartAlternate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paired t-test</a:t>
            </a:r>
            <a:endParaRPr lang="ko-KR" altLang="en-US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 rot="7663500">
            <a:off x="7446979" y="4041647"/>
            <a:ext cx="3537038" cy="564777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022675" y="3842114"/>
            <a:ext cx="1607924" cy="61090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629149" y="3958621"/>
            <a:ext cx="3461615" cy="861430"/>
          </a:xfrm>
          <a:prstGeom prst="flowChartAlternate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two sample t-test</a:t>
            </a:r>
            <a:endParaRPr lang="ko-KR" altLang="en-US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rot="5400000">
            <a:off x="738050" y="3117376"/>
            <a:ext cx="884699" cy="564777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591535" y="2978574"/>
            <a:ext cx="1607924" cy="61090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순서도: 대체 처리 15"/>
          <p:cNvSpPr/>
          <p:nvPr/>
        </p:nvSpPr>
        <p:spPr>
          <a:xfrm>
            <a:off x="2606109" y="5304183"/>
            <a:ext cx="5169392" cy="804065"/>
          </a:xfrm>
          <a:prstGeom prst="flowChartAlternate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Wilcoxon Singed-Rank Test</a:t>
            </a:r>
            <a:endParaRPr lang="ko-KR" altLang="en-US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63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two sample t-test</a:t>
            </a:r>
            <a:r>
              <a:rPr lang="ko-KR" altLang="en-US" dirty="0" smtClean="0">
                <a:solidFill>
                  <a:srgbClr val="FF0000"/>
                </a:solidFill>
              </a:rPr>
              <a:t>에 대한 추가 요구사항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6711" y="1400609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Normality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모집단의 자료가 정규 분포를 이룬다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6711" y="2125068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Independence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각각의 샘플은 서로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연관성이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중복 사용 되지 않았다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711" y="4273914"/>
            <a:ext cx="11128442" cy="61090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그룹의 분산이 다르다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6711" y="3591754"/>
            <a:ext cx="3759454" cy="6109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pooled variance t-test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6711" y="5811855"/>
            <a:ext cx="11128442" cy="61090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Homoscedasticity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그룹의 분산이 같다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6711" y="5129695"/>
            <a:ext cx="3759454" cy="6109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Welch t-test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7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_to_PowerPoint.potx" id="{92E1CA98-4344-46BD-A2F1-21716F3EF917}" vid="{1B9D48AB-EEBE-4B56-98BA-3D03D5B098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5018</TotalTime>
  <Words>788</Words>
  <Application>Microsoft Office PowerPoint</Application>
  <PresentationFormat>와이드스크린</PresentationFormat>
  <Paragraphs>222</Paragraphs>
  <Slides>36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CMSSBX10</vt:lpstr>
      <vt:lpstr>나눔고딕코딩</vt:lpstr>
      <vt:lpstr>Malgun Gothic</vt:lpstr>
      <vt:lpstr>Arial</vt:lpstr>
      <vt:lpstr>Consolas</vt:lpstr>
      <vt:lpstr>Segoe UI</vt:lpstr>
      <vt:lpstr>Segoe UI Light</vt:lpstr>
      <vt:lpstr>WelcomeDoc</vt:lpstr>
      <vt:lpstr>Formula</vt:lpstr>
      <vt:lpstr>Two Sample Test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서종현</dc:creator>
  <cp:keywords/>
  <cp:lastModifiedBy>서종현</cp:lastModifiedBy>
  <cp:revision>796</cp:revision>
  <dcterms:created xsi:type="dcterms:W3CDTF">2015-11-12T10:17:49Z</dcterms:created>
  <dcterms:modified xsi:type="dcterms:W3CDTF">2015-12-15T18:56:30Z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