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88" r:id="rId3"/>
    <p:sldId id="370" r:id="rId4"/>
    <p:sldId id="457" r:id="rId5"/>
    <p:sldId id="460" r:id="rId6"/>
    <p:sldId id="463" r:id="rId7"/>
    <p:sldId id="461" r:id="rId8"/>
    <p:sldId id="459" r:id="rId9"/>
    <p:sldId id="372" r:id="rId10"/>
    <p:sldId id="476" r:id="rId11"/>
    <p:sldId id="392" r:id="rId12"/>
    <p:sldId id="379" r:id="rId13"/>
    <p:sldId id="464" r:id="rId14"/>
    <p:sldId id="439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7" r:id="rId27"/>
    <p:sldId id="433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457"/>
            <p14:sldId id="460"/>
            <p14:sldId id="463"/>
            <p14:sldId id="461"/>
            <p14:sldId id="459"/>
            <p14:sldId id="372"/>
          </p14:sldIdLst>
        </p14:section>
        <p14:section name="시나리오 별 테스트" id="{01650C6D-12AF-461C-9975-058D0866C3BB}">
          <p14:sldIdLst>
            <p14:sldId id="476"/>
            <p14:sldId id="392"/>
            <p14:sldId id="379"/>
            <p14:sldId id="464"/>
            <p14:sldId id="439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Simple Linear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98F6E94C-5F51-4AF8-AA40-CFC313673CE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정규성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81AE25BE-002A-4E6C-A0DF-E4FC27380FD6}" type="parTrans" cxnId="{9799E6BC-461B-4FAB-AA89-A28EC25AC414}">
      <dgm:prSet/>
      <dgm:spPr/>
      <dgm:t>
        <a:bodyPr/>
        <a:lstStyle/>
        <a:p>
          <a:pPr latinLnBrk="1"/>
          <a:endParaRPr lang="ko-KR" altLang="en-US"/>
        </a:p>
      </dgm:t>
    </dgm:pt>
    <dgm:pt modelId="{772126C1-9AE7-4B56-A26A-BFA9E27E04EB}" type="sibTrans" cxnId="{9799E6BC-461B-4FAB-AA89-A28EC25AC414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ED512C38-64C9-4EBA-8D40-6D68AB96D4D2}" type="pres">
      <dgm:prSet presAssocID="{98F6E94C-5F51-4AF8-AA40-CFC313673CE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18BB8D-C403-4AC8-86A7-37D9F55F7FD8}" type="pres">
      <dgm:prSet presAssocID="{772126C1-9AE7-4B56-A26A-BFA9E27E04E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2CF23272-2612-4004-848E-BCDE4C3E0774}" type="presOf" srcId="{98F6E94C-5F51-4AF8-AA40-CFC313673CED}" destId="{ED512C38-64C9-4EBA-8D40-6D68AB96D4D2}" srcOrd="0" destOrd="0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799E6BC-461B-4FAB-AA89-A28EC25AC414}" srcId="{B139C8CB-1037-480F-B7FE-1EE949F240B3}" destId="{98F6E94C-5F51-4AF8-AA40-CFC313673CED}" srcOrd="3" destOrd="0" parTransId="{81AE25BE-002A-4E6C-A0DF-E4FC27380FD6}" sibTransId="{772126C1-9AE7-4B56-A26A-BFA9E27E04EB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DC537596-ADFC-429D-82CE-FF884BF024AD}" type="presParOf" srcId="{61D470FD-3709-4BF2-8C0B-C5507B4B2088}" destId="{ED512C38-64C9-4EBA-8D40-6D68AB96D4D2}" srcOrd="6" destOrd="0" presId="urn:microsoft.com/office/officeart/2005/8/layout/vList2"/>
    <dgm:cxn modelId="{0688BDF0-AD54-4E2F-A13B-6A29A2A57322}" type="presParOf" srcId="{61D470FD-3709-4BF2-8C0B-C5507B4B2088}" destId="{0A18BB8D-C403-4AC8-86A7-37D9F55F7FD8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그래프를 이용한 모델 탐색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탐색 및 </a:t>
          </a:r>
          <a:r>
            <a:rPr lang="ko-KR" altLang="en-US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계수 유의성 판단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정규성 판단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Simple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b="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 계산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6335F8CF-0458-4070-B6ED-D9E4A722763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38258489-8C75-462C-A735-4A8E84E7A7BC}" type="par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B062DECB-FA3F-4122-BC6F-4C74FE9A7D00}" type="sibTrans" cxnId="{407CAB16-2177-4691-809F-7E799BB45D2C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5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5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5"/>
      <dgm:spPr/>
    </dgm:pt>
    <dgm:pt modelId="{BD8952E7-2397-4488-A8BA-E6F493DB1201}" type="pres">
      <dgm:prSet presAssocID="{ACAEC142-B26A-4B95-A895-E2A4F182B521}" presName="vertSpace2b" presStyleCnt="0"/>
      <dgm:spPr/>
    </dgm:pt>
    <dgm:pt modelId="{2B6FFFE1-F709-45FC-8556-968CCED4E3E9}" type="pres">
      <dgm:prSet presAssocID="{6335F8CF-0458-4070-B6ED-D9E4A7227634}" presName="horz2" presStyleCnt="0"/>
      <dgm:spPr/>
    </dgm:pt>
    <dgm:pt modelId="{800741DA-351C-409E-A7B8-E319450034E8}" type="pres">
      <dgm:prSet presAssocID="{6335F8CF-0458-4070-B6ED-D9E4A7227634}" presName="horzSpace2" presStyleCnt="0"/>
      <dgm:spPr/>
    </dgm:pt>
    <dgm:pt modelId="{85C2280F-E49A-4145-975A-9A00807378CC}" type="pres">
      <dgm:prSet presAssocID="{6335F8CF-0458-4070-B6ED-D9E4A7227634}" presName="tx2" presStyleLbl="revTx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3E177C9-78C6-4B24-BA15-226B40F69BE1}" type="pres">
      <dgm:prSet presAssocID="{6335F8CF-0458-4070-B6ED-D9E4A7227634}" presName="vert2" presStyleCnt="0"/>
      <dgm:spPr/>
    </dgm:pt>
    <dgm:pt modelId="{474BB1FE-3284-4DC9-818C-7EA7FF128093}" type="pres">
      <dgm:prSet presAssocID="{6335F8CF-0458-4070-B6ED-D9E4A7227634}" presName="thinLine2b" presStyleLbl="callout" presStyleIdx="3" presStyleCnt="5"/>
      <dgm:spPr/>
    </dgm:pt>
    <dgm:pt modelId="{A39837BE-B385-48A6-83FE-439329C16D0E}" type="pres">
      <dgm:prSet presAssocID="{6335F8CF-0458-4070-B6ED-D9E4A7227634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4" presStyleCnt="5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07CAB16-2177-4691-809F-7E799BB45D2C}" srcId="{64CC74A9-1640-48A9-A4D7-3765570643B5}" destId="{6335F8CF-0458-4070-B6ED-D9E4A7227634}" srcOrd="3" destOrd="0" parTransId="{38258489-8C75-462C-A735-4A8E84E7A7BC}" sibTransId="{B062DECB-FA3F-4122-BC6F-4C74FE9A7D00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E2CCBB8A-74C7-4EE5-8AEC-AAABF7A9AB72}" type="presOf" srcId="{6335F8CF-0458-4070-B6ED-D9E4A7227634}" destId="{85C2280F-E49A-4145-975A-9A00807378CC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4FAF5829-A414-421C-B13B-6D23B8CC3DC4}" srcId="{64CC74A9-1640-48A9-A4D7-3765570643B5}" destId="{ED154B5A-C303-4CC8-9359-583D6ADBE2A9}" srcOrd="4" destOrd="0" parTransId="{E5C57F24-D869-48ED-9E7B-13E25C3A72FB}" sibTransId="{93D4286D-9A06-45B5-8E2E-BDE955F81EFE}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  <dgm:cxn modelId="{FC6C7FC3-D2AF-4C74-8523-7CCA198246FE}" type="presParOf" srcId="{D82DAA90-6962-4166-8D15-ABC659AA7335}" destId="{2B6FFFE1-F709-45FC-8556-968CCED4E3E9}" srcOrd="10" destOrd="0" presId="urn:microsoft.com/office/officeart/2008/layout/LinedList"/>
    <dgm:cxn modelId="{DD930881-6E3E-43C8-9B96-782277D401EA}" type="presParOf" srcId="{2B6FFFE1-F709-45FC-8556-968CCED4E3E9}" destId="{800741DA-351C-409E-A7B8-E319450034E8}" srcOrd="0" destOrd="0" presId="urn:microsoft.com/office/officeart/2008/layout/LinedList"/>
    <dgm:cxn modelId="{C7DC9E32-9983-4933-A7D5-D75CF302894A}" type="presParOf" srcId="{2B6FFFE1-F709-45FC-8556-968CCED4E3E9}" destId="{85C2280F-E49A-4145-975A-9A00807378CC}" srcOrd="1" destOrd="0" presId="urn:microsoft.com/office/officeart/2008/layout/LinedList"/>
    <dgm:cxn modelId="{3A6A7734-5A9F-454F-93A7-24A3376A195F}" type="presParOf" srcId="{2B6FFFE1-F709-45FC-8556-968CCED4E3E9}" destId="{33E177C9-78C6-4B24-BA15-226B40F69BE1}" srcOrd="2" destOrd="0" presId="urn:microsoft.com/office/officeart/2008/layout/LinedList"/>
    <dgm:cxn modelId="{A940675C-FCC1-4BE7-912F-505E030D4F13}" type="presParOf" srcId="{D82DAA90-6962-4166-8D15-ABC659AA7335}" destId="{474BB1FE-3284-4DC9-818C-7EA7FF128093}" srcOrd="11" destOrd="0" presId="urn:microsoft.com/office/officeart/2008/layout/LinedList"/>
    <dgm:cxn modelId="{0FFD23E2-2461-44B6-B0A0-DBBBBE0E25C9}" type="presParOf" srcId="{D82DAA90-6962-4166-8D15-ABC659AA7335}" destId="{A39837BE-B385-48A6-83FE-439329C16D0E}" srcOrd="12" destOrd="0" presId="urn:microsoft.com/office/officeart/2008/layout/LinedList"/>
    <dgm:cxn modelId="{5E108236-620A-4D4C-99F8-0A00C7B12FE1}" type="presParOf" srcId="{D82DAA90-6962-4166-8D15-ABC659AA7335}" destId="{88DB2217-E686-4F5F-A06D-BB29F34D2F54}" srcOrd="13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4" destOrd="0" presId="urn:microsoft.com/office/officeart/2008/layout/LinedList"/>
    <dgm:cxn modelId="{2E83D535-895D-41EB-846A-84D8F6965505}" type="presParOf" srcId="{D82DAA90-6962-4166-8D15-ABC659AA7335}" destId="{86EDF5FB-1733-4BBE-800C-3E5EF32D1A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A061ABF7-7F2B-4322-83B0-42AF30269C6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902DF52-B289-4F1A-99B2-71BA3BDDF0D8}" type="par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9F11F1BB-E67C-43C2-89DF-9C9D0852F263}" type="sibTrans" cxnId="{AE8B78F1-97C6-4ED6-A434-BEAA40AFA52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FDC96-FDDD-44A1-963F-E99283D0F3B7}" type="pres">
      <dgm:prSet presAssocID="{7AE30170-51AD-4E88-AF2A-8227211435E5}" presName="spacer" presStyleCnt="0"/>
      <dgm:spPr/>
    </dgm:pt>
    <dgm:pt modelId="{1B77E1B4-8619-4AFE-A8F0-0A3450E33D0F}" type="pres">
      <dgm:prSet presAssocID="{A061ABF7-7F2B-4322-83B0-42AF30269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56B32BA9-9373-45F4-8681-B134DB22237C}" type="presOf" srcId="{A061ABF7-7F2B-4322-83B0-42AF30269C6D}" destId="{1B77E1B4-8619-4AFE-A8F0-0A3450E33D0F}" srcOrd="0" destOrd="0" presId="urn:microsoft.com/office/officeart/2005/8/layout/vList2"/>
    <dgm:cxn modelId="{AE8B78F1-97C6-4ED6-A434-BEAA40AFA525}" srcId="{B139C8CB-1037-480F-B7FE-1EE949F240B3}" destId="{A061ABF7-7F2B-4322-83B0-42AF30269C6D}" srcOrd="3" destOrd="0" parTransId="{E902DF52-B289-4F1A-99B2-71BA3BDDF0D8}" sibTransId="{9F11F1BB-E67C-43C2-89DF-9C9D0852F2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EA73520D-7271-49B9-9EF1-DE5E0A063339}" type="presParOf" srcId="{61D470FD-3709-4BF2-8C0B-C5507B4B2088}" destId="{6F4FDC96-FDDD-44A1-963F-E99283D0F3B7}" srcOrd="5" destOrd="0" presId="urn:microsoft.com/office/officeart/2005/8/layout/vList2"/>
    <dgm:cxn modelId="{B90CB95B-0F22-407E-9BAB-1F49ACC46F55}" type="presParOf" srcId="{61D470FD-3709-4BF2-8C0B-C5507B4B2088}" destId="{1B77E1B4-8619-4AFE-A8F0-0A3450E33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703C1FB9-C820-4AEF-B21F-A01893FED0A2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Simple Linear Regression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ED512C38-64C9-4EBA-8D40-6D68AB96D4D2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정규성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그래프를 이용한 모델 탐색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탐색 및 </a:t>
          </a:r>
          <a:r>
            <a:rPr lang="ko-KR" altLang="en-US" sz="35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계수 유의성 판단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테스트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정규성 판단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Simple</a:t>
          </a:r>
          <a:endParaRPr lang="ko-KR" altLang="en-US" sz="48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9041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49041"/>
        <a:ext cx="8624203" cy="980834"/>
      </dsp:txXfrm>
    </dsp:sp>
    <dsp:sp modelId="{7D0CE07F-8060-4E89-BDAD-74D06D7F1F12}">
      <dsp:nvSpPr>
        <dsp:cNvPr id="0" name=""/>
        <dsp:cNvSpPr/>
      </dsp:nvSpPr>
      <dsp:spPr>
        <a:xfrm>
          <a:off x="2197249" y="10298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078917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모델 탐색 및 </a:t>
          </a:r>
          <a:r>
            <a:rPr lang="ko-KR" altLang="en-US" sz="3500" b="0" kern="1200" dirty="0" err="1" smtClean="0">
              <a:solidFill>
                <a:schemeClr val="tx1"/>
              </a:solidFill>
              <a:effectLst/>
            </a:rPr>
            <a:t>회귀식</a:t>
          </a: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 계산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1078917"/>
        <a:ext cx="8624203" cy="980834"/>
      </dsp:txXfrm>
    </dsp:sp>
    <dsp:sp modelId="{C2675829-BDB4-46C3-914E-8A8499F172F5}">
      <dsp:nvSpPr>
        <dsp:cNvPr id="0" name=""/>
        <dsp:cNvSpPr/>
      </dsp:nvSpPr>
      <dsp:spPr>
        <a:xfrm>
          <a:off x="2197249" y="205975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2108793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계수 유의성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2108793"/>
        <a:ext cx="8624203" cy="980834"/>
      </dsp:txXfrm>
    </dsp:sp>
    <dsp:sp modelId="{8EAA9CE6-F088-4539-B821-662046F2D5FC}">
      <dsp:nvSpPr>
        <dsp:cNvPr id="0" name=""/>
        <dsp:cNvSpPr/>
      </dsp:nvSpPr>
      <dsp:spPr>
        <a:xfrm>
          <a:off x="2197249" y="3089628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280F-E49A-4145-975A-9A00807378CC}">
      <dsp:nvSpPr>
        <dsp:cNvPr id="0" name=""/>
        <dsp:cNvSpPr/>
      </dsp:nvSpPr>
      <dsp:spPr>
        <a:xfrm>
          <a:off x="2362043" y="3138669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0" kern="1200" dirty="0" smtClean="0">
              <a:solidFill>
                <a:schemeClr val="tx1"/>
              </a:solidFill>
              <a:effectLst/>
            </a:rPr>
            <a:t>정규성 판단</a:t>
          </a:r>
          <a:endParaRPr lang="ko-KR" altLang="en-US" sz="3500" b="0" kern="1200" dirty="0">
            <a:solidFill>
              <a:schemeClr val="tx1"/>
            </a:solidFill>
            <a:effectLst/>
          </a:endParaRPr>
        </a:p>
      </dsp:txBody>
      <dsp:txXfrm>
        <a:off x="2362043" y="3138669"/>
        <a:ext cx="8624203" cy="980834"/>
      </dsp:txXfrm>
    </dsp:sp>
    <dsp:sp modelId="{474BB1FE-3284-4DC9-818C-7EA7FF128093}">
      <dsp:nvSpPr>
        <dsp:cNvPr id="0" name=""/>
        <dsp:cNvSpPr/>
      </dsp:nvSpPr>
      <dsp:spPr>
        <a:xfrm>
          <a:off x="2197249" y="4119504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4168545"/>
          <a:ext cx="8624203" cy="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sz="3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168545"/>
        <a:ext cx="8624203" cy="980834"/>
      </dsp:txXfrm>
    </dsp:sp>
    <dsp:sp modelId="{1DE8B641-9A4D-484C-8F31-3813D5F3FEDE}">
      <dsp:nvSpPr>
        <dsp:cNvPr id="0" name=""/>
        <dsp:cNvSpPr/>
      </dsp:nvSpPr>
      <dsp:spPr>
        <a:xfrm>
          <a:off x="2197249" y="514938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1B77E1B4-8619-4AFE-A8F0-0A3450E33D0F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12/17/2015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12/17/2015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Simple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images.tandf.co.uk/common/jackets/amazon/978158488/9781584884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7" y="346614"/>
            <a:ext cx="3863276" cy="61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64444141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7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1583547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17320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HB.Rdata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나이에 따른 평균 최대 심장 박동 수가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heart.beat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이름으로 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나이를 설명 변수로 심장 박동 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하여 선형 모델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회귀식을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구하고 적합성을 판단하여라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이용하여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세와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세의 최대 심장 박동수를 예측하여라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HB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3681046"/>
            <a:ext cx="10791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244090207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4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탐색 및 </a:t>
            </a:r>
            <a:r>
              <a:rPr lang="ko-KR" altLang="en-US" dirty="0" err="1" smtClean="0"/>
              <a:t>회귀식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92774"/>
            <a:ext cx="451485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7" y="2115187"/>
            <a:ext cx="5286375" cy="352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667001"/>
            <a:ext cx="4962525" cy="3295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4498" y="2667001"/>
            <a:ext cx="6512885" cy="3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91911001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4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계수 유의성 판단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90"/>
          <a:stretch/>
        </p:blipFill>
        <p:spPr>
          <a:xfrm>
            <a:off x="516711" y="1235613"/>
            <a:ext cx="8239125" cy="46587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66560" y="5205046"/>
            <a:ext cx="1989276" cy="754967"/>
          </a:xfrm>
          <a:prstGeom prst="roundRect">
            <a:avLst/>
          </a:prstGeom>
          <a:noFill/>
          <a:ln w="38100">
            <a:solidFill>
              <a:srgbClr val="D2472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0122" y="6085728"/>
            <a:ext cx="536779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두 계수는 상당히 유의미하다</a:t>
            </a:r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72536206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정규성 판단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451"/>
          <a:stretch/>
        </p:blipFill>
        <p:spPr>
          <a:xfrm>
            <a:off x="516711" y="1298852"/>
            <a:ext cx="7324725" cy="24994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5869020"/>
            <a:ext cx="6066969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완벽한 정규분포형태는 아니지만 비슷하다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847966"/>
            <a:ext cx="228600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3317" y="3369594"/>
            <a:ext cx="5276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3228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Fitted Values</a:t>
            </a:r>
            <a:r>
              <a:rPr lang="ko-KR" altLang="en-US" sz="2400" dirty="0" smtClean="0"/>
              <a:t>의 범위에 따라 </a:t>
            </a:r>
            <a:r>
              <a:rPr lang="en-US" altLang="ko-KR" sz="2400" dirty="0" smtClean="0"/>
              <a:t>Residual</a:t>
            </a:r>
            <a:r>
              <a:rPr lang="ko-KR" altLang="en-US" sz="2400" dirty="0" smtClean="0"/>
              <a:t>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을 기준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중간의 빨간색 점선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위 아래로 고르게 분포하고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이상치는</a:t>
            </a:r>
            <a:r>
              <a:rPr lang="ko-KR" altLang="en-US" sz="2400" dirty="0" smtClean="0"/>
              <a:t> 해당관측치의 순번이 </a:t>
            </a:r>
            <a:r>
              <a:rPr lang="en-US" altLang="ko-KR" sz="2400" dirty="0" smtClean="0"/>
              <a:t>label</a:t>
            </a:r>
            <a:r>
              <a:rPr lang="ko-KR" altLang="en-US" sz="2400" dirty="0" smtClean="0"/>
              <a:t>로 붙는다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6723" t="52999"/>
          <a:stretch/>
        </p:blipFill>
        <p:spPr>
          <a:xfrm>
            <a:off x="4037743" y="1383227"/>
            <a:ext cx="7914526" cy="5193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76000191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437695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train data set</a:t>
            </a:r>
            <a:r>
              <a:rPr lang="ko-KR" altLang="en-US" sz="2400" dirty="0" smtClean="0"/>
              <a:t>을 이용한 예측 결과의 </a:t>
            </a:r>
            <a:r>
              <a:rPr lang="en-US" altLang="ko-KR" sz="2400" dirty="0" smtClean="0"/>
              <a:t>Residual(Standard Residual)</a:t>
            </a:r>
            <a:r>
              <a:rPr lang="ko-KR" altLang="en-US" sz="2400" dirty="0" smtClean="0"/>
              <a:t>이 정규분포를 이루는지를 이론적인 분포와 비교하는 것이다</a:t>
            </a:r>
            <a:r>
              <a:rPr lang="en-US" altLang="ko-KR" sz="2400" dirty="0" smtClean="0"/>
              <a:t>. Theoretical Quantiles</a:t>
            </a:r>
            <a:r>
              <a:rPr lang="ko-KR" altLang="en-US" sz="2400" dirty="0" smtClean="0"/>
              <a:t>와 비슷하게</a:t>
            </a:r>
            <a:r>
              <a:rPr lang="en-US" altLang="ko-KR" sz="2400" dirty="0" smtClean="0"/>
              <a:t>(45</a:t>
            </a:r>
            <a:r>
              <a:rPr lang="ko-KR" altLang="en-US" sz="2400" dirty="0" smtClean="0"/>
              <a:t>도 기준 점선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모여 있어야 하고</a:t>
            </a:r>
            <a:r>
              <a:rPr lang="en-US" altLang="ko-KR" sz="2400" dirty="0" smtClean="0"/>
              <a:t>, 0</a:t>
            </a:r>
            <a:r>
              <a:rPr lang="ko-KR" altLang="en-US" sz="2400" dirty="0" smtClean="0"/>
              <a:t>에 많이 모여 있고 외곽에는 적게 분포하여야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7060" t="51701"/>
          <a:stretch/>
        </p:blipFill>
        <p:spPr>
          <a:xfrm>
            <a:off x="4078840" y="1298060"/>
            <a:ext cx="7852881" cy="5336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1"/>
            <a:ext cx="3404574" cy="4297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Spread-Location</a:t>
            </a:r>
            <a:r>
              <a:rPr lang="ko-KR" altLang="en-US" sz="2400" dirty="0" smtClean="0"/>
              <a:t>이라고도 하며</a:t>
            </a:r>
            <a:r>
              <a:rPr lang="en-US" altLang="ko-KR" sz="2400" dirty="0" smtClean="0"/>
              <a:t>, Fitted values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범위별</a:t>
            </a:r>
            <a:r>
              <a:rPr lang="ko-KR" altLang="en-US" sz="2400" dirty="0" smtClean="0"/>
              <a:t> 표준화된 </a:t>
            </a:r>
            <a:r>
              <a:rPr lang="ko-KR" altLang="en-US" sz="2400" dirty="0" err="1" smtClean="0"/>
              <a:t>잔차</a:t>
            </a:r>
            <a:r>
              <a:rPr lang="en-US" altLang="ko-KR" sz="2400" dirty="0" smtClean="0"/>
              <a:t>(scaled or standardized)</a:t>
            </a:r>
            <a:r>
              <a:rPr lang="ko-KR" altLang="en-US" sz="2400" dirty="0" smtClean="0"/>
              <a:t>의 변형 값</a:t>
            </a:r>
            <a:r>
              <a:rPr lang="en-US" altLang="ko-KR" sz="2400" dirty="0" smtClean="0"/>
              <a:t>(skewness </a:t>
            </a:r>
            <a:r>
              <a:rPr lang="ko-KR" altLang="en-US" sz="2400" dirty="0" smtClean="0"/>
              <a:t>제거를 위해 절댓값의 제곱근을 계산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어느 범위에 있는 지를 시각화이다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060" t="51604"/>
          <a:stretch/>
        </p:blipFill>
        <p:spPr>
          <a:xfrm>
            <a:off x="4109663" y="1337099"/>
            <a:ext cx="7852881" cy="5347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11" y="122503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 with Graph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2257670"/>
            <a:ext cx="3404574" cy="29895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표준화된 </a:t>
            </a:r>
            <a:r>
              <a:rPr lang="ko-KR" altLang="en-US" sz="2400" dirty="0" err="1" smtClean="0"/>
              <a:t>잔차가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Cook's distance</a:t>
            </a:r>
            <a:r>
              <a:rPr lang="ko-KR" altLang="en-US" sz="2400" dirty="0" smtClean="0"/>
              <a:t>에 의한 </a:t>
            </a:r>
            <a:r>
              <a:rPr lang="en-US" altLang="ko-KR" sz="2400" dirty="0" smtClean="0"/>
              <a:t>0.5 </a:t>
            </a:r>
            <a:r>
              <a:rPr lang="ko-KR" altLang="en-US" sz="2400" dirty="0" smtClean="0"/>
              <a:t>선과 </a:t>
            </a:r>
            <a:r>
              <a:rPr lang="en-US" altLang="ko-KR" sz="2400" dirty="0" smtClean="0"/>
              <a:t>1.0 </a:t>
            </a:r>
            <a:r>
              <a:rPr lang="ko-KR" altLang="en-US" sz="2400" dirty="0" smtClean="0"/>
              <a:t>선</a:t>
            </a:r>
            <a:r>
              <a:rPr lang="en-US" altLang="ko-KR" sz="2400" dirty="0" smtClean="0"/>
              <a:t>(Cook's contour)</a:t>
            </a:r>
            <a:r>
              <a:rPr lang="ko-KR" altLang="en-US" sz="2400" dirty="0" smtClean="0"/>
              <a:t>를 넘지 않으면 좋은 모델이다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결과는 넘는 것이 없고 매우 안정적임을 알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6950" t="51224"/>
          <a:stretch/>
        </p:blipFill>
        <p:spPr>
          <a:xfrm>
            <a:off x="4078839" y="1318608"/>
            <a:ext cx="7873007" cy="53892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2" y="1856147"/>
            <a:ext cx="1666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판단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6974"/>
            <a:ext cx="5695950" cy="2314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6711" y="3601549"/>
            <a:ext cx="859915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Residual</a:t>
            </a:r>
            <a:r>
              <a:rPr lang="ko-KR" alt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은 정규분포를 이루고 있다고 판단한다</a:t>
            </a:r>
            <a:r>
              <a:rPr lang="en-US" altLang="ko-KR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09294" y="3080825"/>
            <a:ext cx="1016283" cy="407963"/>
          </a:xfrm>
          <a:prstGeom prst="roundRect">
            <a:avLst/>
          </a:prstGeom>
          <a:noFill/>
          <a:ln>
            <a:solidFill>
              <a:srgbClr val="D2472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3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196504239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6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68669"/>
            <a:ext cx="4743450" cy="144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28682"/>
            <a:ext cx="8172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494981317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7"/>
            <a:ext cx="11082813" cy="32660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cars.csv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차의 속도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(speed)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급브레이크를 밟았을 때 멈추기까지 걸린 거리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측정한 것이다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변수를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speed,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변수를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때 두 변수의 관계를 선형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회귀식으로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모델링을 하고 적합성을 평가하여라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적합하지 않다고 하면 모델을 변경하여라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변경한다면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lm()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회귀식을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구현할 수 있는 비선형 모델을 선택한다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8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1" y="1302276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709" y="2085593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HB.Rdata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709" y="286891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cars.csv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6761774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7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167777"/>
            <a:ext cx="11084898" cy="16511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종속변수와 하나의 설명변수 간의 관계를 직선으로 표현하는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4697633"/>
            <a:ext cx="11084898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Residual(error)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요구사항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11" y="5308540"/>
            <a:ext cx="11084898" cy="6216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각각이 독립이면서 평균이 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분산이 일정한 정규 분포를 따른다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6711" y="5930154"/>
            <a:ext cx="11084898" cy="5513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추세를 보인다면 모형에 포함되어야 할 정보가 빠졌다는 의미다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75" y="3955961"/>
            <a:ext cx="5848350" cy="4667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737102" y="3997546"/>
            <a:ext cx="362945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87282" y="3952846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15" name="꺾인 연결선 14"/>
          <p:cNvCxnSpPr>
            <a:stCxn id="13" idx="0"/>
            <a:endCxn id="14" idx="0"/>
          </p:cNvCxnSpPr>
          <p:nvPr/>
        </p:nvCxnSpPr>
        <p:spPr>
          <a:xfrm rot="5400000" flipH="1" flipV="1">
            <a:off x="8183443" y="2687978"/>
            <a:ext cx="44700" cy="2574437"/>
          </a:xfrm>
          <a:prstGeom prst="bentConnector3">
            <a:avLst>
              <a:gd name="adj1" fmla="val 61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Simple(One Variable) </a:t>
            </a:r>
            <a:r>
              <a:rPr lang="ko-KR" altLang="en-US" dirty="0" smtClean="0"/>
              <a:t>모델 선택 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4075" y="1322992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4075" y="240557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계수의 유의성 판단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4075" y="3530988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에러의 정규성 테스트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4075" y="465640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확정</a:t>
            </a: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7560517" y="2040445"/>
            <a:ext cx="0" cy="365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1"/>
            <a:endCxn id="6" idx="1"/>
          </p:cNvCxnSpPr>
          <p:nvPr/>
        </p:nvCxnSpPr>
        <p:spPr>
          <a:xfrm rot="10800000">
            <a:off x="5844075" y="1681720"/>
            <a:ext cx="12700" cy="1082581"/>
          </a:xfrm>
          <a:prstGeom prst="bentConnector3">
            <a:avLst>
              <a:gd name="adj1" fmla="val 37938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7560517" y="3123026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6" idx="3"/>
          </p:cNvCxnSpPr>
          <p:nvPr/>
        </p:nvCxnSpPr>
        <p:spPr>
          <a:xfrm flipV="1">
            <a:off x="9276959" y="1681719"/>
            <a:ext cx="12700" cy="2207996"/>
          </a:xfrm>
          <a:prstGeom prst="bentConnector3">
            <a:avLst>
              <a:gd name="adj1" fmla="val 41261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2"/>
            <a:endCxn id="15" idx="0"/>
          </p:cNvCxnSpPr>
          <p:nvPr/>
        </p:nvCxnSpPr>
        <p:spPr>
          <a:xfrm>
            <a:off x="7560517" y="4248441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44075" y="5781817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</a:p>
        </p:txBody>
      </p:sp>
      <p:cxnSp>
        <p:nvCxnSpPr>
          <p:cNvPr id="54" name="직선 화살표 연결선 53"/>
          <p:cNvCxnSpPr>
            <a:stCxn id="15" idx="2"/>
            <a:endCxn id="53" idx="0"/>
          </p:cNvCxnSpPr>
          <p:nvPr/>
        </p:nvCxnSpPr>
        <p:spPr>
          <a:xfrm>
            <a:off x="7560517" y="5373856"/>
            <a:ext cx="0" cy="407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44535"/>
              </p:ext>
            </p:extLst>
          </p:nvPr>
        </p:nvGraphicFramePr>
        <p:xfrm>
          <a:off x="2028619" y="1586275"/>
          <a:ext cx="16494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Formula" r:id="rId3" imgW="831960" imgH="160200" progId="Equation.Ribbit">
                  <p:embed/>
                </p:oleObj>
              </mc:Choice>
              <mc:Fallback>
                <p:oleObj name="Formula" r:id="rId3" imgW="83196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8619" y="1586275"/>
                        <a:ext cx="16494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88644"/>
              </p:ext>
            </p:extLst>
          </p:nvPr>
        </p:nvGraphicFramePr>
        <p:xfrm>
          <a:off x="2012143" y="2040445"/>
          <a:ext cx="2587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Formula" r:id="rId5" imgW="1304640" imgH="185760" progId="Equation.Ribbit">
                  <p:embed/>
                </p:oleObj>
              </mc:Choice>
              <mc:Fallback>
                <p:oleObj name="Formula" r:id="rId5" imgW="1304640" imgH="185760" progId="Equation.Ribbit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143" y="2040445"/>
                        <a:ext cx="25876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366516"/>
              </p:ext>
            </p:extLst>
          </p:nvPr>
        </p:nvGraphicFramePr>
        <p:xfrm>
          <a:off x="2012143" y="2626967"/>
          <a:ext cx="2249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Formula" r:id="rId7" imgW="1134360" imgH="160200" progId="Equation.Ribbit">
                  <p:embed/>
                </p:oleObj>
              </mc:Choice>
              <mc:Fallback>
                <p:oleObj name="Formula" r:id="rId7" imgW="1134360" imgH="16020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2143" y="2626967"/>
                        <a:ext cx="224948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03595"/>
              </p:ext>
            </p:extLst>
          </p:nvPr>
        </p:nvGraphicFramePr>
        <p:xfrm>
          <a:off x="2009364" y="3192468"/>
          <a:ext cx="2019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Formula" r:id="rId9" imgW="1018800" imgH="175320" progId="Equation.Ribbit">
                  <p:embed/>
                </p:oleObj>
              </mc:Choice>
              <mc:Fallback>
                <p:oleObj name="Formula" r:id="rId9" imgW="1018800" imgH="175320" progId="Equation.Ribbit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364" y="3192468"/>
                        <a:ext cx="2019300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74752"/>
              </p:ext>
            </p:extLst>
          </p:nvPr>
        </p:nvGraphicFramePr>
        <p:xfrm>
          <a:off x="1554163" y="3798888"/>
          <a:ext cx="21955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Formula" r:id="rId11" imgW="1108800" imgH="160200" progId="Equation.Ribbit">
                  <p:embed/>
                </p:oleObj>
              </mc:Choice>
              <mc:Fallback>
                <p:oleObj name="Formula" r:id="rId11" imgW="1108800" imgH="160200" progId="Equation.Ribbit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4163" y="3798888"/>
                        <a:ext cx="2195512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91203"/>
              </p:ext>
            </p:extLst>
          </p:nvPr>
        </p:nvGraphicFramePr>
        <p:xfrm>
          <a:off x="1944481" y="4295608"/>
          <a:ext cx="1817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Formula" r:id="rId13" imgW="918360" imgH="357120" progId="Equation.Ribbit">
                  <p:embed/>
                </p:oleObj>
              </mc:Choice>
              <mc:Fallback>
                <p:oleObj name="Formula" r:id="rId13" imgW="918360" imgH="357120" progId="Equation.Ribbit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4481" y="4295608"/>
                        <a:ext cx="181768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6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50836"/>
              </p:ext>
            </p:extLst>
          </p:nvPr>
        </p:nvGraphicFramePr>
        <p:xfrm>
          <a:off x="4012943" y="2436555"/>
          <a:ext cx="4297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Formula" r:id="rId3" imgW="2167920" imgH="160200" progId="Equation.Ribbit">
                  <p:embed/>
                </p:oleObj>
              </mc:Choice>
              <mc:Fallback>
                <p:oleObj name="Formula" r:id="rId3" imgW="216792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2943" y="2436555"/>
                        <a:ext cx="42973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Notation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95421" y="1544502"/>
            <a:ext cx="279249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Intercept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33" idx="0"/>
            <a:endCxn id="8" idx="1"/>
          </p:cNvCxnSpPr>
          <p:nvPr/>
        </p:nvCxnSpPr>
        <p:spPr>
          <a:xfrm rot="5400000" flipH="1" flipV="1">
            <a:off x="6030453" y="1503051"/>
            <a:ext cx="518063" cy="121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25941" y="2368018"/>
            <a:ext cx="526183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279" y="3551557"/>
            <a:ext cx="3137116" cy="9423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coefficient</a:t>
            </a:r>
          </a:p>
          <a:p>
            <a:pPr algn="ctr"/>
            <a:r>
              <a:rPr lang="en-US" altLang="ko-KR" sz="2400" dirty="0" smtClean="0"/>
              <a:t>unknown </a:t>
            </a:r>
            <a:r>
              <a:rPr lang="en-US" altLang="ko-KR" sz="2400" dirty="0" smtClean="0">
                <a:solidFill>
                  <a:srgbClr val="FF0000"/>
                </a:solidFill>
              </a:rPr>
              <a:t>parameter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5" idx="2"/>
            <a:endCxn id="23" idx="3"/>
          </p:cNvCxnSpPr>
          <p:nvPr/>
        </p:nvCxnSpPr>
        <p:spPr>
          <a:xfrm rot="5400000">
            <a:off x="3678836" y="2927226"/>
            <a:ext cx="1194042" cy="99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626464" y="2361943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5421" y="2889638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32" name="꺾인 연결선 31"/>
          <p:cNvCxnSpPr>
            <a:stCxn id="14" idx="2"/>
            <a:endCxn id="31" idx="1"/>
          </p:cNvCxnSpPr>
          <p:nvPr/>
        </p:nvCxnSpPr>
        <p:spPr>
          <a:xfrm rot="16200000" flipH="1">
            <a:off x="6462053" y="2761722"/>
            <a:ext cx="360349" cy="50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535693" y="2368018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6" name="꺾인 연결선 25"/>
          <p:cNvCxnSpPr>
            <a:stCxn id="33" idx="2"/>
            <a:endCxn id="23" idx="3"/>
          </p:cNvCxnSpPr>
          <p:nvPr/>
        </p:nvCxnSpPr>
        <p:spPr>
          <a:xfrm rot="5400000">
            <a:off x="4136489" y="2475649"/>
            <a:ext cx="1187967" cy="1906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03727"/>
              </p:ext>
            </p:extLst>
          </p:nvPr>
        </p:nvGraphicFramePr>
        <p:xfrm>
          <a:off x="4200139" y="4493861"/>
          <a:ext cx="35639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Formula" r:id="rId5" imgW="1797120" imgH="313920" progId="Equation.Ribbit">
                  <p:embed/>
                </p:oleObj>
              </mc:Choice>
              <mc:Fallback>
                <p:oleObj name="Formula" r:id="rId5" imgW="1797120" imgH="3139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0139" y="4493861"/>
                        <a:ext cx="3563937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49685"/>
              </p:ext>
            </p:extLst>
          </p:nvPr>
        </p:nvGraphicFramePr>
        <p:xfrm>
          <a:off x="4852491" y="5203138"/>
          <a:ext cx="16621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Formula" r:id="rId7" imgW="838440" imgH="194400" progId="Equation.Ribbit">
                  <p:embed/>
                </p:oleObj>
              </mc:Choice>
              <mc:Fallback>
                <p:oleObj name="Formula" r:id="rId7" imgW="838440" imgH="194400" progId="Equation.Ribbit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2491" y="5203138"/>
                        <a:ext cx="16621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7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350" y="1913479"/>
            <a:ext cx="7144321" cy="469851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smtClean="0"/>
              <a:t>회귀 현상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350589"/>
            <a:ext cx="5676900" cy="1171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570695" y="2218489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종속변수</a:t>
            </a:r>
            <a:r>
              <a:rPr lang="en-US" altLang="ko-KR" sz="2400" dirty="0" smtClean="0"/>
              <a:t>~</a:t>
            </a:r>
            <a:r>
              <a:rPr lang="ko-KR" altLang="en-US" sz="2400" dirty="0" smtClean="0"/>
              <a:t>설명변수</a:t>
            </a:r>
            <a:endParaRPr lang="ko-KR" altLang="en-US" sz="2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97586" y="1855776"/>
            <a:ext cx="218933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7" idx="1"/>
          </p:cNvCxnSpPr>
          <p:nvPr/>
        </p:nvCxnSpPr>
        <p:spPr>
          <a:xfrm rot="16200000" flipH="1">
            <a:off x="4905832" y="-140922"/>
            <a:ext cx="351285" cy="497844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0694" y="2962435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y</a:t>
            </a:r>
            <a:r>
              <a:rPr lang="ko-KR" altLang="en-US" sz="2400" dirty="0" smtClean="0"/>
              <a:t>절편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기울기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28641" y="2206064"/>
            <a:ext cx="601133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2"/>
            <a:endCxn id="22" idx="1"/>
          </p:cNvCxnSpPr>
          <p:nvPr/>
        </p:nvCxnSpPr>
        <p:spPr>
          <a:xfrm rot="16200000" flipH="1">
            <a:off x="4477480" y="174673"/>
            <a:ext cx="744943" cy="54414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70693" y="1449585"/>
            <a:ext cx="396937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평균</a:t>
            </a:r>
            <a:r>
              <a:rPr lang="en-US" altLang="ko-KR" sz="2400" dirty="0" smtClean="0"/>
              <a:t>0, </a:t>
            </a:r>
            <a:r>
              <a:rPr lang="ko-KR" altLang="en-US" sz="2400" dirty="0" smtClean="0"/>
              <a:t>표준편차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로 표준화</a:t>
            </a:r>
            <a:endParaRPr lang="ko-KR" altLang="en-US" sz="2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04275" y="1596598"/>
            <a:ext cx="218933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6" idx="0"/>
            <a:endCxn id="25" idx="1"/>
          </p:cNvCxnSpPr>
          <p:nvPr/>
        </p:nvCxnSpPr>
        <p:spPr>
          <a:xfrm rot="16200000" flipH="1">
            <a:off x="6255598" y="439943"/>
            <a:ext cx="158440" cy="2471750"/>
          </a:xfrm>
          <a:prstGeom prst="bentConnector4">
            <a:avLst>
              <a:gd name="adj1" fmla="val -144282"/>
              <a:gd name="adj2" fmla="val 721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smtClean="0"/>
              <a:t>회귀 현상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6281" y="1643770"/>
            <a:ext cx="4714875" cy="461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015953"/>
            <a:ext cx="6000750" cy="2371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68119" y="1338318"/>
            <a:ext cx="1779036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line type</a:t>
            </a:r>
            <a:endParaRPr lang="ko-KR" altLang="en-US" sz="2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9038" y="2308009"/>
            <a:ext cx="863601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1"/>
          </p:cNvCxnSpPr>
          <p:nvPr/>
        </p:nvCxnSpPr>
        <p:spPr>
          <a:xfrm flipV="1">
            <a:off x="3752639" y="1643771"/>
            <a:ext cx="1215480" cy="8226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6711" y="1351528"/>
            <a:ext cx="212004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correlation</a:t>
            </a:r>
            <a:endParaRPr lang="ko-KR" altLang="en-US" sz="2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8997" y="2630773"/>
            <a:ext cx="1867755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1"/>
            <a:endCxn id="16" idx="1"/>
          </p:cNvCxnSpPr>
          <p:nvPr/>
        </p:nvCxnSpPr>
        <p:spPr>
          <a:xfrm rot="10800000">
            <a:off x="516711" y="1656982"/>
            <a:ext cx="252286" cy="1132233"/>
          </a:xfrm>
          <a:prstGeom prst="bentConnector3">
            <a:avLst>
              <a:gd name="adj1" fmla="val 1906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4854" y="4547663"/>
            <a:ext cx="6032607" cy="15429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중간 고사 결과에 대하여 </a:t>
            </a:r>
            <a:r>
              <a:rPr lang="en-US" altLang="ko-KR" sz="2800" dirty="0" smtClean="0"/>
              <a:t>0.545228</a:t>
            </a:r>
            <a:r>
              <a:rPr lang="ko-KR" altLang="en-US" sz="2800" dirty="0" smtClean="0"/>
              <a:t>점 정도로 기말 고사 점수가 평균 점수로 회귀하려는 현상이 보인다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5384</TotalTime>
  <Words>509</Words>
  <Application>Microsoft Office PowerPoint</Application>
  <PresentationFormat>와이드스크린</PresentationFormat>
  <Paragraphs>117</Paragraphs>
  <Slides>28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Aurora Equation</vt:lpstr>
      <vt:lpstr>Simple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987</cp:revision>
  <dcterms:created xsi:type="dcterms:W3CDTF">2015-11-12T10:17:49Z</dcterms:created>
  <dcterms:modified xsi:type="dcterms:W3CDTF">2015-12-16T16:09:51Z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